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8" r:id="rId3"/>
    <p:sldId id="284" r:id="rId4"/>
    <p:sldId id="289" r:id="rId5"/>
    <p:sldId id="290" r:id="rId6"/>
    <p:sldId id="281" r:id="rId7"/>
    <p:sldId id="291" r:id="rId8"/>
    <p:sldId id="292" r:id="rId9"/>
    <p:sldId id="293" r:id="rId10"/>
    <p:sldId id="282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9135" autoAdjust="0"/>
  </p:normalViewPr>
  <p:slideViewPr>
    <p:cSldViewPr snapToGrid="0">
      <p:cViewPr varScale="1">
        <p:scale>
          <a:sx n="107" d="100"/>
          <a:sy n="107" d="100"/>
        </p:scale>
        <p:origin x="-84" y="-5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ea typeface="微软雅黑" panose="020B0503020204020204" pitchFamily="34" charset="-122"/>
              </a:defRPr>
            </a:lvl1pPr>
          </a:lstStyle>
          <a:p>
            <a:fld id="{09A38559-48F3-4D4E-B34C-78396119D41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ea typeface="微软雅黑" panose="020B0503020204020204" pitchFamily="34" charset="-122"/>
              </a:defRPr>
            </a:lvl1pPr>
          </a:lstStyle>
          <a:p>
            <a:fld id="{EF9056C3-131D-4F5C-BBEF-7AECA6A5ECF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056C3-131D-4F5C-BBEF-7AECA6A5ECF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921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A9BAB65-D2A7-4573-8D42-0B15D5681D76}" type="slidenum">
              <a:rPr lang="zh-CN" altLang="en-US">
                <a:ea typeface="微软雅黑" panose="020B0503020204020204" pitchFamily="34" charset="-122"/>
              </a:rPr>
              <a:t>5</a:t>
            </a:fld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FB7BF48-C1E7-4E28-A4BB-88BBFB283A3C}" type="slidenum">
              <a:rPr lang="zh-CN" altLang="en-US">
                <a:ea typeface="微软雅黑" panose="020B0503020204020204" pitchFamily="34" charset="-122"/>
              </a:rPr>
              <a:t>7</a:t>
            </a:fld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29EFEA2-6111-4E93-B5CF-10D83EE143A6}" type="slidenum">
              <a:rPr lang="zh-CN" altLang="en-US">
                <a:ea typeface="微软雅黑" panose="020B0503020204020204" pitchFamily="34" charset="-122"/>
              </a:rPr>
              <a:t>8</a:t>
            </a:fld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CE76E-10B2-4C4B-9D05-33ADE7924C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703B8-E127-4FBB-80AB-129C05276C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75AA6-A8F7-4B0F-BF3D-FAB2E34A83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F1840-9368-4FF6-A6A4-9213555087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3DB79-DE0E-4846-BC1B-1F0CED2FEF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D0A7-D257-42B0-B6EF-55EF11A4A2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5A96D-45F5-4203-8DF0-3ECB1D66B9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6C31-D758-46D9-9E80-A7F605CFF0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E375A-A133-4421-B139-0FF76F5881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0B083-D02C-4704-B06E-A6873B2774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461F-C1FC-4A4B-A30F-B9B79A91DC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F3745-C654-4C5A-B4FC-1EC15D7FC2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B2B5-476C-4F30-945B-16A2CD542B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7C817-0DF4-43F5-9E72-6B361538A0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9A1F4-A074-47C7-8783-5E0644E484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B5FAB5F4-B65D-46E3-9989-8EA41BAF763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3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32905" y="1152526"/>
            <a:ext cx="610833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1244" y="1152525"/>
            <a:ext cx="3002756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4102" name="组合 8"/>
          <p:cNvGrpSpPr/>
          <p:nvPr/>
        </p:nvGrpSpPr>
        <p:grpSpPr bwMode="auto">
          <a:xfrm>
            <a:off x="1128712" y="1460650"/>
            <a:ext cx="3749279" cy="1200218"/>
            <a:chOff x="461820" y="2066125"/>
            <a:chExt cx="4999703" cy="1600395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379517" y="2066125"/>
              <a:ext cx="3315140" cy="5848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第五单元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分数的意义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804689"/>
              <a:ext cx="4999703" cy="8618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分  饼</a:t>
              </a:r>
            </a:p>
          </p:txBody>
        </p:sp>
      </p:grp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5805488" y="189310"/>
            <a:ext cx="2699147" cy="253603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上册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64204" y="421924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圆角矩形 15"/>
          <p:cNvSpPr>
            <a:spLocks noChangeArrowheads="1"/>
          </p:cNvSpPr>
          <p:nvPr/>
        </p:nvSpPr>
        <p:spPr bwMode="auto">
          <a:xfrm>
            <a:off x="407194" y="1185862"/>
            <a:ext cx="2039541" cy="3298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133475" y="2224087"/>
            <a:ext cx="659011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通过今天的学习，你都理解了真分数和假分数的意义了吗？知道了什么样的分数是带分数？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圆角矩形 15"/>
          <p:cNvSpPr>
            <a:spLocks noChangeArrowheads="1"/>
          </p:cNvSpPr>
          <p:nvPr/>
        </p:nvSpPr>
        <p:spPr bwMode="auto">
          <a:xfrm>
            <a:off x="336947" y="823913"/>
            <a:ext cx="1931194" cy="3595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创 设 情 境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12" descr="C:\Users\songxu\Desktop\QQ截图2014072814105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41" y="1593057"/>
            <a:ext cx="5785247" cy="28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2"/>
          <p:cNvSpPr/>
          <p:nvPr/>
        </p:nvSpPr>
        <p:spPr bwMode="auto">
          <a:xfrm>
            <a:off x="522685" y="1901429"/>
            <a:ext cx="2068115" cy="939403"/>
          </a:xfrm>
          <a:prstGeom prst="wedgeRoundRectCallout">
            <a:avLst>
              <a:gd name="adj1" fmla="val 80746"/>
              <a:gd name="adj2" fmla="val 4975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r>
              <a:rPr lang="en-US" altLang="zh-CN" sz="2100" b="1" dirty="0"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sz="2100" b="1" dirty="0">
                <a:ea typeface="微软雅黑" panose="020B0503020204020204" pitchFamily="34" charset="-122"/>
                <a:sym typeface="+mn-ea"/>
              </a:rPr>
              <a:t>张饼要平均分给</a:t>
            </a:r>
            <a:r>
              <a:rPr lang="en-US" altLang="zh-CN" sz="2100" b="1" dirty="0"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2100" b="1" dirty="0">
                <a:ea typeface="微软雅黑" panose="020B0503020204020204" pitchFamily="34" charset="-122"/>
                <a:sym typeface="+mn-ea"/>
              </a:rPr>
              <a:t>个人 </a:t>
            </a:r>
            <a:r>
              <a:rPr lang="en-US" altLang="zh-CN" sz="2100" b="1" dirty="0">
                <a:ea typeface="微软雅黑" panose="020B0503020204020204" pitchFamily="34" charset="-122"/>
                <a:sym typeface="+mn-ea"/>
              </a:rPr>
              <a:t>……</a:t>
            </a:r>
            <a:endParaRPr lang="zh-CN" altLang="en-US" sz="2100" b="1" dirty="0"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圆角矩形 15"/>
          <p:cNvSpPr>
            <a:spLocks noChangeArrowheads="1"/>
          </p:cNvSpPr>
          <p:nvPr/>
        </p:nvSpPr>
        <p:spPr bwMode="auto">
          <a:xfrm>
            <a:off x="246460" y="798910"/>
            <a:ext cx="1807369" cy="328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2" descr="C:\Users\songxu.IFLYTEK\Desktop\QQ截图20140710093538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363" y="2997994"/>
            <a:ext cx="122634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椭圆形标注 3"/>
          <p:cNvSpPr>
            <a:spLocks noChangeArrowheads="1"/>
          </p:cNvSpPr>
          <p:nvPr/>
        </p:nvSpPr>
        <p:spPr bwMode="auto">
          <a:xfrm>
            <a:off x="2168128" y="1926431"/>
            <a:ext cx="2946797" cy="1339454"/>
          </a:xfrm>
          <a:prstGeom prst="wedgeEllipseCallout">
            <a:avLst>
              <a:gd name="adj1" fmla="val -46444"/>
              <a:gd name="adj2" fmla="val 66120"/>
            </a:avLst>
          </a:prstGeom>
          <a:solidFill>
            <a:srgbClr val="FAC090"/>
          </a:solidFill>
          <a:ln w="25400">
            <a:solidFill>
              <a:srgbClr val="FFC000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2100" b="1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椭圆 4"/>
          <p:cNvSpPr>
            <a:spLocks noChangeArrowheads="1"/>
          </p:cNvSpPr>
          <p:nvPr/>
        </p:nvSpPr>
        <p:spPr bwMode="auto">
          <a:xfrm>
            <a:off x="3989785" y="3212306"/>
            <a:ext cx="696515" cy="696516"/>
          </a:xfrm>
          <a:prstGeom prst="ellipse">
            <a:avLst/>
          </a:prstGeom>
          <a:solidFill>
            <a:srgbClr val="FF00FF"/>
          </a:solidFill>
          <a:ln w="25400">
            <a:solidFill>
              <a:srgbClr val="385D8A"/>
            </a:solidFill>
            <a:round/>
          </a:ln>
        </p:spPr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7" name="Picture 4" descr="C:\Users\songxu.IFLYTEK\Desktop\QQ截图20140710094147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6581" y="3158729"/>
            <a:ext cx="102751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618435" y="3954066"/>
          <a:ext cx="51077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5" imgW="228600" imgH="407035" progId="Equation.DSMT4">
                  <p:embed/>
                </p:oleObj>
              </mc:Choice>
              <mc:Fallback>
                <p:oleObj r:id="rId5" imgW="228600" imgH="4070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435" y="3954066"/>
                        <a:ext cx="510778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1" descr="C:\Users\songxu\Desktop\QQ截图20140728140838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54192" y="3105151"/>
            <a:ext cx="1039415" cy="9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2436019" y="2120503"/>
            <a:ext cx="251817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先分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张饼，每人一张；再分剩下的一张，每人四分之一。</a:t>
            </a:r>
          </a:p>
        </p:txBody>
      </p:sp>
      <p:sp>
        <p:nvSpPr>
          <p:cNvPr id="11" name="椭圆形标注 16"/>
          <p:cNvSpPr>
            <a:spLocks noChangeArrowheads="1"/>
          </p:cNvSpPr>
          <p:nvPr/>
        </p:nvSpPr>
        <p:spPr bwMode="auto">
          <a:xfrm>
            <a:off x="5275660" y="2033588"/>
            <a:ext cx="2518172" cy="1285875"/>
          </a:xfrm>
          <a:prstGeom prst="wedgeEllipseCallout">
            <a:avLst>
              <a:gd name="adj1" fmla="val 24287"/>
              <a:gd name="adj2" fmla="val 66157"/>
            </a:avLst>
          </a:prstGeom>
          <a:solidFill>
            <a:srgbClr val="FAC090"/>
          </a:solidFill>
          <a:ln w="25400">
            <a:solidFill>
              <a:srgbClr val="FFC000"/>
            </a:solidFill>
            <a:miter lim="800000"/>
          </a:ln>
        </p:spPr>
        <p:txBody>
          <a:bodyPr lIns="68580" tIns="34290" rIns="68580" bIns="34290" anchor="ctr"/>
          <a:lstStyle/>
          <a:p>
            <a:pPr algn="ctr"/>
            <a:endParaRPr lang="zh-CN" altLang="en-US" sz="2100" b="1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5972175" y="2247900"/>
            <a:ext cx="192881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是带分数，读作：一又四分之一。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582841" y="2212181"/>
          <a:ext cx="51077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8" imgW="228600" imgH="407035" progId="Equation.DSMT4">
                  <p:embed/>
                </p:oleObj>
              </mc:Choice>
              <mc:Fallback>
                <p:oleObj r:id="rId8" imgW="228600" imgH="40703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2841" y="2212181"/>
                        <a:ext cx="510778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Box 13"/>
          <p:cNvSpPr txBox="1">
            <a:spLocks noChangeArrowheads="1"/>
          </p:cNvSpPr>
          <p:nvPr/>
        </p:nvSpPr>
        <p:spPr bwMode="auto">
          <a:xfrm>
            <a:off x="1327547" y="1250156"/>
            <a:ext cx="65817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每人分到多少张饼？大家交流自己的想法。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/>
          <p:cNvSpPr/>
          <p:nvPr/>
        </p:nvSpPr>
        <p:spPr>
          <a:xfrm>
            <a:off x="1288256" y="1620441"/>
            <a:ext cx="1201341" cy="1085850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8" name="弧形 37"/>
          <p:cNvSpPr/>
          <p:nvPr/>
        </p:nvSpPr>
        <p:spPr>
          <a:xfrm rot="16200000">
            <a:off x="1362075" y="1574007"/>
            <a:ext cx="1083469" cy="1200150"/>
          </a:xfrm>
          <a:prstGeom prst="arc">
            <a:avLst/>
          </a:prstGeom>
          <a:solidFill>
            <a:srgbClr val="FF00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>
            <a:stCxn id="34" idx="0"/>
            <a:endCxn id="34" idx="4"/>
          </p:cNvCxnSpPr>
          <p:nvPr/>
        </p:nvCxnSpPr>
        <p:spPr>
          <a:xfrm rot="16200000" flipH="1">
            <a:off x="1346002" y="2162771"/>
            <a:ext cx="1085850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34" idx="0"/>
            <a:endCxn id="34" idx="4"/>
          </p:cNvCxnSpPr>
          <p:nvPr/>
        </p:nvCxnSpPr>
        <p:spPr>
          <a:xfrm>
            <a:off x="1293019" y="2155031"/>
            <a:ext cx="1200150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2999185" y="1635919"/>
            <a:ext cx="1202531" cy="1085850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9" name="弧形 38"/>
          <p:cNvSpPr/>
          <p:nvPr/>
        </p:nvSpPr>
        <p:spPr>
          <a:xfrm rot="16200000">
            <a:off x="3073599" y="1588889"/>
            <a:ext cx="1083469" cy="1201341"/>
          </a:xfrm>
          <a:prstGeom prst="arc">
            <a:avLst/>
          </a:prstGeom>
          <a:solidFill>
            <a:srgbClr val="FF00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>
            <a:stCxn id="35" idx="0"/>
            <a:endCxn id="35" idx="4"/>
          </p:cNvCxnSpPr>
          <p:nvPr/>
        </p:nvCxnSpPr>
        <p:spPr>
          <a:xfrm rot="16200000" flipH="1">
            <a:off x="3056930" y="2178249"/>
            <a:ext cx="1085850" cy="1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35" idx="0"/>
            <a:endCxn id="35" idx="4"/>
          </p:cNvCxnSpPr>
          <p:nvPr/>
        </p:nvCxnSpPr>
        <p:spPr>
          <a:xfrm>
            <a:off x="3014663" y="2191942"/>
            <a:ext cx="1201341" cy="1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4748213" y="1637110"/>
            <a:ext cx="1202531" cy="1085850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4" name="弧形 43"/>
          <p:cNvSpPr/>
          <p:nvPr/>
        </p:nvSpPr>
        <p:spPr>
          <a:xfrm rot="16200000">
            <a:off x="4823222" y="1590676"/>
            <a:ext cx="1083469" cy="1200150"/>
          </a:xfrm>
          <a:prstGeom prst="arc">
            <a:avLst/>
          </a:prstGeom>
          <a:solidFill>
            <a:srgbClr val="FF00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47" name="直接连接符 46"/>
          <p:cNvCxnSpPr>
            <a:stCxn id="43" idx="0"/>
            <a:endCxn id="43" idx="4"/>
          </p:cNvCxnSpPr>
          <p:nvPr/>
        </p:nvCxnSpPr>
        <p:spPr>
          <a:xfrm rot="16200000" flipH="1">
            <a:off x="4807149" y="2179440"/>
            <a:ext cx="1085850" cy="1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43" idx="0"/>
            <a:endCxn id="43" idx="4"/>
          </p:cNvCxnSpPr>
          <p:nvPr/>
        </p:nvCxnSpPr>
        <p:spPr>
          <a:xfrm>
            <a:off x="4719638" y="2193131"/>
            <a:ext cx="1201341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6471048" y="1625204"/>
            <a:ext cx="1202531" cy="1085850"/>
          </a:xfrm>
          <a:prstGeom prst="ellipse">
            <a:avLst/>
          </a:prstGeom>
          <a:solidFill>
            <a:srgbClr val="E6DCA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0" name="弧形 49"/>
          <p:cNvSpPr/>
          <p:nvPr/>
        </p:nvSpPr>
        <p:spPr>
          <a:xfrm rot="16200000">
            <a:off x="6545461" y="1578174"/>
            <a:ext cx="1083469" cy="1201341"/>
          </a:xfrm>
          <a:prstGeom prst="arc">
            <a:avLst/>
          </a:prstGeom>
          <a:solidFill>
            <a:srgbClr val="FF00F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>
            <a:stCxn id="49" idx="0"/>
            <a:endCxn id="49" idx="4"/>
          </p:cNvCxnSpPr>
          <p:nvPr/>
        </p:nvCxnSpPr>
        <p:spPr>
          <a:xfrm rot="16200000" flipH="1">
            <a:off x="6528793" y="2167534"/>
            <a:ext cx="1085850" cy="11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49" idx="0"/>
            <a:endCxn id="49" idx="4"/>
          </p:cNvCxnSpPr>
          <p:nvPr/>
        </p:nvCxnSpPr>
        <p:spPr>
          <a:xfrm>
            <a:off x="6497242" y="2181225"/>
            <a:ext cx="1201340" cy="1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图片 52" descr="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98582" y="2965847"/>
            <a:ext cx="1021556" cy="172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6" name="TextBox 56"/>
          <p:cNvSpPr txBox="1">
            <a:spLocks noChangeArrowheads="1"/>
          </p:cNvSpPr>
          <p:nvPr/>
        </p:nvSpPr>
        <p:spPr bwMode="auto">
          <a:xfrm>
            <a:off x="1670448" y="807244"/>
            <a:ext cx="57078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淘气遇到了麻烦，你能帮他解决吗？</a:t>
            </a:r>
          </a:p>
        </p:txBody>
      </p:sp>
      <p:sp>
        <p:nvSpPr>
          <p:cNvPr id="22" name="圆角矩形标注 21"/>
          <p:cNvSpPr/>
          <p:nvPr/>
        </p:nvSpPr>
        <p:spPr bwMode="auto">
          <a:xfrm>
            <a:off x="5029200" y="3048000"/>
            <a:ext cx="2068116" cy="1238250"/>
          </a:xfrm>
          <a:prstGeom prst="wedgeRoundRectCallout">
            <a:avLst>
              <a:gd name="adj1" fmla="val 80746"/>
              <a:gd name="adj2" fmla="val 4975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r>
              <a:rPr lang="zh-CN" altLang="en-US" sz="2100" b="1" dirty="0">
                <a:ea typeface="微软雅黑" panose="020B0503020204020204" pitchFamily="34" charset="-122"/>
                <a:sym typeface="+mn-ea"/>
              </a:rPr>
              <a:t>我一张一张分，从图上看每人怎么分到了</a:t>
            </a:r>
          </a:p>
        </p:txBody>
      </p:sp>
      <p:sp>
        <p:nvSpPr>
          <p:cNvPr id="24" name="圆角矩形标注 23"/>
          <p:cNvSpPr/>
          <p:nvPr/>
        </p:nvSpPr>
        <p:spPr bwMode="auto">
          <a:xfrm>
            <a:off x="835819" y="3355181"/>
            <a:ext cx="2178844" cy="677466"/>
          </a:xfrm>
          <a:prstGeom prst="wedgeRoundRectCallout">
            <a:avLst>
              <a:gd name="adj1" fmla="val 29585"/>
              <a:gd name="adj2" fmla="val -15988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r>
              <a:rPr lang="en-US" altLang="zh-CN" sz="2100" b="1" dirty="0"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sz="2100" b="1" dirty="0">
                <a:ea typeface="微软雅黑" panose="020B0503020204020204" pitchFamily="34" charset="-122"/>
                <a:sym typeface="+mn-ea"/>
              </a:rPr>
              <a:t>个      相加是       </a:t>
            </a:r>
          </a:p>
        </p:txBody>
      </p:sp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1841" y="3355181"/>
            <a:ext cx="355997" cy="677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1" y="3398044"/>
            <a:ext cx="240506" cy="64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97241" y="3686175"/>
            <a:ext cx="4095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3" grpId="0" animBg="1"/>
      <p:bldP spid="49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24013" y="1710929"/>
            <a:ext cx="5661422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   ，   ，   ，   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这样的分数是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真分数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50244" y="1558528"/>
          <a:ext cx="32742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r:id="rId4" imgW="152400" imgH="393700" progId="Equation.DSMT4">
                  <p:embed/>
                </p:oleObj>
              </mc:Choice>
              <mc:Fallback>
                <p:oleObj r:id="rId4" imgW="1524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244" y="1558528"/>
                        <a:ext cx="327422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436019" y="1591866"/>
          <a:ext cx="3000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r:id="rId6" imgW="139700" imgH="393700" progId="Equation.DSMT4">
                  <p:embed/>
                </p:oleObj>
              </mc:Choice>
              <mc:Fallback>
                <p:oleObj r:id="rId6" imgW="1397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019" y="1591866"/>
                        <a:ext cx="30003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882503" y="1583531"/>
          <a:ext cx="32742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r:id="rId8" imgW="152400" imgH="393700" progId="Equation.DSMT4">
                  <p:embed/>
                </p:oleObj>
              </mc:Choice>
              <mc:Fallback>
                <p:oleObj r:id="rId8" imgW="1524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503" y="1583531"/>
                        <a:ext cx="327422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392092" y="1616869"/>
          <a:ext cx="326231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r:id="rId10" imgW="152400" imgH="393700" progId="Equation.DSMT4">
                  <p:embed/>
                </p:oleObj>
              </mc:Choice>
              <mc:Fallback>
                <p:oleObj r:id="rId10" imgW="1524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092" y="1616869"/>
                        <a:ext cx="326231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974057" y="2337197"/>
          <a:ext cx="326231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r:id="rId12" imgW="152400" imgH="393700" progId="Equation.DSMT4">
                  <p:embed/>
                </p:oleObj>
              </mc:Choice>
              <mc:Fallback>
                <p:oleObj r:id="rId12" imgW="1524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057" y="2337197"/>
                        <a:ext cx="326231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434828" y="2356247"/>
          <a:ext cx="32861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r:id="rId14" imgW="152400" imgH="393700" progId="Equation.DSMT4">
                  <p:embed/>
                </p:oleObj>
              </mc:Choice>
              <mc:Fallback>
                <p:oleObj r:id="rId14" imgW="1524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4828" y="2356247"/>
                        <a:ext cx="328613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981325" y="2320528"/>
          <a:ext cx="3000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r:id="rId16" imgW="139700" imgH="393700" progId="Equation.DSMT4">
                  <p:embed/>
                </p:oleObj>
              </mc:Choice>
              <mc:Fallback>
                <p:oleObj r:id="rId16" imgW="1397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2320528"/>
                        <a:ext cx="30003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636169" y="2355056"/>
          <a:ext cx="3000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r:id="rId18" imgW="139700" imgH="393700" progId="Equation.DSMT4">
                  <p:embed/>
                </p:oleObj>
              </mc:Choice>
              <mc:Fallback>
                <p:oleObj r:id="rId18" imgW="1397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169" y="2355056"/>
                        <a:ext cx="30003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76350" y="2493169"/>
            <a:ext cx="604718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像   ，    ，    ，    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这样的分数是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假分数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1577579" y="996554"/>
            <a:ext cx="3406378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认一认，说一说。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84723" y="3112294"/>
            <a:ext cx="231219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还可以这样说：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77579" y="3701654"/>
            <a:ext cx="598408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分子比分母小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的分数叫真分数，真分数都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小于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82341" y="4225529"/>
            <a:ext cx="7340203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分子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大于或等于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分母的分数叫假分数，假分数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等于或大于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1072754" y="928688"/>
            <a:ext cx="720804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下列分数哪些是真分数，哪些是假分数？将它们填在下面的        里。</a:t>
            </a:r>
          </a:p>
        </p:txBody>
      </p:sp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6372" y="814387"/>
            <a:ext cx="3857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 descr="C:\Users\Administrator\Desktop\ZR]19SMZV%2HY}3$I1BY1(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0144" y="3124200"/>
            <a:ext cx="7398544" cy="118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C:\Users\Administrator\Desktop\)5FR7CW([R%O`SZR0`9HV5O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73353" y="1490662"/>
            <a:ext cx="2824163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35944" y="1751410"/>
            <a:ext cx="250031" cy="57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87192" y="1729979"/>
            <a:ext cx="278606" cy="62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670573" y="1707357"/>
            <a:ext cx="264319" cy="57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057525" y="1710929"/>
            <a:ext cx="300038" cy="60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81388" y="1721644"/>
            <a:ext cx="257175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875485" y="1718073"/>
            <a:ext cx="242888" cy="57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224337" y="1670447"/>
            <a:ext cx="3857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0" y="-1674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endParaRPr lang="zh-CN" altLang="en-US">
              <a:ea typeface="微软雅黑" panose="020B0503020204020204" pitchFamily="34" charset="-122"/>
            </a:endParaRPr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9873" y="1626394"/>
            <a:ext cx="139303" cy="66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Rectangle 17"/>
          <p:cNvSpPr>
            <a:spLocks noChangeArrowheads="1"/>
          </p:cNvSpPr>
          <p:nvPr/>
        </p:nvSpPr>
        <p:spPr bwMode="auto">
          <a:xfrm>
            <a:off x="0" y="612688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endParaRPr lang="zh-CN" altLang="zh-CN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57 0.02362 L -0.10256 0.2949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0.05601 L -0.25303 0.3032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2 0.03866 L 0.11844 0.2817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7958E-6 -2.22222E-6 L 0.04725 0.2902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53 0.06991 L 0.03098 0.2914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5 0.06135 L 0.11441 0.3064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3 0.06782 L 0.40349 0.2849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1 0.05487 L 0.34062 0.2979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Oval 3"/>
          <p:cNvSpPr>
            <a:spLocks noChangeArrowheads="1"/>
          </p:cNvSpPr>
          <p:nvPr/>
        </p:nvSpPr>
        <p:spPr bwMode="auto">
          <a:xfrm>
            <a:off x="970360" y="3042047"/>
            <a:ext cx="3255169" cy="19133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2EAFE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FF"/>
            </a:solidFill>
            <a:round/>
          </a:ln>
        </p:spPr>
        <p:txBody>
          <a:bodyPr wrap="none" lIns="67500" tIns="35100" rIns="67500" bIns="35100" anchor="ctr"/>
          <a:lstStyle/>
          <a:p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006079" y="1141810"/>
            <a:ext cx="6637734" cy="4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、下面的分数哪些是真分数，哪些是假分数？</a:t>
            </a:r>
            <a:endParaRPr lang="en-US" altLang="zh-CN" sz="21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657350" y="2580085"/>
            <a:ext cx="1706166" cy="39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/>
          <a:p>
            <a:pPr algn="ctr"/>
            <a:r>
              <a:rPr lang="zh-CN" altLang="en-US" sz="21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真分数</a:t>
            </a:r>
          </a:p>
        </p:txBody>
      </p:sp>
      <p:sp>
        <p:nvSpPr>
          <p:cNvPr id="11268" name="Oval 3"/>
          <p:cNvSpPr>
            <a:spLocks noChangeArrowheads="1"/>
          </p:cNvSpPr>
          <p:nvPr/>
        </p:nvSpPr>
        <p:spPr bwMode="auto">
          <a:xfrm>
            <a:off x="5132785" y="3042047"/>
            <a:ext cx="3163490" cy="19133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2EAFE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FF"/>
            </a:solidFill>
            <a:round/>
          </a:ln>
        </p:spPr>
        <p:txBody>
          <a:bodyPr wrap="none" lIns="67500" tIns="35100" rIns="67500" bIns="35100" anchor="ctr"/>
          <a:lstStyle/>
          <a:p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641181" y="2602707"/>
            <a:ext cx="1706166" cy="39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/>
          <a:p>
            <a:pPr algn="ctr"/>
            <a:r>
              <a:rPr lang="zh-CN" altLang="en-US" sz="21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假分数</a:t>
            </a:r>
          </a:p>
        </p:txBody>
      </p:sp>
      <p:grpSp>
        <p:nvGrpSpPr>
          <p:cNvPr id="2" name="组合 97"/>
          <p:cNvGrpSpPr/>
          <p:nvPr/>
        </p:nvGrpSpPr>
        <p:grpSpPr bwMode="auto">
          <a:xfrm>
            <a:off x="1957387" y="3517106"/>
            <a:ext cx="1232496" cy="1110177"/>
            <a:chOff x="0" y="0"/>
            <a:chExt cx="1442580" cy="1730744"/>
          </a:xfrm>
        </p:grpSpPr>
        <p:grpSp>
          <p:nvGrpSpPr>
            <p:cNvPr id="11271" name="组合 75"/>
            <p:cNvGrpSpPr/>
            <p:nvPr/>
          </p:nvGrpSpPr>
          <p:grpSpPr bwMode="auto">
            <a:xfrm>
              <a:off x="0" y="0"/>
              <a:ext cx="461246" cy="1730744"/>
              <a:chOff x="0" y="0"/>
              <a:chExt cx="461246" cy="1730744"/>
            </a:xfrm>
          </p:grpSpPr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843" y="0"/>
                <a:ext cx="460403" cy="1730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1</a:t>
                </a:r>
              </a:p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3</a:t>
                </a:r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auto">
              <a:xfrm>
                <a:off x="0" y="720080"/>
                <a:ext cx="42896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74" name="组合 78"/>
            <p:cNvGrpSpPr/>
            <p:nvPr/>
          </p:nvGrpSpPr>
          <p:grpSpPr bwMode="auto">
            <a:xfrm>
              <a:off x="981334" y="0"/>
              <a:ext cx="461246" cy="1730744"/>
              <a:chOff x="0" y="0"/>
              <a:chExt cx="461246" cy="1730744"/>
            </a:xfrm>
          </p:grpSpPr>
          <p:sp>
            <p:nvSpPr>
              <p:cNvPr id="11275" name="Rectangle 8"/>
              <p:cNvSpPr>
                <a:spLocks noChangeArrowheads="1"/>
              </p:cNvSpPr>
              <p:nvPr/>
            </p:nvSpPr>
            <p:spPr bwMode="auto">
              <a:xfrm>
                <a:off x="843" y="0"/>
                <a:ext cx="460403" cy="1730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1</a:t>
                </a:r>
              </a:p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6</a:t>
                </a:r>
              </a:p>
            </p:txBody>
          </p:sp>
          <p:sp>
            <p:nvSpPr>
              <p:cNvPr id="11276" name="Line 9"/>
              <p:cNvSpPr>
                <a:spLocks noChangeShapeType="1"/>
              </p:cNvSpPr>
              <p:nvPr/>
            </p:nvSpPr>
            <p:spPr bwMode="auto">
              <a:xfrm>
                <a:off x="0" y="720080"/>
                <a:ext cx="42896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组合 98"/>
          <p:cNvGrpSpPr/>
          <p:nvPr/>
        </p:nvGrpSpPr>
        <p:grpSpPr bwMode="auto">
          <a:xfrm>
            <a:off x="5524501" y="3090862"/>
            <a:ext cx="2117050" cy="1937195"/>
            <a:chOff x="0" y="0"/>
            <a:chExt cx="2477369" cy="3015993"/>
          </a:xfrm>
        </p:grpSpPr>
        <p:grpSp>
          <p:nvGrpSpPr>
            <p:cNvPr id="11278" name="组合 81"/>
            <p:cNvGrpSpPr/>
            <p:nvPr/>
          </p:nvGrpSpPr>
          <p:grpSpPr bwMode="auto">
            <a:xfrm>
              <a:off x="0" y="0"/>
              <a:ext cx="461145" cy="1728420"/>
              <a:chOff x="0" y="0"/>
              <a:chExt cx="461145" cy="1728420"/>
            </a:xfrm>
          </p:grpSpPr>
          <p:sp>
            <p:nvSpPr>
              <p:cNvPr id="11279" name="Rectangle 8"/>
              <p:cNvSpPr>
                <a:spLocks noChangeArrowheads="1"/>
              </p:cNvSpPr>
              <p:nvPr/>
            </p:nvSpPr>
            <p:spPr bwMode="auto">
              <a:xfrm>
                <a:off x="843" y="0"/>
                <a:ext cx="460302" cy="1728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3</a:t>
                </a:r>
              </a:p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3</a:t>
                </a:r>
              </a:p>
            </p:txBody>
          </p:sp>
          <p:sp>
            <p:nvSpPr>
              <p:cNvPr id="11280" name="Line 9"/>
              <p:cNvSpPr>
                <a:spLocks noChangeShapeType="1"/>
              </p:cNvSpPr>
              <p:nvPr/>
            </p:nvSpPr>
            <p:spPr bwMode="auto">
              <a:xfrm>
                <a:off x="0" y="720079"/>
                <a:ext cx="42896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81" name="组合 84"/>
            <p:cNvGrpSpPr/>
            <p:nvPr/>
          </p:nvGrpSpPr>
          <p:grpSpPr bwMode="auto">
            <a:xfrm>
              <a:off x="1008112" y="0"/>
              <a:ext cx="461145" cy="1728420"/>
              <a:chOff x="0" y="0"/>
              <a:chExt cx="461145" cy="1728420"/>
            </a:xfrm>
          </p:grpSpPr>
          <p:sp>
            <p:nvSpPr>
              <p:cNvPr id="11282" name="Rectangle 8"/>
              <p:cNvSpPr>
                <a:spLocks noChangeArrowheads="1"/>
              </p:cNvSpPr>
              <p:nvPr/>
            </p:nvSpPr>
            <p:spPr bwMode="auto">
              <a:xfrm>
                <a:off x="843" y="0"/>
                <a:ext cx="460302" cy="1728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5</a:t>
                </a:r>
              </a:p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3</a:t>
                </a:r>
              </a:p>
            </p:txBody>
          </p:sp>
          <p:sp>
            <p:nvSpPr>
              <p:cNvPr id="11283" name="Line 9"/>
              <p:cNvSpPr>
                <a:spLocks noChangeShapeType="1"/>
              </p:cNvSpPr>
              <p:nvPr/>
            </p:nvSpPr>
            <p:spPr bwMode="auto">
              <a:xfrm>
                <a:off x="0" y="720080"/>
                <a:ext cx="42896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84" name="组合 87"/>
            <p:cNvGrpSpPr/>
            <p:nvPr/>
          </p:nvGrpSpPr>
          <p:grpSpPr bwMode="auto">
            <a:xfrm>
              <a:off x="2016224" y="0"/>
              <a:ext cx="461145" cy="1728420"/>
              <a:chOff x="0" y="0"/>
              <a:chExt cx="461145" cy="1728420"/>
            </a:xfrm>
          </p:grpSpPr>
          <p:sp>
            <p:nvSpPr>
              <p:cNvPr id="11285" name="Rectangle 8"/>
              <p:cNvSpPr>
                <a:spLocks noChangeArrowheads="1"/>
              </p:cNvSpPr>
              <p:nvPr/>
            </p:nvSpPr>
            <p:spPr bwMode="auto">
              <a:xfrm>
                <a:off x="843" y="0"/>
                <a:ext cx="460302" cy="1728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6</a:t>
                </a:r>
              </a:p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6</a:t>
                </a:r>
              </a:p>
            </p:txBody>
          </p:sp>
          <p:sp>
            <p:nvSpPr>
              <p:cNvPr id="11286" name="Line 9"/>
              <p:cNvSpPr>
                <a:spLocks noChangeShapeType="1"/>
              </p:cNvSpPr>
              <p:nvPr/>
            </p:nvSpPr>
            <p:spPr bwMode="auto">
              <a:xfrm>
                <a:off x="0" y="720080"/>
                <a:ext cx="42896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87" name="组合 90"/>
            <p:cNvGrpSpPr/>
            <p:nvPr/>
          </p:nvGrpSpPr>
          <p:grpSpPr bwMode="auto">
            <a:xfrm>
              <a:off x="464729" y="1287573"/>
              <a:ext cx="461145" cy="1728420"/>
              <a:chOff x="0" y="0"/>
              <a:chExt cx="461145" cy="1728420"/>
            </a:xfrm>
          </p:grpSpPr>
          <p:sp>
            <p:nvSpPr>
              <p:cNvPr id="11288" name="Rectangle 8"/>
              <p:cNvSpPr>
                <a:spLocks noChangeArrowheads="1"/>
              </p:cNvSpPr>
              <p:nvPr/>
            </p:nvSpPr>
            <p:spPr bwMode="auto">
              <a:xfrm>
                <a:off x="843" y="0"/>
                <a:ext cx="460302" cy="1728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7</a:t>
                </a:r>
              </a:p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6</a:t>
                </a:r>
              </a:p>
            </p:txBody>
          </p:sp>
          <p:sp>
            <p:nvSpPr>
              <p:cNvPr id="11289" name="Line 9"/>
              <p:cNvSpPr>
                <a:spLocks noChangeShapeType="1"/>
              </p:cNvSpPr>
              <p:nvPr/>
            </p:nvSpPr>
            <p:spPr bwMode="auto">
              <a:xfrm>
                <a:off x="0" y="720080"/>
                <a:ext cx="42896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90" name="组合 93"/>
            <p:cNvGrpSpPr/>
            <p:nvPr/>
          </p:nvGrpSpPr>
          <p:grpSpPr bwMode="auto">
            <a:xfrm>
              <a:off x="1472891" y="1287573"/>
              <a:ext cx="746858" cy="1728420"/>
              <a:chOff x="0" y="0"/>
              <a:chExt cx="746858" cy="1728420"/>
            </a:xfrm>
          </p:grpSpPr>
          <p:sp>
            <p:nvSpPr>
              <p:cNvPr id="11291" name="Rectangle 8"/>
              <p:cNvSpPr>
                <a:spLocks noChangeArrowheads="1"/>
              </p:cNvSpPr>
              <p:nvPr/>
            </p:nvSpPr>
            <p:spPr bwMode="auto">
              <a:xfrm>
                <a:off x="843" y="0"/>
                <a:ext cx="707913" cy="1728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13</a:t>
                </a:r>
              </a:p>
              <a:p>
                <a:r>
                  <a:rPr lang="en-US" altLang="zh-CN" sz="33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</a:rPr>
                  <a:t> 6</a:t>
                </a:r>
              </a:p>
            </p:txBody>
          </p:sp>
          <p:sp>
            <p:nvSpPr>
              <p:cNvPr id="11292" name="Line 9"/>
              <p:cNvSpPr>
                <a:spLocks noChangeShapeType="1"/>
              </p:cNvSpPr>
              <p:nvPr/>
            </p:nvSpPr>
            <p:spPr bwMode="auto">
              <a:xfrm>
                <a:off x="0" y="720080"/>
                <a:ext cx="74685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1293" name="圆角矩形 15"/>
          <p:cNvSpPr>
            <a:spLocks noChangeArrowheads="1"/>
          </p:cNvSpPr>
          <p:nvPr/>
        </p:nvSpPr>
        <p:spPr bwMode="auto">
          <a:xfrm>
            <a:off x="66675" y="740569"/>
            <a:ext cx="1807369" cy="3298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294" name="组合 51"/>
          <p:cNvGrpSpPr/>
          <p:nvPr/>
        </p:nvGrpSpPr>
        <p:grpSpPr bwMode="auto">
          <a:xfrm>
            <a:off x="1788319" y="1597819"/>
            <a:ext cx="254794" cy="740845"/>
            <a:chOff x="844" y="0"/>
            <a:chExt cx="465103" cy="986341"/>
          </a:xfrm>
        </p:grpSpPr>
        <p:sp>
          <p:nvSpPr>
            <p:cNvPr id="11295" name="Rectangle 8"/>
            <p:cNvSpPr>
              <a:spLocks noChangeArrowheads="1"/>
            </p:cNvSpPr>
            <p:nvPr/>
          </p:nvSpPr>
          <p:spPr bwMode="auto">
            <a:xfrm>
              <a:off x="844" y="0"/>
              <a:ext cx="241049" cy="98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1296" name="Line 9"/>
            <p:cNvSpPr>
              <a:spLocks noChangeShapeType="1"/>
            </p:cNvSpPr>
            <p:nvPr/>
          </p:nvSpPr>
          <p:spPr bwMode="auto">
            <a:xfrm>
              <a:off x="36986" y="517278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97" name="组合 52"/>
          <p:cNvGrpSpPr/>
          <p:nvPr/>
        </p:nvGrpSpPr>
        <p:grpSpPr bwMode="auto">
          <a:xfrm>
            <a:off x="2505075" y="1597819"/>
            <a:ext cx="332479" cy="740845"/>
            <a:chOff x="-24887" y="0"/>
            <a:chExt cx="532384" cy="986341"/>
          </a:xfrm>
        </p:grpSpPr>
        <p:sp>
          <p:nvSpPr>
            <p:cNvPr id="11298" name="Rectangle 8"/>
            <p:cNvSpPr>
              <a:spLocks noChangeArrowheads="1"/>
            </p:cNvSpPr>
            <p:nvPr/>
          </p:nvSpPr>
          <p:spPr bwMode="auto">
            <a:xfrm>
              <a:off x="844" y="0"/>
              <a:ext cx="506653" cy="98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  <a:endParaRPr lang="en-US" altLang="zh-CN" sz="33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1299" name="Line 9"/>
            <p:cNvSpPr>
              <a:spLocks noChangeShapeType="1"/>
            </p:cNvSpPr>
            <p:nvPr/>
          </p:nvSpPr>
          <p:spPr bwMode="auto">
            <a:xfrm>
              <a:off x="-24887" y="517278"/>
              <a:ext cx="4289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00" name="组合 55"/>
          <p:cNvGrpSpPr/>
          <p:nvPr/>
        </p:nvGrpSpPr>
        <p:grpSpPr bwMode="auto">
          <a:xfrm>
            <a:off x="3255169" y="1597819"/>
            <a:ext cx="342021" cy="740845"/>
            <a:chOff x="-33206" y="0"/>
            <a:chExt cx="454701" cy="986341"/>
          </a:xfrm>
        </p:grpSpPr>
        <p:sp>
          <p:nvSpPr>
            <p:cNvPr id="11301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420652" cy="98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5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</a:p>
          </p:txBody>
        </p:sp>
        <p:sp>
          <p:nvSpPr>
            <p:cNvPr id="11302" name="Line 9"/>
            <p:cNvSpPr>
              <a:spLocks noChangeShapeType="1"/>
            </p:cNvSpPr>
            <p:nvPr/>
          </p:nvSpPr>
          <p:spPr bwMode="auto">
            <a:xfrm>
              <a:off x="-33206" y="517278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03" name="组合 58"/>
          <p:cNvGrpSpPr/>
          <p:nvPr/>
        </p:nvGrpSpPr>
        <p:grpSpPr bwMode="auto">
          <a:xfrm>
            <a:off x="4036219" y="1597819"/>
            <a:ext cx="316410" cy="740845"/>
            <a:chOff x="843" y="0"/>
            <a:chExt cx="619492" cy="986341"/>
          </a:xfrm>
        </p:grpSpPr>
        <p:sp>
          <p:nvSpPr>
            <p:cNvPr id="11304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619492" cy="98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  <a:endParaRPr lang="en-US" altLang="zh-CN" sz="33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1305" name="Line 9"/>
            <p:cNvSpPr>
              <a:spLocks noChangeShapeType="1"/>
            </p:cNvSpPr>
            <p:nvPr/>
          </p:nvSpPr>
          <p:spPr bwMode="auto">
            <a:xfrm>
              <a:off x="44366" y="517278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06" name="组合 61"/>
          <p:cNvGrpSpPr/>
          <p:nvPr/>
        </p:nvGrpSpPr>
        <p:grpSpPr bwMode="auto">
          <a:xfrm>
            <a:off x="4755357" y="1597819"/>
            <a:ext cx="353875" cy="740845"/>
            <a:chOff x="-55633" y="0"/>
            <a:chExt cx="533450" cy="986341"/>
          </a:xfrm>
        </p:grpSpPr>
        <p:sp>
          <p:nvSpPr>
            <p:cNvPr id="11307" name="Rectangle 8"/>
            <p:cNvSpPr>
              <a:spLocks noChangeArrowheads="1"/>
            </p:cNvSpPr>
            <p:nvPr/>
          </p:nvSpPr>
          <p:spPr bwMode="auto">
            <a:xfrm>
              <a:off x="844" y="0"/>
              <a:ext cx="476973" cy="98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  <a:endParaRPr lang="en-US" altLang="zh-CN" sz="33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1308" name="Line 9"/>
            <p:cNvSpPr>
              <a:spLocks noChangeShapeType="1"/>
            </p:cNvSpPr>
            <p:nvPr/>
          </p:nvSpPr>
          <p:spPr bwMode="auto">
            <a:xfrm>
              <a:off x="-55633" y="517278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09" name="组合 64"/>
          <p:cNvGrpSpPr/>
          <p:nvPr/>
        </p:nvGrpSpPr>
        <p:grpSpPr bwMode="auto">
          <a:xfrm>
            <a:off x="5548312" y="1597819"/>
            <a:ext cx="316410" cy="740845"/>
            <a:chOff x="843" y="0"/>
            <a:chExt cx="652241" cy="986341"/>
          </a:xfrm>
        </p:grpSpPr>
        <p:sp>
          <p:nvSpPr>
            <p:cNvPr id="11310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652241" cy="98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7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  <a:endParaRPr lang="en-US" altLang="zh-CN" sz="33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1311" name="Line 9"/>
            <p:cNvSpPr>
              <a:spLocks noChangeShapeType="1"/>
            </p:cNvSpPr>
            <p:nvPr/>
          </p:nvSpPr>
          <p:spPr bwMode="auto">
            <a:xfrm>
              <a:off x="22144" y="517278"/>
              <a:ext cx="4289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12" name="组合 67"/>
          <p:cNvGrpSpPr/>
          <p:nvPr/>
        </p:nvGrpSpPr>
        <p:grpSpPr bwMode="auto">
          <a:xfrm>
            <a:off x="6309122" y="1610916"/>
            <a:ext cx="451062" cy="740845"/>
            <a:chOff x="844" y="0"/>
            <a:chExt cx="970077" cy="986341"/>
          </a:xfrm>
        </p:grpSpPr>
        <p:sp>
          <p:nvSpPr>
            <p:cNvPr id="11313" name="Rectangle 8"/>
            <p:cNvSpPr>
              <a:spLocks noChangeArrowheads="1"/>
            </p:cNvSpPr>
            <p:nvPr/>
          </p:nvSpPr>
          <p:spPr bwMode="auto">
            <a:xfrm>
              <a:off x="844" y="0"/>
              <a:ext cx="970077" cy="986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13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 6</a:t>
              </a:r>
              <a:endParaRPr lang="en-US" altLang="zh-CN" sz="33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1314" name="Line 9"/>
            <p:cNvSpPr>
              <a:spLocks noChangeShapeType="1"/>
            </p:cNvSpPr>
            <p:nvPr/>
          </p:nvSpPr>
          <p:spPr bwMode="auto">
            <a:xfrm>
              <a:off x="116116" y="499840"/>
              <a:ext cx="746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1039417" y="807244"/>
            <a:ext cx="6040040" cy="5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、把上题中的分数用直线上的点表示出来。</a:t>
            </a:r>
          </a:p>
        </p:txBody>
      </p:sp>
      <p:grpSp>
        <p:nvGrpSpPr>
          <p:cNvPr id="13314" name="Group 24"/>
          <p:cNvGrpSpPr/>
          <p:nvPr/>
        </p:nvGrpSpPr>
        <p:grpSpPr bwMode="auto">
          <a:xfrm>
            <a:off x="1187054" y="2953941"/>
            <a:ext cx="6724650" cy="525122"/>
            <a:chOff x="0" y="0"/>
            <a:chExt cx="4236" cy="440"/>
          </a:xfrm>
        </p:grpSpPr>
        <p:sp>
          <p:nvSpPr>
            <p:cNvPr id="13315" name="Line 25"/>
            <p:cNvSpPr>
              <a:spLocks noChangeShapeType="1"/>
            </p:cNvSpPr>
            <p:nvPr/>
          </p:nvSpPr>
          <p:spPr bwMode="auto">
            <a:xfrm>
              <a:off x="0" y="96"/>
              <a:ext cx="423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16" name="Group 26"/>
            <p:cNvGrpSpPr/>
            <p:nvPr/>
          </p:nvGrpSpPr>
          <p:grpSpPr bwMode="auto">
            <a:xfrm>
              <a:off x="244" y="0"/>
              <a:ext cx="3629" cy="96"/>
              <a:chOff x="0" y="0"/>
              <a:chExt cx="3629" cy="144"/>
            </a:xfrm>
          </p:grpSpPr>
          <p:sp>
            <p:nvSpPr>
              <p:cNvPr id="13317" name="Line 27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8" name="Line 28"/>
              <p:cNvSpPr>
                <a:spLocks noChangeShapeType="1"/>
              </p:cNvSpPr>
              <p:nvPr/>
            </p:nvSpPr>
            <p:spPr bwMode="auto">
              <a:xfrm flipV="1">
                <a:off x="279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9" name="Line 29"/>
              <p:cNvSpPr>
                <a:spLocks noChangeShapeType="1"/>
              </p:cNvSpPr>
              <p:nvPr/>
            </p:nvSpPr>
            <p:spPr bwMode="auto">
              <a:xfrm flipV="1">
                <a:off x="558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0" name="Line 30"/>
              <p:cNvSpPr>
                <a:spLocks noChangeShapeType="1"/>
              </p:cNvSpPr>
              <p:nvPr/>
            </p:nvSpPr>
            <p:spPr bwMode="auto">
              <a:xfrm flipV="1">
                <a:off x="837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1" name="Line 31"/>
              <p:cNvSpPr>
                <a:spLocks noChangeShapeType="1"/>
              </p:cNvSpPr>
              <p:nvPr/>
            </p:nvSpPr>
            <p:spPr bwMode="auto">
              <a:xfrm flipV="1">
                <a:off x="1116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2" name="Line 32"/>
              <p:cNvSpPr>
                <a:spLocks noChangeShapeType="1"/>
              </p:cNvSpPr>
              <p:nvPr/>
            </p:nvSpPr>
            <p:spPr bwMode="auto">
              <a:xfrm flipV="1">
                <a:off x="1395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3" name="Line 33"/>
              <p:cNvSpPr>
                <a:spLocks noChangeShapeType="1"/>
              </p:cNvSpPr>
              <p:nvPr/>
            </p:nvSpPr>
            <p:spPr bwMode="auto">
              <a:xfrm flipV="1">
                <a:off x="1674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4" name="Line 34"/>
              <p:cNvSpPr>
                <a:spLocks noChangeShapeType="1"/>
              </p:cNvSpPr>
              <p:nvPr/>
            </p:nvSpPr>
            <p:spPr bwMode="auto">
              <a:xfrm flipV="1">
                <a:off x="1954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5" name="Line 35"/>
              <p:cNvSpPr>
                <a:spLocks noChangeShapeType="1"/>
              </p:cNvSpPr>
              <p:nvPr/>
            </p:nvSpPr>
            <p:spPr bwMode="auto">
              <a:xfrm flipV="1">
                <a:off x="2233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6" name="Line 36"/>
              <p:cNvSpPr>
                <a:spLocks noChangeShapeType="1"/>
              </p:cNvSpPr>
              <p:nvPr/>
            </p:nvSpPr>
            <p:spPr bwMode="auto">
              <a:xfrm flipV="1">
                <a:off x="2512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7" name="Line 37"/>
              <p:cNvSpPr>
                <a:spLocks noChangeShapeType="1"/>
              </p:cNvSpPr>
              <p:nvPr/>
            </p:nvSpPr>
            <p:spPr bwMode="auto">
              <a:xfrm flipV="1">
                <a:off x="2791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8" name="Line 38"/>
              <p:cNvSpPr>
                <a:spLocks noChangeShapeType="1"/>
              </p:cNvSpPr>
              <p:nvPr/>
            </p:nvSpPr>
            <p:spPr bwMode="auto">
              <a:xfrm flipV="1">
                <a:off x="3070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9" name="Line 39"/>
              <p:cNvSpPr>
                <a:spLocks noChangeShapeType="1"/>
              </p:cNvSpPr>
              <p:nvPr/>
            </p:nvSpPr>
            <p:spPr bwMode="auto">
              <a:xfrm flipV="1">
                <a:off x="3349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0" name="Line 40"/>
              <p:cNvSpPr>
                <a:spLocks noChangeShapeType="1"/>
              </p:cNvSpPr>
              <p:nvPr/>
            </p:nvSpPr>
            <p:spPr bwMode="auto">
              <a:xfrm flipV="1">
                <a:off x="3629" y="0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31" name="Rectangle 41"/>
            <p:cNvSpPr>
              <a:spLocks noChangeArrowheads="1"/>
            </p:cNvSpPr>
            <p:nvPr/>
          </p:nvSpPr>
          <p:spPr bwMode="auto">
            <a:xfrm>
              <a:off x="124" y="90"/>
              <a:ext cx="1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0</a:t>
              </a:r>
            </a:p>
          </p:txBody>
        </p:sp>
        <p:sp>
          <p:nvSpPr>
            <p:cNvPr id="13332" name="Rectangle 42"/>
            <p:cNvSpPr>
              <a:spLocks noChangeArrowheads="1"/>
            </p:cNvSpPr>
            <p:nvPr/>
          </p:nvSpPr>
          <p:spPr bwMode="auto">
            <a:xfrm>
              <a:off x="1800" y="90"/>
              <a:ext cx="1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</a:t>
              </a:r>
            </a:p>
          </p:txBody>
        </p:sp>
        <p:sp>
          <p:nvSpPr>
            <p:cNvPr id="13333" name="Rectangle 43"/>
            <p:cNvSpPr>
              <a:spLocks noChangeArrowheads="1"/>
            </p:cNvSpPr>
            <p:nvPr/>
          </p:nvSpPr>
          <p:spPr bwMode="auto">
            <a:xfrm>
              <a:off x="3481" y="90"/>
              <a:ext cx="199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2</a:t>
              </a:r>
            </a:p>
          </p:txBody>
        </p:sp>
      </p:grpSp>
      <p:pic>
        <p:nvPicPr>
          <p:cNvPr id="7191" name="Group 44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74081" y="2189560"/>
            <a:ext cx="61555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Group 49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46923" y="2189560"/>
            <a:ext cx="61674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Group 54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2144" y="2189560"/>
            <a:ext cx="6143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Group 59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34741" y="2189560"/>
            <a:ext cx="61555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Group 64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92216" y="2189560"/>
            <a:ext cx="61555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Group 69"/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952060" y="2189560"/>
            <a:ext cx="792956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74"/>
          <p:cNvGrpSpPr/>
          <p:nvPr/>
        </p:nvGrpSpPr>
        <p:grpSpPr bwMode="auto">
          <a:xfrm>
            <a:off x="4042173" y="3315892"/>
            <a:ext cx="316719" cy="740568"/>
            <a:chOff x="0" y="0"/>
            <a:chExt cx="199" cy="622"/>
          </a:xfrm>
        </p:grpSpPr>
        <p:sp>
          <p:nvSpPr>
            <p:cNvPr id="13341" name="Rectangle 75"/>
            <p:cNvSpPr>
              <a:spLocks noChangeArrowheads="1"/>
            </p:cNvSpPr>
            <p:nvPr/>
          </p:nvSpPr>
          <p:spPr bwMode="auto">
            <a:xfrm>
              <a:off x="0" y="0"/>
              <a:ext cx="199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</a:p>
            <a:p>
              <a:r>
                <a:rPr lang="en-US" altLang="zh-CN" sz="2100" b="1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</a:p>
          </p:txBody>
        </p:sp>
        <p:sp>
          <p:nvSpPr>
            <p:cNvPr id="13342" name="Line 76"/>
            <p:cNvSpPr>
              <a:spLocks noChangeShapeType="1"/>
            </p:cNvSpPr>
            <p:nvPr/>
          </p:nvSpPr>
          <p:spPr bwMode="auto">
            <a:xfrm>
              <a:off x="0" y="300"/>
              <a:ext cx="1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00" name="Rectangle 77"/>
          <p:cNvSpPr>
            <a:spLocks noChangeArrowheads="1"/>
          </p:cNvSpPr>
          <p:nvPr/>
        </p:nvSpPr>
        <p:spPr bwMode="auto">
          <a:xfrm>
            <a:off x="734616" y="4052888"/>
            <a:ext cx="824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看一看，表示真分数的点和表示假分数的点，分别在直线的哪一段上。</a:t>
            </a:r>
          </a:p>
        </p:txBody>
      </p:sp>
      <p:grpSp>
        <p:nvGrpSpPr>
          <p:cNvPr id="13344" name="组合 153"/>
          <p:cNvGrpSpPr/>
          <p:nvPr/>
        </p:nvGrpSpPr>
        <p:grpSpPr bwMode="auto">
          <a:xfrm>
            <a:off x="1824038" y="1354932"/>
            <a:ext cx="378619" cy="740845"/>
            <a:chOff x="-25096" y="0"/>
            <a:chExt cx="428961" cy="928450"/>
          </a:xfrm>
        </p:grpSpPr>
        <p:sp>
          <p:nvSpPr>
            <p:cNvPr id="13345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358481" cy="92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  <a:endParaRPr lang="en-US" altLang="zh-CN" sz="33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3346" name="Line 9"/>
            <p:cNvSpPr>
              <a:spLocks noChangeShapeType="1"/>
            </p:cNvSpPr>
            <p:nvPr/>
          </p:nvSpPr>
          <p:spPr bwMode="auto">
            <a:xfrm>
              <a:off x="-25096" y="512277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47" name="组合 156"/>
          <p:cNvGrpSpPr/>
          <p:nvPr/>
        </p:nvGrpSpPr>
        <p:grpSpPr bwMode="auto">
          <a:xfrm>
            <a:off x="2805113" y="1354932"/>
            <a:ext cx="379810" cy="740845"/>
            <a:chOff x="-25010" y="0"/>
            <a:chExt cx="428961" cy="928450"/>
          </a:xfrm>
        </p:grpSpPr>
        <p:sp>
          <p:nvSpPr>
            <p:cNvPr id="13348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357356" cy="92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</a:p>
          </p:txBody>
        </p:sp>
        <p:sp>
          <p:nvSpPr>
            <p:cNvPr id="13349" name="Line 9"/>
            <p:cNvSpPr>
              <a:spLocks noChangeShapeType="1"/>
            </p:cNvSpPr>
            <p:nvPr/>
          </p:nvSpPr>
          <p:spPr bwMode="auto">
            <a:xfrm>
              <a:off x="-25010" y="484571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50" name="组合 159"/>
          <p:cNvGrpSpPr/>
          <p:nvPr/>
        </p:nvGrpSpPr>
        <p:grpSpPr bwMode="auto">
          <a:xfrm>
            <a:off x="3790950" y="1365648"/>
            <a:ext cx="328106" cy="740845"/>
            <a:chOff x="-14651" y="0"/>
            <a:chExt cx="434598" cy="928450"/>
          </a:xfrm>
        </p:grpSpPr>
        <p:sp>
          <p:nvSpPr>
            <p:cNvPr id="13351" name="Rectangle 8"/>
            <p:cNvSpPr>
              <a:spLocks noChangeArrowheads="1"/>
            </p:cNvSpPr>
            <p:nvPr/>
          </p:nvSpPr>
          <p:spPr bwMode="auto">
            <a:xfrm>
              <a:off x="842" y="0"/>
              <a:ext cx="419105" cy="92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5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</a:p>
          </p:txBody>
        </p:sp>
        <p:sp>
          <p:nvSpPr>
            <p:cNvPr id="13352" name="Line 9"/>
            <p:cNvSpPr>
              <a:spLocks noChangeShapeType="1"/>
            </p:cNvSpPr>
            <p:nvPr/>
          </p:nvSpPr>
          <p:spPr bwMode="auto">
            <a:xfrm>
              <a:off x="-14651" y="443010"/>
              <a:ext cx="4289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53" name="组合 162"/>
          <p:cNvGrpSpPr/>
          <p:nvPr/>
        </p:nvGrpSpPr>
        <p:grpSpPr bwMode="auto">
          <a:xfrm>
            <a:off x="4599385" y="1376363"/>
            <a:ext cx="346221" cy="740845"/>
            <a:chOff x="-37515" y="0"/>
            <a:chExt cx="445490" cy="926910"/>
          </a:xfrm>
        </p:grpSpPr>
        <p:sp>
          <p:nvSpPr>
            <p:cNvPr id="13354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407132" cy="926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</a:p>
          </p:txBody>
        </p:sp>
        <p:sp>
          <p:nvSpPr>
            <p:cNvPr id="13355" name="Line 9"/>
            <p:cNvSpPr>
              <a:spLocks noChangeShapeType="1"/>
            </p:cNvSpPr>
            <p:nvPr/>
          </p:nvSpPr>
          <p:spPr bwMode="auto">
            <a:xfrm>
              <a:off x="-37515" y="470717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56" name="组合 165"/>
          <p:cNvGrpSpPr/>
          <p:nvPr/>
        </p:nvGrpSpPr>
        <p:grpSpPr bwMode="auto">
          <a:xfrm>
            <a:off x="5375673" y="1354932"/>
            <a:ext cx="350927" cy="740845"/>
            <a:chOff x="-50545" y="0"/>
            <a:chExt cx="522450" cy="928450"/>
          </a:xfrm>
        </p:grpSpPr>
        <p:sp>
          <p:nvSpPr>
            <p:cNvPr id="13357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471062" cy="92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</a:p>
          </p:txBody>
        </p:sp>
        <p:sp>
          <p:nvSpPr>
            <p:cNvPr id="13358" name="Line 9"/>
            <p:cNvSpPr>
              <a:spLocks noChangeShapeType="1"/>
            </p:cNvSpPr>
            <p:nvPr/>
          </p:nvSpPr>
          <p:spPr bwMode="auto">
            <a:xfrm>
              <a:off x="-50545" y="470717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59" name="组合 168"/>
          <p:cNvGrpSpPr/>
          <p:nvPr/>
        </p:nvGrpSpPr>
        <p:grpSpPr bwMode="auto">
          <a:xfrm>
            <a:off x="6173392" y="1354932"/>
            <a:ext cx="350243" cy="740845"/>
            <a:chOff x="-49735" y="0"/>
            <a:chExt cx="523596" cy="928450"/>
          </a:xfrm>
        </p:grpSpPr>
        <p:sp>
          <p:nvSpPr>
            <p:cNvPr id="13360" name="Rectangle 8"/>
            <p:cNvSpPr>
              <a:spLocks noChangeArrowheads="1"/>
            </p:cNvSpPr>
            <p:nvPr/>
          </p:nvSpPr>
          <p:spPr bwMode="auto">
            <a:xfrm>
              <a:off x="844" y="0"/>
              <a:ext cx="473017" cy="92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7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  <a:endParaRPr lang="en-US" altLang="zh-CN" sz="3300" b="1">
                <a:solidFill>
                  <a:srgbClr val="00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  <p:sp>
          <p:nvSpPr>
            <p:cNvPr id="13361" name="Line 9"/>
            <p:cNvSpPr>
              <a:spLocks noChangeShapeType="1"/>
            </p:cNvSpPr>
            <p:nvPr/>
          </p:nvSpPr>
          <p:spPr bwMode="auto">
            <a:xfrm>
              <a:off x="-49735" y="470718"/>
              <a:ext cx="42896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62" name="组合 171"/>
          <p:cNvGrpSpPr/>
          <p:nvPr/>
        </p:nvGrpSpPr>
        <p:grpSpPr bwMode="auto">
          <a:xfrm>
            <a:off x="6794897" y="1332310"/>
            <a:ext cx="451421" cy="740845"/>
            <a:chOff x="0" y="0"/>
            <a:chExt cx="1060555" cy="926910"/>
          </a:xfrm>
        </p:grpSpPr>
        <p:sp>
          <p:nvSpPr>
            <p:cNvPr id="13363" name="Rectangle 8"/>
            <p:cNvSpPr>
              <a:spLocks noChangeArrowheads="1"/>
            </p:cNvSpPr>
            <p:nvPr/>
          </p:nvSpPr>
          <p:spPr bwMode="auto">
            <a:xfrm>
              <a:off x="843" y="0"/>
              <a:ext cx="1059712" cy="926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13</a:t>
              </a:r>
            </a:p>
            <a:p>
              <a:r>
                <a:rPr lang="en-US" altLang="zh-CN" sz="21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 6</a:t>
              </a:r>
            </a:p>
          </p:txBody>
        </p:sp>
        <p:sp>
          <p:nvSpPr>
            <p:cNvPr id="13364" name="Line 9"/>
            <p:cNvSpPr>
              <a:spLocks noChangeShapeType="1"/>
            </p:cNvSpPr>
            <p:nvPr/>
          </p:nvSpPr>
          <p:spPr bwMode="auto">
            <a:xfrm>
              <a:off x="0" y="539985"/>
              <a:ext cx="746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9"/>
          <p:cNvSpPr txBox="1">
            <a:spLocks noChangeArrowheads="1"/>
          </p:cNvSpPr>
          <p:nvPr/>
        </p:nvSpPr>
        <p:spPr bwMode="auto">
          <a:xfrm>
            <a:off x="610791" y="1006079"/>
            <a:ext cx="7922419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下面哪些分数比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大？把它们圈出来。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0291" y="1591866"/>
            <a:ext cx="8328422" cy="24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椭圆 12"/>
          <p:cNvSpPr/>
          <p:nvPr/>
        </p:nvSpPr>
        <p:spPr>
          <a:xfrm>
            <a:off x="3058717" y="1869282"/>
            <a:ext cx="792956" cy="756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549754" y="1847851"/>
            <a:ext cx="792956" cy="756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89385" y="3133726"/>
            <a:ext cx="790575" cy="756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306617" y="3133726"/>
            <a:ext cx="792956" cy="756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547373" y="3133726"/>
            <a:ext cx="791765" cy="7560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全屏显示(16:9)</PresentationFormat>
  <Paragraphs>80</Paragraphs>
  <Slides>10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9B24F4B889A94FCBA937EA67DC7F8D0B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