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5" r:id="rId3"/>
    <p:sldId id="296" r:id="rId4"/>
    <p:sldId id="270" r:id="rId5"/>
    <p:sldId id="302" r:id="rId6"/>
    <p:sldId id="268" r:id="rId7"/>
    <p:sldId id="259" r:id="rId8"/>
    <p:sldId id="261" r:id="rId9"/>
    <p:sldId id="292" r:id="rId10"/>
    <p:sldId id="290" r:id="rId11"/>
    <p:sldId id="297" r:id="rId12"/>
    <p:sldId id="298" r:id="rId13"/>
    <p:sldId id="303" r:id="rId14"/>
    <p:sldId id="291" r:id="rId15"/>
    <p:sldId id="299" r:id="rId16"/>
    <p:sldId id="304" r:id="rId17"/>
  </p:sldIdLst>
  <p:sldSz cx="9144000" cy="6858000" type="screen4x3"/>
  <p:notesSz cx="7559675" cy="10691813"/>
  <p:custDataLst>
    <p:tags r:id="rId2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1pPr>
    <a:lvl2pPr marL="48387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2pPr>
    <a:lvl3pPr marL="96774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3pPr>
    <a:lvl4pPr marL="145161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4pPr>
    <a:lvl5pPr marL="1935480" algn="l" rtl="0" eaLnBrk="0" fontAlgn="base" hangingPunct="0">
      <a:spcBef>
        <a:spcPct val="0"/>
      </a:spcBef>
      <a:spcAft>
        <a:spcPct val="0"/>
      </a:spcAft>
      <a:buSzPct val="100000"/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5pPr>
    <a:lvl6pPr marL="2419350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6pPr>
    <a:lvl7pPr marL="290258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7pPr>
    <a:lvl8pPr marL="338645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8pPr>
    <a:lvl9pPr marL="3870325" algn="l" defTabSz="96774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华文行楷" panose="0201080004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3399"/>
    <a:srgbClr val="009900"/>
    <a:srgbClr val="00FF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282066" y="0"/>
            <a:ext cx="3275859" cy="53643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325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32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282066" y="10155065"/>
            <a:ext cx="3275859" cy="53643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325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F15C9-191C-4670-AD39-6CCB5FB52C6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3018D-901F-4093-8990-2581F84776C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387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774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5161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3548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19350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0258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8645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70325" algn="l" defTabSz="96774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3018D-901F-4093-8990-2581F84776C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917709"/>
            <a:ext cx="7772400" cy="1109663"/>
          </a:xfrm>
          <a:solidFill>
            <a:schemeClr val="bg1">
              <a:alpha val="20000"/>
            </a:schemeClr>
          </a:solidFill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1913" y="3213102"/>
            <a:ext cx="6400800" cy="1008063"/>
          </a:xfrm>
          <a:solidFill>
            <a:schemeClr val="bg1">
              <a:alpha val="20000"/>
            </a:schemeClr>
          </a:solidFill>
        </p:spPr>
        <p:txBody>
          <a:bodyPr/>
          <a:lstStyle>
            <a:lvl1pPr marL="0" indent="0" algn="ctr">
              <a:buFontTx/>
              <a:buNone/>
              <a:defRPr sz="30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7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7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7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8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565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330" indent="0">
              <a:buNone/>
              <a:defRPr sz="1600" b="1"/>
            </a:lvl4pPr>
            <a:lvl5pPr marL="1826895" indent="0">
              <a:buNone/>
              <a:defRPr sz="1600" b="1"/>
            </a:lvl5pPr>
            <a:lvl6pPr marL="2284095" indent="0">
              <a:buNone/>
              <a:defRPr sz="1600" b="1"/>
            </a:lvl6pPr>
            <a:lvl7pPr marL="2740660" indent="0">
              <a:buNone/>
              <a:defRPr sz="1600" b="1"/>
            </a:lvl7pPr>
            <a:lvl8pPr marL="3197225" indent="0">
              <a:buNone/>
              <a:defRPr sz="1600" b="1"/>
            </a:lvl8pPr>
            <a:lvl9pPr marL="365379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4" y="2174878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8" y="1435100"/>
            <a:ext cx="30083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225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565" indent="0">
              <a:buNone/>
              <a:defRPr sz="2800"/>
            </a:lvl2pPr>
            <a:lvl3pPr marL="913765" indent="0">
              <a:buNone/>
              <a:defRPr sz="2400"/>
            </a:lvl3pPr>
            <a:lvl4pPr marL="1370330" indent="0">
              <a:buNone/>
              <a:defRPr sz="2000"/>
            </a:lvl4pPr>
            <a:lvl5pPr marL="1826895" indent="0">
              <a:buNone/>
              <a:defRPr sz="2000"/>
            </a:lvl5pPr>
            <a:lvl6pPr marL="2284095" indent="0">
              <a:buNone/>
              <a:defRPr sz="2000"/>
            </a:lvl6pPr>
            <a:lvl7pPr marL="2740660" indent="0">
              <a:buNone/>
              <a:defRPr sz="2000"/>
            </a:lvl7pPr>
            <a:lvl8pPr marL="3197225" indent="0">
              <a:buNone/>
              <a:defRPr sz="2000"/>
            </a:lvl8pPr>
            <a:lvl9pPr marL="365379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565" indent="0">
              <a:buNone/>
              <a:defRPr sz="1200"/>
            </a:lvl2pPr>
            <a:lvl3pPr marL="913765" indent="0">
              <a:buNone/>
              <a:defRPr sz="1000"/>
            </a:lvl3pPr>
            <a:lvl4pPr marL="1370330" indent="0">
              <a:buNone/>
              <a:defRPr sz="1000"/>
            </a:lvl4pPr>
            <a:lvl5pPr marL="1826895" indent="0">
              <a:buNone/>
              <a:defRPr sz="1000"/>
            </a:lvl5pPr>
            <a:lvl6pPr marL="2284095" indent="0">
              <a:buNone/>
              <a:defRPr sz="1000"/>
            </a:lvl6pPr>
            <a:lvl7pPr marL="2740660" indent="0">
              <a:buNone/>
              <a:defRPr sz="1000"/>
            </a:lvl7pPr>
            <a:lvl8pPr marL="3197225" indent="0">
              <a:buNone/>
              <a:defRPr sz="1000"/>
            </a:lvl8pPr>
            <a:lvl9pPr marL="365379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8" y="274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0" rIns="91363" bIns="4568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63" tIns="45680" rIns="91363" bIns="4568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656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3765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033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753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315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173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59893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549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269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6926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58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3025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09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6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86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42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Thursday.mp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Friday.mp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Saturday.mp3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Sunday.mp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&#23548;&#20837;&#27468;&#26354;&#65306;Daysoftheweek.sw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1&#35838;&#26102;&#21442;&#32771;&#35838;&#20214;\Monday.mp3" TargetMode="External"/><Relationship Id="rId1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1&#35838;&#26102;&#21442;&#32771;&#35838;&#20214;\Monday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1&#35838;&#26102;&#21442;&#32771;&#35838;&#20214;\Tuseday.mp3" TargetMode="External"/><Relationship Id="rId1" Type="http://schemas.microsoft.com/office/2007/relationships/media" Target="file:///C:\Users\Administrator\Desktop\&#24037;&#20316;\&#38485;&#26053;&#29256;&#12290;&#12290;&#12290;\&#22235;&#19978;\&#12304;&#36164;&#28304;&#20248;&#21270;&#12305;20140811&#23567;&#23398;&#33521;&#35821;&#38485;&#26053;&#29256;&#36164;&#28304;&#20248;&#21270;&#21333;%20&#26446;&#23071;&#65288;&#26032;&#22686;69&#26465;%20&#28023;&#25253;40&#24352;&#65289;\&#38485;&#26053;&#29256;&#22235;&#19978;Unit7\&#35838;&#20214;\Unit7%20&#31532;1&#35838;&#26102;&#21442;&#32771;&#35838;&#20214;\Tuseday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Wednesday.mp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" y="2209697"/>
            <a:ext cx="9144000" cy="1659032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eaLnBrk="1" hangingPunct="1"/>
            <a:r>
              <a:rPr lang="en-US" altLang="zh-CN" sz="4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  <a:cs typeface="Arial" panose="020B0604020202020204" pitchFamily="34" charset="0"/>
              </a:rPr>
              <a:t>Unit7 It’s Tuesday</a:t>
            </a:r>
            <a:r>
              <a:rPr lang="zh-CN" altLang="en-US" sz="4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 第</a:t>
            </a:r>
            <a:r>
              <a:rPr lang="en-US" altLang="zh-CN" sz="4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1</a:t>
            </a:r>
            <a:r>
              <a:rPr lang="zh-CN" altLang="en-US" sz="47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大宋简" pitchFamily="49" charset="-122"/>
                <a:ea typeface="汉仪大宋简" pitchFamily="49" charset="-122"/>
              </a:rPr>
              <a:t>课时</a:t>
            </a:r>
            <a:endParaRPr lang="zh-CN" altLang="zh-CN" sz="47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509" y="914189"/>
            <a:ext cx="4569480" cy="618870"/>
          </a:xfrm>
          <a:prstGeom prst="rect">
            <a:avLst/>
          </a:prstGeom>
        </p:spPr>
        <p:txBody>
          <a:bodyPr lIns="96762" tIns="48381" rIns="96762" bIns="48381">
            <a:spAutoFit/>
          </a:bodyPr>
          <a:lstStyle/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陕旅版四年级上册</a:t>
            </a:r>
            <a:endParaRPr lang="zh-CN" altLang="en-US" sz="3400" dirty="0"/>
          </a:p>
        </p:txBody>
      </p:sp>
      <p:sp>
        <p:nvSpPr>
          <p:cNvPr id="7" name="矩形 6"/>
          <p:cNvSpPr/>
          <p:nvPr/>
        </p:nvSpPr>
        <p:spPr>
          <a:xfrm>
            <a:off x="1" y="5943812"/>
            <a:ext cx="9144000" cy="519430"/>
          </a:xfrm>
          <a:prstGeom prst="rect">
            <a:avLst/>
          </a:prstGeom>
        </p:spPr>
        <p:txBody>
          <a:bodyPr wrap="square" lIns="96762" tIns="48381" rIns="96762" bIns="48381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5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5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681210" y="5394669"/>
            <a:ext cx="4554361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>
                <a:hlinkClick r:id="rId2" action="ppaction://hlinkfile"/>
              </a:rPr>
              <a:t>Thursday </a:t>
            </a:r>
            <a:r>
              <a:rPr lang="en-US" altLang="zh-CN" sz="6300" dirty="0"/>
              <a:t>  </a:t>
            </a:r>
            <a:endParaRPr lang="zh-CN" altLang="en-US" sz="6300" dirty="0"/>
          </a:p>
        </p:txBody>
      </p:sp>
      <p:sp>
        <p:nvSpPr>
          <p:cNvPr id="12291" name="椭圆 8"/>
          <p:cNvSpPr>
            <a:spLocks noChangeArrowheads="1"/>
          </p:cNvSpPr>
          <p:nvPr/>
        </p:nvSpPr>
        <p:spPr bwMode="auto">
          <a:xfrm>
            <a:off x="2000828" y="480497"/>
            <a:ext cx="2343538" cy="967714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</a:ln>
        </p:spPr>
        <p:txBody>
          <a:bodyPr lIns="96762" tIns="48381" rIns="96762" bIns="48381"/>
          <a:lstStyle/>
          <a:p>
            <a:endParaRPr lang="zh-CN" altLang="en-US">
              <a:cs typeface="Arial" panose="020B0604020202020204" pitchFamily="34" charset="0"/>
            </a:endParaRPr>
          </a:p>
        </p:txBody>
      </p:sp>
      <p:pic>
        <p:nvPicPr>
          <p:cNvPr id="1229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3311" y="480497"/>
            <a:ext cx="5552253" cy="498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849633" y="5167861"/>
            <a:ext cx="6654304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>
                <a:hlinkClick r:id="rId2" action="ppaction://hlinkfile"/>
              </a:rPr>
              <a:t>Friday  </a:t>
            </a:r>
            <a:endParaRPr lang="zh-CN" altLang="en-US" sz="6300" dirty="0"/>
          </a:p>
        </p:txBody>
      </p:sp>
      <p:pic>
        <p:nvPicPr>
          <p:cNvPr id="2" name="Picture 8" descr="c:\users\administrator\appdata\roaming\360se6\User Data\temp\u=1061845698,1759621973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3602" y="480497"/>
            <a:ext cx="4310767" cy="472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774034" y="5243464"/>
            <a:ext cx="6654305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>
                <a:hlinkClick r:id="rId2" action="ppaction://hlinkfile"/>
              </a:rPr>
              <a:t>Saturday  </a:t>
            </a:r>
            <a:r>
              <a:rPr lang="en-US" altLang="zh-CN" sz="6300" dirty="0"/>
              <a:t> </a:t>
            </a:r>
            <a:endParaRPr lang="zh-CN" altLang="en-US" sz="6300" dirty="0"/>
          </a:p>
        </p:txBody>
      </p:sp>
      <p:pic>
        <p:nvPicPr>
          <p:cNvPr id="14339" name="Picture 6" descr="c:\users\administrator\appdata\roaming\360se6\User Data\temp\u=2214441139,4278352255&amp;fm=21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32405" y="507378"/>
            <a:ext cx="4461963" cy="488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925230" y="5470271"/>
            <a:ext cx="6654305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>
                <a:hlinkClick r:id="rId2" action="ppaction://hlinkfile"/>
              </a:rPr>
              <a:t>Sunday    </a:t>
            </a:r>
            <a:endParaRPr lang="zh-CN" altLang="en-US" sz="6300" dirty="0"/>
          </a:p>
        </p:txBody>
      </p:sp>
      <p:pic>
        <p:nvPicPr>
          <p:cNvPr id="15363" name="Picture 2" descr="c:\users\administrator\appdata\roaming\360se6\User Data\temp\u=2798439490,3747898266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1608" y="465377"/>
            <a:ext cx="4638359" cy="508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925229" y="782908"/>
            <a:ext cx="5973923" cy="878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5100" b="1">
                <a:solidFill>
                  <a:srgbClr val="00B050"/>
                </a:solidFill>
                <a:latin typeface="Comic Sans MS" panose="030F0702030302020204" pitchFamily="66" charset="0"/>
              </a:rPr>
              <a:t>Gold finger</a:t>
            </a:r>
            <a:endParaRPr lang="zh-CN" altLang="en-US" sz="5100" b="1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03220" y="3580206"/>
            <a:ext cx="907176" cy="10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44848" y="3580206"/>
            <a:ext cx="907176" cy="106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504603"/>
            <a:ext cx="947495" cy="110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63985" y="3504603"/>
            <a:ext cx="984454" cy="11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02026" y="3429001"/>
            <a:ext cx="1075172" cy="125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7956" y="3504603"/>
            <a:ext cx="982775" cy="114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10"/>
          <p:cNvSpPr txBox="1">
            <a:spLocks noChangeArrowheads="1"/>
          </p:cNvSpPr>
          <p:nvPr/>
        </p:nvSpPr>
        <p:spPr bwMode="auto">
          <a:xfrm>
            <a:off x="1" y="2068153"/>
            <a:ext cx="9144000" cy="42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100">
                <a:solidFill>
                  <a:srgbClr val="FF3399"/>
                </a:solidFill>
              </a:rPr>
              <a:t>Tuesday  Sunday  Monday     Wednesday Thursday   Friday       Saturday </a:t>
            </a:r>
            <a:endParaRPr lang="zh-CN" altLang="en-US" sz="2100">
              <a:solidFill>
                <a:srgbClr val="009900"/>
              </a:solidFill>
            </a:endParaRPr>
          </a:p>
        </p:txBody>
      </p:sp>
      <p:pic>
        <p:nvPicPr>
          <p:cNvPr id="12" name="Picture 10" descr="pointing_finger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87192" y="3429001"/>
            <a:ext cx="1075172" cy="125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866858" y="480498"/>
            <a:ext cx="8277143" cy="114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>
                <a:solidFill>
                  <a:srgbClr val="FF0000"/>
                </a:solidFill>
              </a:rPr>
              <a:t>Let’s play</a:t>
            </a:r>
            <a:r>
              <a:rPr lang="en-US" altLang="zh-CN" sz="3400"/>
              <a:t>—Wheel of fortune</a:t>
            </a:r>
            <a:r>
              <a:rPr lang="en-US" altLang="zh-CN" sz="3400"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sz="3400">
                <a:latin typeface="宋体" panose="02010600030101010101" pitchFamily="2" charset="-122"/>
                <a:ea typeface="宋体" panose="02010600030101010101" pitchFamily="2" charset="-122"/>
              </a:rPr>
              <a:t>幸运转盘）</a:t>
            </a:r>
            <a:endParaRPr lang="en-US" altLang="zh-CN" sz="340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endParaRPr lang="zh-CN" altLang="en-US" sz="3400" b="1">
              <a:solidFill>
                <a:srgbClr val="FF0000"/>
              </a:solidFill>
            </a:endParaRP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240" y="1312127"/>
            <a:ext cx="7193571" cy="429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2"/>
          <p:cNvSpPr txBox="1">
            <a:spLocks noChangeArrowheads="1"/>
          </p:cNvSpPr>
          <p:nvPr/>
        </p:nvSpPr>
        <p:spPr bwMode="auto">
          <a:xfrm>
            <a:off x="1142922" y="761776"/>
            <a:ext cx="6729903" cy="529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zh-CN" altLang="en-US" sz="3400" b="1" dirty="0">
                <a:ea typeface="宋体" panose="02010600030101010101" pitchFamily="2" charset="-122"/>
                <a:cs typeface="Arial" panose="020B0604020202020204" pitchFamily="34" charset="0"/>
              </a:rPr>
              <a:t>记忆口诀</a:t>
            </a:r>
            <a:endParaRPr lang="en-US" altLang="zh-CN" sz="3400" b="1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Monday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Monday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星期一，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小朋友们爱学习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Tuesday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Tuesday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星期二，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我俩是学习的好伙伴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Wednesday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Wednesday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星期三，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学习知识多钻研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Thursday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Thursday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星期四，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遇到问题要多思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Friday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，</a:t>
            </a:r>
            <a:r>
              <a:rPr lang="en-US" altLang="zh-CN" sz="3000" dirty="0">
                <a:ea typeface="宋体" panose="02010600030101010101" pitchFamily="2" charset="-122"/>
                <a:cs typeface="Arial" panose="020B0604020202020204" pitchFamily="34" charset="0"/>
              </a:rPr>
              <a:t>Friday</a:t>
            </a:r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星期五，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zh-CN" altLang="en-US" sz="3000" dirty="0">
                <a:ea typeface="宋体" panose="02010600030101010101" pitchFamily="2" charset="-122"/>
                <a:cs typeface="Arial" panose="020B0604020202020204" pitchFamily="34" charset="0"/>
              </a:rPr>
              <a:t>学习知识要刻苦</a:t>
            </a:r>
            <a:endParaRPr lang="en-US" altLang="zh-CN" sz="30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9" descr="D:\小学英语PPT模板\小五ppt模板\音乐标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91179" y="2521769"/>
            <a:ext cx="2252821" cy="433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067574" y="4411835"/>
            <a:ext cx="1532120" cy="1387729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63500" algn="ctr" rotWithShape="0">
              <a:srgbClr val="F3F7D1"/>
            </a:outerShdw>
          </a:effectLst>
        </p:spPr>
        <p:txBody>
          <a:bodyPr lIns="96762" tIns="48381" rIns="96762" bIns="48381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200" dirty="0">
                <a:solidFill>
                  <a:srgbClr val="9D63F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经典趣体简" pitchFamily="1" charset="-122"/>
              </a:rPr>
              <a:t>星 期歌</a:t>
            </a:r>
          </a:p>
        </p:txBody>
      </p:sp>
      <p:sp>
        <p:nvSpPr>
          <p:cNvPr id="4100" name="矩形 8"/>
          <p:cNvSpPr>
            <a:spLocks noChangeArrowheads="1"/>
          </p:cNvSpPr>
          <p:nvPr/>
        </p:nvSpPr>
        <p:spPr bwMode="auto">
          <a:xfrm>
            <a:off x="1563830" y="990394"/>
            <a:ext cx="4824833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762" tIns="48381" rIns="96762" bIns="48381">
            <a:spAutoFit/>
          </a:bodyPr>
          <a:lstStyle/>
          <a:p>
            <a:r>
              <a:rPr lang="zh-CN" altLang="en-US" sz="3400" dirty="0">
                <a:latin typeface="宋体" panose="02010600030101010101" pitchFamily="2" charset="-122"/>
                <a:ea typeface="宋体" panose="02010600030101010101" pitchFamily="2" charset="-122"/>
              </a:rPr>
              <a:t>歌曲：</a:t>
            </a:r>
            <a:r>
              <a:rPr lang="en-US" altLang="zh-CN" sz="3400" dirty="0"/>
              <a:t>Days of the week</a:t>
            </a:r>
            <a:endParaRPr lang="zh-CN" altLang="en-US" sz="3400" dirty="0"/>
          </a:p>
        </p:txBody>
      </p:sp>
      <p:pic>
        <p:nvPicPr>
          <p:cNvPr id="4101" name="Picture 4" descr="C:\Users\Administrator\Desktop\素材\导入歌曲：Daysoftheweek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5074" y="1889986"/>
            <a:ext cx="5142344" cy="3872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457788" y="325932"/>
            <a:ext cx="8381300" cy="140116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6762" tIns="48381" rIns="96762" bIns="48381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zh-CN" sz="4200" dirty="0">
                <a:latin typeface="+mj-lt"/>
                <a:ea typeface="宋体" panose="02010600030101010101" pitchFamily="2" charset="-122"/>
              </a:rPr>
              <a:t>Review</a:t>
            </a:r>
            <a:r>
              <a:rPr lang="zh-CN" altLang="en-US" sz="4200" dirty="0">
                <a:latin typeface="+mj-lt"/>
                <a:ea typeface="宋体" panose="02010600030101010101" pitchFamily="2" charset="-122"/>
              </a:rPr>
              <a:t>：</a:t>
            </a:r>
            <a:r>
              <a:rPr lang="en-US" altLang="zh-CN" sz="4200" dirty="0">
                <a:latin typeface="+mj-lt"/>
                <a:ea typeface="宋体" panose="02010600030101010101" pitchFamily="2" charset="-122"/>
              </a:rPr>
              <a:t>subject </a:t>
            </a:r>
          </a:p>
          <a:p>
            <a:pPr algn="ctr">
              <a:buFont typeface="Arial" panose="020B0604020202020204" pitchFamily="34" charset="0"/>
              <a:buNone/>
              <a:defRPr/>
            </a:pPr>
            <a:r>
              <a:rPr lang="zh-CN" altLang="en-US" sz="4200" dirty="0">
                <a:latin typeface="+mj-lt"/>
                <a:ea typeface="宋体" panose="02010600030101010101" pitchFamily="2" charset="-122"/>
              </a:rPr>
              <a:t>看图说单词</a:t>
            </a:r>
            <a:r>
              <a:rPr lang="en-US" altLang="zh-CN" sz="4200" dirty="0">
                <a:latin typeface="+mj-lt"/>
                <a:ea typeface="宋体" panose="02010600030101010101" pitchFamily="2" charset="-122"/>
              </a:rPr>
              <a:t> </a:t>
            </a:r>
            <a:endParaRPr lang="zh-CN" altLang="en-US" sz="4200" dirty="0"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5123" name="Picture 9" descr="C:\Users\Administrator\Desktop\【资源优化】20140804小学英语陕旅版资源优化单 李娟（新增条 海报张）\陕旅版四上Unit6\素材\Unit6 课本插图\Scie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916948"/>
            <a:ext cx="2094905" cy="18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" descr="C:\Users\Administrator\Desktop\【资源优化】20140804小学英语陕旅版资源优化单 李娟（新增条 海报张）\陕旅版四上Unit6\素材\Unit6 课本插图\Ar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22837" y="4260629"/>
            <a:ext cx="2419136" cy="209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C:\Users\Administrator\Desktop\【资源优化】20140804小学英语陕旅版资源优化单 李娟（新增条 海报张）\陕旅版四上Unit6\素材\Unit6 课本插图\Chines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03220" y="1916948"/>
            <a:ext cx="2192342" cy="1903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C:\Users\Administrator\Desktop\【资源优化】20140804小学英语陕旅版资源优化单 李娟（新增条 海报张）\陕旅版四上Unit6\素材\Unit6 课本插图\English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93170" y="4205188"/>
            <a:ext cx="2345218" cy="2031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3" descr="C:\Users\Administrator\Desktop\【资源优化】20140804小学英语陕旅版资源优化单 李娟（新增条 海报张）\陕旅版四上Unit6\素材\Unit6 课本插图\Math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765183" y="4033822"/>
            <a:ext cx="2378817" cy="20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4" descr="C:\Users\Administrator\Desktop\【资源优化】20140804小学英语陕旅版资源优化单 李娟（新增条 海报张）\陕旅版四上Unit6\素材\Unit6 课本插图\Music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648439" y="1841345"/>
            <a:ext cx="2267940" cy="1965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15" descr="C:\Users\Administrator\Desktop\【资源优化】20140804小学英语陕旅版资源优化单 李娟（新增条 海报张）\陕旅版四上Unit6\素材\Unit6 课本插图\P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067575" y="1916948"/>
            <a:ext cx="2076425" cy="17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42" y="0"/>
            <a:ext cx="2948323" cy="8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26"/>
          <p:cNvSpPr txBox="1">
            <a:spLocks noChangeArrowheads="1"/>
          </p:cNvSpPr>
          <p:nvPr/>
        </p:nvSpPr>
        <p:spPr bwMode="auto">
          <a:xfrm>
            <a:off x="1396044" y="782907"/>
            <a:ext cx="5822727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Circle the day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1407" y="0"/>
            <a:ext cx="1802593" cy="13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3609" y="1981078"/>
            <a:ext cx="7049095" cy="3397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6"/>
          <p:cNvSpPr txBox="1">
            <a:spLocks noChangeArrowheads="1"/>
          </p:cNvSpPr>
          <p:nvPr/>
        </p:nvSpPr>
        <p:spPr bwMode="auto">
          <a:xfrm>
            <a:off x="1129010" y="1992550"/>
            <a:ext cx="6881099" cy="127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b="1" dirty="0">
                <a:solidFill>
                  <a:srgbClr val="FF3399"/>
                </a:solidFill>
              </a:rPr>
              <a:t>What day is it today? </a:t>
            </a:r>
          </a:p>
          <a:p>
            <a:r>
              <a:rPr lang="en-US" altLang="zh-CN" sz="3800" b="1" dirty="0">
                <a:solidFill>
                  <a:srgbClr val="FF3399"/>
                </a:solidFill>
              </a:rPr>
              <a:t>Can you tell me in English?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5918"/>
            <a:ext cx="1802593" cy="1300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129009" y="3504603"/>
            <a:ext cx="7107893" cy="68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800" b="1" dirty="0">
                <a:solidFill>
                  <a:srgbClr val="FF3399"/>
                </a:solidFill>
              </a:rPr>
              <a:t>OK, Let’s start our new class!</a:t>
            </a:r>
            <a:endParaRPr lang="zh-CN" altLang="en-US" sz="3800" b="1" dirty="0">
              <a:solidFill>
                <a:srgbClr val="FF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1642" y="0"/>
            <a:ext cx="2452735" cy="700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471641" y="707305"/>
            <a:ext cx="2950002" cy="61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3400" b="1" dirty="0">
                <a:solidFill>
                  <a:srgbClr val="FF0000"/>
                </a:solidFill>
              </a:rPr>
              <a:t>Let’s learn</a:t>
            </a:r>
            <a:endParaRPr lang="zh-CN" altLang="en-US" sz="3400" b="1" dirty="0">
              <a:solidFill>
                <a:srgbClr val="FF0000"/>
              </a:solidFill>
            </a:endParaRPr>
          </a:p>
        </p:txBody>
      </p:sp>
      <p:pic>
        <p:nvPicPr>
          <p:cNvPr id="8196" name="图片 5" descr="breakfast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200" y="1251645"/>
            <a:ext cx="4310767" cy="472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285994" y="5782762"/>
            <a:ext cx="3887418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 week</a:t>
            </a:r>
            <a:endParaRPr lang="zh-CN" altLang="en-US" sz="6300" dirty="0"/>
          </a:p>
        </p:txBody>
      </p:sp>
      <p:sp>
        <p:nvSpPr>
          <p:cNvPr id="8198" name="TextBox 7"/>
          <p:cNvSpPr txBox="1">
            <a:spLocks noChangeArrowheads="1"/>
          </p:cNvSpPr>
          <p:nvPr/>
        </p:nvSpPr>
        <p:spPr bwMode="auto">
          <a:xfrm>
            <a:off x="6160398" y="2521769"/>
            <a:ext cx="1133970" cy="48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r>
              <a:rPr lang="en-US" altLang="zh-CN" sz="2500" b="1">
                <a:solidFill>
                  <a:srgbClr val="FF0000"/>
                </a:solidFill>
              </a:rPr>
              <a:t> week</a:t>
            </a:r>
            <a:endParaRPr lang="zh-CN" altLang="en-US" sz="25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Box 6"/>
          <p:cNvSpPr txBox="1">
            <a:spLocks noChangeArrowheads="1"/>
          </p:cNvSpPr>
          <p:nvPr/>
        </p:nvSpPr>
        <p:spPr bwMode="auto">
          <a:xfrm>
            <a:off x="2451054" y="5466885"/>
            <a:ext cx="4695477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Monday </a:t>
            </a:r>
            <a:endParaRPr lang="zh-CN" altLang="en-US" sz="6300" dirty="0"/>
          </a:p>
        </p:txBody>
      </p:sp>
      <p:pic>
        <p:nvPicPr>
          <p:cNvPr id="2" name="Picture 6" descr="c:\users\administrator\appdata\roaming\360se6\User Data\temp\u=3039602567,206799416&amp;fm=21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30014" y="456950"/>
            <a:ext cx="4537560" cy="4967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ond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94" y="5999491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21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908004" y="5394669"/>
            <a:ext cx="4554360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/>
              <a:t>Tuesday  </a:t>
            </a:r>
            <a:endParaRPr lang="zh-CN" altLang="en-US" sz="6300" dirty="0"/>
          </a:p>
        </p:txBody>
      </p:sp>
      <p:pic>
        <p:nvPicPr>
          <p:cNvPr id="10243" name="Picture 6" descr="c:\users\administrator\appdata\roaming\360se6\User Data\temp\u=2629035002,951967820&amp;fm=21&amp;gp=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32406" y="480497"/>
            <a:ext cx="4537561" cy="4969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Tuseday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82" y="5923887"/>
            <a:ext cx="322552" cy="32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5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291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2756808" y="5319066"/>
            <a:ext cx="4554360" cy="107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762" tIns="48381" rIns="96762" bIns="4838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华文行楷" panose="02010800040101010101" pitchFamily="2" charset="-122"/>
              </a:defRPr>
            </a:lvl9pPr>
          </a:lstStyle>
          <a:p>
            <a:pPr algn="ctr"/>
            <a:r>
              <a:rPr lang="en-US" altLang="zh-CN" sz="6300" dirty="0">
                <a:hlinkClick r:id="rId2" action="ppaction://hlinkfile"/>
              </a:rPr>
              <a:t>Wednesday  </a:t>
            </a:r>
            <a:endParaRPr lang="zh-CN" altLang="en-US" sz="6300" dirty="0"/>
          </a:p>
        </p:txBody>
      </p:sp>
      <p:pic>
        <p:nvPicPr>
          <p:cNvPr id="11267" name="Picture 6" descr="c:\users\administrator\appdata\roaming\360se6\User Data\temp\u=3438688242,895429272&amp;fm=23&amp;gp=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1209" y="404895"/>
            <a:ext cx="4461963" cy="4885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5cb0d937ccc863f65db18d55884a8e23cc503"/>
</p:tagLst>
</file>

<file path=ppt/theme/theme1.xml><?xml version="1.0" encoding="utf-8"?>
<a:theme xmlns:a="http://schemas.openxmlformats.org/drawingml/2006/main" name="WWW.2PPT.COM&#10;">
  <a:themeElements>
    <a:clrScheme name="枫叶飘飘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枫叶飘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枫叶飘飘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枫叶飘飘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枫叶飘飘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主题19</Template>
  <TotalTime>0</TotalTime>
  <Words>132</Words>
  <Application>Microsoft Office PowerPoint</Application>
  <PresentationFormat>全屏显示(4:3)</PresentationFormat>
  <Paragraphs>36</Paragraphs>
  <Slides>16</Slides>
  <Notes>1</Notes>
  <HiddenSlides>0</HiddenSlides>
  <MMClips>2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汉仪大宋简</vt:lpstr>
      <vt:lpstr>华文行楷</vt:lpstr>
      <vt:lpstr>经典趣体简</vt:lpstr>
      <vt:lpstr>宋体</vt:lpstr>
      <vt:lpstr>微软雅黑</vt:lpstr>
      <vt:lpstr>Arial</vt:lpstr>
      <vt:lpstr>Calibri</vt:lpstr>
      <vt:lpstr>Comic Sans MS</vt:lpstr>
      <vt:lpstr>WWW.2PPT.COM
</vt:lpstr>
      <vt:lpstr>Unit7 It’s Tuesday 第1课时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2009-03-02T17:56:00Z</dcterms:created>
  <dcterms:modified xsi:type="dcterms:W3CDTF">2023-01-16T19:54:58Z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6106623B8B4A4EDAB6B3BC8A750557C5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