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88" r:id="rId3"/>
    <p:sldId id="298" r:id="rId4"/>
    <p:sldId id="295" r:id="rId5"/>
    <p:sldId id="294" r:id="rId6"/>
    <p:sldId id="293" r:id="rId7"/>
    <p:sldId id="297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99CCFF"/>
    <a:srgbClr val="EDFFB9"/>
    <a:srgbClr val="FF99FF"/>
    <a:srgbClr val="FFCC66"/>
    <a:srgbClr val="FFCCFF"/>
    <a:srgbClr val="FFFF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2088" y="-102"/>
      </p:cViewPr>
      <p:guideLst>
        <p:guide orient="horz" pos="2880"/>
        <p:guide pos="216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2D858-6C59-4E84-A258-28757F574DB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045BBC-114E-45A3-BA67-05F24F1782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6FF80-2BBB-4AE3-AC90-8C54C7096B8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B765F-3519-4DF8-B104-35D37889E0A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B765F-3519-4DF8-B104-35D37889E0A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A302C-7034-48FD-B1A2-AF4A33B3E3E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92284-E979-452B-AF5E-F7FE675358E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089150" cy="61261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115050" cy="61261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5249F-4677-463E-B7BB-A7A361999D0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4200" y="0"/>
            <a:ext cx="8229600" cy="56991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26773-0F0E-4D81-BEA9-689E03FF952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764A4-BE2B-45CC-B77B-9DF17A1EEE5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38A6D-CF48-4BCF-BFE2-6D7C239073E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7A571-2641-4AE2-A230-8BBC47A876D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64E45-8ECC-47DA-B31C-2107762EFD8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CB84D-6071-41D4-9B65-00FD1D81A7E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14F85-86A5-40D7-BFBA-A3175B4DC2B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A4318-CD61-4A18-A10E-EE2232C1CCB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E5728-8EB0-46A0-AB3F-4F9D0813B9E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584200" y="0"/>
            <a:ext cx="82296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9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dirty="0" smtClean="0"/>
              <a:t>单击此处编辑母版文本样式</a:t>
            </a:r>
          </a:p>
          <a:p>
            <a:pPr lvl="1"/>
            <a:r>
              <a:rPr lang="zh-CN" dirty="0" smtClean="0"/>
              <a:t>第二级</a:t>
            </a:r>
          </a:p>
          <a:p>
            <a:pPr lvl="2"/>
            <a:r>
              <a:rPr lang="zh-CN" dirty="0" smtClean="0"/>
              <a:t>第三级</a:t>
            </a:r>
          </a:p>
          <a:p>
            <a:pPr lvl="3"/>
            <a:r>
              <a:rPr lang="zh-CN" dirty="0" smtClean="0"/>
              <a:t>第四级</a:t>
            </a:r>
          </a:p>
          <a:p>
            <a:pPr lvl="4"/>
            <a:r>
              <a:rPr lang="zh-CN" dirty="0" smtClean="0"/>
              <a:t>第五级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D48D2A71-6C0A-41BD-BE9D-DA9383E0B2CC}" type="slidenum">
              <a:rPr lang="zh-CN" altLang="zh-CN"/>
              <a:t>‹#›</a:t>
            </a:fld>
            <a:endParaRPr lang="zh-CN" altLang="zh-CN"/>
          </a:p>
        </p:txBody>
      </p:sp>
      <p:grpSp>
        <p:nvGrpSpPr>
          <p:cNvPr id="1033" name="Group 18"/>
          <p:cNvGrpSpPr/>
          <p:nvPr userDrawn="1"/>
        </p:nvGrpSpPr>
        <p:grpSpPr bwMode="auto">
          <a:xfrm>
            <a:off x="7810500" y="0"/>
            <a:ext cx="1160463" cy="558800"/>
            <a:chOff x="0" y="0"/>
            <a:chExt cx="731" cy="352"/>
          </a:xfrm>
        </p:grpSpPr>
        <p:grpSp>
          <p:nvGrpSpPr>
            <p:cNvPr id="1034" name="Group 19"/>
            <p:cNvGrpSpPr/>
            <p:nvPr/>
          </p:nvGrpSpPr>
          <p:grpSpPr bwMode="auto">
            <a:xfrm>
              <a:off x="0" y="0"/>
              <a:ext cx="235" cy="352"/>
              <a:chOff x="0" y="0"/>
              <a:chExt cx="451" cy="676"/>
            </a:xfrm>
          </p:grpSpPr>
          <p:sp>
            <p:nvSpPr>
              <p:cNvPr id="1044" name="未知"/>
              <p:cNvSpPr/>
              <p:nvPr/>
            </p:nvSpPr>
            <p:spPr bwMode="auto">
              <a:xfrm rot="18580939">
                <a:off x="67" y="23"/>
                <a:ext cx="167" cy="301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45" name="未知"/>
              <p:cNvSpPr/>
              <p:nvPr/>
            </p:nvSpPr>
            <p:spPr bwMode="auto">
              <a:xfrm rot="2400000">
                <a:off x="282" y="0"/>
                <a:ext cx="169" cy="302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255" y="259"/>
                <a:ext cx="33" cy="41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035" name="Group 23"/>
            <p:cNvGrpSpPr/>
            <p:nvPr/>
          </p:nvGrpSpPr>
          <p:grpSpPr bwMode="auto">
            <a:xfrm>
              <a:off x="248" y="0"/>
              <a:ext cx="235" cy="352"/>
              <a:chOff x="0" y="0"/>
              <a:chExt cx="451" cy="676"/>
            </a:xfrm>
          </p:grpSpPr>
          <p:sp>
            <p:nvSpPr>
              <p:cNvPr id="1048" name="未知"/>
              <p:cNvSpPr/>
              <p:nvPr/>
            </p:nvSpPr>
            <p:spPr bwMode="auto">
              <a:xfrm rot="18580939">
                <a:off x="67" y="23"/>
                <a:ext cx="167" cy="301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49" name="未知"/>
              <p:cNvSpPr/>
              <p:nvPr/>
            </p:nvSpPr>
            <p:spPr bwMode="auto">
              <a:xfrm rot="2400000">
                <a:off x="282" y="0"/>
                <a:ext cx="169" cy="302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255" y="259"/>
                <a:ext cx="33" cy="41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036" name="Group 27"/>
            <p:cNvGrpSpPr/>
            <p:nvPr/>
          </p:nvGrpSpPr>
          <p:grpSpPr bwMode="auto">
            <a:xfrm>
              <a:off x="496" y="0"/>
              <a:ext cx="235" cy="352"/>
              <a:chOff x="0" y="0"/>
              <a:chExt cx="451" cy="676"/>
            </a:xfrm>
          </p:grpSpPr>
          <p:sp>
            <p:nvSpPr>
              <p:cNvPr id="1052" name="未知"/>
              <p:cNvSpPr/>
              <p:nvPr/>
            </p:nvSpPr>
            <p:spPr bwMode="auto">
              <a:xfrm rot="18580939">
                <a:off x="67" y="23"/>
                <a:ext cx="167" cy="301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53" name="未知"/>
              <p:cNvSpPr/>
              <p:nvPr/>
            </p:nvSpPr>
            <p:spPr bwMode="auto">
              <a:xfrm rot="2400000">
                <a:off x="282" y="0"/>
                <a:ext cx="169" cy="302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255" y="259"/>
                <a:ext cx="33" cy="41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&#23548;&#20837;&#27468;&#26354;Numbersong.swf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Unit7PartBLetscount&#35838;&#25991;&#24405;&#38899;.mp3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1282700" y="1955800"/>
            <a:ext cx="7150100" cy="0"/>
          </a:xfrm>
          <a:prstGeom prst="line">
            <a:avLst/>
          </a:prstGeom>
          <a:noFill/>
          <a:ln w="9525">
            <a:solidFill>
              <a:srgbClr val="FFCC66"/>
            </a:solidFill>
            <a:prstDash val="dash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346200" y="1905000"/>
            <a:ext cx="7150100" cy="0"/>
          </a:xfrm>
          <a:prstGeom prst="line">
            <a:avLst/>
          </a:prstGeom>
          <a:noFill/>
          <a:ln w="9525">
            <a:solidFill>
              <a:srgbClr val="99CC00"/>
            </a:solidFill>
            <a:prstDash val="lgDashDotDot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6" name="Text Box 10"/>
          <p:cNvSpPr txBox="1">
            <a:spLocks noChangeArrowheads="1"/>
          </p:cNvSpPr>
          <p:nvPr/>
        </p:nvSpPr>
        <p:spPr bwMode="auto">
          <a:xfrm>
            <a:off x="319088" y="987425"/>
            <a:ext cx="826770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dirty="0">
                <a:solidFill>
                  <a:schemeClr val="tx2"/>
                </a:solidFill>
              </a:rPr>
              <a:t>陕旅版小学英</a:t>
            </a:r>
            <a:r>
              <a:rPr lang="zh-CN" altLang="en-US" sz="3600" dirty="0" smtClean="0">
                <a:solidFill>
                  <a:schemeClr val="tx2"/>
                </a:solidFill>
              </a:rPr>
              <a:t>语三</a:t>
            </a:r>
            <a:r>
              <a:rPr lang="zh-CN" altLang="en-US" sz="3600" dirty="0">
                <a:solidFill>
                  <a:schemeClr val="tx2"/>
                </a:solidFill>
              </a:rPr>
              <a:t>年级下</a:t>
            </a:r>
            <a:r>
              <a:rPr lang="zh-CN" altLang="en-US" sz="3600" dirty="0" smtClean="0">
                <a:solidFill>
                  <a:schemeClr val="tx2"/>
                </a:solidFill>
              </a:rPr>
              <a:t>册</a:t>
            </a:r>
            <a:endParaRPr lang="en-US" altLang="zh-CN" sz="3600" dirty="0" smtClean="0">
              <a:solidFill>
                <a:schemeClr val="tx2"/>
              </a:solidFill>
            </a:endParaRPr>
          </a:p>
          <a:p>
            <a:pPr algn="ctr" eaLnBrk="1" hangingPunct="1"/>
            <a:r>
              <a:rPr lang="en-US" altLang="zh-CN" sz="4800" dirty="0">
                <a:solidFill>
                  <a:schemeClr val="tx2"/>
                </a:solidFill>
              </a:rPr>
              <a:t/>
            </a:r>
            <a:br>
              <a:rPr lang="en-US" altLang="zh-CN" sz="4800" dirty="0">
                <a:solidFill>
                  <a:schemeClr val="tx2"/>
                </a:solidFill>
              </a:rPr>
            </a:br>
            <a:r>
              <a:rPr lang="en-US" altLang="zh-CN" sz="4800" dirty="0">
                <a:solidFill>
                  <a:schemeClr val="tx2"/>
                </a:solidFill>
              </a:rPr>
              <a:t> Unit7 There Is a TV in the Classroom</a:t>
            </a:r>
          </a:p>
          <a:p>
            <a:pPr algn="ctr" eaLnBrk="1" hangingPunct="1"/>
            <a:r>
              <a:rPr lang="zh-CN" altLang="en-US" sz="4800" dirty="0">
                <a:solidFill>
                  <a:schemeClr val="tx2"/>
                </a:solidFill>
              </a:rPr>
              <a:t>第</a:t>
            </a:r>
            <a:r>
              <a:rPr lang="en-US" altLang="zh-CN" sz="4800" dirty="0">
                <a:solidFill>
                  <a:schemeClr val="tx2"/>
                </a:solidFill>
              </a:rPr>
              <a:t>3</a:t>
            </a:r>
            <a:r>
              <a:rPr lang="zh-CN" altLang="en-US" sz="4800" dirty="0">
                <a:solidFill>
                  <a:schemeClr val="tx2"/>
                </a:solidFill>
              </a:rPr>
              <a:t>课时</a:t>
            </a:r>
            <a:endParaRPr lang="zh-CN" altLang="en-US" sz="4800" dirty="0"/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2489200" y="2171700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zh-CN" altLang="zh-CN" sz="2000"/>
          </a:p>
        </p:txBody>
      </p:sp>
      <p:sp>
        <p:nvSpPr>
          <p:cNvPr id="14" name="矩形 13"/>
          <p:cNvSpPr/>
          <p:nvPr/>
        </p:nvSpPr>
        <p:spPr>
          <a:xfrm>
            <a:off x="2939042" y="564957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1282700" y="1955800"/>
            <a:ext cx="7150100" cy="0"/>
          </a:xfrm>
          <a:prstGeom prst="line">
            <a:avLst/>
          </a:prstGeom>
          <a:noFill/>
          <a:ln w="9525">
            <a:solidFill>
              <a:srgbClr val="FFCC66"/>
            </a:solidFill>
            <a:prstDash val="dash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346200" y="1905000"/>
            <a:ext cx="7150100" cy="0"/>
          </a:xfrm>
          <a:prstGeom prst="line">
            <a:avLst/>
          </a:prstGeom>
          <a:noFill/>
          <a:ln w="9525">
            <a:solidFill>
              <a:srgbClr val="99CC00"/>
            </a:solidFill>
            <a:prstDash val="lgDashDotDot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1" name="Text Box 10"/>
          <p:cNvSpPr txBox="1">
            <a:spLocks noChangeArrowheads="1"/>
          </p:cNvSpPr>
          <p:nvPr/>
        </p:nvSpPr>
        <p:spPr bwMode="auto">
          <a:xfrm>
            <a:off x="1338263" y="1093788"/>
            <a:ext cx="67976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800" dirty="0"/>
              <a:t>学习目标</a:t>
            </a: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2489200" y="2171700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zh-CN" altLang="zh-CN" sz="2000"/>
          </a:p>
        </p:txBody>
      </p:sp>
      <p:grpSp>
        <p:nvGrpSpPr>
          <p:cNvPr id="4102" name="Group 16"/>
          <p:cNvGrpSpPr/>
          <p:nvPr/>
        </p:nvGrpSpPr>
        <p:grpSpPr bwMode="auto">
          <a:xfrm>
            <a:off x="474663" y="5972175"/>
            <a:ext cx="419100" cy="423863"/>
            <a:chOff x="0" y="0"/>
            <a:chExt cx="264" cy="267"/>
          </a:xfrm>
        </p:grpSpPr>
        <p:sp>
          <p:nvSpPr>
            <p:cNvPr id="3" name="Oval 17"/>
            <p:cNvSpPr>
              <a:spLocks noChangeArrowheads="1"/>
            </p:cNvSpPr>
            <p:nvPr/>
          </p:nvSpPr>
          <p:spPr bwMode="auto">
            <a:xfrm>
              <a:off x="0" y="0"/>
              <a:ext cx="264" cy="264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9050" cap="rnd">
              <a:solidFill>
                <a:schemeClr val="folHlink"/>
              </a:solidFill>
              <a:prstDash val="sysDot"/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09" name="Text Box 18"/>
            <p:cNvSpPr txBox="1">
              <a:spLocks noChangeArrowheads="1"/>
            </p:cNvSpPr>
            <p:nvPr/>
          </p:nvSpPr>
          <p:spPr bwMode="auto">
            <a:xfrm>
              <a:off x="32" y="17"/>
              <a:ext cx="1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zh-CN" altLang="zh-CN" sz="2000"/>
            </a:p>
          </p:txBody>
        </p:sp>
      </p:grpSp>
      <p:grpSp>
        <p:nvGrpSpPr>
          <p:cNvPr id="4103" name="Group 21"/>
          <p:cNvGrpSpPr/>
          <p:nvPr/>
        </p:nvGrpSpPr>
        <p:grpSpPr bwMode="auto">
          <a:xfrm>
            <a:off x="1624013" y="6434138"/>
            <a:ext cx="419100" cy="423862"/>
            <a:chOff x="0" y="0"/>
            <a:chExt cx="264" cy="267"/>
          </a:xfrm>
        </p:grpSpPr>
        <p:sp>
          <p:nvSpPr>
            <p:cNvPr id="4106" name="Oval 22"/>
            <p:cNvSpPr>
              <a:spLocks noChangeArrowheads="1"/>
            </p:cNvSpPr>
            <p:nvPr/>
          </p:nvSpPr>
          <p:spPr bwMode="auto">
            <a:xfrm>
              <a:off x="0" y="0"/>
              <a:ext cx="264" cy="264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9050" cap="rnd">
              <a:solidFill>
                <a:schemeClr val="folHlink"/>
              </a:solidFill>
              <a:prstDash val="sysDot"/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07" name="Text Box 23"/>
            <p:cNvSpPr txBox="1">
              <a:spLocks noChangeArrowheads="1"/>
            </p:cNvSpPr>
            <p:nvPr/>
          </p:nvSpPr>
          <p:spPr bwMode="auto">
            <a:xfrm>
              <a:off x="32" y="17"/>
              <a:ext cx="1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zh-CN" altLang="zh-CN" sz="2000"/>
            </a:p>
          </p:txBody>
        </p:sp>
      </p:grpSp>
      <p:sp>
        <p:nvSpPr>
          <p:cNvPr id="4108" name="矩形 37"/>
          <p:cNvSpPr>
            <a:spLocks noChangeArrowheads="1"/>
          </p:cNvSpPr>
          <p:nvPr/>
        </p:nvSpPr>
        <p:spPr bwMode="auto">
          <a:xfrm>
            <a:off x="367506" y="2171700"/>
            <a:ext cx="8739187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dirty="0"/>
              <a:t>1. </a:t>
            </a:r>
            <a:r>
              <a:rPr lang="zh-CN" altLang="en-US" sz="3200" dirty="0"/>
              <a:t>能听说</a:t>
            </a:r>
            <a:r>
              <a:rPr lang="en-US" altLang="zh-CN" sz="3200" dirty="0"/>
              <a:t>11-20</a:t>
            </a:r>
            <a:r>
              <a:rPr lang="zh-CN" altLang="en-US" sz="3200" dirty="0"/>
              <a:t>的数字并掌握</a:t>
            </a:r>
            <a:r>
              <a:rPr lang="en-US" altLang="zh-CN" sz="3200" dirty="0"/>
              <a:t>-teen</a:t>
            </a:r>
            <a:r>
              <a:rPr lang="zh-CN" altLang="en-US" sz="3200" dirty="0"/>
              <a:t>的规律：</a:t>
            </a:r>
            <a:r>
              <a:rPr lang="en-US" altLang="zh-CN" sz="3200" dirty="0"/>
              <a:t>eleven, twelve, thirteen, fourteen, fifteen, sixteen, seventeen, eighteen, nineteen, twenty</a:t>
            </a:r>
            <a:endParaRPr lang="zh-CN" altLang="en-US" sz="3200" dirty="0"/>
          </a:p>
          <a:p>
            <a:r>
              <a:rPr lang="en-US" altLang="zh-CN" sz="3200" dirty="0"/>
              <a:t>2. </a:t>
            </a:r>
            <a:r>
              <a:rPr lang="zh-CN" altLang="en-US" sz="3200" dirty="0"/>
              <a:t>学生在运用句型的基础上结合数字以及名词 单复数：</a:t>
            </a:r>
          </a:p>
          <a:p>
            <a:r>
              <a:rPr lang="en-US" altLang="zh-CN" sz="3200" dirty="0"/>
              <a:t>   There is a/one </a:t>
            </a:r>
            <a:r>
              <a:rPr lang="zh-CN" altLang="en-US" sz="3200" dirty="0"/>
              <a:t>名词单数</a:t>
            </a:r>
            <a:r>
              <a:rPr lang="en-US" altLang="zh-CN" sz="3200" dirty="0"/>
              <a:t>…</a:t>
            </a:r>
            <a:endParaRPr lang="zh-CN" altLang="en-US" sz="3200" dirty="0"/>
          </a:p>
          <a:p>
            <a:r>
              <a:rPr lang="en-US" altLang="zh-CN" sz="3200" dirty="0"/>
              <a:t>   There are …</a:t>
            </a:r>
            <a:r>
              <a:rPr lang="zh-CN" altLang="en-US" sz="3200" dirty="0"/>
              <a:t>可数名词复数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1282700" y="1955800"/>
            <a:ext cx="7150100" cy="0"/>
          </a:xfrm>
          <a:prstGeom prst="line">
            <a:avLst/>
          </a:prstGeom>
          <a:noFill/>
          <a:ln w="9525">
            <a:solidFill>
              <a:srgbClr val="FFCC66"/>
            </a:solidFill>
            <a:prstDash val="dash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346200" y="1905000"/>
            <a:ext cx="7150100" cy="0"/>
          </a:xfrm>
          <a:prstGeom prst="line">
            <a:avLst/>
          </a:prstGeom>
          <a:noFill/>
          <a:ln w="9525">
            <a:solidFill>
              <a:srgbClr val="99CC00"/>
            </a:solidFill>
            <a:prstDash val="lgDashDotDot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1" name="Text Box 10"/>
          <p:cNvSpPr txBox="1">
            <a:spLocks noChangeArrowheads="1"/>
          </p:cNvSpPr>
          <p:nvPr/>
        </p:nvSpPr>
        <p:spPr bwMode="auto">
          <a:xfrm>
            <a:off x="1338263" y="1093788"/>
            <a:ext cx="67976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400" dirty="0"/>
              <a:t>导入歌曲</a:t>
            </a:r>
            <a:r>
              <a:rPr lang="en-US" altLang="zh-CN" sz="4400" dirty="0"/>
              <a:t>Number song</a:t>
            </a:r>
            <a:endParaRPr lang="zh-CN" altLang="en-US" sz="4400" dirty="0"/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2489200" y="2171700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zh-CN" altLang="zh-CN" sz="2000"/>
          </a:p>
        </p:txBody>
      </p:sp>
      <p:grpSp>
        <p:nvGrpSpPr>
          <p:cNvPr id="5126" name="Group 16"/>
          <p:cNvGrpSpPr/>
          <p:nvPr/>
        </p:nvGrpSpPr>
        <p:grpSpPr bwMode="auto">
          <a:xfrm>
            <a:off x="474663" y="5972175"/>
            <a:ext cx="419100" cy="423863"/>
            <a:chOff x="0" y="0"/>
            <a:chExt cx="264" cy="267"/>
          </a:xfrm>
        </p:grpSpPr>
        <p:sp>
          <p:nvSpPr>
            <p:cNvPr id="5132" name="Oval 17"/>
            <p:cNvSpPr>
              <a:spLocks noChangeArrowheads="1"/>
            </p:cNvSpPr>
            <p:nvPr/>
          </p:nvSpPr>
          <p:spPr bwMode="auto">
            <a:xfrm>
              <a:off x="0" y="0"/>
              <a:ext cx="264" cy="264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9050" cap="rnd">
              <a:solidFill>
                <a:schemeClr val="folHlink"/>
              </a:solidFill>
              <a:prstDash val="sysDot"/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33" name="Text Box 18"/>
            <p:cNvSpPr txBox="1">
              <a:spLocks noChangeArrowheads="1"/>
            </p:cNvSpPr>
            <p:nvPr/>
          </p:nvSpPr>
          <p:spPr bwMode="auto">
            <a:xfrm>
              <a:off x="32" y="17"/>
              <a:ext cx="1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zh-CN" altLang="zh-CN" sz="2000"/>
            </a:p>
          </p:txBody>
        </p:sp>
      </p:grpSp>
      <p:grpSp>
        <p:nvGrpSpPr>
          <p:cNvPr id="5127" name="Group 21"/>
          <p:cNvGrpSpPr/>
          <p:nvPr/>
        </p:nvGrpSpPr>
        <p:grpSpPr bwMode="auto">
          <a:xfrm>
            <a:off x="1624013" y="6434138"/>
            <a:ext cx="419100" cy="423862"/>
            <a:chOff x="0" y="0"/>
            <a:chExt cx="264" cy="267"/>
          </a:xfrm>
        </p:grpSpPr>
        <p:sp>
          <p:nvSpPr>
            <p:cNvPr id="5130" name="Oval 22"/>
            <p:cNvSpPr>
              <a:spLocks noChangeArrowheads="1"/>
            </p:cNvSpPr>
            <p:nvPr/>
          </p:nvSpPr>
          <p:spPr bwMode="auto">
            <a:xfrm>
              <a:off x="0" y="0"/>
              <a:ext cx="264" cy="264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9050" cap="rnd">
              <a:solidFill>
                <a:schemeClr val="folHlink"/>
              </a:solidFill>
              <a:prstDash val="sysDot"/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31" name="Text Box 23"/>
            <p:cNvSpPr txBox="1">
              <a:spLocks noChangeArrowheads="1"/>
            </p:cNvSpPr>
            <p:nvPr/>
          </p:nvSpPr>
          <p:spPr bwMode="auto">
            <a:xfrm>
              <a:off x="32" y="17"/>
              <a:ext cx="1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zh-CN" altLang="zh-CN" sz="2000"/>
            </a:p>
          </p:txBody>
        </p:sp>
      </p:grpSp>
      <p:pic>
        <p:nvPicPr>
          <p:cNvPr id="5129" name="图片 14" descr="导入歌曲Numbersong.png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09750" y="2190750"/>
            <a:ext cx="5467350" cy="341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2"/>
          <p:cNvSpPr txBox="1">
            <a:spLocks noChangeArrowheads="1"/>
          </p:cNvSpPr>
          <p:nvPr/>
        </p:nvSpPr>
        <p:spPr bwMode="auto">
          <a:xfrm>
            <a:off x="423863" y="2262188"/>
            <a:ext cx="831532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/>
              <a:t>We’ve learned numbers from one to ten. Do you want to know more numbers? OK, let’s learn more numbers from eleven to twenty</a:t>
            </a:r>
            <a:r>
              <a:rPr lang="en-US" altLang="zh-CN" sz="3600" dirty="0" smtClean="0"/>
              <a:t>.</a:t>
            </a:r>
            <a:endParaRPr lang="zh-CN" altLang="en-US" sz="3600" dirty="0"/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2224088" y="1104900"/>
            <a:ext cx="4025900" cy="646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/>
              <a:t>Part B</a:t>
            </a:r>
            <a:r>
              <a:rPr lang="zh-CN" altLang="en-US" sz="3600" dirty="0"/>
              <a:t> </a:t>
            </a:r>
            <a:r>
              <a:rPr lang="en-US" altLang="zh-CN" sz="3600" dirty="0"/>
              <a:t>Let’s count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51038" y="295275"/>
            <a:ext cx="5213350" cy="64135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2846388" y="2214563"/>
            <a:ext cx="500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11</a:t>
            </a:r>
            <a:endParaRPr lang="zh-CN" altLang="en-US"/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4224338" y="2225675"/>
            <a:ext cx="500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12</a:t>
            </a:r>
            <a:endParaRPr lang="zh-CN" altLang="en-US"/>
          </a:p>
        </p:txBody>
      </p:sp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5648325" y="2244725"/>
            <a:ext cx="500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13</a:t>
            </a:r>
            <a:endParaRPr lang="zh-CN" altLang="en-US"/>
          </a:p>
        </p:txBody>
      </p:sp>
      <p:sp>
        <p:nvSpPr>
          <p:cNvPr id="6150" name="TextBox 6"/>
          <p:cNvSpPr txBox="1">
            <a:spLocks noChangeArrowheads="1"/>
          </p:cNvSpPr>
          <p:nvPr/>
        </p:nvSpPr>
        <p:spPr bwMode="auto">
          <a:xfrm>
            <a:off x="6327775" y="4357688"/>
            <a:ext cx="500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17</a:t>
            </a:r>
            <a:endParaRPr lang="zh-CN" altLang="en-US"/>
          </a:p>
        </p:txBody>
      </p:sp>
      <p:sp>
        <p:nvSpPr>
          <p:cNvPr id="6151" name="TextBox 7"/>
          <p:cNvSpPr txBox="1">
            <a:spLocks noChangeArrowheads="1"/>
          </p:cNvSpPr>
          <p:nvPr/>
        </p:nvSpPr>
        <p:spPr bwMode="auto">
          <a:xfrm>
            <a:off x="5227638" y="4359275"/>
            <a:ext cx="498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16</a:t>
            </a:r>
            <a:endParaRPr lang="zh-CN" altLang="en-US"/>
          </a:p>
        </p:txBody>
      </p:sp>
      <p:sp>
        <p:nvSpPr>
          <p:cNvPr id="6152" name="TextBox 8"/>
          <p:cNvSpPr txBox="1">
            <a:spLocks noChangeArrowheads="1"/>
          </p:cNvSpPr>
          <p:nvPr/>
        </p:nvSpPr>
        <p:spPr bwMode="auto">
          <a:xfrm>
            <a:off x="3843338" y="4351338"/>
            <a:ext cx="500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15</a:t>
            </a:r>
            <a:endParaRPr lang="zh-CN" altLang="en-US"/>
          </a:p>
        </p:txBody>
      </p:sp>
      <p:sp>
        <p:nvSpPr>
          <p:cNvPr id="6153" name="TextBox 9"/>
          <p:cNvSpPr txBox="1">
            <a:spLocks noChangeArrowheads="1"/>
          </p:cNvSpPr>
          <p:nvPr/>
        </p:nvSpPr>
        <p:spPr bwMode="auto">
          <a:xfrm>
            <a:off x="2459038" y="4335463"/>
            <a:ext cx="500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14</a:t>
            </a:r>
            <a:endParaRPr lang="zh-CN" altLang="en-US"/>
          </a:p>
        </p:txBody>
      </p:sp>
      <p:sp>
        <p:nvSpPr>
          <p:cNvPr id="6154" name="TextBox 10"/>
          <p:cNvSpPr txBox="1">
            <a:spLocks noChangeArrowheads="1"/>
          </p:cNvSpPr>
          <p:nvPr/>
        </p:nvSpPr>
        <p:spPr bwMode="auto">
          <a:xfrm>
            <a:off x="2781300" y="6316663"/>
            <a:ext cx="498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18</a:t>
            </a:r>
            <a:endParaRPr lang="zh-CN" altLang="en-US"/>
          </a:p>
        </p:txBody>
      </p:sp>
      <p:sp>
        <p:nvSpPr>
          <p:cNvPr id="6155" name="TextBox 11"/>
          <p:cNvSpPr txBox="1">
            <a:spLocks noChangeArrowheads="1"/>
          </p:cNvSpPr>
          <p:nvPr/>
        </p:nvSpPr>
        <p:spPr bwMode="auto">
          <a:xfrm>
            <a:off x="4262438" y="6335713"/>
            <a:ext cx="536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19</a:t>
            </a:r>
            <a:endParaRPr lang="zh-CN" altLang="en-US"/>
          </a:p>
        </p:txBody>
      </p:sp>
      <p:sp>
        <p:nvSpPr>
          <p:cNvPr id="6156" name="TextBox 12"/>
          <p:cNvSpPr txBox="1">
            <a:spLocks noChangeArrowheads="1"/>
          </p:cNvSpPr>
          <p:nvPr/>
        </p:nvSpPr>
        <p:spPr bwMode="auto">
          <a:xfrm>
            <a:off x="5875338" y="6319838"/>
            <a:ext cx="500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20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/>
      <p:bldP spid="6149" grpId="0"/>
      <p:bldP spid="6150" grpId="0"/>
      <p:bldP spid="6151" grpId="0"/>
      <p:bldP spid="6152" grpId="0"/>
      <p:bldP spid="6153" grpId="0"/>
      <p:bldP spid="6154" grpId="0"/>
      <p:bldP spid="6155" grpId="0"/>
      <p:bldP spid="61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2"/>
          <p:cNvSpPr txBox="1">
            <a:spLocks noChangeArrowheads="1"/>
          </p:cNvSpPr>
          <p:nvPr/>
        </p:nvSpPr>
        <p:spPr bwMode="auto">
          <a:xfrm>
            <a:off x="5553075" y="927100"/>
            <a:ext cx="30257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/>
              <a:t>	</a:t>
            </a:r>
            <a:endParaRPr lang="zh-CN" altLang="en-US" sz="3200"/>
          </a:p>
          <a:p>
            <a:pPr eaLnBrk="1" hangingPunct="1"/>
            <a:endParaRPr lang="zh-CN" altLang="en-US" sz="3200">
              <a:solidFill>
                <a:srgbClr val="00B050"/>
              </a:solidFill>
            </a:endParaRPr>
          </a:p>
        </p:txBody>
      </p:sp>
      <p:sp>
        <p:nvSpPr>
          <p:cNvPr id="7171" name="矩形 2"/>
          <p:cNvSpPr>
            <a:spLocks noChangeArrowheads="1"/>
          </p:cNvSpPr>
          <p:nvPr/>
        </p:nvSpPr>
        <p:spPr bwMode="auto">
          <a:xfrm>
            <a:off x="4322763" y="1943100"/>
            <a:ext cx="45720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2800" dirty="0"/>
              <a:t>What’s in the classroom?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800" dirty="0"/>
              <a:t>How many blackboards?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800" dirty="0"/>
              <a:t>How many doors?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800" dirty="0"/>
              <a:t>How many desks and   chairs?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800" dirty="0"/>
              <a:t>How many books?</a:t>
            </a:r>
            <a:endParaRPr lang="zh-CN" altLang="en-US" sz="28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38325"/>
            <a:ext cx="4405313" cy="278765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  <p:sp>
        <p:nvSpPr>
          <p:cNvPr id="8197" name="矩形 4"/>
          <p:cNvSpPr>
            <a:spLocks noChangeArrowheads="1"/>
          </p:cNvSpPr>
          <p:nvPr/>
        </p:nvSpPr>
        <p:spPr bwMode="auto">
          <a:xfrm>
            <a:off x="2265363" y="633413"/>
            <a:ext cx="4699000" cy="646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dirty="0"/>
              <a:t>Part A Look and count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71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2"/>
          <p:cNvSpPr txBox="1">
            <a:spLocks noChangeArrowheads="1"/>
          </p:cNvSpPr>
          <p:nvPr/>
        </p:nvSpPr>
        <p:spPr bwMode="auto">
          <a:xfrm>
            <a:off x="2235200" y="606425"/>
            <a:ext cx="4410075" cy="5857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Part C Listen and </a:t>
            </a:r>
            <a:r>
              <a:rPr lang="en-US" altLang="zh-CN" sz="3200" dirty="0" smtClean="0"/>
              <a:t>write </a:t>
            </a:r>
            <a:endParaRPr lang="zh-CN" altLang="en-US" sz="3200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8163" y="2116138"/>
            <a:ext cx="5661025" cy="358775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4524375" y="3006725"/>
            <a:ext cx="576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66FF"/>
                </a:solidFill>
              </a:rPr>
              <a:t>9</a:t>
            </a:r>
            <a:endParaRPr lang="zh-CN" altLang="en-US">
              <a:solidFill>
                <a:srgbClr val="FF66FF"/>
              </a:solidFill>
            </a:endParaRPr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6251575" y="3027363"/>
            <a:ext cx="574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66FF"/>
                </a:solidFill>
              </a:rPr>
              <a:t>12</a:t>
            </a:r>
            <a:endParaRPr lang="zh-CN" altLang="en-US">
              <a:solidFill>
                <a:srgbClr val="FF66FF"/>
              </a:solidFill>
            </a:endParaRPr>
          </a:p>
        </p:txBody>
      </p:sp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2717800" y="4773613"/>
            <a:ext cx="574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66FF"/>
                </a:solidFill>
              </a:rPr>
              <a:t>1</a:t>
            </a:r>
            <a:endParaRPr lang="zh-CN" altLang="en-US">
              <a:solidFill>
                <a:srgbClr val="FF66FF"/>
              </a:solidFill>
            </a:endParaRPr>
          </a:p>
        </p:txBody>
      </p:sp>
      <p:sp>
        <p:nvSpPr>
          <p:cNvPr id="8199" name="TextBox 6"/>
          <p:cNvSpPr txBox="1">
            <a:spLocks noChangeArrowheads="1"/>
          </p:cNvSpPr>
          <p:nvPr/>
        </p:nvSpPr>
        <p:spPr bwMode="auto">
          <a:xfrm>
            <a:off x="4387850" y="4756150"/>
            <a:ext cx="574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66FF"/>
                </a:solidFill>
              </a:rPr>
              <a:t>18</a:t>
            </a:r>
            <a:endParaRPr lang="zh-CN" altLang="en-US">
              <a:solidFill>
                <a:srgbClr val="FF66FF"/>
              </a:solidFill>
            </a:endParaRPr>
          </a:p>
        </p:txBody>
      </p:sp>
      <p:sp>
        <p:nvSpPr>
          <p:cNvPr id="8200" name="TextBox 7"/>
          <p:cNvSpPr txBox="1">
            <a:spLocks noChangeArrowheads="1"/>
          </p:cNvSpPr>
          <p:nvPr/>
        </p:nvSpPr>
        <p:spPr bwMode="auto">
          <a:xfrm>
            <a:off x="6162675" y="4738688"/>
            <a:ext cx="574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66FF"/>
                </a:solidFill>
              </a:rPr>
              <a:t>10</a:t>
            </a:r>
            <a:endParaRPr lang="zh-CN" altLang="en-US">
              <a:solidFill>
                <a:srgbClr val="FF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6" grpId="0"/>
      <p:bldP spid="8197" grpId="0"/>
      <p:bldP spid="8198" grpId="0"/>
      <p:bldP spid="8199" grpId="0"/>
      <p:bldP spid="8200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华文细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全屏显示(4:3)</PresentationFormat>
  <Paragraphs>36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华文细黑</vt:lpstr>
      <vt:lpstr>宋体</vt:lpstr>
      <vt:lpstr>微软雅黑</vt:lpstr>
      <vt:lpstr>Arial</vt:lpstr>
      <vt:lpstr>Calibri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2009-10-02T06:06:00Z</dcterms:created>
  <dcterms:modified xsi:type="dcterms:W3CDTF">2023-01-16T19:55:13Z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3F39C00A84BE4E6D9E3225CE32D2FAD3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