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37" r:id="rId3"/>
    <p:sldId id="447" r:id="rId4"/>
    <p:sldId id="436" r:id="rId5"/>
    <p:sldId id="448" r:id="rId6"/>
    <p:sldId id="420" r:id="rId7"/>
    <p:sldId id="449" r:id="rId8"/>
    <p:sldId id="421" r:id="rId9"/>
    <p:sldId id="450" r:id="rId10"/>
    <p:sldId id="451" r:id="rId11"/>
    <p:sldId id="441" r:id="rId12"/>
    <p:sldId id="452" r:id="rId13"/>
    <p:sldId id="453" r:id="rId14"/>
    <p:sldId id="423" r:id="rId15"/>
    <p:sldId id="442" r:id="rId16"/>
    <p:sldId id="454" r:id="rId17"/>
    <p:sldId id="425" r:id="rId18"/>
    <p:sldId id="443" r:id="rId19"/>
    <p:sldId id="455" r:id="rId20"/>
    <p:sldId id="456" r:id="rId21"/>
    <p:sldId id="457" r:id="rId22"/>
    <p:sldId id="430" r:id="rId23"/>
    <p:sldId id="431" r:id="rId24"/>
    <p:sldId id="458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CC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4" autoAdjust="0"/>
    <p:restoredTop sz="94438" autoAdjust="0"/>
  </p:normalViewPr>
  <p:slideViewPr>
    <p:cSldViewPr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57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4CCBC0-B7B3-4EB7-BF5B-ACC0264F1C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6AE2C42-67EB-4F8C-B54A-006608D00B9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E2C42-67EB-4F8C-B54A-006608D00B9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BDEC-D32D-4104-A414-09FF6A03CCF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AA67-1F4D-4ED3-B371-5089F89BEF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637F-A365-4445-9C56-28CDE36892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5F24-FA33-46D4-8608-64B21E3A1B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F6DA-0B82-4BC3-943F-8772E20E6A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F9DA4-2E5C-4EDF-B265-124E903CB3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54F0D-99FF-4058-B0E8-736B22CF87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FB703-2252-46C1-A341-6238353802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BDEC-D32D-4104-A414-09FF6A03CCF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AA67-1F4D-4ED3-B371-5089F89BEF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45C30-6A42-4727-8A87-4D9503CDEB8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EC3B-EF9B-4A84-9C87-560FEF099B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2DCA-503A-4E3F-B52B-BCEE8C5DA1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42C5-9F64-496E-B314-3E7904A41D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697B-E015-47F2-AACA-7A441AEAD4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18B82-23CE-497A-A0CD-FE56E6C0DA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1D5B-758A-48A4-A5D9-0C6633D2B51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CD25C-A6DC-4EA6-A453-442F4D8518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8BEB5-95C7-44F0-8770-4D76DC640CB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CA183-1C13-49DC-A845-163C2ADE2D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170ED-75E1-4A0F-831E-61A9880BDB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4CE9C-2C02-435B-A2A9-4EE37E0D86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393D4-A6ED-40C8-BFA9-BB739F9F281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272B-ABB1-4E7F-92B0-C34AC1922E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20110518224634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/>
        </p:nvSpPr>
        <p:spPr bwMode="auto">
          <a:xfrm>
            <a:off x="703263" y="1570568"/>
            <a:ext cx="7772400" cy="19600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4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</a:t>
            </a:r>
            <a:r>
              <a:rPr lang="en-US" altLang="zh-CN" sz="4800">
                <a:solidFill>
                  <a:schemeClr val="accent1"/>
                </a:solidFill>
                <a:latin typeface="Times New Roman" panose="02020603050405020304" pitchFamily="18" charset="0"/>
              </a:rPr>
              <a:t>A new student </a:t>
            </a:r>
            <a:endParaRPr lang="zh-CN" altLang="en-US" sz="48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文本框 4"/>
          <p:cNvSpPr txBox="1">
            <a:spLocks noChangeArrowheads="1"/>
          </p:cNvSpPr>
          <p:nvPr/>
        </p:nvSpPr>
        <p:spPr bwMode="auto">
          <a:xfrm>
            <a:off x="3570594" y="3725708"/>
            <a:ext cx="203773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课堂练习</a:t>
            </a:r>
            <a:endParaRPr lang="en-US" altLang="zh-CN" sz="36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42216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355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356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424078"/>
            <a:ext cx="7272337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</a:t>
            </a:r>
            <a:r>
              <a:rPr lang="zh-CN" altLang="en-US" dirty="0"/>
              <a:t>她是一个新学生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She is a new</a:t>
            </a:r>
            <a:r>
              <a:rPr lang="en-US" altLang="zh-CN" u="sng" dirty="0"/>
              <a:t>                      </a:t>
            </a:r>
            <a:r>
              <a:rPr lang="en-US" altLang="zh-CN" dirty="0"/>
              <a:t> 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</a:t>
            </a:r>
            <a:r>
              <a:rPr lang="zh-CN" altLang="en-US" dirty="0"/>
              <a:t>在这个花园前面</a:t>
            </a:r>
            <a:r>
              <a:rPr lang="en-US" altLang="zh-CN" dirty="0"/>
              <a:t>,</a:t>
            </a:r>
            <a:r>
              <a:rPr lang="zh-CN" altLang="en-US" dirty="0"/>
              <a:t>有一些教室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In </a:t>
            </a:r>
            <a:r>
              <a:rPr lang="en-US" altLang="zh-CN" u="sng" dirty="0"/>
              <a:t>                 </a:t>
            </a:r>
            <a:r>
              <a:rPr lang="en-US" altLang="zh-CN" dirty="0"/>
              <a:t>of this garden, there are some</a:t>
            </a:r>
            <a:r>
              <a:rPr lang="en-US" altLang="zh-CN" u="sng" dirty="0"/>
              <a:t>                           </a:t>
            </a:r>
            <a:r>
              <a:rPr lang="en-US" altLang="zh-CN" u="sng" dirty="0" smtClean="0"/>
              <a:t> 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1042988" y="1668962"/>
            <a:ext cx="3350597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一、根据汉语意思完成句子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555876" y="316441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student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476376" y="4677834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front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724526" y="4677834"/>
            <a:ext cx="16557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classrooms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4582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4583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258889" y="2592774"/>
            <a:ext cx="7272337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3.——</a:t>
            </a:r>
            <a:r>
              <a:rPr lang="zh-CN" altLang="en-US" dirty="0"/>
              <a:t>你们的教室在哪儿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   ——</a:t>
            </a:r>
            <a:r>
              <a:rPr lang="zh-CN" altLang="en-US" dirty="0"/>
              <a:t>在第三层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 </a:t>
            </a:r>
            <a:r>
              <a:rPr lang="en-US" altLang="zh-CN" u="sng" dirty="0"/>
              <a:t>                     </a:t>
            </a:r>
            <a:r>
              <a:rPr lang="en-US" altLang="zh-CN" dirty="0"/>
              <a:t>your classroom?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—It's </a:t>
            </a:r>
            <a:r>
              <a:rPr lang="en-US" altLang="zh-CN" u="sng" dirty="0"/>
              <a:t>                 </a:t>
            </a:r>
            <a:r>
              <a:rPr lang="en-US" altLang="zh-CN" dirty="0"/>
              <a:t>the </a:t>
            </a:r>
            <a:r>
              <a:rPr lang="en-US" altLang="zh-CN" u="sng" dirty="0"/>
              <a:t>                     </a:t>
            </a:r>
            <a:r>
              <a:rPr lang="en-US" altLang="zh-CN" dirty="0"/>
              <a:t>floor.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763714" y="4004734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Where's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979613" y="4773085"/>
            <a:ext cx="647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on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492501" y="47730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third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560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5609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520766"/>
            <a:ext cx="7272337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4.——</a:t>
            </a:r>
            <a:r>
              <a:rPr lang="zh-CN" altLang="en-US" dirty="0"/>
              <a:t>你的卧室里有一台电脑吗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——</a:t>
            </a:r>
            <a:r>
              <a:rPr lang="zh-CN" altLang="en-US" dirty="0"/>
              <a:t>不</a:t>
            </a:r>
            <a:r>
              <a:rPr lang="en-US" altLang="zh-CN" dirty="0"/>
              <a:t>,</a:t>
            </a:r>
            <a:r>
              <a:rPr lang="zh-CN" altLang="en-US" dirty="0"/>
              <a:t>没有</a:t>
            </a:r>
            <a:r>
              <a:rPr lang="en-US" altLang="zh-CN" dirty="0"/>
              <a:t>.</a:t>
            </a:r>
            <a:r>
              <a:rPr lang="zh-CN" altLang="en-US" dirty="0"/>
              <a:t>但是有许多书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 </a:t>
            </a:r>
            <a:r>
              <a:rPr lang="en-US" altLang="zh-CN" u="sng" dirty="0"/>
              <a:t>                </a:t>
            </a:r>
            <a:r>
              <a:rPr lang="en-US" altLang="zh-CN" dirty="0"/>
              <a:t>there a </a:t>
            </a:r>
            <a:r>
              <a:rPr lang="en-US" altLang="zh-CN" u="sng" dirty="0"/>
              <a:t>                     </a:t>
            </a:r>
            <a:r>
              <a:rPr lang="en-US" altLang="zh-CN" dirty="0"/>
              <a:t>in your bedroom?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—No, there</a:t>
            </a:r>
            <a:r>
              <a:rPr lang="en-US" altLang="zh-CN" u="sng" dirty="0"/>
              <a:t>                 </a:t>
            </a:r>
            <a:r>
              <a:rPr lang="en-US" altLang="zh-CN" dirty="0"/>
              <a:t>. But there are</a:t>
            </a:r>
            <a:r>
              <a:rPr lang="en-US" altLang="zh-CN" u="sng" dirty="0"/>
              <a:t>                   </a:t>
            </a:r>
            <a:r>
              <a:rPr lang="en-US" altLang="zh-CN" dirty="0"/>
              <a:t>   </a:t>
            </a:r>
            <a:r>
              <a:rPr lang="en-US" altLang="zh-CN" u="sng" dirty="0"/>
              <a:t>                  </a:t>
            </a:r>
            <a:r>
              <a:rPr lang="en-US" altLang="zh-CN" dirty="0"/>
              <a:t>in it.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763713" y="4004734"/>
            <a:ext cx="431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144203" y="3812118"/>
            <a:ext cx="14414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 computer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475549" y="4773507"/>
            <a:ext cx="9366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isn't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003801" y="4773085"/>
            <a:ext cx="9366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many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156326" y="4773085"/>
            <a:ext cx="9366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books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662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63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376750"/>
            <a:ext cx="7272337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5.——</a:t>
            </a:r>
            <a:r>
              <a:rPr lang="zh-CN" altLang="en-US" dirty="0"/>
              <a:t>你能带他参观我们的电脑房吗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——</a:t>
            </a:r>
            <a:r>
              <a:rPr lang="zh-CN" altLang="en-US" dirty="0"/>
              <a:t>当然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—Can you show </a:t>
            </a:r>
            <a:r>
              <a:rPr lang="en-US" altLang="zh-CN" u="sng" dirty="0"/>
              <a:t>                   </a:t>
            </a:r>
            <a:r>
              <a:rPr lang="en-US" altLang="zh-CN" dirty="0"/>
              <a:t>around our computer</a:t>
            </a:r>
            <a:r>
              <a:rPr lang="en-US" altLang="zh-CN" u="sng" dirty="0"/>
              <a:t>                    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—Sure.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987676" y="3773171"/>
            <a:ext cx="9366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him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6284279" y="3773594"/>
            <a:ext cx="12969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 room(s)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765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66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611188" y="2132856"/>
            <a:ext cx="8208962" cy="3908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1.Is there a computer in your classroom?  </a:t>
            </a:r>
            <a:r>
              <a:rPr lang="en-US" altLang="zh-CN" dirty="0" err="1"/>
              <a:t>A.No</a:t>
            </a:r>
            <a:r>
              <a:rPr lang="en-US" altLang="zh-CN" dirty="0"/>
              <a:t>, there aren't.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2.Let's go and play.                                          </a:t>
            </a:r>
            <a:r>
              <a:rPr lang="en-US" altLang="zh-CN" dirty="0" err="1"/>
              <a:t>B.It's</a:t>
            </a:r>
            <a:r>
              <a:rPr lang="en-US" altLang="zh-CN" dirty="0"/>
              <a:t> on the first floor.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3.Where's our classroom?                              </a:t>
            </a:r>
            <a:r>
              <a:rPr lang="en-US" altLang="zh-CN" dirty="0" err="1"/>
              <a:t>C.Sorry</a:t>
            </a:r>
            <a:r>
              <a:rPr lang="en-US" altLang="zh-CN" dirty="0"/>
              <a:t>, I can't play now.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4.Are there any books on the desk?            </a:t>
            </a:r>
            <a:r>
              <a:rPr lang="en-US" altLang="zh-CN" dirty="0" err="1"/>
              <a:t>D.Yes</a:t>
            </a:r>
            <a:r>
              <a:rPr lang="en-US" altLang="zh-CN" dirty="0"/>
              <a:t>, there is.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5.How many art rooms are there?               </a:t>
            </a:r>
            <a:r>
              <a:rPr lang="en-US" altLang="zh-CN" dirty="0" err="1"/>
              <a:t>E.There</a:t>
            </a:r>
            <a:r>
              <a:rPr lang="en-US" altLang="zh-CN" dirty="0"/>
              <a:t> are five.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6.Can you show me around your school?   </a:t>
            </a:r>
            <a:r>
              <a:rPr lang="en-US" altLang="zh-CN" dirty="0" err="1"/>
              <a:t>F.In</a:t>
            </a:r>
            <a:r>
              <a:rPr lang="en-US" altLang="zh-CN" dirty="0"/>
              <a:t> our school playground.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7.Where can we play table tennis?              </a:t>
            </a:r>
            <a:r>
              <a:rPr lang="en-US" altLang="zh-CN" dirty="0" err="1"/>
              <a:t>G.Sure.Let's</a:t>
            </a:r>
            <a:r>
              <a:rPr lang="en-US" altLang="zh-CN" dirty="0"/>
              <a:t> go.</a:t>
            </a:r>
            <a:endParaRPr lang="zh-CN" altLang="en-US" dirty="0"/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042989" y="1668962"/>
            <a:ext cx="3092513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二、选出句子相应的答语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755651" y="2084918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D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828676" y="2707218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828676" y="3282951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828676" y="3858684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900114" y="4436534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0114" y="5012267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G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827089" y="5683251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867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679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0" y="2952814"/>
            <a:ext cx="7272338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1.water, too, is, the, cold ( . )</a:t>
            </a:r>
          </a:p>
          <a:p>
            <a:pPr>
              <a:spcBef>
                <a:spcPts val="600"/>
              </a:spcBef>
            </a:pPr>
            <a:endParaRPr lang="en-US" altLang="zh-CN" u="sng" dirty="0"/>
          </a:p>
          <a:p>
            <a:pPr>
              <a:spcBef>
                <a:spcPts val="600"/>
              </a:spcBef>
            </a:pPr>
            <a:r>
              <a:rPr lang="en-US" altLang="zh-CN" dirty="0"/>
              <a:t>__________ __________ __________</a:t>
            </a:r>
            <a:r>
              <a:rPr lang="en-US" altLang="zh-CN" u="sng" dirty="0"/>
              <a:t>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2.there, are, any, on, wall, the, pictures ( ? )</a:t>
            </a:r>
          </a:p>
          <a:p>
            <a:pPr>
              <a:spcBef>
                <a:spcPts val="600"/>
              </a:spcBef>
            </a:pPr>
            <a:endParaRPr lang="en-US" altLang="zh-CN" u="sng" dirty="0"/>
          </a:p>
          <a:p>
            <a:pPr>
              <a:spcBef>
                <a:spcPts val="600"/>
              </a:spcBef>
            </a:pPr>
            <a:r>
              <a:rPr lang="en-US" altLang="zh-CN" dirty="0"/>
              <a:t>__________ __________ __________</a:t>
            </a:r>
            <a:r>
              <a:rPr lang="en-US" altLang="zh-CN" u="sng" dirty="0"/>
              <a:t> </a:t>
            </a:r>
            <a:endParaRPr lang="en-US" altLang="zh-CN" dirty="0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042989" y="1668962"/>
            <a:ext cx="180209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三、连词成句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476375" y="3524251"/>
            <a:ext cx="28797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The water is too cold.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476375" y="5107518"/>
            <a:ext cx="4103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Are there any pictures on the wall?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970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0" y="2327389"/>
            <a:ext cx="7272338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3.classroom, the, first, my, on, is, floor ( . )</a:t>
            </a:r>
          </a:p>
          <a:p>
            <a:pPr>
              <a:spcBef>
                <a:spcPts val="600"/>
              </a:spcBef>
            </a:pPr>
            <a:endParaRPr lang="en-US" altLang="zh-CN" u="sng" dirty="0"/>
          </a:p>
          <a:p>
            <a:pPr>
              <a:spcBef>
                <a:spcPts val="600"/>
              </a:spcBef>
            </a:pPr>
            <a:r>
              <a:rPr lang="en-US" altLang="zh-CN" dirty="0"/>
              <a:t>__________ __________ __________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4.there, not, pen, my, pencil case, in, is, a ( . )</a:t>
            </a:r>
          </a:p>
          <a:p>
            <a:pPr>
              <a:spcBef>
                <a:spcPts val="600"/>
              </a:spcBef>
            </a:pPr>
            <a:endParaRPr lang="en-US" altLang="zh-CN" u="sng" dirty="0"/>
          </a:p>
          <a:p>
            <a:pPr>
              <a:spcBef>
                <a:spcPts val="600"/>
              </a:spcBef>
            </a:pPr>
            <a:r>
              <a:rPr lang="en-US" altLang="zh-CN" dirty="0"/>
              <a:t>__________ __________ __________</a:t>
            </a:r>
            <a:r>
              <a:rPr lang="en-US" altLang="zh-CN" u="sng" dirty="0"/>
              <a:t>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5.many, books, the, how, in, bag, there, are ( ? )</a:t>
            </a:r>
          </a:p>
          <a:p>
            <a:pPr>
              <a:spcBef>
                <a:spcPts val="600"/>
              </a:spcBef>
            </a:pPr>
            <a:endParaRPr lang="en-US" altLang="zh-CN" u="sng" dirty="0"/>
          </a:p>
          <a:p>
            <a:pPr algn="just">
              <a:spcBef>
                <a:spcPts val="600"/>
              </a:spcBef>
            </a:pPr>
            <a:r>
              <a:rPr lang="en-US" altLang="zh-CN" dirty="0"/>
              <a:t>__________ __________ __________ </a:t>
            </a:r>
            <a:endParaRPr lang="zh-CN" altLang="en-US" dirty="0"/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1042989" y="1668962"/>
            <a:ext cx="180209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/>
              <a:t>三、连词成句</a:t>
            </a:r>
            <a:r>
              <a:rPr lang="en-US" altLang="zh-CN"/>
              <a:t>.</a:t>
            </a:r>
            <a:endParaRPr lang="zh-CN" altLang="en-US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476375" y="2948518"/>
            <a:ext cx="4103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My classroom is on the first floor.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403350" y="4197351"/>
            <a:ext cx="4103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There is not a pen in my pencil case.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476375" y="5107518"/>
            <a:ext cx="45354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How many books are there in the bag?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0726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459567"/>
            <a:ext cx="7272337" cy="3908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</a:t>
            </a:r>
            <a:r>
              <a:rPr lang="zh-CN" altLang="en-US" dirty="0"/>
              <a:t>她是一个新学生</a:t>
            </a:r>
            <a:r>
              <a:rPr lang="en-US" altLang="zh-CN" dirty="0"/>
              <a:t>.</a:t>
            </a:r>
            <a:r>
              <a:rPr lang="zh-CN" altLang="en-US" dirty="0"/>
              <a:t>你能带她参观我们的学校吗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She's a </a:t>
            </a:r>
            <a:r>
              <a:rPr lang="en-US" altLang="zh-CN" u="sng" dirty="0"/>
              <a:t>       </a:t>
            </a:r>
            <a:r>
              <a:rPr lang="en-US" altLang="zh-CN" dirty="0"/>
              <a:t> student. Can you </a:t>
            </a:r>
            <a:r>
              <a:rPr lang="en-US" altLang="zh-CN" u="sng" dirty="0"/>
              <a:t>            </a:t>
            </a:r>
            <a:r>
              <a:rPr lang="en-US" altLang="zh-CN" dirty="0"/>
              <a:t>her around </a:t>
            </a:r>
            <a:r>
              <a:rPr lang="en-US" altLang="zh-CN" u="sng" dirty="0"/>
              <a:t>          </a:t>
            </a:r>
            <a:r>
              <a:rPr lang="en-US" altLang="zh-CN" dirty="0"/>
              <a:t>school?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2.——</a:t>
            </a:r>
            <a:r>
              <a:rPr lang="zh-CN" altLang="en-US" dirty="0"/>
              <a:t>学校里有多少间电脑室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——</a:t>
            </a:r>
            <a:r>
              <a:rPr lang="zh-CN" altLang="en-US" dirty="0"/>
              <a:t>有两间</a:t>
            </a:r>
            <a:r>
              <a:rPr lang="en-US" altLang="zh-CN" dirty="0"/>
              <a:t>.</a:t>
            </a:r>
            <a:r>
              <a:rPr lang="zh-CN" altLang="en-US" dirty="0"/>
              <a:t>学校还有一个图书馆</a:t>
            </a:r>
            <a:r>
              <a:rPr lang="en-US" altLang="zh-CN" dirty="0"/>
              <a:t>,</a:t>
            </a:r>
            <a:r>
              <a:rPr lang="zh-CN" altLang="en-US" dirty="0"/>
              <a:t>它在三楼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—How many </a:t>
            </a:r>
            <a:r>
              <a:rPr lang="en-US" altLang="zh-CN" u="sng" dirty="0"/>
              <a:t>                      </a:t>
            </a:r>
            <a:r>
              <a:rPr lang="en-US" altLang="zh-CN" dirty="0"/>
              <a:t>rooms are there in the school?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—There are</a:t>
            </a:r>
            <a:r>
              <a:rPr lang="en-US" altLang="zh-CN" u="sng" dirty="0"/>
              <a:t>               </a:t>
            </a:r>
            <a:r>
              <a:rPr lang="en-US" altLang="zh-CN" dirty="0"/>
              <a:t>. There is a </a:t>
            </a:r>
            <a:r>
              <a:rPr lang="en-US" altLang="zh-CN" u="sng" dirty="0"/>
              <a:t>                 </a:t>
            </a:r>
            <a:r>
              <a:rPr lang="en-US" altLang="zh-CN" dirty="0"/>
              <a:t>too. 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It's on the </a:t>
            </a:r>
            <a:r>
              <a:rPr lang="en-US" altLang="zh-CN" u="sng" dirty="0"/>
              <a:t>                  </a:t>
            </a:r>
            <a:r>
              <a:rPr lang="en-US" altLang="zh-CN" dirty="0"/>
              <a:t>floor.</a:t>
            </a: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1042988" y="1668962"/>
            <a:ext cx="3350597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/>
              <a:t>四、根据汉语意思完成句子</a:t>
            </a:r>
            <a:r>
              <a:rPr lang="en-US" altLang="zh-CN"/>
              <a:t>.</a:t>
            </a:r>
            <a:endParaRPr lang="zh-CN" altLang="en-US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908175" y="2948518"/>
            <a:ext cx="9350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new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284664" y="2948518"/>
            <a:ext cx="9350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show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6300789" y="2948518"/>
            <a:ext cx="9350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our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627313" y="4677834"/>
            <a:ext cx="12239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computer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11414" y="5253567"/>
            <a:ext cx="9350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two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3589" y="5253567"/>
            <a:ext cx="9350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library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411414" y="5782311"/>
            <a:ext cx="9350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 third 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175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1754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1797051"/>
            <a:ext cx="7272337" cy="30162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3.——</a:t>
            </a:r>
            <a:r>
              <a:rPr lang="zh-CN" altLang="en-US" dirty="0"/>
              <a:t>这儿有一些乒乓球室吗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  ——</a:t>
            </a:r>
            <a:r>
              <a:rPr lang="zh-CN" altLang="en-US" dirty="0"/>
              <a:t>不</a:t>
            </a:r>
            <a:r>
              <a:rPr lang="en-US" altLang="zh-CN" dirty="0"/>
              <a:t>,</a:t>
            </a:r>
            <a:r>
              <a:rPr lang="zh-CN" altLang="en-US" dirty="0"/>
              <a:t>没有</a:t>
            </a:r>
            <a:r>
              <a:rPr lang="en-US" altLang="zh-CN" dirty="0"/>
              <a:t>.</a:t>
            </a:r>
            <a:r>
              <a:rPr lang="zh-CN" altLang="en-US" dirty="0"/>
              <a:t>但是我们能在操场上打乒乓球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  — </a:t>
            </a:r>
            <a:r>
              <a:rPr lang="en-US" altLang="zh-CN" u="sng" dirty="0"/>
              <a:t>             </a:t>
            </a:r>
            <a:r>
              <a:rPr lang="en-US" altLang="zh-CN" dirty="0"/>
              <a:t>there </a:t>
            </a:r>
            <a:r>
              <a:rPr lang="en-US" altLang="zh-CN" u="sng" dirty="0"/>
              <a:t>                </a:t>
            </a:r>
            <a:r>
              <a:rPr lang="en-US" altLang="zh-CN" dirty="0"/>
              <a:t>table tennis rooms here?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  —No, there aren't. But we can </a:t>
            </a:r>
            <a:r>
              <a:rPr lang="en-US" altLang="zh-CN" u="sng" dirty="0"/>
              <a:t>                  </a:t>
            </a:r>
            <a:r>
              <a:rPr lang="en-US" altLang="zh-CN" dirty="0"/>
              <a:t>table tennis in the playground.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835150" y="3333751"/>
            <a:ext cx="647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276601" y="3212976"/>
            <a:ext cx="79057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any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716463" y="4004734"/>
            <a:ext cx="10080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7891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1797051"/>
            <a:ext cx="7272337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4.——</a:t>
            </a:r>
            <a:r>
              <a:rPr lang="zh-CN" altLang="en-US" dirty="0"/>
              <a:t>我们一起去踢足球吧</a:t>
            </a:r>
            <a:r>
              <a:rPr lang="en-US" altLang="zh-CN" dirty="0"/>
              <a:t>!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——</a:t>
            </a:r>
            <a:r>
              <a:rPr lang="zh-CN" altLang="en-US" dirty="0"/>
              <a:t>对不起</a:t>
            </a:r>
            <a:r>
              <a:rPr lang="en-US" altLang="zh-CN" dirty="0"/>
              <a:t>,</a:t>
            </a:r>
            <a:r>
              <a:rPr lang="zh-CN" altLang="en-US" dirty="0"/>
              <a:t>我不能</a:t>
            </a:r>
            <a:r>
              <a:rPr lang="en-US" altLang="zh-CN" dirty="0"/>
              <a:t>.</a:t>
            </a:r>
            <a:r>
              <a:rPr lang="zh-CN" altLang="en-US" dirty="0"/>
              <a:t>到上课的时间了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—Let's </a:t>
            </a:r>
            <a:r>
              <a:rPr lang="en-US" altLang="zh-CN" u="sng" dirty="0"/>
              <a:t>               </a:t>
            </a:r>
            <a:r>
              <a:rPr lang="en-US" altLang="zh-CN" dirty="0"/>
              <a:t>and play</a:t>
            </a:r>
            <a:r>
              <a:rPr lang="en-US" altLang="zh-CN" u="sng" dirty="0"/>
              <a:t>                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—Sorry, I can't. It's</a:t>
            </a:r>
            <a:r>
              <a:rPr lang="en-US" altLang="zh-CN" u="sng" dirty="0"/>
              <a:t>        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   </a:t>
            </a:r>
            <a:r>
              <a:rPr lang="en-US" altLang="zh-CN" dirty="0"/>
              <a:t>class.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5.</a:t>
            </a:r>
            <a:r>
              <a:rPr lang="zh-CN" altLang="en-US" dirty="0"/>
              <a:t>你太重了</a:t>
            </a:r>
            <a:r>
              <a:rPr lang="en-US" altLang="zh-CN" dirty="0"/>
              <a:t>,</a:t>
            </a:r>
            <a:r>
              <a:rPr lang="zh-CN" altLang="en-US" dirty="0"/>
              <a:t>你不能吃这些蛋糕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You're so</a:t>
            </a:r>
            <a:r>
              <a:rPr lang="en-US" altLang="zh-CN" u="sng" dirty="0"/>
              <a:t>                     </a:t>
            </a:r>
            <a:r>
              <a:rPr lang="en-US" altLang="zh-CN" dirty="0"/>
              <a:t>. You can't </a:t>
            </a:r>
            <a:r>
              <a:rPr lang="en-US" altLang="zh-CN" u="sng" dirty="0"/>
              <a:t>                       </a:t>
            </a:r>
            <a:r>
              <a:rPr lang="en-US" altLang="zh-CN" dirty="0"/>
              <a:t>these cakes.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124075" y="2853267"/>
            <a:ext cx="647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go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851275" y="2948518"/>
            <a:ext cx="15113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 football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203576" y="3429001"/>
            <a:ext cx="10080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 time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500564" y="3429001"/>
            <a:ext cx="79057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for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00618" y="4580467"/>
            <a:ext cx="10080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heavy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1" y="4580467"/>
            <a:ext cx="14398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eat/have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1"/>
          <p:cNvSpPr>
            <a:spLocks noChangeArrowheads="1"/>
          </p:cNvSpPr>
          <p:nvPr/>
        </p:nvSpPr>
        <p:spPr bwMode="auto">
          <a:xfrm>
            <a:off x="1476375" y="1668962"/>
            <a:ext cx="2318263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一、按要求写单词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471405"/>
            <a:ext cx="6983413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1.is (</a:t>
            </a:r>
            <a:r>
              <a:rPr lang="zh-CN" altLang="en-US" dirty="0"/>
              <a:t>复数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</a:t>
            </a:r>
            <a:r>
              <a:rPr lang="zh-CN" altLang="en-US" dirty="0"/>
              <a:t>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2.read (</a:t>
            </a:r>
            <a:r>
              <a:rPr lang="zh-CN" altLang="en-US" dirty="0"/>
              <a:t>现在分词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</a:t>
            </a:r>
            <a:r>
              <a:rPr lang="en-US" altLang="zh-CN" u="sng" dirty="0"/>
              <a:t>      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3.let's (</a:t>
            </a:r>
            <a:r>
              <a:rPr lang="zh-CN" altLang="en-US" dirty="0"/>
              <a:t>完全形式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</a:t>
            </a:r>
            <a:r>
              <a:rPr lang="en-US" altLang="zh-CN" u="sng" dirty="0"/>
              <a:t>       </a:t>
            </a:r>
            <a:r>
              <a:rPr lang="en-US" altLang="zh-CN" dirty="0"/>
              <a:t>       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4.are not (</a:t>
            </a:r>
            <a:r>
              <a:rPr lang="zh-CN" altLang="en-US" dirty="0"/>
              <a:t>缩写形式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</a:t>
            </a:r>
            <a:r>
              <a:rPr lang="en-US" altLang="zh-CN" u="sng" dirty="0"/>
              <a:t>     </a:t>
            </a:r>
            <a:r>
              <a:rPr lang="en-US" altLang="zh-CN" dirty="0"/>
              <a:t>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5.two (</a:t>
            </a:r>
            <a:r>
              <a:rPr lang="zh-CN" altLang="en-US" dirty="0"/>
              <a:t>序数词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</a:t>
            </a:r>
            <a:r>
              <a:rPr lang="en-US" altLang="zh-CN" u="sng" dirty="0"/>
              <a:t>      </a:t>
            </a:r>
            <a:r>
              <a:rPr lang="en-US" altLang="zh-CN" dirty="0"/>
              <a:t>           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627313" y="2277534"/>
            <a:ext cx="7921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419476" y="30458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reading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348038" y="3865034"/>
            <a:ext cx="12954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let  us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419476" y="4679951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aren't </a:t>
            </a:r>
          </a:p>
        </p:txBody>
      </p:sp>
      <p:grpSp>
        <p:nvGrpSpPr>
          <p:cNvPr id="1536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536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370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词汇练习 </a:t>
              </a:r>
            </a:p>
          </p:txBody>
        </p:sp>
      </p:grp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132139" y="5492751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second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891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592774"/>
            <a:ext cx="7272337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1.There are some cakes in the fridge. (</a:t>
            </a:r>
            <a:r>
              <a:rPr lang="zh-CN" altLang="en-US" dirty="0"/>
              <a:t>改为否定句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There</a:t>
            </a:r>
            <a:r>
              <a:rPr lang="en-US" altLang="zh-CN" u="sng" dirty="0"/>
              <a:t>     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</a:t>
            </a:r>
            <a:r>
              <a:rPr lang="en-US" altLang="zh-CN" dirty="0"/>
              <a:t>cakes in the fridge.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2.Is there any milk in the glass? (</a:t>
            </a:r>
            <a:r>
              <a:rPr lang="zh-CN" altLang="en-US" dirty="0"/>
              <a:t>作否定回答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No, there</a:t>
            </a:r>
            <a:r>
              <a:rPr lang="en-US" altLang="zh-CN" u="sng" dirty="0"/>
              <a:t>                </a:t>
            </a:r>
            <a:r>
              <a:rPr lang="en-US" altLang="zh-CN" dirty="0"/>
              <a:t>.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042988" y="1668962"/>
            <a:ext cx="257634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/>
              <a:t>五、按要求完成句子</a:t>
            </a:r>
            <a:r>
              <a:rPr lang="en-US" altLang="zh-CN"/>
              <a:t>.</a:t>
            </a:r>
            <a:endParaRPr lang="zh-CN" altLang="en-US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908175" y="3236385"/>
            <a:ext cx="9350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aren't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843530" y="3236807"/>
            <a:ext cx="9350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any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68539" y="4819651"/>
            <a:ext cx="7207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isn't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993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592774"/>
            <a:ext cx="7272337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3.There  aren't any art rooms in the school. (</a:t>
            </a:r>
            <a:r>
              <a:rPr lang="zh-CN" altLang="en-US" dirty="0"/>
              <a:t>同义句转换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There</a:t>
            </a:r>
            <a:r>
              <a:rPr lang="en-US" altLang="zh-CN" u="sng" dirty="0"/>
              <a:t>      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    </a:t>
            </a:r>
            <a:r>
              <a:rPr lang="en-US" altLang="zh-CN" dirty="0"/>
              <a:t>art  rooms in the school.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4.Nancy is  standing behind me. (</a:t>
            </a:r>
            <a:r>
              <a:rPr lang="zh-CN" altLang="en-US" dirty="0"/>
              <a:t>同义句转换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I am standing</a:t>
            </a:r>
            <a:r>
              <a:rPr lang="en-US" altLang="zh-CN" u="sng" dirty="0"/>
              <a:t>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 </a:t>
            </a:r>
            <a:r>
              <a:rPr lang="en-US" altLang="zh-CN" dirty="0"/>
              <a:t> </a:t>
            </a:r>
            <a:r>
              <a:rPr lang="en-US" altLang="zh-CN" u="sng" dirty="0"/>
              <a:t>                  </a:t>
            </a:r>
            <a:r>
              <a:rPr lang="en-US" altLang="zh-CN" dirty="0"/>
              <a:t>Nancy.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908175" y="3141134"/>
            <a:ext cx="9350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987675" y="3141134"/>
            <a:ext cx="9350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no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555875" y="4773085"/>
            <a:ext cx="5032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in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205164" y="4819651"/>
            <a:ext cx="9350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front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500564" y="4773085"/>
            <a:ext cx="9350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of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755651" y="1989667"/>
            <a:ext cx="7777163" cy="41996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        We have a nice and big classroom. The windows are big and the walls are white. There is a big blackboard on the front wall. A big new desk is near it. It's for our teachers. There are some pictures on the other walls.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　　</a:t>
            </a:r>
            <a:r>
              <a:rPr lang="en-US" altLang="zh-CN" dirty="0"/>
              <a:t>There are fifty desks and chairs in the room. They are for us. There are twenty-seven girls and twenty-three boys in our class.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　　</a:t>
            </a:r>
            <a:r>
              <a:rPr lang="en-US" altLang="zh-CN" dirty="0"/>
              <a:t>There are some flowers on the teacher's desk. They're for our English teacher. She is a good teacher and we all like her and we all like English too.</a:t>
            </a:r>
          </a:p>
        </p:txBody>
      </p:sp>
      <p:grpSp>
        <p:nvGrpSpPr>
          <p:cNvPr id="32770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32772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773" name="Text Box 10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 dirty="0"/>
                <a:t>阅读理解练习</a:t>
              </a:r>
              <a:r>
                <a:rPr lang="zh-CN" altLang="en-US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914" y="2876248"/>
            <a:ext cx="6192837" cy="2352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1.On the front wall, there is</a:t>
            </a:r>
            <a:r>
              <a:rPr lang="en-US" altLang="zh-CN" u="sng" dirty="0"/>
              <a:t>       </a:t>
            </a:r>
            <a:r>
              <a:rPr lang="en-US" altLang="zh-CN" dirty="0"/>
              <a:t> .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A.a</a:t>
            </a:r>
            <a:r>
              <a:rPr lang="en-US" altLang="zh-CN" dirty="0"/>
              <a:t> big blackboard</a:t>
            </a:r>
            <a:r>
              <a:rPr lang="zh-CN" altLang="en-US" dirty="0"/>
              <a:t>　　　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B.a</a:t>
            </a:r>
            <a:r>
              <a:rPr lang="en-US" altLang="zh-CN" dirty="0"/>
              <a:t> photo</a:t>
            </a:r>
            <a:r>
              <a:rPr lang="zh-CN" altLang="en-US" dirty="0"/>
              <a:t>　　　　　　　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C.some</a:t>
            </a:r>
            <a:r>
              <a:rPr lang="en-US" altLang="zh-CN" dirty="0"/>
              <a:t> pictures</a:t>
            </a:r>
          </a:p>
        </p:txBody>
      </p:sp>
      <p:grpSp>
        <p:nvGrpSpPr>
          <p:cNvPr id="33794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33800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3801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619250" y="2995085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3803" name="Rectangle 6"/>
          <p:cNvSpPr>
            <a:spLocks noChangeArrowheads="1"/>
          </p:cNvSpPr>
          <p:nvPr/>
        </p:nvSpPr>
        <p:spPr bwMode="auto">
          <a:xfrm>
            <a:off x="1042988" y="1668962"/>
            <a:ext cx="3158237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阅读短文</a:t>
            </a:r>
            <a:r>
              <a:rPr lang="en-US" altLang="zh-CN" dirty="0"/>
              <a:t>,</a:t>
            </a:r>
            <a:r>
              <a:rPr lang="zh-CN" altLang="en-US" dirty="0"/>
              <a:t>选择正确的答案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914" y="1556792"/>
            <a:ext cx="6192837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2.How many chairs are there?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A.Twenty</a:t>
            </a:r>
            <a:r>
              <a:rPr lang="en-US" altLang="zh-CN" dirty="0"/>
              <a:t>-three. 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B.Twenty</a:t>
            </a:r>
            <a:r>
              <a:rPr lang="en-US" altLang="zh-CN" dirty="0"/>
              <a:t>-seven. 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C.Fifty</a:t>
            </a:r>
            <a:r>
              <a:rPr lang="en-US" altLang="zh-CN" dirty="0"/>
              <a:t>.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3.We all like </a:t>
            </a:r>
            <a:r>
              <a:rPr lang="en-US" altLang="zh-CN" u="sng" dirty="0"/>
              <a:t>       </a:t>
            </a:r>
            <a:r>
              <a:rPr lang="en-US" altLang="zh-CN" dirty="0"/>
              <a:t>very much.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A.English</a:t>
            </a:r>
            <a:r>
              <a:rPr lang="en-US" altLang="zh-CN" dirty="0"/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B.our</a:t>
            </a:r>
            <a:r>
              <a:rPr lang="en-US" altLang="zh-CN" dirty="0"/>
              <a:t> English teacher 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       </a:t>
            </a:r>
            <a:r>
              <a:rPr lang="en-US" altLang="zh-CN" dirty="0" err="1"/>
              <a:t>C.both</a:t>
            </a:r>
            <a:r>
              <a:rPr lang="en-US" altLang="zh-CN" dirty="0"/>
              <a:t> A and </a:t>
            </a:r>
            <a:r>
              <a:rPr lang="en-US" altLang="zh-CN" dirty="0" smtClean="0"/>
              <a:t>B </a:t>
            </a:r>
            <a:endParaRPr lang="zh-CN" altLang="en-US" dirty="0"/>
          </a:p>
        </p:txBody>
      </p:sp>
      <p:grpSp>
        <p:nvGrpSpPr>
          <p:cNvPr id="40963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40964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0965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19250" y="17018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619250" y="3812118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913" y="1895341"/>
            <a:ext cx="6983412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6.some (</a:t>
            </a:r>
            <a:r>
              <a:rPr lang="zh-CN" altLang="en-US" dirty="0"/>
              <a:t>近义词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</a:t>
            </a:r>
            <a:r>
              <a:rPr lang="en-US" altLang="zh-CN" u="sng" dirty="0"/>
              <a:t>    </a:t>
            </a:r>
          </a:p>
          <a:p>
            <a:pPr>
              <a:spcBef>
                <a:spcPts val="600"/>
              </a:spcBef>
            </a:pPr>
            <a:r>
              <a:rPr lang="en-US" altLang="zh-CN" u="sng" dirty="0"/>
              <a:t>   </a:t>
            </a: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7.we (</a:t>
            </a:r>
            <a:r>
              <a:rPr lang="zh-CN" altLang="en-US" dirty="0"/>
              <a:t>宾格</a:t>
            </a:r>
            <a:r>
              <a:rPr lang="en-US" altLang="zh-CN" dirty="0"/>
              <a:t>) _________ </a:t>
            </a:r>
            <a:r>
              <a:rPr lang="en-US" altLang="zh-CN" u="sng" dirty="0"/>
              <a:t>         </a:t>
            </a:r>
            <a:r>
              <a:rPr lang="en-US" altLang="zh-CN" dirty="0"/>
              <a:t> 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    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8.soft (</a:t>
            </a:r>
            <a:r>
              <a:rPr lang="zh-CN" altLang="en-US" dirty="0"/>
              <a:t>反义词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</a:t>
            </a:r>
            <a:r>
              <a:rPr lang="en-US" altLang="zh-CN" u="sng" dirty="0"/>
              <a:t>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9.first (</a:t>
            </a:r>
            <a:r>
              <a:rPr lang="zh-CN" altLang="en-US" dirty="0"/>
              <a:t>基数词</a:t>
            </a:r>
            <a:r>
              <a:rPr lang="en-US" altLang="zh-CN" dirty="0"/>
              <a:t>) _________</a:t>
            </a:r>
            <a:r>
              <a:rPr lang="en-US" altLang="zh-CN" u="sng" dirty="0"/>
              <a:t>        </a:t>
            </a:r>
            <a:r>
              <a:rPr lang="en-US" altLang="zh-CN" dirty="0"/>
              <a:t>     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10.on (</a:t>
            </a:r>
            <a:r>
              <a:rPr lang="zh-CN" altLang="en-US" dirty="0"/>
              <a:t>反义词</a:t>
            </a:r>
            <a:r>
              <a:rPr lang="en-US" altLang="zh-CN" dirty="0"/>
              <a:t>) _________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419476" y="1701801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any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203576" y="2516718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us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132138" y="3335867"/>
            <a:ext cx="12954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hard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203576" y="41507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one</a:t>
            </a:r>
          </a:p>
        </p:txBody>
      </p:sp>
      <p:grpSp>
        <p:nvGrpSpPr>
          <p:cNvPr id="16390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6392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6393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203576" y="4869160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under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1"/>
          <p:cNvSpPr>
            <a:spLocks noChangeArrowheads="1"/>
          </p:cNvSpPr>
          <p:nvPr/>
        </p:nvSpPr>
        <p:spPr bwMode="auto">
          <a:xfrm>
            <a:off x="1476375" y="1668962"/>
            <a:ext cx="3608680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二、用所给词的适当形式填空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636912"/>
            <a:ext cx="6983413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1.There</a:t>
            </a:r>
            <a:r>
              <a:rPr lang="en-US" altLang="zh-CN" u="sng" dirty="0"/>
              <a:t>                </a:t>
            </a:r>
            <a:r>
              <a:rPr lang="en-US" altLang="zh-CN" dirty="0"/>
              <a:t>(be) ten  </a:t>
            </a:r>
            <a:r>
              <a:rPr lang="en-US" altLang="zh-CN" u="sng" dirty="0"/>
              <a:t>                      </a:t>
            </a:r>
            <a:r>
              <a:rPr lang="en-US" altLang="zh-CN" dirty="0"/>
              <a:t>(classroom) in our school.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2.—Are there </a:t>
            </a:r>
            <a:r>
              <a:rPr lang="en-US" altLang="zh-CN" u="sng" dirty="0"/>
              <a:t>              </a:t>
            </a:r>
            <a:r>
              <a:rPr lang="en-US" altLang="zh-CN" dirty="0"/>
              <a:t>(some)</a:t>
            </a:r>
            <a:r>
              <a:rPr lang="en-US" altLang="zh-CN" u="sng" dirty="0"/>
              <a:t>                     </a:t>
            </a:r>
            <a:r>
              <a:rPr lang="en-US" altLang="zh-CN" dirty="0"/>
              <a:t> (student) in the gym?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  —No, there</a:t>
            </a:r>
            <a:r>
              <a:rPr lang="en-US" altLang="zh-CN" u="sng" dirty="0"/>
              <a:t>                 </a:t>
            </a:r>
            <a:r>
              <a:rPr lang="en-US" altLang="zh-CN" dirty="0"/>
              <a:t>(be not).</a:t>
            </a:r>
          </a:p>
        </p:txBody>
      </p:sp>
      <p:grpSp>
        <p:nvGrpSpPr>
          <p:cNvPr id="17411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7417" name="TextBox 3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18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词汇练习 </a:t>
              </a:r>
            </a:p>
          </p:txBody>
        </p:sp>
      </p:grp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66951" y="2468034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851275" y="2468034"/>
            <a:ext cx="15128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 classrooms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698751" y="3380318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any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356101" y="3380318"/>
            <a:ext cx="12239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students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771776" y="4148667"/>
            <a:ext cx="9366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aren't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694399"/>
            <a:ext cx="6983413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3.There </a:t>
            </a:r>
            <a:r>
              <a:rPr lang="en-US" altLang="zh-CN" u="sng" dirty="0"/>
              <a:t>           </a:t>
            </a:r>
            <a:r>
              <a:rPr lang="en-US" altLang="zh-CN" dirty="0"/>
              <a:t>(be) a glass of milk on the table.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4.There aren't </a:t>
            </a:r>
            <a:r>
              <a:rPr lang="en-US" altLang="zh-CN" u="sng" dirty="0"/>
              <a:t>          </a:t>
            </a:r>
            <a:r>
              <a:rPr lang="en-US" altLang="zh-CN" dirty="0"/>
              <a:t>(some)</a:t>
            </a:r>
            <a:r>
              <a:rPr lang="en-US" altLang="zh-CN" u="sng" dirty="0"/>
              <a:t>                     </a:t>
            </a:r>
            <a:r>
              <a:rPr lang="en-US" altLang="zh-CN" dirty="0"/>
              <a:t> (computer) on the desk.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5.How many </a:t>
            </a:r>
            <a:r>
              <a:rPr lang="en-US" altLang="zh-CN" u="sng" dirty="0"/>
              <a:t>                                </a:t>
            </a:r>
            <a:r>
              <a:rPr lang="en-US" altLang="zh-CN" dirty="0"/>
              <a:t>(reading room)</a:t>
            </a:r>
            <a:r>
              <a:rPr lang="en-US" altLang="zh-CN" u="sng" dirty="0"/>
              <a:t>             </a:t>
            </a:r>
            <a:r>
              <a:rPr lang="en-US" altLang="zh-CN" dirty="0"/>
              <a:t>  (be) there in the building?</a:t>
            </a:r>
          </a:p>
        </p:txBody>
      </p:sp>
      <p:grpSp>
        <p:nvGrpSpPr>
          <p:cNvPr id="18434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8440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8441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66951" y="2468034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71776" y="3333751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any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140200" y="3333751"/>
            <a:ext cx="15128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computers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627314" y="4148667"/>
            <a:ext cx="20161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reading rooms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6156325" y="4102101"/>
            <a:ext cx="5778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03351" y="2468033"/>
            <a:ext cx="6480175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</a:t>
            </a:r>
            <a:r>
              <a:rPr lang="zh-CN" altLang="en-US" dirty="0"/>
              <a:t>两间教室 </a:t>
            </a:r>
            <a:r>
              <a:rPr lang="en-US" altLang="zh-CN" dirty="0"/>
              <a:t> __________ </a:t>
            </a:r>
            <a:r>
              <a:rPr lang="zh-CN" altLang="en-US" u="sng" dirty="0"/>
              <a:t> 　　          </a:t>
            </a:r>
            <a:r>
              <a:rPr lang="zh-CN" altLang="en-US" dirty="0"/>
              <a:t> 　　　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2.in the playground </a:t>
            </a:r>
            <a:r>
              <a:rPr lang="en-US" altLang="zh-CN" u="sng" dirty="0"/>
              <a:t> </a:t>
            </a:r>
            <a:r>
              <a:rPr lang="en-US" altLang="zh-CN" dirty="0"/>
              <a:t> __________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</a:t>
            </a:r>
            <a:r>
              <a:rPr lang="zh-CN" altLang="en-US" dirty="0"/>
              <a:t>我的学生 </a:t>
            </a:r>
            <a:r>
              <a:rPr lang="en-US" altLang="zh-CN" dirty="0"/>
              <a:t> __________ </a:t>
            </a:r>
            <a:r>
              <a:rPr lang="zh-CN" altLang="en-US" u="sng" dirty="0"/>
              <a:t> 　　          </a:t>
            </a:r>
            <a:r>
              <a:rPr lang="zh-CN" altLang="en-US" dirty="0"/>
              <a:t> 　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4.push me  __________ </a:t>
            </a:r>
            <a:r>
              <a:rPr lang="en-US" altLang="zh-CN" u="sng" dirty="0"/>
              <a:t>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</a:t>
            </a:r>
            <a:r>
              <a:rPr lang="zh-CN" altLang="en-US" dirty="0"/>
              <a:t>在二楼  </a:t>
            </a:r>
            <a:r>
              <a:rPr lang="en-US" altLang="zh-CN" dirty="0"/>
              <a:t> _______________________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</a:p>
        </p:txBody>
      </p:sp>
      <p:grpSp>
        <p:nvGrpSpPr>
          <p:cNvPr id="1945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946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71775" y="2372785"/>
            <a:ext cx="23050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two classrooms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563938" y="3045885"/>
            <a:ext cx="14398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在操场上 </a:t>
            </a:r>
          </a:p>
        </p:txBody>
      </p:sp>
      <p:sp>
        <p:nvSpPr>
          <p:cNvPr id="19461" name="Rectangle 16"/>
          <p:cNvSpPr>
            <a:spLocks noChangeArrowheads="1"/>
          </p:cNvSpPr>
          <p:nvPr/>
        </p:nvSpPr>
        <p:spPr bwMode="auto">
          <a:xfrm>
            <a:off x="1042989" y="1645679"/>
            <a:ext cx="7705725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dirty="0"/>
              <a:t>三、英汉互译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916238" y="3907367"/>
            <a:ext cx="180181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my student(s)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16239" y="4687571"/>
            <a:ext cx="9366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推我 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916238" y="5474547"/>
            <a:ext cx="23034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on the second floor 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03351" y="2471405"/>
            <a:ext cx="6480175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6.so heavy __________  </a:t>
            </a:r>
            <a:r>
              <a:rPr lang="en-US" altLang="zh-CN" u="sng" dirty="0"/>
              <a:t>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7.</a:t>
            </a:r>
            <a:r>
              <a:rPr lang="zh-CN" altLang="en-US" dirty="0"/>
              <a:t>三台电脑 </a:t>
            </a:r>
            <a:r>
              <a:rPr lang="en-US" altLang="zh-CN" dirty="0"/>
              <a:t> ___________________ </a:t>
            </a:r>
            <a:r>
              <a:rPr lang="zh-CN" altLang="en-US" dirty="0"/>
              <a:t> 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8.great fun  __________ </a:t>
            </a:r>
            <a:r>
              <a:rPr lang="en-US" altLang="zh-CN" u="sng" dirty="0"/>
              <a:t>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9.</a:t>
            </a:r>
            <a:r>
              <a:rPr lang="zh-CN" altLang="en-US" dirty="0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前面  </a:t>
            </a:r>
            <a:r>
              <a:rPr lang="en-US" altLang="zh-CN" dirty="0"/>
              <a:t> __________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10.go home  __________ </a:t>
            </a:r>
            <a:r>
              <a:rPr lang="en-US" altLang="zh-CN" u="sng" dirty="0"/>
              <a:t> </a:t>
            </a:r>
            <a:r>
              <a:rPr lang="zh-CN" altLang="en-US" u="sng" dirty="0"/>
              <a:t>　　          </a:t>
            </a:r>
            <a:r>
              <a:rPr lang="zh-CN" altLang="en-US" dirty="0"/>
              <a:t> 　</a:t>
            </a:r>
            <a:endParaRPr lang="en-US" altLang="zh-CN" dirty="0"/>
          </a:p>
        </p:txBody>
      </p:sp>
      <p:grpSp>
        <p:nvGrpSpPr>
          <p:cNvPr id="20482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048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0489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916238" y="2180167"/>
            <a:ext cx="10080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那么重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771140" y="2916767"/>
            <a:ext cx="23050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three computers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627314" y="3860801"/>
            <a:ext cx="13684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很大乐趣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3059114" y="4485218"/>
            <a:ext cx="17287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in front of…</a:t>
            </a:r>
            <a:r>
              <a:rPr lang="zh-CN" altLang="en-US">
                <a:solidFill>
                  <a:srgbClr val="CC0000"/>
                </a:solidFill>
              </a:rPr>
              <a:t>　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059114" y="5373216"/>
            <a:ext cx="9366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</a:rPr>
              <a:t>回家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399397"/>
            <a:ext cx="7129463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1.second (</a:t>
            </a:r>
            <a:r>
              <a:rPr lang="zh-CN" altLang="en-US" dirty="0"/>
              <a:t>基数词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r>
              <a:rPr lang="zh-CN" altLang="en-US" dirty="0"/>
              <a:t>　　　　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2.tall (</a:t>
            </a:r>
            <a:r>
              <a:rPr lang="zh-CN" altLang="en-US" dirty="0"/>
              <a:t>近义词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3.are not (</a:t>
            </a:r>
            <a:r>
              <a:rPr lang="zh-CN" altLang="en-US" dirty="0"/>
              <a:t>缩略形式</a:t>
            </a:r>
            <a:r>
              <a:rPr lang="en-US" altLang="zh-CN" dirty="0"/>
              <a:t>) _________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4.Nancy (</a:t>
            </a:r>
            <a:r>
              <a:rPr lang="zh-CN" altLang="en-US" dirty="0"/>
              <a:t>名词所有格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5.library (</a:t>
            </a:r>
            <a:r>
              <a:rPr lang="zh-CN" altLang="en-US" dirty="0"/>
              <a:t>复数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endParaRPr lang="en-US" altLang="zh-CN" dirty="0"/>
          </a:p>
        </p:txBody>
      </p:sp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1042988" y="1668962"/>
            <a:ext cx="2318263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/>
              <a:t>四、按要求写单词</a:t>
            </a:r>
            <a:r>
              <a:rPr lang="en-US" altLang="zh-CN"/>
              <a:t>.</a:t>
            </a:r>
            <a:endParaRPr lang="zh-CN" altLang="en-US"/>
          </a:p>
        </p:txBody>
      </p:sp>
      <p:grpSp>
        <p:nvGrpSpPr>
          <p:cNvPr id="2150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151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514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276600" y="2277534"/>
            <a:ext cx="7191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two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915921" y="3019638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high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492501" y="3909485"/>
            <a:ext cx="13684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aren't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708401" y="4677834"/>
            <a:ext cx="13684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Nancy's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987676" y="5446185"/>
            <a:ext cx="13684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libraries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471405"/>
            <a:ext cx="7129463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6.read (</a:t>
            </a:r>
            <a:r>
              <a:rPr lang="zh-CN" altLang="en-US" dirty="0"/>
              <a:t>动名词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7.too (</a:t>
            </a:r>
            <a:r>
              <a:rPr lang="zh-CN" altLang="en-US" dirty="0"/>
              <a:t>同音词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8.let us (</a:t>
            </a:r>
            <a:r>
              <a:rPr lang="zh-CN" altLang="en-US" dirty="0"/>
              <a:t>缩略形式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9.three (</a:t>
            </a:r>
            <a:r>
              <a:rPr lang="zh-CN" altLang="en-US" dirty="0"/>
              <a:t>序数词</a:t>
            </a:r>
            <a:r>
              <a:rPr lang="en-US" altLang="zh-CN" dirty="0"/>
              <a:t>) 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10.I (</a:t>
            </a:r>
            <a:r>
              <a:rPr lang="zh-CN" altLang="en-US" dirty="0"/>
              <a:t>宾格</a:t>
            </a:r>
            <a:r>
              <a:rPr lang="en-US" altLang="zh-CN" dirty="0"/>
              <a:t>) _________ </a:t>
            </a:r>
          </a:p>
        </p:txBody>
      </p:sp>
      <p:grpSp>
        <p:nvGrpSpPr>
          <p:cNvPr id="22530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2536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537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060701" y="2277534"/>
            <a:ext cx="12239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reading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914651" y="29950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to/two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421064" y="3909485"/>
            <a:ext cx="7191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let's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492500" y="4677834"/>
            <a:ext cx="7191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third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771775" y="5446185"/>
            <a:ext cx="647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全屏显示(4:3)</PresentationFormat>
  <Paragraphs>313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2017-04-16T12:35:00Z</dcterms:created>
  <dcterms:modified xsi:type="dcterms:W3CDTF">2023-01-16T19:55:24Z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AD9180BAA33841A389B4C025F23D7E07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