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494" r:id="rId2"/>
    <p:sldId id="481" r:id="rId3"/>
    <p:sldId id="495" r:id="rId4"/>
    <p:sldId id="482" r:id="rId5"/>
    <p:sldId id="480" r:id="rId6"/>
    <p:sldId id="484" r:id="rId7"/>
    <p:sldId id="496" r:id="rId8"/>
    <p:sldId id="485" r:id="rId9"/>
    <p:sldId id="486" r:id="rId10"/>
    <p:sldId id="497" r:id="rId11"/>
    <p:sldId id="487" r:id="rId12"/>
    <p:sldId id="488" r:id="rId13"/>
    <p:sldId id="489" r:id="rId14"/>
    <p:sldId id="491" r:id="rId15"/>
    <p:sldId id="493" r:id="rId16"/>
    <p:sldId id="490" r:id="rId17"/>
    <p:sldId id="401" r:id="rId18"/>
    <p:sldId id="278" r:id="rId19"/>
    <p:sldId id="376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56735A6-B53A-49BE-AD47-F21CA9D2DA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154B543-AAB6-4911-A60B-5E7EC1FF1E1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60E1-9F4A-4614-9057-ED0AC90503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73D4C-8635-4A2B-A22D-29083008A7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34B-8C38-41C3-90C9-C7F5D2DF2F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C6DCC-D967-4745-BC33-4F6F4484AE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6261-F782-429E-A0C2-9AD087DA15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FF24-DED5-422F-80A9-A0D9502362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966F-7964-4DAB-852A-24683A01B6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C6D6-A936-44A9-971B-60C78C29B4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60E1-9F4A-4614-9057-ED0AC90503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73D4C-8635-4A2B-A22D-29083008A7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720F-536D-47F3-AB9C-C7A4137625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412FC-094E-45E6-87AD-35FA03401B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457F-1015-4B10-BD4E-3A0DBEF979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9E0C-276B-47D9-A536-B9C59AD143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0413-87FF-4255-9E11-01C21618DA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2D2E-9FEB-4AD2-9140-AF8C17516B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3A9B-C1AA-4ABB-93A7-50460D0D03C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F382-3728-45C4-82CE-DB7E2622AD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8C4A-7CF0-40F5-AD24-2B70D4B273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AC33-AD99-4926-AA13-90959B8598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C9CD-A91E-4D77-A94F-94E713E7AA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1C57-71B9-437D-86F9-E6FCFA15F2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7148-8005-43B2-9BD8-678882F565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20D6-F7F7-41E9-A880-C04A8E68E2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D2FAF2-A04D-470A-94D7-A43A2B51CB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AD7171-AC9D-422C-9F03-706A1074D9B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/>
        </p:nvSpPr>
        <p:spPr bwMode="auto">
          <a:xfrm>
            <a:off x="3851920" y="1268760"/>
            <a:ext cx="5292080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lang="en-US" altLang="zh-CN" sz="4000" b="1" dirty="0" smtClean="0">
                <a:solidFill>
                  <a:srgbClr val="50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10.4.1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lang="zh-CN" altLang="en-US" sz="4000" b="1" dirty="0" smtClean="0">
                <a:solidFill>
                  <a:srgbClr val="50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</a:t>
            </a:r>
            <a:r>
              <a:rPr lang="zh-CN" altLang="en-US" sz="4000" b="1" dirty="0">
                <a:solidFill>
                  <a:srgbClr val="50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方程组解应用题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714375" y="928688"/>
            <a:ext cx="7959725" cy="3222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与同学交流讨论：</a:t>
            </a:r>
            <a:endParaRPr lang="en-US" sz="2800" b="1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latin typeface="宋体" panose="02010600030101010101" pitchFamily="2" charset="-122"/>
              </a:rPr>
              <a:t>题目中的已知量是什么？</a:t>
            </a:r>
            <a:endParaRPr lang="en-US" sz="2800" b="1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latin typeface="宋体" panose="02010600030101010101" pitchFamily="2" charset="-122"/>
              </a:rPr>
              <a:t>题目中的未知量是什么？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等量关系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1:</a:t>
            </a: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鸡头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兔头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=35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等量关系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2:</a:t>
            </a: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鸡脚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</a:rPr>
              <a:t>兔脚</a:t>
            </a:r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</a:rPr>
              <a:t>=94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355725"/>
            <a:ext cx="8280400" cy="50022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解：设笼子里有</a:t>
            </a:r>
            <a:r>
              <a:rPr lang="en-US" altLang="zh-CN" sz="2800" b="1" smtClean="0">
                <a:latin typeface="宋体" panose="02010600030101010101" pitchFamily="2" charset="-122"/>
              </a:rPr>
              <a:t>x</a:t>
            </a:r>
            <a:r>
              <a:rPr lang="zh-CN" altLang="en-US" sz="2800" b="1" smtClean="0">
                <a:latin typeface="宋体" panose="02010600030101010101" pitchFamily="2" charset="-122"/>
              </a:rPr>
              <a:t>只鸡、</a:t>
            </a:r>
            <a:r>
              <a:rPr lang="en-US" altLang="zh-CN" sz="2800" b="1" smtClean="0">
                <a:latin typeface="宋体" panose="02010600030101010101" pitchFamily="2" charset="-122"/>
              </a:rPr>
              <a:t>y</a:t>
            </a:r>
            <a:r>
              <a:rPr lang="zh-CN" altLang="en-US" sz="2800" b="1" smtClean="0">
                <a:latin typeface="宋体" panose="02010600030101010101" pitchFamily="2" charset="-122"/>
              </a:rPr>
              <a:t>只兔</a:t>
            </a:r>
            <a:r>
              <a:rPr lang="en-US" altLang="zh-CN" sz="2800" b="1" smtClean="0">
                <a:latin typeface="宋体" panose="02010600030101010101" pitchFamily="2" charset="-122"/>
              </a:rPr>
              <a:t>.</a:t>
            </a:r>
            <a:r>
              <a:rPr lang="zh-CN" altLang="en-US" sz="2800" b="1" smtClean="0">
                <a:latin typeface="宋体" panose="02010600030101010101" pitchFamily="2" charset="-122"/>
              </a:rPr>
              <a:t>已知共有</a:t>
            </a:r>
            <a:r>
              <a:rPr lang="en-US" altLang="zh-CN" sz="2800" b="1" smtClean="0">
                <a:latin typeface="宋体" panose="02010600030101010101" pitchFamily="2" charset="-122"/>
              </a:rPr>
              <a:t>35</a:t>
            </a:r>
            <a:r>
              <a:rPr lang="zh-CN" altLang="en-US" sz="2800" b="1" smtClean="0">
                <a:latin typeface="宋体" panose="02010600030101010101" pitchFamily="2" charset="-122"/>
              </a:rPr>
              <a:t>个头、</a:t>
            </a:r>
            <a:r>
              <a:rPr lang="en-US" altLang="zh-CN" sz="2800" b="1" smtClean="0">
                <a:latin typeface="宋体" panose="02010600030101010101" pitchFamily="2" charset="-122"/>
              </a:rPr>
              <a:t>94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只脚</a:t>
            </a:r>
            <a:r>
              <a:rPr lang="en-US" altLang="zh-CN" sz="2800" b="1" smtClean="0">
                <a:latin typeface="宋体" panose="02010600030101010101" pitchFamily="2" charset="-122"/>
              </a:rPr>
              <a:t>.</a:t>
            </a:r>
            <a:r>
              <a:rPr lang="zh-CN" altLang="en-US" sz="2800" b="1" smtClean="0">
                <a:latin typeface="宋体" panose="02010600030101010101" pitchFamily="2" charset="-122"/>
              </a:rPr>
              <a:t>根据题意，得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解这个方程组，得 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经检验，方程组的解符合题意。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答：笼子里有</a:t>
            </a:r>
            <a:r>
              <a:rPr lang="en-US" altLang="zh-CN" sz="2800" b="1" smtClean="0">
                <a:latin typeface="宋体" panose="02010600030101010101" pitchFamily="2" charset="-122"/>
              </a:rPr>
              <a:t>23</a:t>
            </a:r>
            <a:r>
              <a:rPr lang="zh-CN" altLang="en-US" sz="2800" b="1" smtClean="0">
                <a:latin typeface="宋体" panose="02010600030101010101" pitchFamily="2" charset="-122"/>
              </a:rPr>
              <a:t>只鸡、</a:t>
            </a:r>
            <a:r>
              <a:rPr lang="en-US" altLang="zh-CN" sz="2800" b="1" smtClean="0">
                <a:latin typeface="宋体" panose="02010600030101010101" pitchFamily="2" charset="-122"/>
              </a:rPr>
              <a:t>12</a:t>
            </a:r>
            <a:r>
              <a:rPr lang="zh-CN" altLang="en-US" sz="2800" b="1" smtClean="0">
                <a:latin typeface="宋体" panose="02010600030101010101" pitchFamily="2" charset="-122"/>
              </a:rPr>
              <a:t>只兔。</a:t>
            </a:r>
            <a:endParaRPr lang="zh-CN" altLang="en-US" b="1" smtClean="0">
              <a:latin typeface="宋体" panose="02010600030101010101" pitchFamily="2" charset="-122"/>
            </a:endParaRPr>
          </a:p>
        </p:txBody>
      </p:sp>
      <p:grpSp>
        <p:nvGrpSpPr>
          <p:cNvPr id="25602" name="Group 11"/>
          <p:cNvGrpSpPr/>
          <p:nvPr/>
        </p:nvGrpSpPr>
        <p:grpSpPr bwMode="auto">
          <a:xfrm>
            <a:off x="3643313" y="1928813"/>
            <a:ext cx="1892300" cy="1063625"/>
            <a:chOff x="1746" y="2069"/>
            <a:chExt cx="1192" cy="670"/>
          </a:xfrm>
        </p:grpSpPr>
        <p:sp>
          <p:nvSpPr>
            <p:cNvPr id="25608" name="AutoShape 6"/>
            <p:cNvSpPr/>
            <p:nvPr/>
          </p:nvSpPr>
          <p:spPr bwMode="auto">
            <a:xfrm>
              <a:off x="1746" y="2183"/>
              <a:ext cx="136" cy="499"/>
            </a:xfrm>
            <a:prstGeom prst="leftBrace">
              <a:avLst>
                <a:gd name="adj1" fmla="val 3057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5609" name="Rectangle 7"/>
            <p:cNvSpPr>
              <a:spLocks noChangeArrowheads="1"/>
            </p:cNvSpPr>
            <p:nvPr/>
          </p:nvSpPr>
          <p:spPr bwMode="auto">
            <a:xfrm>
              <a:off x="1930" y="2069"/>
              <a:ext cx="801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 i="1">
                  <a:latin typeface="宋体" panose="02010600030101010101" pitchFamily="2" charset="-122"/>
                </a:rPr>
                <a:t>x+y</a:t>
              </a:r>
              <a:r>
                <a:rPr lang="en-US" altLang="zh-CN" sz="2800" b="1">
                  <a:latin typeface="宋体" panose="02010600030101010101" pitchFamily="2" charset="-122"/>
                </a:rPr>
                <a:t>=35</a:t>
              </a:r>
            </a:p>
          </p:txBody>
        </p:sp>
        <p:sp>
          <p:nvSpPr>
            <p:cNvPr id="25610" name="Rectangle 8"/>
            <p:cNvSpPr>
              <a:spLocks noChangeArrowheads="1"/>
            </p:cNvSpPr>
            <p:nvPr/>
          </p:nvSpPr>
          <p:spPr bwMode="auto">
            <a:xfrm>
              <a:off x="1909" y="2409"/>
              <a:ext cx="1029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2</a:t>
              </a:r>
              <a:r>
                <a:rPr lang="en-US" altLang="zh-CN" sz="2800" b="1" i="1">
                  <a:latin typeface="宋体" panose="02010600030101010101" pitchFamily="2" charset="-122"/>
                </a:rPr>
                <a:t>x</a:t>
              </a:r>
              <a:r>
                <a:rPr lang="en-US" altLang="zh-CN" sz="2800" b="1">
                  <a:latin typeface="宋体" panose="02010600030101010101" pitchFamily="2" charset="-122"/>
                </a:rPr>
                <a:t>+4</a:t>
              </a:r>
              <a:r>
                <a:rPr lang="en-US" altLang="zh-CN" sz="2800" b="1" i="1">
                  <a:latin typeface="宋体" panose="02010600030101010101" pitchFamily="2" charset="-122"/>
                </a:rPr>
                <a:t>y=</a:t>
              </a:r>
              <a:r>
                <a:rPr lang="en-US" altLang="zh-CN" sz="2800" b="1">
                  <a:latin typeface="宋体" panose="02010600030101010101" pitchFamily="2" charset="-122"/>
                </a:rPr>
                <a:t>94</a:t>
              </a:r>
            </a:p>
          </p:txBody>
        </p:sp>
      </p:grpSp>
      <p:grpSp>
        <p:nvGrpSpPr>
          <p:cNvPr id="25603" name="Group 13"/>
          <p:cNvGrpSpPr/>
          <p:nvPr/>
        </p:nvGrpSpPr>
        <p:grpSpPr bwMode="auto">
          <a:xfrm>
            <a:off x="3786188" y="3000375"/>
            <a:ext cx="1052512" cy="1095375"/>
            <a:chOff x="2278" y="2795"/>
            <a:chExt cx="663" cy="690"/>
          </a:xfrm>
        </p:grpSpPr>
        <p:sp>
          <p:nvSpPr>
            <p:cNvPr id="25604" name="Rectangle 9"/>
            <p:cNvSpPr>
              <a:spLocks noChangeArrowheads="1"/>
            </p:cNvSpPr>
            <p:nvPr/>
          </p:nvSpPr>
          <p:spPr bwMode="auto">
            <a:xfrm>
              <a:off x="2368" y="2795"/>
              <a:ext cx="573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 i="1">
                  <a:latin typeface="宋体" panose="02010600030101010101" pitchFamily="2" charset="-122"/>
                </a:rPr>
                <a:t>x</a:t>
              </a:r>
              <a:r>
                <a:rPr lang="en-US" altLang="zh-CN" sz="2800" b="1">
                  <a:latin typeface="宋体" panose="02010600030101010101" pitchFamily="2" charset="-122"/>
                </a:rPr>
                <a:t>=23</a:t>
              </a:r>
            </a:p>
          </p:txBody>
        </p:sp>
        <p:grpSp>
          <p:nvGrpSpPr>
            <p:cNvPr id="25605" name="Group 12"/>
            <p:cNvGrpSpPr/>
            <p:nvPr/>
          </p:nvGrpSpPr>
          <p:grpSpPr bwMode="auto">
            <a:xfrm>
              <a:off x="2278" y="2931"/>
              <a:ext cx="663" cy="554"/>
              <a:chOff x="2278" y="2931"/>
              <a:chExt cx="663" cy="554"/>
            </a:xfrm>
          </p:grpSpPr>
          <p:sp>
            <p:nvSpPr>
              <p:cNvPr id="25606" name="AutoShape 5"/>
              <p:cNvSpPr/>
              <p:nvPr/>
            </p:nvSpPr>
            <p:spPr bwMode="auto">
              <a:xfrm>
                <a:off x="2278" y="2931"/>
                <a:ext cx="58" cy="499"/>
              </a:xfrm>
              <a:prstGeom prst="leftBrace">
                <a:avLst>
                  <a:gd name="adj1" fmla="val 9041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607" name="Rectangle 10"/>
              <p:cNvSpPr>
                <a:spLocks noChangeArrowheads="1"/>
              </p:cNvSpPr>
              <p:nvPr/>
            </p:nvSpPr>
            <p:spPr bwMode="auto">
              <a:xfrm>
                <a:off x="2368" y="3155"/>
                <a:ext cx="573" cy="330"/>
              </a:xfrm>
              <a:prstGeom prst="rect">
                <a:avLst/>
              </a:prstGeom>
              <a:noFill/>
              <a:ln w="28575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zh-CN" sz="2800" b="1" i="1">
                    <a:latin typeface="宋体" panose="02010600030101010101" pitchFamily="2" charset="-122"/>
                  </a:rPr>
                  <a:t>y</a:t>
                </a:r>
                <a:r>
                  <a:rPr lang="en-US" altLang="zh-CN" sz="2800" b="1">
                    <a:latin typeface="宋体" panose="02010600030101010101" pitchFamily="2" charset="-122"/>
                  </a:rPr>
                  <a:t>=12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"/>
          <p:cNvSpPr txBox="1">
            <a:spLocks noChangeArrowheads="1"/>
          </p:cNvSpPr>
          <p:nvPr/>
        </p:nvSpPr>
        <p:spPr bwMode="auto">
          <a:xfrm>
            <a:off x="642938" y="928688"/>
            <a:ext cx="6661150" cy="51911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列二元一次方程组解应用题的一般步骤：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52475" y="1855788"/>
            <a:ext cx="611188" cy="5002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Calibri" panose="020F0502020204030204" pitchFamily="34" charset="0"/>
              </a:rPr>
              <a:t>设        列        解       验      答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366838" y="1797050"/>
            <a:ext cx="7162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用两个字母表示问题中的两个未知数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66838" y="2819400"/>
            <a:ext cx="2286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列出方程组</a:t>
            </a:r>
          </a:p>
        </p:txBody>
      </p:sp>
      <p:sp>
        <p:nvSpPr>
          <p:cNvPr id="28679" name="AutoShape 7"/>
          <p:cNvSpPr/>
          <p:nvPr/>
        </p:nvSpPr>
        <p:spPr bwMode="auto">
          <a:xfrm>
            <a:off x="3581400" y="2582863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867150" y="2439988"/>
            <a:ext cx="50292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分析题意，找出两个等量关系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867150" y="3082925"/>
            <a:ext cx="4648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根据等量关系列出方程组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66838" y="3797300"/>
            <a:ext cx="5791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解方程组，求出未知数的值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366838" y="4725988"/>
            <a:ext cx="77771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检验求得的值是否正确和符合实际情形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366838" y="5511800"/>
            <a:ext cx="30972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写出答案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四、归纳概括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  <p:bldP spid="28679" grpId="0" animBg="1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2275" y="2781300"/>
            <a:ext cx="6019800" cy="790575"/>
          </a:xfrm>
          <a:ln>
            <a:solidFill>
              <a:srgbClr val="000080"/>
            </a:solidFill>
          </a:ln>
        </p:spPr>
        <p:txBody>
          <a:bodyPr anchor="ctr"/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4000" b="1" smtClean="0">
                <a:solidFill>
                  <a:srgbClr val="FF0000"/>
                </a:solidFill>
                <a:latin typeface="宋体" panose="02010600030101010101" pitchFamily="2" charset="-122"/>
              </a:rPr>
              <a:t>找出两个等量关系式</a:t>
            </a:r>
          </a:p>
        </p:txBody>
      </p:sp>
      <p:sp>
        <p:nvSpPr>
          <p:cNvPr id="2765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071563" y="357188"/>
            <a:ext cx="8540750" cy="1143000"/>
          </a:xfrm>
        </p:spPr>
        <p:txBody>
          <a:bodyPr/>
          <a:lstStyle/>
          <a:p>
            <a:pPr algn="l"/>
            <a:r>
              <a:rPr lang="zh-CN" altLang="en-US" sz="3200" b="1" smtClean="0">
                <a:latin typeface="宋体" panose="02010600030101010101" pitchFamily="2" charset="-122"/>
              </a:rPr>
              <a:t>列二元一次方程组解应用题的关键步骤：</a:t>
            </a:r>
          </a:p>
        </p:txBody>
      </p:sp>
      <p:sp>
        <p:nvSpPr>
          <p:cNvPr id="23556" name="Rectangle 4"/>
          <p:cNvSpPr>
            <a:spLocks noRot="1" noChangeArrowheads="1"/>
          </p:cNvSpPr>
          <p:nvPr/>
        </p:nvSpPr>
        <p:spPr bwMode="auto">
          <a:xfrm>
            <a:off x="1692275" y="4143375"/>
            <a:ext cx="5999163" cy="642938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rgbClr val="FF0000"/>
                </a:solidFill>
                <a:latin typeface="宋体" panose="02010600030101010101" pitchFamily="2" charset="-122"/>
              </a:rPr>
              <a:t>列出两个方程</a:t>
            </a:r>
          </a:p>
        </p:txBody>
      </p:sp>
      <p:sp>
        <p:nvSpPr>
          <p:cNvPr id="23557" name="Rectangle 5"/>
          <p:cNvSpPr>
            <a:spLocks noRot="1" noChangeArrowheads="1"/>
          </p:cNvSpPr>
          <p:nvPr/>
        </p:nvSpPr>
        <p:spPr bwMode="auto">
          <a:xfrm>
            <a:off x="1692275" y="1412875"/>
            <a:ext cx="5999163" cy="80327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rgbClr val="FF0000"/>
                </a:solidFill>
                <a:latin typeface="宋体" panose="02010600030101010101" pitchFamily="2" charset="-122"/>
              </a:rPr>
              <a:t>设两个未知数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4427538" y="2276475"/>
            <a:ext cx="431800" cy="504825"/>
          </a:xfrm>
          <a:prstGeom prst="downArrow">
            <a:avLst>
              <a:gd name="adj1" fmla="val 50000"/>
              <a:gd name="adj2" fmla="val 29228"/>
            </a:avLst>
          </a:prstGeom>
          <a:solidFill>
            <a:srgbClr val="FF00FF"/>
          </a:solidFill>
          <a:ln w="9525">
            <a:solidFill>
              <a:srgbClr val="008000"/>
            </a:solidFill>
            <a:miter lim="800000"/>
          </a:ln>
        </p:spPr>
        <p:txBody>
          <a:bodyPr vert="eaVert"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429125" y="3571875"/>
            <a:ext cx="431800" cy="503238"/>
          </a:xfrm>
          <a:prstGeom prst="downArrow">
            <a:avLst>
              <a:gd name="adj1" fmla="val 50000"/>
              <a:gd name="adj2" fmla="val 29136"/>
            </a:avLst>
          </a:prstGeom>
          <a:solidFill>
            <a:srgbClr val="FF00FF"/>
          </a:solidFill>
          <a:ln w="9525">
            <a:solidFill>
              <a:srgbClr val="008000"/>
            </a:solidFill>
            <a:miter lim="800000"/>
          </a:ln>
        </p:spPr>
        <p:txBody>
          <a:bodyPr vert="eaVert"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429125" y="4786313"/>
            <a:ext cx="431800" cy="503237"/>
          </a:xfrm>
          <a:prstGeom prst="downArrow">
            <a:avLst>
              <a:gd name="adj1" fmla="val 50000"/>
              <a:gd name="adj2" fmla="val 29136"/>
            </a:avLst>
          </a:prstGeom>
          <a:solidFill>
            <a:srgbClr val="FF00FF"/>
          </a:solidFill>
          <a:ln w="9525">
            <a:solidFill>
              <a:srgbClr val="008000"/>
            </a:solidFill>
            <a:miter lim="800000"/>
          </a:ln>
        </p:spPr>
        <p:txBody>
          <a:bodyPr vert="eaVert"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561" name="Rectangle 9"/>
          <p:cNvSpPr>
            <a:spLocks noRot="1" noChangeArrowheads="1"/>
          </p:cNvSpPr>
          <p:nvPr/>
        </p:nvSpPr>
        <p:spPr bwMode="auto">
          <a:xfrm>
            <a:off x="1692275" y="5357813"/>
            <a:ext cx="5999163" cy="64293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rgbClr val="FF0000"/>
                </a:solidFill>
                <a:latin typeface="宋体" panose="02010600030101010101" pitchFamily="2" charset="-122"/>
              </a:rPr>
              <a:t>列出方程组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7812088" cy="4611687"/>
          </a:xfrm>
        </p:spPr>
        <p:txBody>
          <a:bodyPr rtlCol="0">
            <a:normAutofit/>
          </a:bodyPr>
          <a:lstStyle/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某次知识竞赛共出了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25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道题，评分标准如下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答对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题加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分，答错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题扣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分，不答记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0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分，已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知李刚不答的题比答错的题多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题，他的总分为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74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分，则他答对了（     ）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A.19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道题 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B.18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道题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C.20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道题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D.21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道题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五、运用巩固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857250"/>
            <a:ext cx="7812087" cy="46116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smtClean="0">
                <a:latin typeface="宋体" panose="02010600030101010101" pitchFamily="2" charset="-122"/>
              </a:rPr>
              <a:t>2</a:t>
            </a:r>
            <a:r>
              <a:rPr lang="zh-CN" altLang="en-US" sz="2800" b="1" smtClean="0">
                <a:latin typeface="宋体" panose="02010600030101010101" pitchFamily="2" charset="-122"/>
              </a:rPr>
              <a:t>．篮球联赛中，每场比赛都要分出胜负，每队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胜一场得</a:t>
            </a:r>
            <a:r>
              <a:rPr lang="en-US" altLang="zh-CN" sz="2800" b="1" smtClean="0">
                <a:latin typeface="宋体" panose="02010600030101010101" pitchFamily="2" charset="-122"/>
              </a:rPr>
              <a:t>2</a:t>
            </a:r>
            <a:r>
              <a:rPr lang="zh-CN" altLang="en-US" sz="2800" b="1" smtClean="0">
                <a:latin typeface="宋体" panose="02010600030101010101" pitchFamily="2" charset="-122"/>
              </a:rPr>
              <a:t>分，负一场得</a:t>
            </a:r>
            <a:r>
              <a:rPr lang="en-US" altLang="zh-CN" sz="2800" b="1" smtClean="0">
                <a:latin typeface="宋体" panose="02010600030101010101" pitchFamily="2" charset="-122"/>
              </a:rPr>
              <a:t>1</a:t>
            </a:r>
            <a:r>
              <a:rPr lang="zh-CN" altLang="en-US" sz="2800" b="1" smtClean="0">
                <a:latin typeface="宋体" panose="02010600030101010101" pitchFamily="2" charset="-122"/>
              </a:rPr>
              <a:t>分，某队为了争取较好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的名次，想在全部</a:t>
            </a:r>
            <a:r>
              <a:rPr lang="en-US" altLang="zh-CN" sz="2800" b="1" smtClean="0">
                <a:latin typeface="宋体" panose="02010600030101010101" pitchFamily="2" charset="-122"/>
              </a:rPr>
              <a:t>22</a:t>
            </a:r>
            <a:r>
              <a:rPr lang="zh-CN" altLang="en-US" sz="2800" b="1" smtClean="0">
                <a:latin typeface="宋体" panose="02010600030101010101" pitchFamily="2" charset="-122"/>
              </a:rPr>
              <a:t>场比赛中得到</a:t>
            </a:r>
            <a:r>
              <a:rPr lang="en-US" altLang="zh-CN" sz="2800" b="1" smtClean="0">
                <a:latin typeface="宋体" panose="02010600030101010101" pitchFamily="2" charset="-122"/>
              </a:rPr>
              <a:t>40</a:t>
            </a:r>
            <a:r>
              <a:rPr lang="zh-CN" altLang="en-US" sz="2800" b="1" smtClean="0">
                <a:latin typeface="宋体" panose="02010600030101010101" pitchFamily="2" charset="-122"/>
              </a:rPr>
              <a:t>分，那么这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个队胜负场数分别是多少？ </a:t>
            </a:r>
            <a:endParaRPr lang="en-US" altLang="zh-CN" sz="2800" b="1" smtClean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857250"/>
            <a:ext cx="8820150" cy="56610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甲乙两人正在谈论他们的年龄</a:t>
            </a:r>
            <a:r>
              <a:rPr lang="en-US" altLang="zh-CN" sz="2800" b="1" smtClean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甲：在我是你今年的岁数时，你那年</a:t>
            </a:r>
            <a:r>
              <a:rPr lang="en-US" altLang="zh-CN" sz="2800" b="1" smtClean="0">
                <a:latin typeface="宋体" panose="02010600030101010101" pitchFamily="2" charset="-122"/>
              </a:rPr>
              <a:t>10</a:t>
            </a:r>
            <a:r>
              <a:rPr lang="zh-CN" altLang="en-US" sz="2800" b="1" smtClean="0">
                <a:latin typeface="宋体" panose="02010600030101010101" pitchFamily="2" charset="-122"/>
              </a:rPr>
              <a:t>岁</a:t>
            </a:r>
            <a:r>
              <a:rPr lang="en-US" altLang="zh-CN" sz="2800" b="1" smtClean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乙：在我是你今年的岁数时，你那年</a:t>
            </a:r>
            <a:r>
              <a:rPr lang="en-US" altLang="zh-CN" sz="2800" b="1" smtClean="0">
                <a:latin typeface="宋体" panose="02010600030101010101" pitchFamily="2" charset="-122"/>
              </a:rPr>
              <a:t>25</a:t>
            </a:r>
            <a:r>
              <a:rPr lang="zh-CN" altLang="en-US" sz="2800" b="1" smtClean="0">
                <a:latin typeface="宋体" panose="02010600030101010101" pitchFamily="2" charset="-122"/>
              </a:rPr>
              <a:t>岁</a:t>
            </a:r>
            <a:r>
              <a:rPr lang="en-US" altLang="zh-CN" sz="2800" b="1" smtClean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想一想，甲乙二人谁的年龄大？今年甲、乙二人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各多岁？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六、感悟延伸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4375" y="928688"/>
            <a:ext cx="8229600" cy="4525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本节课学习了列二元一次方程组解应用题，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342900" indent="-342900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谈谈你的收获？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七、总结启迪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</a:ln>
        </p:spPr>
        <p:txBody>
          <a:bodyPr rtlCol="0" anchor="t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   </a:t>
            </a:r>
            <a:r>
              <a:rPr lang="zh-CN" altLang="en-US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作   业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2143125"/>
            <a:ext cx="8229600" cy="24987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b="1" dirty="0" smtClean="0">
                <a:latin typeface="宋体" panose="02010600030101010101" pitchFamily="2" charset="-122"/>
              </a:rPr>
              <a:t>课本</a:t>
            </a:r>
            <a:r>
              <a:rPr lang="en-US" altLang="zh-CN" sz="4000" b="1" dirty="0" smtClean="0">
                <a:latin typeface="宋体" panose="02010600030101010101" pitchFamily="2" charset="-122"/>
              </a:rPr>
              <a:t>P.63</a:t>
            </a:r>
            <a:r>
              <a:rPr lang="zh-CN" altLang="en-US" sz="4000" b="1" dirty="0" smtClean="0">
                <a:latin typeface="宋体" panose="02010600030101010101" pitchFamily="2" charset="-122"/>
              </a:rPr>
              <a:t>第</a:t>
            </a:r>
            <a:r>
              <a:rPr lang="en-US" altLang="zh-CN" sz="4000" b="1" dirty="0" smtClean="0">
                <a:latin typeface="宋体" panose="02010600030101010101" pitchFamily="2" charset="-122"/>
              </a:rPr>
              <a:t>1,2</a:t>
            </a:r>
            <a:r>
              <a:rPr lang="zh-CN" altLang="en-US" sz="4000" b="1" dirty="0" smtClean="0">
                <a:latin typeface="宋体" panose="02010600030101010101" pitchFamily="2" charset="-122"/>
              </a:rPr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592138" y="69850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33350" y="263525"/>
            <a:ext cx="309563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600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14313" y="1143000"/>
            <a:ext cx="8501062" cy="375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</a:t>
            </a:r>
            <a:r>
              <a:rPr lang="zh-CN" altLang="en-US" sz="2800" b="1" dirty="0">
                <a:latin typeface="宋体" panose="02010600030101010101" pitchFamily="2" charset="-122"/>
              </a:rPr>
              <a:t>长江上一艘游船从沙市港出发，船速为17千米/时，经过若干小时到达宜昌港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</a:rPr>
              <a:t>如果船速增加1千米/时，那么同样多的时间，游船可到达宜昌上游9千米处的葛洲坝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</a:rPr>
              <a:t>提速前游船由沙市港航行到宜昌所用的时间是多少？沙市港到宜昌的航程是多少？</a:t>
            </a:r>
          </a:p>
          <a:p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4313" y="214313"/>
            <a:ext cx="8229600" cy="539750"/>
          </a:xfrm>
          <a:prstGeom prst="rect">
            <a:avLst/>
          </a:prstGeom>
        </p:spPr>
        <p:txBody>
          <a:bodyPr/>
          <a:lstStyle/>
          <a:p>
            <a:pPr indent="360680" fontAlgn="auto"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一、新课导入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592138" y="69850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3350" y="263525"/>
            <a:ext cx="309563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600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714375" y="1000125"/>
            <a:ext cx="6407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（1）已知量是什么？未知量是什么？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43063" y="1785938"/>
            <a:ext cx="25320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船速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17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千米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时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29125" y="1785938"/>
            <a:ext cx="19875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时间和航程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714375" y="2500313"/>
            <a:ext cx="39719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）等量关系是什么？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643063" y="3143250"/>
            <a:ext cx="6572250" cy="128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船速×时间 =至宜昌航程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（船速+1）×时间=至宜昌航程+9千米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592138" y="69850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33350" y="263525"/>
            <a:ext cx="309563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600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58775" y="1397000"/>
            <a:ext cx="83899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latin typeface="华文行楷" panose="02010800040101010101" pitchFamily="2" charset="-122"/>
                <a:ea typeface="华文行楷" panose="02010800040101010101" pitchFamily="2" charset="-122"/>
              </a:rPr>
              <a:t>     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20725" y="350838"/>
            <a:ext cx="3276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928688" y="357188"/>
            <a:ext cx="7705725" cy="1930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（3）设游艇航行的时间为x时，沙市港到宜昌的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航程是y千米，你能根据问题中的两个等量关系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列出方程组吗？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619250" y="3286125"/>
            <a:ext cx="3240088" cy="585788"/>
            <a:chOff x="0" y="0"/>
            <a:chExt cx="5442" cy="1488"/>
          </a:xfrm>
        </p:grpSpPr>
        <p:sp>
          <p:nvSpPr>
            <p:cNvPr id="18449" name="Text Box 8"/>
            <p:cNvSpPr txBox="1">
              <a:spLocks noChangeArrowheads="1"/>
            </p:cNvSpPr>
            <p:nvPr/>
          </p:nvSpPr>
          <p:spPr bwMode="auto">
            <a:xfrm>
              <a:off x="352" y="0"/>
              <a:ext cx="5091" cy="14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Calibri" panose="020F0502020204030204" pitchFamily="34" charset="0"/>
                </a:rPr>
                <a:t>    </a:t>
              </a:r>
              <a:r>
                <a:rPr lang="zh-CN" altLang="en-US" sz="2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17   x  =  y</a:t>
              </a:r>
            </a:p>
            <a:p>
              <a:r>
                <a:rPr lang="zh-CN" altLang="en-US" sz="2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   </a:t>
              </a:r>
            </a:p>
          </p:txBody>
        </p:sp>
        <p:sp>
          <p:nvSpPr>
            <p:cNvPr id="18450" name="Text Box 9"/>
            <p:cNvSpPr txBox="1">
              <a:spLocks noChangeArrowheads="1"/>
            </p:cNvSpPr>
            <p:nvPr/>
          </p:nvSpPr>
          <p:spPr bwMode="auto">
            <a:xfrm>
              <a:off x="0" y="37"/>
              <a:ext cx="1589" cy="12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4800">
                  <a:solidFill>
                    <a:srgbClr val="FF0000"/>
                  </a:solidFill>
                  <a:latin typeface="Calibri" panose="020F0502020204030204" pitchFamily="34" charset="0"/>
                </a:rPr>
                <a:t>｛</a:t>
              </a:r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857250" y="5229225"/>
            <a:ext cx="553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</a:rPr>
              <a:t>）你会解所列的方程吗？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857250" y="2286000"/>
            <a:ext cx="43989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船速</a:t>
            </a:r>
            <a:r>
              <a:rPr lang="en-US" altLang="zh-CN" sz="2800" b="1" dirty="0">
                <a:latin typeface="宋体" panose="02010600030101010101" pitchFamily="2" charset="-122"/>
              </a:rPr>
              <a:t>×</a:t>
            </a:r>
            <a:r>
              <a:rPr lang="zh-CN" altLang="en-US" sz="2800" b="1" dirty="0">
                <a:latin typeface="宋体" panose="02010600030101010101" pitchFamily="2" charset="-122"/>
              </a:rPr>
              <a:t>时间 </a:t>
            </a:r>
            <a:r>
              <a:rPr lang="en-US" altLang="zh-CN" sz="2800" b="1" dirty="0">
                <a:latin typeface="宋体" panose="02010600030101010101" pitchFamily="2" charset="-122"/>
              </a:rPr>
              <a:t>=</a:t>
            </a:r>
            <a:r>
              <a:rPr lang="zh-CN" altLang="en-US" sz="2800" b="1" dirty="0">
                <a:latin typeface="宋体" panose="02010600030101010101" pitchFamily="2" charset="-122"/>
              </a:rPr>
              <a:t>至宜昌航程</a:t>
            </a:r>
          </a:p>
        </p:txBody>
      </p:sp>
      <p:sp>
        <p:nvSpPr>
          <p:cNvPr id="18441" name="AutoShape 12"/>
          <p:cNvSpPr>
            <a:spLocks noChangeArrowheads="1"/>
          </p:cNvSpPr>
          <p:nvPr/>
        </p:nvSpPr>
        <p:spPr bwMode="auto">
          <a:xfrm>
            <a:off x="2339975" y="2925763"/>
            <a:ext cx="217488" cy="431800"/>
          </a:xfrm>
          <a:prstGeom prst="upDownArrow">
            <a:avLst>
              <a:gd name="adj1" fmla="val 50000"/>
              <a:gd name="adj2" fmla="val 39708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3062288" y="2927350"/>
            <a:ext cx="215900" cy="430213"/>
          </a:xfrm>
          <a:prstGeom prst="upDownArrow">
            <a:avLst>
              <a:gd name="adj1" fmla="val 50000"/>
              <a:gd name="adj2" fmla="val 398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1260000">
            <a:off x="4213225" y="2854325"/>
            <a:ext cx="731838" cy="925513"/>
          </a:xfrm>
          <a:prstGeom prst="curvedLeftArrow">
            <a:avLst>
              <a:gd name="adj1" fmla="val 25293"/>
              <a:gd name="adj2" fmla="val 50586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857250" y="4654550"/>
            <a:ext cx="6667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（船速</a:t>
            </a:r>
            <a:r>
              <a:rPr lang="en-US" altLang="zh-CN" sz="2800" b="1" dirty="0">
                <a:latin typeface="宋体" panose="02010600030101010101" pitchFamily="2" charset="-122"/>
              </a:rPr>
              <a:t>+1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×</a:t>
            </a:r>
            <a:r>
              <a:rPr lang="zh-CN" altLang="en-US" sz="2800" b="1" dirty="0">
                <a:latin typeface="宋体" panose="02010600030101010101" pitchFamily="2" charset="-122"/>
              </a:rPr>
              <a:t>时间</a:t>
            </a:r>
            <a:r>
              <a:rPr lang="en-US" altLang="zh-CN" sz="2800" b="1" dirty="0">
                <a:latin typeface="宋体" panose="02010600030101010101" pitchFamily="2" charset="-122"/>
              </a:rPr>
              <a:t>=</a:t>
            </a:r>
            <a:r>
              <a:rPr lang="zh-CN" altLang="en-US" sz="2800" b="1" dirty="0">
                <a:latin typeface="宋体" panose="02010600030101010101" pitchFamily="2" charset="-122"/>
              </a:rPr>
              <a:t>至宜昌航程</a:t>
            </a:r>
            <a:r>
              <a:rPr lang="en-US" altLang="zh-CN" sz="2800" b="1" dirty="0">
                <a:latin typeface="宋体" panose="02010600030101010101" pitchFamily="2" charset="-122"/>
              </a:rPr>
              <a:t>+9</a:t>
            </a:r>
            <a:r>
              <a:rPr lang="zh-CN" altLang="en-US" sz="2800" b="1" dirty="0">
                <a:latin typeface="宋体" panose="02010600030101010101" pitchFamily="2" charset="-122"/>
              </a:rPr>
              <a:t>千米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836738" y="3502025"/>
            <a:ext cx="2928937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800" dirty="0">
                <a:latin typeface="Calibri" panose="020F0502020204030204" pitchFamily="34" charset="0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(17+1)x=y+9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 flipH="1">
            <a:off x="2339975" y="4365625"/>
            <a:ext cx="292100" cy="28892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vert="eaVert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14520000" flipV="1">
            <a:off x="3145632" y="4369594"/>
            <a:ext cx="452437" cy="250825"/>
          </a:xfrm>
          <a:prstGeom prst="curvedUpArrow">
            <a:avLst>
              <a:gd name="adj1" fmla="val 36076"/>
              <a:gd name="adj2" fmla="val 72152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2220000" flipH="1" flipV="1">
            <a:off x="4692650" y="3771900"/>
            <a:ext cx="431800" cy="812800"/>
          </a:xfrm>
          <a:prstGeom prst="curvedRightArrow">
            <a:avLst>
              <a:gd name="adj1" fmla="val 37647"/>
              <a:gd name="adj2" fmla="val 75294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bldLvl="0" autoUpdateAnimBg="0"/>
      <p:bldP spid="9229" grpId="0" animBg="1"/>
      <p:bldP spid="9230" grpId="0" animBg="1"/>
      <p:bldP spid="9233" grpId="0" animBg="1"/>
      <p:bldP spid="9234" grpId="0" animBg="1"/>
      <p:bldP spid="9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8625" y="1071563"/>
            <a:ext cx="79914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列一元一次方程解应用题的步骤：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643063" y="1714500"/>
            <a:ext cx="6948487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弄清题目中的已知量和未知量，以及它们之间数量关系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设出一个未知数．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643063" y="2857500"/>
            <a:ext cx="1752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列出方程</a:t>
            </a:r>
          </a:p>
        </p:txBody>
      </p:sp>
      <p:sp>
        <p:nvSpPr>
          <p:cNvPr id="2065" name="AutoShape 17"/>
          <p:cNvSpPr/>
          <p:nvPr/>
        </p:nvSpPr>
        <p:spPr bwMode="auto">
          <a:xfrm>
            <a:off x="3286125" y="3000375"/>
            <a:ext cx="179388" cy="1277938"/>
          </a:xfrm>
          <a:prstGeom prst="leftBrace">
            <a:avLst>
              <a:gd name="adj1" fmla="val 5936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29000" y="2857500"/>
            <a:ext cx="45354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分析题意，找出等量关系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29000" y="3357563"/>
            <a:ext cx="554513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用含未知数的一次式表示有关的量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429000" y="3857625"/>
            <a:ext cx="43926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根据等量关系列出方程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643063" y="4429125"/>
            <a:ext cx="47529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解出方程，求出未知数的值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643063" y="5072063"/>
            <a:ext cx="64484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检验求得的值是否正确和符合实际情形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643063" y="5786438"/>
            <a:ext cx="24161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写出答案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85750" y="1643063"/>
            <a:ext cx="1216025" cy="4770437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、审</a:t>
            </a:r>
          </a:p>
          <a:p>
            <a:endParaRPr lang="zh-CN" altLang="en-US" sz="32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、列</a:t>
            </a:r>
          </a:p>
          <a:p>
            <a:pPr>
              <a:lnSpc>
                <a:spcPct val="150000"/>
              </a:lnSpc>
            </a:pPr>
            <a:endParaRPr lang="en-US" altLang="zh-CN" sz="32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、解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、验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宋体" panose="02010600030101010101" pitchFamily="2" charset="-122"/>
              </a:rPr>
              <a:t>、答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二、衔接起步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utoUpdateAnimBg="0"/>
      <p:bldP spid="2062" grpId="0" autoUpdateAnimBg="0"/>
      <p:bldP spid="2063" grpId="0" autoUpdateAnimBg="0"/>
      <p:bldP spid="2065" grpId="0" animBg="1"/>
      <p:bldP spid="2066" grpId="0" autoUpdateAnimBg="0"/>
      <p:bldP spid="2067" grpId="0" autoUpdateAnimBg="0"/>
      <p:bldP spid="2068" grpId="0" autoUpdateAnimBg="0"/>
      <p:bldP spid="2069" grpId="0" autoUpdateAnimBg="0"/>
      <p:bldP spid="2070" grpId="0" autoUpdateAnimBg="0"/>
      <p:bldP spid="2071" grpId="0" autoUpdateAnimBg="0"/>
      <p:bldP spid="11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AutoShape 4"/>
          <p:cNvSpPr>
            <a:spLocks noGrp="1" noChangeArrowheads="1"/>
          </p:cNvSpPr>
          <p:nvPr>
            <p:ph type="title"/>
          </p:nvPr>
        </p:nvSpPr>
        <p:spPr>
          <a:xfrm>
            <a:off x="357188" y="928688"/>
            <a:ext cx="8580437" cy="2571750"/>
          </a:xfrm>
          <a:prstGeom prst="roundRect">
            <a:avLst>
              <a:gd name="adj" fmla="val 21667"/>
            </a:avLst>
          </a:prstGeom>
        </p:spPr>
        <p:txBody>
          <a:bodyPr rtlCol="0" anchor="b">
            <a:normAutofit fontScale="90000"/>
          </a:bodyPr>
          <a:lstStyle/>
          <a:p>
            <a:pPr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</a:rPr>
              <a:t/>
            </a:r>
            <a:br>
              <a:rPr lang="zh-CN" altLang="en-US" sz="3200" b="1" dirty="0">
                <a:solidFill>
                  <a:srgbClr val="FF0000"/>
                </a:solidFill>
              </a:rPr>
            </a:br>
            <a:r>
              <a:rPr lang="zh-CN" altLang="en-US" sz="3100" b="1" dirty="0" smtClean="0">
                <a:latin typeface="宋体" panose="02010600030101010101" pitchFamily="2" charset="-122"/>
              </a:rPr>
              <a:t>例１．小亮和小莹练习赛跑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3100" b="1" dirty="0" smtClean="0">
                <a:latin typeface="宋体" panose="02010600030101010101" pitchFamily="2" charset="-122"/>
              </a:rPr>
              <a:t>如果小亮让小莹先跑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10</a:t>
            </a:r>
            <a:br>
              <a:rPr lang="en-US" altLang="zh-CN" sz="3100" b="1" dirty="0" smtClean="0">
                <a:latin typeface="宋体" panose="02010600030101010101" pitchFamily="2" charset="-122"/>
              </a:rPr>
            </a:br>
            <a:r>
              <a:rPr lang="zh-CN" altLang="en-US" sz="3100" b="1" dirty="0" smtClean="0">
                <a:latin typeface="宋体" panose="02010600030101010101" pitchFamily="2" charset="-122"/>
              </a:rPr>
              <a:t>米，那么小亮跑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5</a:t>
            </a:r>
            <a:r>
              <a:rPr lang="zh-CN" altLang="en-US" sz="3100" b="1" dirty="0" smtClean="0">
                <a:latin typeface="宋体" panose="02010600030101010101" pitchFamily="2" charset="-122"/>
              </a:rPr>
              <a:t>秒就追上小莹；如果小亮让小莹先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/>
            </a:r>
            <a:br>
              <a:rPr lang="en-US" altLang="zh-CN" sz="3100" b="1" dirty="0" smtClean="0">
                <a:latin typeface="宋体" panose="02010600030101010101" pitchFamily="2" charset="-122"/>
              </a:rPr>
            </a:br>
            <a:r>
              <a:rPr lang="zh-CN" altLang="en-US" sz="3100" b="1" dirty="0" smtClean="0">
                <a:latin typeface="宋体" panose="02010600030101010101" pitchFamily="2" charset="-122"/>
              </a:rPr>
              <a:t>跑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3100" b="1" dirty="0" smtClean="0">
                <a:latin typeface="宋体" panose="02010600030101010101" pitchFamily="2" charset="-122"/>
              </a:rPr>
              <a:t>秒，那么小亮跑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3100" b="1" dirty="0" smtClean="0">
                <a:latin typeface="宋体" panose="02010600030101010101" pitchFamily="2" charset="-122"/>
              </a:rPr>
              <a:t>秒就追上小莹</a:t>
            </a:r>
            <a:r>
              <a:rPr lang="en-US" altLang="zh-CN" sz="31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3100" b="1" dirty="0" smtClean="0">
                <a:latin typeface="宋体" panose="02010600030101010101" pitchFamily="2" charset="-122"/>
              </a:rPr>
              <a:t>问两人每秒各跑多少米？</a:t>
            </a:r>
            <a:endParaRPr lang="zh-CN" altLang="en-US" sz="3100" b="1" dirty="0">
              <a:latin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三、活动探究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1500" y="714375"/>
            <a:ext cx="8286750" cy="3868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与同学交流讨论：</a:t>
            </a:r>
            <a:endParaRPr lang="en-US" altLang="zh-CN" sz="2800" b="1" dirty="0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题目中的已知量是什么？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题目中的未知量是什么？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等量关系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1: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小亮跑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秒的路程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小莹跑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秒的路程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米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b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</a:b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等量关系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2: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小亮跑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秒的路程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小莹跑（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4+</a:t>
            </a:r>
            <a:r>
              <a:rPr lang="en-US" altLang="zh-CN" sz="2800" b="1" u="sng" dirty="0">
                <a:solidFill>
                  <a:schemeClr val="hlin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）秒的路程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8280400" cy="47180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解：设小亮每秒跑</a:t>
            </a:r>
            <a:r>
              <a:rPr lang="en-US" altLang="zh-CN" sz="2800" b="1" i="1" dirty="0" smtClean="0">
                <a:latin typeface="宋体" panose="02010600030101010101" pitchFamily="2" charset="-122"/>
              </a:rPr>
              <a:t>x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米，小莹每秒跑</a:t>
            </a:r>
            <a:r>
              <a:rPr lang="en-US" altLang="zh-CN" sz="2800" b="1" i="1" dirty="0" smtClean="0">
                <a:latin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米，根据题意，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得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解这个方程组，得 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经检验，方程组的解符合题意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endParaRPr lang="zh-CN" altLang="en-US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答：小亮每秒跑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6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米，小莹每秒跑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米。</a:t>
            </a:r>
            <a:endParaRPr lang="zh-CN" altLang="en-US" b="1" dirty="0" smtClean="0">
              <a:latin typeface="宋体" panose="02010600030101010101" pitchFamily="2" charset="-122"/>
            </a:endParaRPr>
          </a:p>
        </p:txBody>
      </p:sp>
      <p:grpSp>
        <p:nvGrpSpPr>
          <p:cNvPr id="22530" name="Group 11"/>
          <p:cNvGrpSpPr/>
          <p:nvPr/>
        </p:nvGrpSpPr>
        <p:grpSpPr bwMode="auto">
          <a:xfrm>
            <a:off x="1071563" y="1571625"/>
            <a:ext cx="2066925" cy="1063625"/>
            <a:chOff x="1746" y="2069"/>
            <a:chExt cx="1302" cy="670"/>
          </a:xfrm>
        </p:grpSpPr>
        <p:sp>
          <p:nvSpPr>
            <p:cNvPr id="22536" name="AutoShape 6"/>
            <p:cNvSpPr/>
            <p:nvPr/>
          </p:nvSpPr>
          <p:spPr bwMode="auto">
            <a:xfrm>
              <a:off x="1746" y="2183"/>
              <a:ext cx="136" cy="499"/>
            </a:xfrm>
            <a:prstGeom prst="leftBrace">
              <a:avLst>
                <a:gd name="adj1" fmla="val 3057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2537" name="Rectangle 7"/>
            <p:cNvSpPr>
              <a:spLocks noChangeArrowheads="1"/>
            </p:cNvSpPr>
            <p:nvPr/>
          </p:nvSpPr>
          <p:spPr bwMode="auto">
            <a:xfrm>
              <a:off x="1927" y="2069"/>
              <a:ext cx="1029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 dirty="0">
                  <a:latin typeface="宋体" panose="02010600030101010101" pitchFamily="2" charset="-122"/>
                </a:rPr>
                <a:t>5</a:t>
              </a:r>
              <a:r>
                <a:rPr lang="en-US" altLang="zh-CN" sz="2800" b="1" i="1" dirty="0">
                  <a:latin typeface="宋体" panose="02010600030101010101" pitchFamily="2" charset="-122"/>
                </a:rPr>
                <a:t>x</a:t>
              </a:r>
              <a:r>
                <a:rPr lang="en-US" altLang="zh-CN" sz="2800" b="1" dirty="0">
                  <a:latin typeface="宋体" panose="02010600030101010101" pitchFamily="2" charset="-122"/>
                </a:rPr>
                <a:t>-5</a:t>
              </a:r>
              <a:r>
                <a:rPr lang="en-US" altLang="zh-CN" sz="2800" b="1" i="1" dirty="0">
                  <a:latin typeface="宋体" panose="02010600030101010101" pitchFamily="2" charset="-122"/>
                </a:rPr>
                <a:t>y</a:t>
              </a:r>
              <a:r>
                <a:rPr lang="en-US" altLang="zh-CN" sz="2800" b="1" dirty="0">
                  <a:latin typeface="宋体" panose="02010600030101010101" pitchFamily="2" charset="-122"/>
                </a:rPr>
                <a:t>=10</a:t>
              </a:r>
            </a:p>
          </p:txBody>
        </p:sp>
        <p:sp>
          <p:nvSpPr>
            <p:cNvPr id="22538" name="Rectangle 8"/>
            <p:cNvSpPr>
              <a:spLocks noChangeArrowheads="1"/>
            </p:cNvSpPr>
            <p:nvPr/>
          </p:nvSpPr>
          <p:spPr bwMode="auto">
            <a:xfrm>
              <a:off x="1905" y="2409"/>
              <a:ext cx="1143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 dirty="0">
                  <a:latin typeface="宋体" panose="02010600030101010101" pitchFamily="2" charset="-122"/>
                </a:rPr>
                <a:t>4</a:t>
              </a:r>
              <a:r>
                <a:rPr lang="en-US" altLang="zh-CN" sz="2800" b="1" i="1" dirty="0">
                  <a:latin typeface="宋体" panose="02010600030101010101" pitchFamily="2" charset="-122"/>
                </a:rPr>
                <a:t>x</a:t>
              </a:r>
              <a:r>
                <a:rPr lang="en-US" altLang="zh-CN" sz="2800" b="1" dirty="0">
                  <a:latin typeface="宋体" panose="02010600030101010101" pitchFamily="2" charset="-122"/>
                </a:rPr>
                <a:t>=(4+2)</a:t>
              </a:r>
              <a:r>
                <a:rPr lang="en-US" altLang="zh-CN" sz="2800" b="1" i="1" dirty="0">
                  <a:latin typeface="宋体" panose="02010600030101010101" pitchFamily="2" charset="-122"/>
                </a:rPr>
                <a:t>y</a:t>
              </a:r>
              <a:endParaRPr lang="en-US" altLang="zh-CN" sz="2800" b="1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22531" name="Group 13"/>
          <p:cNvGrpSpPr/>
          <p:nvPr/>
        </p:nvGrpSpPr>
        <p:grpSpPr bwMode="auto">
          <a:xfrm>
            <a:off x="3571875" y="2500313"/>
            <a:ext cx="871538" cy="1023937"/>
            <a:chOff x="2290" y="2818"/>
            <a:chExt cx="549" cy="645"/>
          </a:xfrm>
        </p:grpSpPr>
        <p:sp>
          <p:nvSpPr>
            <p:cNvPr id="22532" name="Rectangle 9"/>
            <p:cNvSpPr>
              <a:spLocks noChangeArrowheads="1"/>
            </p:cNvSpPr>
            <p:nvPr/>
          </p:nvSpPr>
          <p:spPr bwMode="auto">
            <a:xfrm>
              <a:off x="2380" y="2818"/>
              <a:ext cx="459" cy="33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800" b="1" i="1" dirty="0">
                  <a:latin typeface="宋体" panose="02010600030101010101" pitchFamily="2" charset="-122"/>
                </a:rPr>
                <a:t>x</a:t>
              </a:r>
              <a:r>
                <a:rPr lang="en-US" altLang="zh-CN" sz="2800" b="1" dirty="0">
                  <a:latin typeface="宋体" panose="02010600030101010101" pitchFamily="2" charset="-122"/>
                </a:rPr>
                <a:t>=6</a:t>
              </a:r>
            </a:p>
          </p:txBody>
        </p:sp>
        <p:grpSp>
          <p:nvGrpSpPr>
            <p:cNvPr id="22533" name="Group 12"/>
            <p:cNvGrpSpPr/>
            <p:nvPr/>
          </p:nvGrpSpPr>
          <p:grpSpPr bwMode="auto">
            <a:xfrm>
              <a:off x="2290" y="2931"/>
              <a:ext cx="549" cy="532"/>
              <a:chOff x="2290" y="2931"/>
              <a:chExt cx="549" cy="532"/>
            </a:xfrm>
          </p:grpSpPr>
          <p:sp>
            <p:nvSpPr>
              <p:cNvPr id="22534" name="AutoShape 5"/>
              <p:cNvSpPr/>
              <p:nvPr/>
            </p:nvSpPr>
            <p:spPr bwMode="auto">
              <a:xfrm>
                <a:off x="2290" y="2931"/>
                <a:ext cx="46" cy="499"/>
              </a:xfrm>
              <a:prstGeom prst="leftBrace">
                <a:avLst>
                  <a:gd name="adj1" fmla="val 9039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535" name="Rectangle 10"/>
              <p:cNvSpPr>
                <a:spLocks noChangeArrowheads="1"/>
              </p:cNvSpPr>
              <p:nvPr/>
            </p:nvSpPr>
            <p:spPr bwMode="auto">
              <a:xfrm>
                <a:off x="2380" y="3133"/>
                <a:ext cx="459" cy="330"/>
              </a:xfrm>
              <a:prstGeom prst="rect">
                <a:avLst/>
              </a:prstGeom>
              <a:noFill/>
              <a:ln w="28575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zh-CN" sz="2800" b="1" i="1" dirty="0">
                    <a:latin typeface="宋体" panose="02010600030101010101" pitchFamily="2" charset="-122"/>
                  </a:rPr>
                  <a:t>y</a:t>
                </a:r>
                <a:r>
                  <a:rPr lang="en-US" altLang="zh-CN" sz="2800" b="1" dirty="0">
                    <a:latin typeface="宋体" panose="02010600030101010101" pitchFamily="2" charset="-122"/>
                  </a:rPr>
                  <a:t>=4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内容占位符 2"/>
          <p:cNvSpPr>
            <a:spLocks noGrp="1"/>
          </p:cNvSpPr>
          <p:nvPr>
            <p:ph idx="4294967295"/>
          </p:nvPr>
        </p:nvSpPr>
        <p:spPr>
          <a:xfrm>
            <a:off x="285750" y="85725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例</a:t>
            </a:r>
            <a:r>
              <a:rPr lang="en-US" altLang="zh-CN" sz="2800" b="1" smtClean="0">
                <a:latin typeface="宋体" panose="02010600030101010101" pitchFamily="2" charset="-122"/>
              </a:rPr>
              <a:t>2</a:t>
            </a:r>
            <a:r>
              <a:rPr lang="zh-CN" altLang="en-US" sz="2800" b="1" smtClean="0">
                <a:latin typeface="宋体" panose="02010600030101010101" pitchFamily="2" charset="-122"/>
              </a:rPr>
              <a:t>：（中国古代数学问题）有若干只鸡和兔放在同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一个笼子里，从上面看，有</a:t>
            </a:r>
            <a:r>
              <a:rPr lang="en-US" altLang="zh-CN" sz="2800" b="1" smtClean="0">
                <a:latin typeface="宋体" panose="02010600030101010101" pitchFamily="2" charset="-122"/>
              </a:rPr>
              <a:t>35</a:t>
            </a:r>
            <a:r>
              <a:rPr lang="zh-CN" altLang="en-US" sz="2800" b="1" smtClean="0">
                <a:latin typeface="宋体" panose="02010600030101010101" pitchFamily="2" charset="-122"/>
              </a:rPr>
              <a:t>个头；从下面看，有</a:t>
            </a:r>
            <a:endParaRPr lang="en-US" altLang="zh-CN" sz="2800" b="1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b="1" smtClean="0">
                <a:latin typeface="宋体" panose="02010600030101010101" pitchFamily="2" charset="-122"/>
              </a:rPr>
              <a:t>94</a:t>
            </a:r>
            <a:r>
              <a:rPr lang="zh-CN" altLang="en-US" sz="2800" b="1" smtClean="0">
                <a:latin typeface="宋体" panose="02010600030101010101" pitchFamily="2" charset="-122"/>
              </a:rPr>
              <a:t>只脚．问笼子里有几只鸡？几只兔？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全屏显示(4:3)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华文行楷</vt:lpstr>
      <vt:lpstr>华文楷体</vt:lpstr>
      <vt:lpstr>华文隶书</vt:lpstr>
      <vt:lpstr>宋体</vt:lpstr>
      <vt:lpstr>微软雅黑</vt:lpstr>
      <vt:lpstr>Arial</vt:lpstr>
      <vt:lpstr>Calibri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例１．小亮和小莹练习赛跑.如果小亮让小莹先跑10 米，那么小亮跑5秒就追上小莹；如果小亮让小莹先 跑2秒，那么小亮跑4秒就追上小莹.问两人每秒各跑多少米？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列二元一次方程组解应用题的关键步骤：</vt:lpstr>
      <vt:lpstr>PowerPoint 演示文稿</vt:lpstr>
      <vt:lpstr>PowerPoint 演示文稿</vt:lpstr>
      <vt:lpstr>PowerPoint 演示文稿</vt:lpstr>
      <vt:lpstr>PowerPoint 演示文稿</vt:lpstr>
      <vt:lpstr>   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2023-01-16T19:55:39Z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1B75F708904D46C6BD908728EE00B032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