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1" r:id="rId2"/>
    <p:sldId id="263" r:id="rId3"/>
    <p:sldId id="532" r:id="rId4"/>
    <p:sldId id="549" r:id="rId5"/>
    <p:sldId id="534" r:id="rId6"/>
    <p:sldId id="546" r:id="rId7"/>
    <p:sldId id="545" r:id="rId8"/>
    <p:sldId id="544" r:id="rId9"/>
    <p:sldId id="550" r:id="rId10"/>
    <p:sldId id="547" r:id="rId11"/>
    <p:sldId id="548" r:id="rId12"/>
    <p:sldId id="538" r:id="rId13"/>
    <p:sldId id="551" r:id="rId14"/>
    <p:sldId id="552" r:id="rId15"/>
    <p:sldId id="264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3A60252-6D83-4968-9829-5AA4C59DDC0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EE3E11C-17A2-4F4A-9376-A5CE9895186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E3E11C-17A2-4F4A-9376-A5CE9895186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/>
          <p:cNvSpPr/>
          <p:nvPr userDrawn="1"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/>
          <p:cNvSpPr/>
          <p:nvPr userDrawn="1"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8" y="2128864"/>
            <a:ext cx="4590254" cy="1078915"/>
            <a:chOff x="1571361" y="2753282"/>
            <a:chExt cx="6120338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000" b="1" kern="100" dirty="0">
                  <a:cs typeface="+mn-ea"/>
                  <a:sym typeface="+mn-lt"/>
                </a:rPr>
                <a:t>4.3.3 </a:t>
              </a:r>
              <a:r>
                <a:rPr lang="zh-CN" altLang="en-US" sz="3000" b="1" kern="100" dirty="0">
                  <a:cs typeface="+mn-ea"/>
                  <a:sym typeface="+mn-lt"/>
                </a:rPr>
                <a:t>余角和补角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666667" y="1647116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66668" y="3137435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814130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17" name="矩形 16"/>
          <p:cNvSpPr/>
          <p:nvPr/>
        </p:nvSpPr>
        <p:spPr>
          <a:xfrm>
            <a:off x="666668" y="4105516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99384" y="876606"/>
            <a:ext cx="7204065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      如图，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在同一直线上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射线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OD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和射线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OE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分别平分∠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AOC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en-US" sz="15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1500" i="1" dirty="0">
                <a:solidFill>
                  <a:prstClr val="black"/>
                </a:solidFill>
                <a:cs typeface="+mn-ea"/>
                <a:sym typeface="+mn-lt"/>
              </a:rPr>
              <a:t>BOC</a:t>
            </a: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，图中哪些角互为余角</a:t>
            </a:r>
            <a:r>
              <a:rPr lang="zh-CN" altLang="en-US" sz="15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  <a:endParaRPr lang="en-US" altLang="zh-CN" sz="15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6" name="图片 4096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6785" y="1731221"/>
            <a:ext cx="3046244" cy="177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15"/>
              <p:cNvSpPr txBox="1">
                <a:spLocks noChangeArrowheads="1"/>
              </p:cNvSpPr>
              <p:nvPr/>
            </p:nvSpPr>
            <p:spPr bwMode="auto">
              <a:xfrm>
                <a:off x="606286" y="1861907"/>
                <a:ext cx="7961312" cy="2289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解：∵</a:t>
                </a:r>
                <a:r>
                  <a:rPr lang="en-US" altLang="zh-CN" sz="1500" i="1" dirty="0">
                    <a:cs typeface="+mn-ea"/>
                    <a:sym typeface="+mn-lt"/>
                  </a:rPr>
                  <a:t>A</a:t>
                </a:r>
                <a:r>
                  <a:rPr lang="zh-CN" altLang="en-US" sz="1500" dirty="0">
                    <a:cs typeface="+mn-ea"/>
                    <a:sym typeface="+mn-lt"/>
                  </a:rPr>
                  <a:t>，</a:t>
                </a:r>
                <a:r>
                  <a:rPr lang="en-US" altLang="zh-CN" sz="1500" i="1" dirty="0">
                    <a:cs typeface="+mn-ea"/>
                    <a:sym typeface="+mn-lt"/>
                  </a:rPr>
                  <a:t>O</a:t>
                </a:r>
                <a:r>
                  <a:rPr lang="zh-CN" altLang="en-US" sz="1500" dirty="0">
                    <a:cs typeface="+mn-ea"/>
                    <a:sym typeface="+mn-lt"/>
                  </a:rPr>
                  <a:t>，</a:t>
                </a:r>
                <a:r>
                  <a:rPr lang="en-US" altLang="zh-CN" sz="1500" i="1" dirty="0">
                    <a:cs typeface="+mn-ea"/>
                    <a:sym typeface="+mn-lt"/>
                  </a:rPr>
                  <a:t>B</a:t>
                </a:r>
                <a:r>
                  <a:rPr lang="zh-CN" altLang="en-US" sz="1500" dirty="0">
                    <a:cs typeface="+mn-ea"/>
                    <a:sym typeface="+mn-lt"/>
                  </a:rPr>
                  <a:t>在同一直线上，</a:t>
                </a:r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∴∠</a:t>
                </a:r>
                <a:r>
                  <a:rPr lang="en-US" altLang="zh-CN" sz="1500" i="1" dirty="0">
                    <a:cs typeface="+mn-ea"/>
                    <a:sym typeface="+mn-lt"/>
                  </a:rPr>
                  <a:t>AOC </a:t>
                </a:r>
                <a:r>
                  <a:rPr lang="zh-CN" altLang="en-US" sz="1500" dirty="0">
                    <a:cs typeface="+mn-ea"/>
                    <a:sym typeface="+mn-lt"/>
                  </a:rPr>
                  <a:t>和∠</a:t>
                </a:r>
                <a:r>
                  <a:rPr lang="en-US" altLang="zh-CN" sz="1500" i="1" dirty="0">
                    <a:cs typeface="+mn-ea"/>
                    <a:sym typeface="+mn-lt"/>
                  </a:rPr>
                  <a:t>BOC</a:t>
                </a:r>
                <a:r>
                  <a:rPr lang="zh-CN" altLang="en-US" sz="1500" dirty="0">
                    <a:cs typeface="+mn-ea"/>
                    <a:sym typeface="+mn-lt"/>
                  </a:rPr>
                  <a:t>互为补角</a:t>
                </a:r>
                <a:r>
                  <a:rPr lang="en-US" altLang="zh-CN" sz="1500" dirty="0">
                    <a:cs typeface="+mn-ea"/>
                    <a:sym typeface="+mn-lt"/>
                  </a:rPr>
                  <a:t>.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∵射线</a:t>
                </a:r>
                <a:r>
                  <a:rPr lang="en-US" altLang="zh-CN" sz="1500" i="1" dirty="0">
                    <a:cs typeface="+mn-ea"/>
                    <a:sym typeface="+mn-lt"/>
                  </a:rPr>
                  <a:t>OD</a:t>
                </a:r>
                <a:r>
                  <a:rPr lang="zh-CN" altLang="en-US" sz="1500" dirty="0">
                    <a:cs typeface="+mn-ea"/>
                    <a:sym typeface="+mn-lt"/>
                  </a:rPr>
                  <a:t>和射线</a:t>
                </a:r>
                <a:r>
                  <a:rPr lang="en-US" altLang="zh-CN" sz="1500" i="1" dirty="0">
                    <a:cs typeface="+mn-ea"/>
                    <a:sym typeface="+mn-lt"/>
                  </a:rPr>
                  <a:t>OE</a:t>
                </a:r>
                <a:r>
                  <a:rPr lang="zh-CN" altLang="en-US" sz="1500" dirty="0">
                    <a:cs typeface="+mn-ea"/>
                    <a:sym typeface="+mn-lt"/>
                  </a:rPr>
                  <a:t>分别平分∠</a:t>
                </a:r>
                <a:r>
                  <a:rPr lang="en-US" altLang="zh-CN" sz="1500" i="1" dirty="0">
                    <a:cs typeface="+mn-ea"/>
                    <a:sym typeface="+mn-lt"/>
                  </a:rPr>
                  <a:t>AOC</a:t>
                </a:r>
                <a:r>
                  <a:rPr lang="zh-CN" altLang="en-US" sz="1500" i="1" dirty="0">
                    <a:cs typeface="+mn-ea"/>
                    <a:sym typeface="+mn-lt"/>
                  </a:rPr>
                  <a:t>、</a:t>
                </a:r>
                <a:r>
                  <a:rPr lang="zh-CN" altLang="en-US" sz="1500" dirty="0">
                    <a:cs typeface="+mn-ea"/>
                    <a:sym typeface="+mn-lt"/>
                  </a:rPr>
                  <a:t>∠</a:t>
                </a:r>
                <a:r>
                  <a:rPr lang="en-US" altLang="zh-CN" sz="1500" i="1" dirty="0">
                    <a:cs typeface="+mn-ea"/>
                    <a:sym typeface="+mn-lt"/>
                  </a:rPr>
                  <a:t>BOC</a:t>
                </a:r>
                <a:r>
                  <a:rPr lang="zh-CN" altLang="en-US" sz="1500" dirty="0">
                    <a:cs typeface="+mn-ea"/>
                    <a:sym typeface="+mn-lt"/>
                  </a:rPr>
                  <a:t>，</a:t>
                </a:r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cs typeface="+mn-ea"/>
                    <a:sym typeface="+mn-lt"/>
                  </a:rPr>
                  <a:t>∴  ∠</a:t>
                </a:r>
                <a:r>
                  <a:rPr lang="en-US" altLang="zh-CN" sz="1500" dirty="0">
                    <a:cs typeface="+mn-ea"/>
                    <a:sym typeface="+mn-lt"/>
                  </a:rPr>
                  <a:t>COD</a:t>
                </a:r>
                <a:r>
                  <a:rPr lang="zh-CN" altLang="en-US" sz="1500" dirty="0">
                    <a:cs typeface="+mn-ea"/>
                    <a:sym typeface="+mn-lt"/>
                  </a:rPr>
                  <a:t> </a:t>
                </a:r>
                <a:r>
                  <a:rPr lang="en-US" altLang="zh-CN" sz="1500" dirty="0">
                    <a:cs typeface="+mn-ea"/>
                    <a:sym typeface="+mn-lt"/>
                  </a:rPr>
                  <a:t>+</a:t>
                </a:r>
                <a:r>
                  <a:rPr lang="zh-CN" altLang="en-US" sz="1500" dirty="0"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cs typeface="+mn-ea"/>
                    <a:sym typeface="+mn-lt"/>
                  </a:rPr>
                  <a:t>COE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cs typeface="+mn-ea"/>
                    <a:sym typeface="+mn-lt"/>
                  </a:rPr>
                  <a:t>  =</a:t>
                </a:r>
                <a14:m>
                  <m:oMath xmlns:m="http://schemas.openxmlformats.org/officeDocument/2006/math">
                    <m: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1500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m:rPr>
                        <m:nor/>
                      </m:rPr>
                      <a:rPr lang="zh-CN" altLang="en-US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AOC</m:t>
                    </m:r>
                    <m:r>
                      <m:rPr>
                        <m:nor/>
                      </m:rP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m:rPr>
                        <m:nor/>
                      </m:rPr>
                      <a:rPr lang="zh-CN" altLang="en-US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m:rPr>
                        <m:nor/>
                      </m:rPr>
                      <a:rPr lang="en-US" altLang="zh-CN" sz="1500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BOC</m:t>
                    </m:r>
                    <m:r>
                      <a:rPr lang="en-US" altLang="zh-CN" sz="1500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endParaRPr lang="en-US" altLang="zh-CN" sz="1500" dirty="0"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cs typeface="+mn-ea"/>
                    <a:sym typeface="+mn-lt"/>
                  </a:rPr>
                  <a:t>  =90°</a:t>
                </a:r>
              </a:p>
            </p:txBody>
          </p:sp>
        </mc:Choice>
        <mc:Fallback xmlns="">
          <p:sp>
            <p:nvSpPr>
              <p:cNvPr id="8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286" y="1861907"/>
                <a:ext cx="7961312" cy="2289409"/>
              </a:xfrm>
              <a:prstGeom prst="rect">
                <a:avLst/>
              </a:prstGeom>
              <a:blipFill rotWithShape="1">
                <a:blip r:embed="rId4"/>
                <a:stretch>
                  <a:fillRect l="-6" t="-4" r="2" b="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4117609" y="4123584"/>
            <a:ext cx="4420106" cy="34624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思考本例中还有哪些角互为余角，补角？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46923" y="855481"/>
            <a:ext cx="7669494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200000"/>
              </a:lnSpc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       如图，货轮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O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在航行过程中，发现灯塔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在它南偏东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60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的方向上，同时，在它北偏东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40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、南偏西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、西北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即北偏西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45</a:t>
            </a:r>
            <a:r>
              <a:rPr lang="en-US" altLang="zh-CN" sz="1500" dirty="0">
                <a:solidFill>
                  <a:prstClr val="black"/>
                </a:solidFill>
                <a:cs typeface="+mn-ea"/>
                <a:sym typeface="+mn-lt"/>
              </a:rPr>
              <a:t>°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方向上又分别发现了客轮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500" i="1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货轮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和海岛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en-US" altLang="zh-CN" sz="15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仿照表示灯塔方位的方法，画出表示客轮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、货轮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和海岛</a:t>
            </a:r>
            <a:r>
              <a:rPr lang="en-US" altLang="zh-CN" sz="1500" i="1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方向的射线</a:t>
            </a:r>
            <a:r>
              <a:rPr lang="zh-CN" altLang="en-US" sz="15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15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739813" y="2066436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739813" y="4299942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南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206042" y="3456622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713320" y="3166501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600" b="1" dirty="0">
                <a:cs typeface="+mn-ea"/>
                <a:sym typeface="+mn-lt"/>
              </a:rPr>
              <a:t>东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68418" y="3240164"/>
            <a:ext cx="342789" cy="342789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>
            <a:off x="5623249" y="3464767"/>
            <a:ext cx="240729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6739813" y="2343540"/>
            <a:ext cx="0" cy="2321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812015" y="3265813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O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78026" y="2501479"/>
            <a:ext cx="3974016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b="1" dirty="0">
                <a:cs typeface="+mn-ea"/>
                <a:sym typeface="+mn-lt"/>
              </a:rPr>
              <a:t>思路：</a:t>
            </a:r>
            <a:endParaRPr lang="en-US" altLang="zh-CN" b="1" dirty="0"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zh-CN" altLang="en-US" b="1" dirty="0">
                <a:cs typeface="+mn-ea"/>
                <a:sym typeface="+mn-lt"/>
              </a:rPr>
              <a:t>找出按照各参照物的位置，利用量角器量出对应角度，依次画图。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6739813" y="3477669"/>
            <a:ext cx="1431017" cy="7232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: 形状 25"/>
          <p:cNvSpPr/>
          <p:nvPr/>
        </p:nvSpPr>
        <p:spPr>
          <a:xfrm rot="5400000">
            <a:off x="6756150" y="3566614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0653" y="3712400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60°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 rot="3754732">
            <a:off x="5303867" y="2715319"/>
            <a:ext cx="2882993" cy="1472604"/>
            <a:chOff x="729771" y="3037153"/>
            <a:chExt cx="2841685" cy="1439104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任意多边形: 形状 45"/>
          <p:cNvSpPr/>
          <p:nvPr/>
        </p:nvSpPr>
        <p:spPr>
          <a:xfrm rot="21033850">
            <a:off x="6744134" y="3208870"/>
            <a:ext cx="168837" cy="58335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739472" y="2780307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40°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713320" y="2123294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B</a:t>
            </a:r>
            <a:endParaRPr lang="zh-CN" altLang="en-US" sz="1600" b="1" dirty="0"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 rot="14581669">
            <a:off x="5328961" y="2744097"/>
            <a:ext cx="2841685" cy="1439104"/>
            <a:chOff x="729771" y="3037153"/>
            <a:chExt cx="2841685" cy="1439104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任意多边形: 形状 51"/>
          <p:cNvSpPr/>
          <p:nvPr/>
        </p:nvSpPr>
        <p:spPr>
          <a:xfrm rot="9285836">
            <a:off x="6660252" y="4078140"/>
            <a:ext cx="70183" cy="4571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225788" y="3783226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10°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150275" y="4159698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C</a:t>
            </a:r>
            <a:endParaRPr lang="zh-CN" altLang="en-US" sz="1600" b="1" dirty="0">
              <a:cs typeface="+mn-ea"/>
              <a:sym typeface="+mn-lt"/>
            </a:endParaRPr>
          </a:p>
        </p:txBody>
      </p:sp>
      <p:grpSp>
        <p:nvGrpSpPr>
          <p:cNvPr id="55" name="组合 54"/>
          <p:cNvGrpSpPr/>
          <p:nvPr/>
        </p:nvGrpSpPr>
        <p:grpSpPr>
          <a:xfrm rot="20001747">
            <a:off x="5302933" y="2752638"/>
            <a:ext cx="2841685" cy="1439104"/>
            <a:chOff x="729771" y="3037153"/>
            <a:chExt cx="2841685" cy="1439104"/>
          </a:xfrm>
        </p:grpSpPr>
        <p:cxnSp>
          <p:nvCxnSpPr>
            <p:cNvPr id="56" name="直接连接符 55"/>
            <p:cNvCxnSpPr/>
            <p:nvPr/>
          </p:nvCxnSpPr>
          <p:spPr>
            <a:xfrm>
              <a:off x="729771" y="3037153"/>
              <a:ext cx="1431017" cy="7232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2140439" y="3753003"/>
              <a:ext cx="1431017" cy="723254"/>
            </a:xfrm>
            <a:prstGeom prst="line">
              <a:avLst/>
            </a:prstGeom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任意多边形: 形状 57"/>
          <p:cNvSpPr/>
          <p:nvPr/>
        </p:nvSpPr>
        <p:spPr>
          <a:xfrm rot="16833439">
            <a:off x="6210180" y="3275242"/>
            <a:ext cx="262859" cy="159174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839504" y="3105584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/>
            <a:r>
              <a:rPr lang="en-US" altLang="zh-CN" sz="1600" b="1" dirty="0">
                <a:cs typeface="+mn-ea"/>
                <a:sym typeface="+mn-lt"/>
              </a:rPr>
              <a:t>45°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920022" y="2471949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D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258603" y="4100998"/>
            <a:ext cx="28611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A</a:t>
            </a:r>
            <a:endParaRPr lang="zh-CN" altLang="en-US" sz="1600" b="1" dirty="0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5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6" grpId="0" animBg="1"/>
      <p:bldP spid="47" grpId="0"/>
      <p:bldP spid="48" grpId="0"/>
      <p:bldP spid="52" grpId="0" animBg="1"/>
      <p:bldP spid="53" grpId="0"/>
      <p:bldP spid="54" grpId="0"/>
      <p:bldP spid="58" grpId="0" animBg="1"/>
      <p:bldP spid="60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74440" y="876606"/>
            <a:ext cx="7001070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．如图，在正方形网格中，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＝（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90°	B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120°  	  C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135°      	D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150°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3534903" y="1514484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9" name="图片 8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8521" y="2541545"/>
            <a:ext cx="1520147" cy="144245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061996" y="2408501"/>
            <a:ext cx="45720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由方格可知，</a:t>
            </a:r>
            <a:r>
              <a:rPr lang="en-US" altLang="zh-CN" sz="1800" kern="100" dirty="0">
                <a:cs typeface="+mn-ea"/>
                <a:sym typeface="+mn-lt"/>
              </a:rPr>
              <a:t>∠1+∠3=90°</a:t>
            </a:r>
            <a:r>
              <a:rPr lang="zh-CN" altLang="zh-CN" sz="1800" kern="100" dirty="0">
                <a:cs typeface="+mn-ea"/>
                <a:sym typeface="+mn-lt"/>
              </a:rPr>
              <a:t>，</a:t>
            </a:r>
            <a:r>
              <a:rPr lang="en-US" altLang="zh-CN" sz="1800" kern="100" dirty="0">
                <a:cs typeface="+mn-ea"/>
                <a:sym typeface="+mn-lt"/>
              </a:rPr>
              <a:t>∠2=45°</a:t>
            </a:r>
            <a:r>
              <a:rPr lang="zh-CN" altLang="zh-CN" sz="1800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即</a:t>
            </a:r>
            <a:r>
              <a:rPr lang="en-US" altLang="zh-CN" sz="1800" kern="100" dirty="0">
                <a:cs typeface="+mn-ea"/>
                <a:sym typeface="+mn-lt"/>
              </a:rPr>
              <a:t>∠1+∠2+∠3=90°+45°=135°.</a:t>
            </a:r>
            <a:endParaRPr lang="zh-CN" altLang="zh-CN" sz="18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800" kern="100" dirty="0">
                <a:cs typeface="+mn-ea"/>
                <a:sym typeface="+mn-lt"/>
              </a:rPr>
              <a:t>故选</a:t>
            </a:r>
            <a:r>
              <a:rPr lang="en-US" altLang="zh-CN" sz="1800" kern="100" dirty="0">
                <a:cs typeface="+mn-ea"/>
                <a:sym typeface="+mn-lt"/>
              </a:rPr>
              <a:t>C.</a:t>
            </a:r>
            <a:endParaRPr lang="zh-CN" altLang="zh-CN" sz="1800" kern="100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53165" y="885253"/>
            <a:ext cx="8191308" cy="99277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．已知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∠α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∠β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互补，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∠α=150°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∠β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的余角的度数是（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30°	B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60°	C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45°	D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90°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2116650" y="1523130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99592" y="2034911"/>
                <a:ext cx="4572000" cy="2146742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解：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∵∠α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与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∠β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互补，且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∠α=150°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，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/>
                </a:r>
                <a:br>
                  <a:rPr lang="en-US" altLang="zh-CN" sz="1800" kern="100" dirty="0">
                    <a:cs typeface="+mn-ea"/>
                    <a:sym typeface="+mn-lt"/>
                  </a:rPr>
                </a:br>
                <a:r>
                  <a:rPr lang="en-US" altLang="zh-CN" sz="1800" kern="100" dirty="0">
                    <a:cs typeface="+mn-ea"/>
                    <a:sym typeface="+mn-lt"/>
                  </a:rPr>
                  <a:t>∴∠β=180°-150°=30°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800" kern="100" dirty="0">
                    <a:cs typeface="+mn-ea"/>
                    <a:sym typeface="+mn-lt"/>
                  </a:rPr>
                  <a:t>∴∠β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的余角</a:t>
                </a:r>
                <a14:m>
                  <m:oMath xmlns:m="http://schemas.openxmlformats.org/officeDocument/2006/math"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=9</m:t>
                    </m:r>
                    <m:sSup>
                      <m:sSup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  <m:r>
                      <a:rPr lang="zh-CN" altLang="en-US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sSup>
                      <m:sSup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  <m:r>
                      <a:rPr lang="en-US" altLang="zh-CN" sz="18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=6</m:t>
                    </m:r>
                    <m:sSup>
                      <m:sSupPr>
                        <m:ctrlP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zh-CN" altLang="zh-CN" sz="18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∘</m:t>
                        </m:r>
                      </m:sup>
                    </m:sSup>
                  </m:oMath>
                </a14:m>
                <a:r>
                  <a:rPr lang="en-US" altLang="zh-CN" sz="1800" kern="100" dirty="0">
                    <a:cs typeface="+mn-ea"/>
                    <a:sym typeface="+mn-lt"/>
                  </a:rPr>
                  <a:t> </a:t>
                </a:r>
                <a:endParaRPr lang="zh-CN" altLang="zh-CN" sz="18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800" kern="100" dirty="0">
                    <a:cs typeface="+mn-ea"/>
                    <a:sym typeface="+mn-lt"/>
                  </a:rPr>
                  <a:t>故选：</a:t>
                </a:r>
                <a:r>
                  <a:rPr lang="en-US" altLang="zh-CN" sz="1800" kern="100" dirty="0">
                    <a:cs typeface="+mn-ea"/>
                    <a:sym typeface="+mn-lt"/>
                  </a:rPr>
                  <a:t>B</a:t>
                </a:r>
                <a:r>
                  <a:rPr lang="zh-CN" altLang="zh-CN" sz="1800" kern="100" dirty="0"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034911"/>
                <a:ext cx="4572000" cy="2146742"/>
              </a:xfrm>
              <a:prstGeom prst="rect">
                <a:avLst/>
              </a:prstGeom>
              <a:blipFill rotWithShape="1">
                <a:blip r:embed="rId3"/>
                <a:stretch>
                  <a:fillRect l="-9" t="-17" r="9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88777" y="832042"/>
            <a:ext cx="6389101" cy="80781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．一个角的补角是这个角的余角的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倍，那么这个角的大小是（　　）</a:t>
            </a:r>
            <a:endParaRPr lang="zh-CN" altLang="zh-CN" sz="12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60°	B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75°	C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90°	D</a:t>
            </a:r>
            <a:r>
              <a:rPr lang="zh-CN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600" kern="100" dirty="0">
                <a:solidFill>
                  <a:prstClr val="black"/>
                </a:solidFill>
                <a:cs typeface="+mn-ea"/>
                <a:sym typeface="+mn-lt"/>
              </a:rPr>
              <a:t>45°</a:t>
            </a:r>
            <a:endParaRPr lang="zh-CN" altLang="zh-CN" sz="12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90462" y="2079276"/>
            <a:ext cx="6067265" cy="19156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【详解】</a:t>
            </a:r>
            <a:endParaRPr lang="zh-CN" altLang="zh-CN" sz="12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解：设这个角为</a:t>
            </a:r>
            <a:r>
              <a:rPr lang="en-US" altLang="zh-CN" sz="1600" kern="100" dirty="0">
                <a:cs typeface="+mn-ea"/>
                <a:sym typeface="+mn-lt"/>
              </a:rPr>
              <a:t>x</a:t>
            </a:r>
            <a:r>
              <a:rPr lang="zh-CN" altLang="zh-CN" sz="1600" kern="100" dirty="0">
                <a:cs typeface="+mn-ea"/>
                <a:sym typeface="+mn-lt"/>
              </a:rPr>
              <a:t>，则补角为</a:t>
            </a:r>
            <a:r>
              <a:rPr lang="en-US" altLang="zh-CN" sz="1600" kern="100" dirty="0">
                <a:cs typeface="+mn-ea"/>
                <a:sym typeface="+mn-lt"/>
              </a:rPr>
              <a:t>180°-x</a:t>
            </a:r>
            <a:r>
              <a:rPr lang="zh-CN" altLang="zh-CN" sz="1600" kern="100" dirty="0">
                <a:cs typeface="+mn-ea"/>
                <a:sym typeface="+mn-lt"/>
              </a:rPr>
              <a:t>，余角为</a:t>
            </a:r>
            <a:r>
              <a:rPr lang="en-US" altLang="zh-CN" sz="1600" kern="100" dirty="0">
                <a:cs typeface="+mn-ea"/>
                <a:sym typeface="+mn-lt"/>
              </a:rPr>
              <a:t>90°-x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  <a:r>
              <a:rPr lang="en-US" altLang="zh-CN" sz="1600" kern="100" dirty="0">
                <a:cs typeface="+mn-ea"/>
                <a:sym typeface="+mn-lt"/>
              </a:rPr>
              <a:t/>
            </a:r>
            <a:br>
              <a:rPr lang="en-US" altLang="zh-CN" sz="1600" kern="100" dirty="0">
                <a:cs typeface="+mn-ea"/>
                <a:sym typeface="+mn-lt"/>
              </a:rPr>
            </a:br>
            <a:r>
              <a:rPr lang="zh-CN" altLang="zh-CN" sz="1600" kern="100" dirty="0">
                <a:cs typeface="+mn-ea"/>
                <a:sym typeface="+mn-lt"/>
              </a:rPr>
              <a:t>由题意得，</a:t>
            </a:r>
            <a:r>
              <a:rPr lang="en-US" altLang="zh-CN" sz="1600" kern="100" dirty="0">
                <a:cs typeface="+mn-ea"/>
                <a:sym typeface="+mn-lt"/>
              </a:rPr>
              <a:t>180°-x=4</a:t>
            </a:r>
            <a:r>
              <a:rPr lang="zh-CN" altLang="zh-CN" sz="1600" kern="100" dirty="0">
                <a:cs typeface="+mn-ea"/>
                <a:sym typeface="+mn-lt"/>
              </a:rPr>
              <a:t>（</a:t>
            </a:r>
            <a:r>
              <a:rPr lang="en-US" altLang="zh-CN" sz="1600" kern="100" dirty="0">
                <a:cs typeface="+mn-ea"/>
                <a:sym typeface="+mn-lt"/>
              </a:rPr>
              <a:t>90°-x</a:t>
            </a:r>
            <a:r>
              <a:rPr lang="zh-CN" altLang="zh-CN" sz="1600" kern="100" dirty="0">
                <a:cs typeface="+mn-ea"/>
                <a:sym typeface="+mn-lt"/>
              </a:rPr>
              <a:t>），</a:t>
            </a:r>
            <a:r>
              <a:rPr lang="en-US" altLang="zh-CN" sz="1600" kern="100" dirty="0">
                <a:cs typeface="+mn-ea"/>
                <a:sym typeface="+mn-lt"/>
              </a:rPr>
              <a:t/>
            </a:r>
            <a:br>
              <a:rPr lang="en-US" altLang="zh-CN" sz="1600" kern="100" dirty="0">
                <a:cs typeface="+mn-ea"/>
                <a:sym typeface="+mn-lt"/>
              </a:rPr>
            </a:br>
            <a:r>
              <a:rPr lang="zh-CN" altLang="zh-CN" sz="1600" kern="100" dirty="0">
                <a:cs typeface="+mn-ea"/>
                <a:sym typeface="+mn-lt"/>
              </a:rPr>
              <a:t>解得：</a:t>
            </a:r>
            <a:r>
              <a:rPr lang="en-US" altLang="zh-CN" sz="1600" kern="100" dirty="0">
                <a:cs typeface="+mn-ea"/>
                <a:sym typeface="+mn-lt"/>
              </a:rPr>
              <a:t>x=60°</a:t>
            </a:r>
            <a:r>
              <a:rPr lang="zh-CN" altLang="zh-CN" sz="1600" kern="100" dirty="0">
                <a:cs typeface="+mn-ea"/>
                <a:sym typeface="+mn-lt"/>
              </a:rPr>
              <a:t>．</a:t>
            </a:r>
            <a:r>
              <a:rPr lang="en-US" altLang="zh-CN" sz="1600" kern="100" dirty="0">
                <a:cs typeface="+mn-ea"/>
                <a:sym typeface="+mn-lt"/>
              </a:rPr>
              <a:t/>
            </a:r>
            <a:br>
              <a:rPr lang="en-US" altLang="zh-CN" sz="1600" kern="100" dirty="0">
                <a:cs typeface="+mn-ea"/>
                <a:sym typeface="+mn-lt"/>
              </a:rPr>
            </a:br>
            <a:r>
              <a:rPr lang="zh-CN" altLang="zh-CN" sz="1600" kern="100" dirty="0">
                <a:cs typeface="+mn-ea"/>
                <a:sym typeface="+mn-lt"/>
              </a:rPr>
              <a:t>故选：</a:t>
            </a:r>
            <a:r>
              <a:rPr lang="en-US" altLang="zh-CN" sz="1600" kern="100" dirty="0">
                <a:cs typeface="+mn-ea"/>
                <a:sym typeface="+mn-lt"/>
              </a:rPr>
              <a:t>A</a:t>
            </a:r>
            <a:r>
              <a:rPr lang="zh-CN" altLang="zh-CN" sz="1600" kern="100" dirty="0">
                <a:cs typeface="+mn-ea"/>
                <a:sym typeface="+mn-lt"/>
              </a:rPr>
              <a:t>．</a:t>
            </a:r>
            <a:endParaRPr lang="zh-CN" altLang="zh-CN" sz="1200" kern="100" dirty="0"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790462" y="1305049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8" y="2217927"/>
            <a:ext cx="4590254" cy="1078915"/>
            <a:chOff x="1571361" y="2753282"/>
            <a:chExt cx="6120338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6" name="文本框 25"/>
          <p:cNvSpPr txBox="1"/>
          <p:nvPr/>
        </p:nvSpPr>
        <p:spPr>
          <a:xfrm>
            <a:off x="666668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903192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670849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、认识一个角的余角和补角。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、掌握余角和补角的性质。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、利用余角和补角的性质，解决相关问题。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40516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认识角的互余、互补关系及其性质。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难点：利用其性质解决实际问题。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2967" y="86516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dirty="0">
                <a:cs typeface="+mn-ea"/>
                <a:sym typeface="+mn-lt"/>
              </a:rPr>
              <a:t>观察下面的三角板，你发现了什么？</a:t>
            </a:r>
            <a:endParaRPr lang="en-US" altLang="zh-CN" sz="2000" dirty="0">
              <a:cs typeface="+mn-ea"/>
              <a:sym typeface="+mn-lt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 cstate="email"/>
          <a:srcRect t="1563" r="6809"/>
          <a:stretch>
            <a:fillRect/>
          </a:stretch>
        </p:blipFill>
        <p:spPr>
          <a:xfrm rot="9032906">
            <a:off x="5051350" y="2259581"/>
            <a:ext cx="3425453" cy="1994343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8072705">
            <a:off x="1385067" y="2043810"/>
            <a:ext cx="2517769" cy="2425884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0" name="任意多边形: 形状 39"/>
          <p:cNvSpPr/>
          <p:nvPr/>
        </p:nvSpPr>
        <p:spPr>
          <a:xfrm>
            <a:off x="1296138" y="2923738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任意多边形: 形状 40"/>
          <p:cNvSpPr/>
          <p:nvPr/>
        </p:nvSpPr>
        <p:spPr>
          <a:xfrm>
            <a:off x="5259983" y="2991380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366620" y="2857667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45°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351424" y="2857666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2" name="任意多边形: 形状 51"/>
          <p:cNvSpPr/>
          <p:nvPr/>
        </p:nvSpPr>
        <p:spPr>
          <a:xfrm rot="14375401">
            <a:off x="3954413" y="2940117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418863" y="2857667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45°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4" name="任意多边形: 形状 53"/>
          <p:cNvSpPr/>
          <p:nvPr/>
        </p:nvSpPr>
        <p:spPr>
          <a:xfrm rot="15172710">
            <a:off x="8427809" y="3051551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947660" y="2887143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60°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6138" y="3422382"/>
            <a:ext cx="28199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45°+ 45°= 90°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454647" y="3403945"/>
            <a:ext cx="28199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30°+ 60°= 90°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522058" y="4026389"/>
            <a:ext cx="7986713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如果两个角的和等于</a:t>
            </a:r>
            <a:r>
              <a:rPr lang="en-US" altLang="zh-CN" sz="2000" b="1" dirty="0">
                <a:cs typeface="+mn-ea"/>
                <a:sym typeface="+mn-lt"/>
              </a:rPr>
              <a:t>90º</a:t>
            </a:r>
            <a:r>
              <a:rPr lang="zh-CN" altLang="en-US" sz="2000" b="1" dirty="0">
                <a:cs typeface="+mn-ea"/>
                <a:sym typeface="+mn-lt"/>
              </a:rPr>
              <a:t>（直角），就说这两个角互为余角，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即其中每一个角是另一个角的余角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0462" y="189139"/>
            <a:ext cx="2945624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认识余角与补角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50" grpId="0"/>
      <p:bldP spid="51" grpId="0"/>
      <p:bldP spid="52" grpId="0" animBg="1"/>
      <p:bldP spid="53" grpId="0"/>
      <p:bldP spid="54" grpId="0" animBg="1"/>
      <p:bldP spid="55" grpId="0"/>
      <p:bldP spid="6" grpId="0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观察下面的三角板，你发现了什么？</a:t>
            </a:r>
            <a:endParaRPr lang="en-US" altLang="zh-CN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 flipH="1">
            <a:off x="3365569" y="1664093"/>
            <a:ext cx="2040629" cy="1188081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1932301" y="1426562"/>
            <a:ext cx="1886307" cy="1817467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1" name="任意多边形: 形状 40"/>
          <p:cNvSpPr/>
          <p:nvPr/>
        </p:nvSpPr>
        <p:spPr>
          <a:xfrm rot="15210544">
            <a:off x="3601999" y="3044530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115563" y="2921533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90°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4" name="任意多边形: 形状 53"/>
          <p:cNvSpPr/>
          <p:nvPr/>
        </p:nvSpPr>
        <p:spPr>
          <a:xfrm>
            <a:off x="3768253" y="3044528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002753" y="2963764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90°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88790" y="2113422"/>
            <a:ext cx="28199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en-US" altLang="zh-CN" sz="2400" b="1" dirty="0">
                <a:cs typeface="+mn-ea"/>
                <a:sym typeface="+mn-lt"/>
              </a:rPr>
              <a:t>90°+ 90°= 180°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609240" y="3514084"/>
            <a:ext cx="7986713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如果两个角的和等于</a:t>
            </a:r>
            <a:r>
              <a:rPr lang="en-US" altLang="zh-CN" sz="2000" b="1" dirty="0">
                <a:cs typeface="+mn-ea"/>
                <a:sym typeface="+mn-lt"/>
              </a:rPr>
              <a:t>180º</a:t>
            </a:r>
            <a:r>
              <a:rPr lang="zh-CN" altLang="en-US" sz="2000" b="1" dirty="0">
                <a:cs typeface="+mn-ea"/>
                <a:sym typeface="+mn-lt"/>
              </a:rPr>
              <a:t>（平角），就说这两个角互为补角，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>
              <a:lnSpc>
                <a:spcPct val="120000"/>
              </a:lnSpc>
              <a:buClr>
                <a:srgbClr val="50742F"/>
              </a:buClr>
              <a:buSzPct val="68000"/>
            </a:pPr>
            <a:r>
              <a:rPr lang="zh-CN" altLang="en-US" sz="2000" b="1" dirty="0">
                <a:cs typeface="+mn-ea"/>
                <a:sym typeface="+mn-lt"/>
              </a:rPr>
              <a:t>即其中每一个角是另一个角的补角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0462" y="189139"/>
            <a:ext cx="325228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认识余角与补角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/>
      <p:bldP spid="54" grpId="0" animBg="1"/>
      <p:bldP spid="55" grpId="0"/>
      <p:bldP spid="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你知道下面哪些角互为余角吗，互为补角吗？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605435" y="1849740"/>
            <a:ext cx="1710138" cy="1165686"/>
            <a:chOff x="1291328" y="1849740"/>
            <a:chExt cx="1710138" cy="116568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1892785" y="1641500"/>
            <a:ext cx="1422789" cy="1373927"/>
            <a:chOff x="1578677" y="1641499"/>
            <a:chExt cx="1422789" cy="137392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2993323" y="1641499"/>
              <a:ext cx="0" cy="1373927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4801182" y="1849740"/>
            <a:ext cx="1710138" cy="1165686"/>
            <a:chOff x="1291328" y="1849740"/>
            <a:chExt cx="1710138" cy="1165686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>
            <a:off x="5088531" y="1849740"/>
            <a:ext cx="2826962" cy="1165686"/>
            <a:chOff x="1578677" y="1849740"/>
            <a:chExt cx="2826962" cy="1165686"/>
          </a:xfrm>
        </p:grpSpPr>
        <p:cxnSp>
          <p:nvCxnSpPr>
            <p:cNvPr id="32" name="直接连接符 31"/>
            <p:cNvCxnSpPr/>
            <p:nvPr/>
          </p:nvCxnSpPr>
          <p:spPr>
            <a:xfrm flipH="1">
              <a:off x="2993323" y="3015426"/>
              <a:ext cx="141231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5" name="任意多边形: 形状 34"/>
          <p:cNvSpPr/>
          <p:nvPr/>
        </p:nvSpPr>
        <p:spPr>
          <a:xfrm rot="14288175">
            <a:off x="2588342" y="2743756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056844" y="2633117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7" name="任意多边形: 形状 36"/>
          <p:cNvSpPr/>
          <p:nvPr/>
        </p:nvSpPr>
        <p:spPr>
          <a:xfrm rot="14285692">
            <a:off x="6047505" y="2749447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694190" y="2623353"/>
            <a:ext cx="292814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任意多边形: 形状 42"/>
          <p:cNvSpPr/>
          <p:nvPr/>
        </p:nvSpPr>
        <p:spPr>
          <a:xfrm rot="16751620">
            <a:off x="3077591" y="2573953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975570" y="2310305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2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6508093" y="2750745"/>
            <a:ext cx="471827" cy="240773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735653" y="2571750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4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050514" y="3437383"/>
            <a:ext cx="2819981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1,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2</a:t>
            </a:r>
            <a:r>
              <a:rPr lang="zh-CN" altLang="en-US" sz="2100" b="1" dirty="0">
                <a:cs typeface="+mn-ea"/>
                <a:sym typeface="+mn-lt"/>
              </a:rPr>
              <a:t>互为余角</a:t>
            </a:r>
            <a:endParaRPr lang="en-US" altLang="zh-CN" sz="2100" b="1" dirty="0">
              <a:cs typeface="+mn-ea"/>
              <a:sym typeface="+mn-lt"/>
            </a:endParaRPr>
          </a:p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即∠</a:t>
            </a:r>
            <a:r>
              <a:rPr lang="en-US" altLang="zh-CN" sz="2100" b="1" dirty="0">
                <a:cs typeface="+mn-ea"/>
                <a:sym typeface="+mn-lt"/>
              </a:rPr>
              <a:t>1</a:t>
            </a:r>
            <a:r>
              <a:rPr lang="zh-CN" altLang="en-US" sz="2100" b="1" dirty="0">
                <a:cs typeface="+mn-ea"/>
                <a:sym typeface="+mn-lt"/>
              </a:rPr>
              <a:t>和∠</a:t>
            </a:r>
            <a:r>
              <a:rPr lang="en-US" altLang="zh-CN" sz="2100" b="1" dirty="0">
                <a:cs typeface="+mn-ea"/>
                <a:sym typeface="+mn-lt"/>
              </a:rPr>
              <a:t>2</a:t>
            </a:r>
            <a:r>
              <a:rPr lang="zh-CN" altLang="en-US" sz="2100" b="1" dirty="0">
                <a:cs typeface="+mn-ea"/>
                <a:sym typeface="+mn-lt"/>
              </a:rPr>
              <a:t>互余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4990054" y="3437383"/>
            <a:ext cx="2819981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3,</a:t>
            </a:r>
            <a:r>
              <a:rPr lang="zh-CN" altLang="en-US" sz="2100" b="1" dirty="0">
                <a:cs typeface="+mn-ea"/>
                <a:sym typeface="+mn-lt"/>
              </a:rPr>
              <a:t>∠</a:t>
            </a:r>
            <a:r>
              <a:rPr lang="en-US" altLang="zh-CN" sz="2100" b="1" dirty="0">
                <a:cs typeface="+mn-ea"/>
                <a:sym typeface="+mn-lt"/>
              </a:rPr>
              <a:t>4</a:t>
            </a:r>
            <a:r>
              <a:rPr lang="zh-CN" altLang="en-US" sz="2100" b="1" dirty="0">
                <a:cs typeface="+mn-ea"/>
                <a:sym typeface="+mn-lt"/>
              </a:rPr>
              <a:t>互为补角</a:t>
            </a:r>
            <a:endParaRPr lang="en-US" altLang="zh-CN" sz="2100" b="1" dirty="0">
              <a:cs typeface="+mn-ea"/>
              <a:sym typeface="+mn-lt"/>
            </a:endParaRPr>
          </a:p>
          <a:p>
            <a:pPr algn="ctr" defTabSz="685800"/>
            <a:r>
              <a:rPr lang="zh-CN" altLang="en-US" sz="2100" b="1" dirty="0">
                <a:cs typeface="+mn-ea"/>
                <a:sym typeface="+mn-lt"/>
              </a:rPr>
              <a:t>即∠</a:t>
            </a:r>
            <a:r>
              <a:rPr lang="en-US" altLang="zh-CN" sz="2100" b="1" dirty="0">
                <a:cs typeface="+mn-ea"/>
                <a:sym typeface="+mn-lt"/>
              </a:rPr>
              <a:t>3</a:t>
            </a:r>
            <a:r>
              <a:rPr lang="zh-CN" altLang="en-US" sz="2100" b="1" dirty="0">
                <a:cs typeface="+mn-ea"/>
                <a:sym typeface="+mn-lt"/>
              </a:rPr>
              <a:t>和∠</a:t>
            </a:r>
            <a:r>
              <a:rPr lang="en-US" altLang="zh-CN" sz="2100" b="1" dirty="0">
                <a:cs typeface="+mn-ea"/>
                <a:sym typeface="+mn-lt"/>
              </a:rPr>
              <a:t>4</a:t>
            </a:r>
            <a:r>
              <a:rPr lang="zh-CN" altLang="en-US" sz="2100" b="1" dirty="0">
                <a:cs typeface="+mn-ea"/>
                <a:sym typeface="+mn-lt"/>
              </a:rPr>
              <a:t>互余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93827E-7 L -0.02101 4.9382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3827E-7 L 0.03073 4.93827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42" grpId="0"/>
      <p:bldP spid="43" grpId="0" animBg="1"/>
      <p:bldP spid="44" grpId="0"/>
      <p:bldP spid="45" grpId="0" animBg="1"/>
      <p:bldP spid="46" grpId="0"/>
      <p:bldP spid="47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91941" y="1878092"/>
            <a:ext cx="7986282" cy="130035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 fontAlgn="base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下面给出一些角，指出哪些角互为余角？哪些角互为补角？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685800" fontAlgn="base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10°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30°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60°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80°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100°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120°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150°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170°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6539" y="812247"/>
            <a:ext cx="8252115" cy="314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已知∠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是锐角，则∠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的余角可表示为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，∠</a:t>
            </a:r>
            <a:r>
              <a:rPr lang="zh-CN" altLang="en-US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的补角可表示为</a:t>
            </a:r>
            <a:r>
              <a:rPr lang="zh-CN" altLang="en-US" sz="2000" u="sng" dirty="0">
                <a:solidFill>
                  <a:prstClr val="black"/>
                </a:solidFill>
                <a:cs typeface="+mn-ea"/>
                <a:sym typeface="+mn-lt"/>
              </a:rPr>
              <a:t>          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余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角是它的3倍，则∠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角是它的4倍，则∠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2.若∠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的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角是它的3倍，则 ∠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α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的余角为</a:t>
            </a:r>
            <a:r>
              <a:rPr lang="en-US" altLang="zh-CN" sz="2000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44888" y="993653"/>
            <a:ext cx="938244" cy="73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90°-∠</a:t>
            </a:r>
            <a:r>
              <a:rPr lang="zh-CN" altLang="zh-CN" sz="1800" i="1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48475" y="1591830"/>
            <a:ext cx="2060575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en-US" sz="1800" dirty="0">
                <a:solidFill>
                  <a:srgbClr val="FF0000"/>
                </a:solidFill>
                <a:cs typeface="+mn-ea"/>
                <a:sym typeface="+mn-lt"/>
              </a:rPr>
              <a:t>180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°-∠</a:t>
            </a:r>
            <a:r>
              <a:rPr lang="zh-CN" altLang="zh-CN" sz="1800" i="1" dirty="0">
                <a:solidFill>
                  <a:srgbClr val="FF0000"/>
                </a:solidFill>
                <a:cs typeface="+mn-ea"/>
                <a:sym typeface="+mn-lt"/>
              </a:rPr>
              <a:t>α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325220" y="2194194"/>
            <a:ext cx="786944" cy="73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22.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5°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359938" y="2784001"/>
            <a:ext cx="786944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36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°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314957" y="3394736"/>
            <a:ext cx="786944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45</a:t>
            </a:r>
            <a:r>
              <a:rPr lang="zh-CN" altLang="zh-CN" sz="1800" dirty="0">
                <a:solidFill>
                  <a:srgbClr val="FF0000"/>
                </a:solidFill>
                <a:cs typeface="+mn-ea"/>
                <a:sym typeface="+mn-lt"/>
              </a:rPr>
              <a:t>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∠</a:t>
            </a:r>
            <a:r>
              <a:rPr lang="en-US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与∠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，∠</a:t>
            </a:r>
            <a:r>
              <a:rPr lang="en-US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都互为余角，∠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与∠</a:t>
            </a:r>
            <a:r>
              <a:rPr lang="en-US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的大小有什么关系</a:t>
            </a:r>
            <a:r>
              <a:rPr lang="en-US" altLang="zh-CN" sz="2000" b="1" dirty="0">
                <a:cs typeface="+mn-ea"/>
                <a:sym typeface="+mn-lt"/>
              </a:rPr>
              <a:t> </a:t>
            </a:r>
            <a:r>
              <a:rPr lang="zh-CN" altLang="en-US" sz="2000" b="1" dirty="0">
                <a:cs typeface="+mn-ea"/>
                <a:sym typeface="+mn-lt"/>
              </a:rPr>
              <a:t>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605435" y="1857141"/>
            <a:ext cx="1710138" cy="1165686"/>
            <a:chOff x="1291328" y="1849740"/>
            <a:chExt cx="1710138" cy="116568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1887580" y="1648901"/>
            <a:ext cx="1422789" cy="1373927"/>
            <a:chOff x="1578677" y="1641499"/>
            <a:chExt cx="1422789" cy="1373927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2993323" y="1641499"/>
              <a:ext cx="0" cy="1373927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任意多边形: 形状 11"/>
          <p:cNvSpPr/>
          <p:nvPr/>
        </p:nvSpPr>
        <p:spPr>
          <a:xfrm rot="14288175">
            <a:off x="2781257" y="2725650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79993" y="2654662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任意多边形: 形状 13"/>
          <p:cNvSpPr/>
          <p:nvPr/>
        </p:nvSpPr>
        <p:spPr>
          <a:xfrm rot="16751620">
            <a:off x="3077591" y="2573953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75570" y="2310305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2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3299115" y="1905861"/>
            <a:ext cx="904234" cy="111696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>
          <a:xfrm rot="21098572">
            <a:off x="3312963" y="2671367"/>
            <a:ext cx="163531" cy="116865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341733" y="2318445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72001" y="1695870"/>
            <a:ext cx="3984905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∵∠</a:t>
            </a:r>
            <a:r>
              <a:rPr lang="en-US" altLang="zh-CN" sz="1800" b="1" dirty="0">
                <a:cs typeface="+mn-ea"/>
                <a:sym typeface="+mn-lt"/>
              </a:rPr>
              <a:t>2</a:t>
            </a:r>
            <a:r>
              <a:rPr lang="zh-CN" altLang="en-US" sz="1800" b="1" dirty="0">
                <a:cs typeface="+mn-ea"/>
                <a:sym typeface="+mn-lt"/>
              </a:rPr>
              <a:t>与∠</a:t>
            </a:r>
            <a:r>
              <a:rPr lang="en-US" altLang="zh-CN" sz="1800" b="1" dirty="0">
                <a:cs typeface="+mn-ea"/>
                <a:sym typeface="+mn-lt"/>
              </a:rPr>
              <a:t>1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3</a:t>
            </a:r>
            <a:r>
              <a:rPr lang="zh-CN" altLang="en-US" sz="1800" b="1" dirty="0">
                <a:cs typeface="+mn-ea"/>
                <a:sym typeface="+mn-lt"/>
              </a:rPr>
              <a:t>都互为余角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2=90°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2+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3=90°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</a:t>
            </a:r>
            <a:r>
              <a:rPr lang="zh-CN" altLang="en-US" sz="1800" b="1" dirty="0">
                <a:cs typeface="+mn-ea"/>
                <a:sym typeface="+mn-lt"/>
              </a:rPr>
              <a:t> </a:t>
            </a:r>
            <a:r>
              <a:rPr lang="en-US" altLang="zh-CN" sz="1800" b="1" dirty="0">
                <a:cs typeface="+mn-ea"/>
                <a:sym typeface="+mn-lt"/>
              </a:rPr>
              <a:t>90°-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 = 90°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则∠</a:t>
            </a:r>
            <a:r>
              <a:rPr lang="en-US" altLang="zh-CN" sz="1800" b="1" dirty="0">
                <a:cs typeface="+mn-ea"/>
                <a:sym typeface="+mn-lt"/>
              </a:rPr>
              <a:t>1=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888874" y="3801688"/>
            <a:ext cx="3427445" cy="34624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同角</a:t>
            </a:r>
            <a:r>
              <a:rPr lang="en-US" altLang="zh-CN" sz="18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等角</a:t>
            </a:r>
            <a:r>
              <a:rPr lang="en-US" altLang="zh-CN" sz="18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r>
              <a:rPr lang="zh-CN" altLang="en-US" sz="1800" dirty="0">
                <a:solidFill>
                  <a:schemeClr val="tx1"/>
                </a:solidFill>
                <a:cs typeface="+mn-ea"/>
                <a:sym typeface="+mn-lt"/>
              </a:rPr>
              <a:t>的余角相等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30986" y="876607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，∠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都互为补角，∠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与∠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的大小有什么关系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 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 rot="4691099">
            <a:off x="2691610" y="2863726"/>
            <a:ext cx="163531" cy="116865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66376" y="2797722"/>
            <a:ext cx="276149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022253" y="1706538"/>
            <a:ext cx="3984905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∵∠</a:t>
            </a:r>
            <a:r>
              <a:rPr lang="en-US" altLang="zh-CN" sz="1800" b="1" dirty="0">
                <a:cs typeface="+mn-ea"/>
                <a:sym typeface="+mn-lt"/>
              </a:rPr>
              <a:t>1</a:t>
            </a:r>
            <a:r>
              <a:rPr lang="zh-CN" altLang="en-US" sz="1800" b="1" dirty="0">
                <a:cs typeface="+mn-ea"/>
                <a:sym typeface="+mn-lt"/>
              </a:rPr>
              <a:t>与∠</a:t>
            </a:r>
            <a:r>
              <a:rPr lang="en-US" altLang="zh-CN" sz="1800" b="1" dirty="0">
                <a:cs typeface="+mn-ea"/>
                <a:sym typeface="+mn-lt"/>
              </a:rPr>
              <a:t>1</a:t>
            </a:r>
            <a:r>
              <a:rPr lang="zh-CN" altLang="en-US" sz="1800" b="1" dirty="0">
                <a:cs typeface="+mn-ea"/>
                <a:sym typeface="+mn-lt"/>
              </a:rPr>
              <a:t>，∠</a:t>
            </a:r>
            <a:r>
              <a:rPr lang="en-US" altLang="zh-CN" sz="1800" b="1" dirty="0">
                <a:cs typeface="+mn-ea"/>
                <a:sym typeface="+mn-lt"/>
              </a:rPr>
              <a:t>3</a:t>
            </a:r>
            <a:r>
              <a:rPr lang="zh-CN" altLang="en-US" sz="1800" b="1" dirty="0">
                <a:cs typeface="+mn-ea"/>
                <a:sym typeface="+mn-lt"/>
              </a:rPr>
              <a:t>都互为补角</a:t>
            </a:r>
            <a:endParaRPr lang="en-US" altLang="zh-CN" sz="18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2=180°,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2+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3=180°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∴∠</a:t>
            </a:r>
            <a:r>
              <a:rPr lang="en-US" altLang="zh-CN" sz="1800" b="1" dirty="0">
                <a:cs typeface="+mn-ea"/>
                <a:sym typeface="+mn-lt"/>
              </a:rPr>
              <a:t>1+180°-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3=180°</a:t>
            </a:r>
          </a:p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cs typeface="+mn-ea"/>
                <a:sym typeface="+mn-lt"/>
              </a:rPr>
              <a:t>则∠</a:t>
            </a:r>
            <a:r>
              <a:rPr lang="en-US" altLang="zh-CN" sz="1800" b="1" dirty="0">
                <a:cs typeface="+mn-ea"/>
                <a:sym typeface="+mn-lt"/>
              </a:rPr>
              <a:t>1=</a:t>
            </a:r>
            <a:r>
              <a:rPr lang="zh-CN" altLang="en-US" sz="1800" b="1" dirty="0">
                <a:cs typeface="+mn-ea"/>
                <a:sym typeface="+mn-lt"/>
              </a:rPr>
              <a:t>∠</a:t>
            </a:r>
            <a:r>
              <a:rPr lang="en-US" altLang="zh-CN" sz="1800" b="1" dirty="0">
                <a:cs typeface="+mn-ea"/>
                <a:sym typeface="+mn-lt"/>
              </a:rPr>
              <a:t>3 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773375" y="4052904"/>
            <a:ext cx="3427445" cy="39241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100" dirty="0">
                <a:solidFill>
                  <a:schemeClr val="tx1"/>
                </a:solidFill>
                <a:cs typeface="+mn-ea"/>
                <a:sym typeface="+mn-lt"/>
              </a:rPr>
              <a:t>同角</a:t>
            </a:r>
            <a:r>
              <a:rPr lang="en-US" altLang="zh-CN" sz="2100" dirty="0">
                <a:solidFill>
                  <a:schemeClr val="tx1"/>
                </a:solidFill>
                <a:cs typeface="+mn-ea"/>
                <a:sym typeface="+mn-lt"/>
              </a:rPr>
              <a:t>(</a:t>
            </a:r>
            <a:r>
              <a:rPr lang="zh-CN" altLang="en-US" sz="2100" dirty="0">
                <a:solidFill>
                  <a:schemeClr val="tx1"/>
                </a:solidFill>
                <a:cs typeface="+mn-ea"/>
                <a:sym typeface="+mn-lt"/>
              </a:rPr>
              <a:t>等角</a:t>
            </a:r>
            <a:r>
              <a:rPr lang="en-US" altLang="zh-CN" sz="2100" dirty="0">
                <a:solidFill>
                  <a:schemeClr val="tx1"/>
                </a:solidFill>
                <a:cs typeface="+mn-ea"/>
                <a:sym typeface="+mn-lt"/>
              </a:rPr>
              <a:t>)</a:t>
            </a:r>
            <a:r>
              <a:rPr lang="zh-CN" altLang="en-US" sz="2100" dirty="0">
                <a:solidFill>
                  <a:schemeClr val="tx1"/>
                </a:solidFill>
                <a:cs typeface="+mn-ea"/>
                <a:sym typeface="+mn-lt"/>
              </a:rPr>
              <a:t>的补角相等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760054" y="1642419"/>
            <a:ext cx="1710138" cy="1165686"/>
            <a:chOff x="1291328" y="1849740"/>
            <a:chExt cx="1710138" cy="1165686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1291328" y="3015426"/>
              <a:ext cx="1710138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 flipV="1">
              <a:off x="1570534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6" name="组合 25"/>
          <p:cNvGrpSpPr/>
          <p:nvPr/>
        </p:nvGrpSpPr>
        <p:grpSpPr>
          <a:xfrm>
            <a:off x="1047403" y="1642419"/>
            <a:ext cx="2826962" cy="1165686"/>
            <a:chOff x="1578677" y="1849740"/>
            <a:chExt cx="2826962" cy="1165686"/>
          </a:xfrm>
        </p:grpSpPr>
        <p:cxnSp>
          <p:nvCxnSpPr>
            <p:cNvPr id="27" name="直接连接符 26"/>
            <p:cNvCxnSpPr/>
            <p:nvPr/>
          </p:nvCxnSpPr>
          <p:spPr>
            <a:xfrm flipH="1">
              <a:off x="2993323" y="3015426"/>
              <a:ext cx="141231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 flipV="1">
              <a:off x="1578677" y="1849740"/>
              <a:ext cx="1422789" cy="116568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9" name="任意多边形: 形状 28"/>
          <p:cNvSpPr/>
          <p:nvPr/>
        </p:nvSpPr>
        <p:spPr>
          <a:xfrm rot="14285692">
            <a:off x="2006377" y="2542126"/>
            <a:ext cx="140963" cy="283202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653061" y="2416032"/>
            <a:ext cx="292814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543784" y="2352638"/>
            <a:ext cx="639520" cy="3154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2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H="1" flipV="1">
            <a:off x="2420923" y="2783586"/>
            <a:ext cx="832351" cy="66252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任意多边形: 形状 17"/>
          <p:cNvSpPr/>
          <p:nvPr/>
        </p:nvSpPr>
        <p:spPr>
          <a:xfrm>
            <a:off x="2183363" y="2535691"/>
            <a:ext cx="634482" cy="289880"/>
          </a:xfrm>
          <a:custGeom>
            <a:avLst/>
            <a:gdLst>
              <a:gd name="connsiteX0" fmla="*/ 0 w 634482"/>
              <a:gd name="connsiteY0" fmla="*/ 27117 h 289880"/>
              <a:gd name="connsiteX1" fmla="*/ 155510 w 634482"/>
              <a:gd name="connsiteY1" fmla="*/ 8456 h 289880"/>
              <a:gd name="connsiteX2" fmla="*/ 267478 w 634482"/>
              <a:gd name="connsiteY2" fmla="*/ 2236 h 289880"/>
              <a:gd name="connsiteX3" fmla="*/ 404327 w 634482"/>
              <a:gd name="connsiteY3" fmla="*/ 45778 h 289880"/>
              <a:gd name="connsiteX4" fmla="*/ 478972 w 634482"/>
              <a:gd name="connsiteY4" fmla="*/ 114203 h 289880"/>
              <a:gd name="connsiteX5" fmla="*/ 584719 w 634482"/>
              <a:gd name="connsiteY5" fmla="*/ 188848 h 289880"/>
              <a:gd name="connsiteX6" fmla="*/ 597159 w 634482"/>
              <a:gd name="connsiteY6" fmla="*/ 257272 h 289880"/>
              <a:gd name="connsiteX7" fmla="*/ 609600 w 634482"/>
              <a:gd name="connsiteY7" fmla="*/ 288374 h 289880"/>
              <a:gd name="connsiteX8" fmla="*/ 634482 w 634482"/>
              <a:gd name="connsiteY8" fmla="*/ 282154 h 28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482" h="289880">
                <a:moveTo>
                  <a:pt x="0" y="27117"/>
                </a:moveTo>
                <a:cubicBezTo>
                  <a:pt x="55465" y="19860"/>
                  <a:pt x="110930" y="12603"/>
                  <a:pt x="155510" y="8456"/>
                </a:cubicBezTo>
                <a:cubicBezTo>
                  <a:pt x="200090" y="4309"/>
                  <a:pt x="226009" y="-3984"/>
                  <a:pt x="267478" y="2236"/>
                </a:cubicBezTo>
                <a:cubicBezTo>
                  <a:pt x="308947" y="8456"/>
                  <a:pt x="369078" y="27117"/>
                  <a:pt x="404327" y="45778"/>
                </a:cubicBezTo>
                <a:cubicBezTo>
                  <a:pt x="439576" y="64439"/>
                  <a:pt x="448907" y="90358"/>
                  <a:pt x="478972" y="114203"/>
                </a:cubicBezTo>
                <a:cubicBezTo>
                  <a:pt x="509037" y="138048"/>
                  <a:pt x="565021" y="165003"/>
                  <a:pt x="584719" y="188848"/>
                </a:cubicBezTo>
                <a:cubicBezTo>
                  <a:pt x="604417" y="212693"/>
                  <a:pt x="593012" y="240684"/>
                  <a:pt x="597159" y="257272"/>
                </a:cubicBezTo>
                <a:cubicBezTo>
                  <a:pt x="601306" y="273860"/>
                  <a:pt x="603380" y="284227"/>
                  <a:pt x="609600" y="288374"/>
                </a:cubicBezTo>
                <a:cubicBezTo>
                  <a:pt x="615821" y="292521"/>
                  <a:pt x="625151" y="287337"/>
                  <a:pt x="634482" y="282154"/>
                </a:cubicBezTo>
              </a:path>
            </a:pathLst>
          </a:cu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91942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2mrkqonv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992</Words>
  <Application>Microsoft Office PowerPoint</Application>
  <PresentationFormat>全屏显示(16:9)</PresentationFormat>
  <Paragraphs>136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阿里巴巴普惠体 R</vt:lpstr>
      <vt:lpstr>思源黑体 CN Regular</vt:lpstr>
      <vt:lpstr>微软雅黑</vt:lpstr>
      <vt:lpstr>Arial</vt:lpstr>
      <vt:lpstr>Arial Black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2021-06-01T23:17:59Z</dcterms:created>
  <dcterms:modified xsi:type="dcterms:W3CDTF">2023-01-16T19:55:43Z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C45FFDEC924942EA9ABEFCC548470B94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