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314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1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1"/>
            <a:ext cx="12192000" cy="1841500"/>
          </a:xfrm>
          <a:prstGeom prst="rect">
            <a:avLst/>
          </a:prstGeom>
        </p:spPr>
        <p:txBody>
          <a:bodyPr lIns="91438" tIns="45719" rIns="91438" bIns="45719"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  <a:prstGeom prst="rect">
            <a:avLst/>
          </a:prstGeom>
        </p:spPr>
        <p:txBody>
          <a:bodyPr vert="eaVert" lIns="91438" tIns="45719" rIns="91438" bIns="4571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6"/>
            <a:ext cx="7734300" cy="5811839"/>
          </a:xfrm>
          <a:prstGeom prst="rect">
            <a:avLst/>
          </a:prstGeom>
        </p:spPr>
        <p:txBody>
          <a:bodyPr vert="eaVert" lIns="91438" tIns="45719" rIns="91438" bIns="45719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2" y="469879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2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lIns="91438" tIns="45719" rIns="91438" bIns="45719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 lIns="91438" tIns="45719" rIns="91438" bIns="45719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lIns="91438" tIns="45719" rIns="91438" bIns="45719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1"/>
            <a:ext cx="9105900" cy="467380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1"/>
            <a:ext cx="10515600" cy="4373563"/>
          </a:xfrm>
          <a:prstGeom prst="rect">
            <a:avLst/>
          </a:prstGeom>
        </p:spPr>
        <p:txBody>
          <a:bodyPr vert="eaVert" lIns="91438" tIns="45719" rIns="91438" bIns="45719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1" y="467381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900"/>
          </a:p>
        </p:txBody>
      </p:sp>
      <p:sp>
        <p:nvSpPr>
          <p:cNvPr id="8" name="矩形 7"/>
          <p:cNvSpPr/>
          <p:nvPr/>
        </p:nvSpPr>
        <p:spPr>
          <a:xfrm>
            <a:off x="0" y="6738380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9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1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9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zh-CN" altLang="zh-CN" sz="3200"/>
              <a:t>第四课时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307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2" y="491385"/>
            <a:ext cx="1223860" cy="401007"/>
          </a:xfrm>
          <a:prstGeom prst="rect">
            <a:avLst/>
          </a:prstGeom>
        </p:spPr>
        <p:txBody>
          <a:bodyPr lIns="91438" tIns="45719" rIns="91438" bIns="45719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252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1"/>
            <a:ext cx="9105900" cy="467380"/>
          </a:xfrm>
          <a:prstGeom prst="rect">
            <a:avLst/>
          </a:prstGeom>
        </p:spPr>
        <p:txBody>
          <a:bodyPr lIns="91438" tIns="45719" rIns="91438" bIns="45719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B (  2a-2e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1"/>
            <a:ext cx="12192000" cy="1841500"/>
          </a:xfrm>
        </p:spPr>
        <p:txBody>
          <a:bodyPr/>
          <a:lstStyle/>
          <a:p>
            <a:r>
              <a:rPr lang="en-US" altLang="zh-CN" dirty="0" smtClean="0"/>
              <a:t>What’s </a:t>
            </a:r>
            <a:r>
              <a:rPr lang="en-US" altLang="zh-CN" dirty="0"/>
              <a:t>the best movie theater?</a:t>
            </a:r>
            <a:endParaRPr lang="zh-CN" altLang="zh-CN" dirty="0"/>
          </a:p>
        </p:txBody>
      </p:sp>
      <p:sp>
        <p:nvSpPr>
          <p:cNvPr id="5" name="标题 1"/>
          <p:cNvSpPr txBox="1"/>
          <p:nvPr/>
        </p:nvSpPr>
        <p:spPr>
          <a:xfrm>
            <a:off x="0" y="4211379"/>
            <a:ext cx="12192000" cy="1104900"/>
          </a:xfrm>
          <a:prstGeom prst="rect">
            <a:avLst/>
          </a:prstGeom>
        </p:spPr>
        <p:txBody>
          <a:bodyPr lIns="91438" tIns="45719" rIns="91438" bIns="45719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en-US" sz="3200" dirty="0">
                <a:solidFill>
                  <a:srgbClr val="00A1E9"/>
                </a:solidFill>
              </a:rPr>
              <a:t>Section B  (</a:t>
            </a:r>
            <a:r>
              <a:rPr lang="zh-CN" altLang="en-US" sz="3200" dirty="0">
                <a:solidFill>
                  <a:srgbClr val="00A1E9"/>
                </a:solidFill>
              </a:rPr>
              <a:t>第二课时</a:t>
            </a:r>
            <a:r>
              <a:rPr lang="en-US" sz="3200" dirty="0">
                <a:solidFill>
                  <a:srgbClr val="00A1E9"/>
                </a:solidFill>
              </a:rPr>
              <a:t>)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1085924"/>
            <a:ext cx="12192000" cy="83099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A1E9"/>
                </a:solidFill>
              </a:rPr>
              <a:t>Unit 4</a:t>
            </a:r>
            <a:endParaRPr lang="zh-CN" altLang="en-US" sz="4800" b="1" dirty="0">
              <a:solidFill>
                <a:srgbClr val="00A1E9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47503"/>
            <a:ext cx="12192000" cy="5638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764379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3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years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ago,Norman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Cousins was badly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ill.His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doctor said he had six months to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live.Norman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thought his worry and sadness were the reasons why he was badly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ill.He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wondered,“What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I am more positive(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积极的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)?”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Norman decided to do something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positive.Laughter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大笑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)was one of the most positive activities he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knew.He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watched funny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movies.He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read funny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stories.He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asked his friends to call him when they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said,heard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did something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funny.Sometimes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pain(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疼痛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was so great that he could not sleep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well.By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laughing for 10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minutes,he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found he could sleep better.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Norman finally got well and lived happily and healthily for another 20 years.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people think laughter is important to our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life.It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true.If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not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well,laughter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helps us get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well;if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are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well,laughter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helps us stay that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way.Laughter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best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medicine,isn</a:t>
            </a:r>
            <a:r>
              <a:rPr lang="en-US" altLang="zh-CN" sz="23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it?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9891"/>
            <a:ext cx="11430000" cy="2640721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did Norman Cousins think caused his illness ?(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His worry and sadness.</a:t>
            </a:r>
            <a:r>
              <a:rPr lang="en-US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2.Who saved Norman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life?(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Laughter.</a:t>
            </a:r>
            <a:r>
              <a:rPr lang="en-US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3.How long did Norman live after he got well?(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For 20 years.</a:t>
            </a:r>
            <a:r>
              <a:rPr lang="en-US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3336" y="2729215"/>
            <a:ext cx="266789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sp>
        <p:nvSpPr>
          <p:cNvPr id="4" name="矩形 3"/>
          <p:cNvSpPr/>
          <p:nvPr/>
        </p:nvSpPr>
        <p:spPr>
          <a:xfrm>
            <a:off x="473336" y="3541250"/>
            <a:ext cx="125864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sp>
        <p:nvSpPr>
          <p:cNvPr id="5" name="矩形 4"/>
          <p:cNvSpPr/>
          <p:nvPr/>
        </p:nvSpPr>
        <p:spPr>
          <a:xfrm>
            <a:off x="473336" y="4348074"/>
            <a:ext cx="152758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764379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3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英汉互译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example/such as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越来越受欢迎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 popular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全世界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over the world/around the world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各种各样的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kinds of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等等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so on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6.have...in common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有相同特征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想法、兴趣等方面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相同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7.be up to               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是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的职责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决定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8.play a role           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发挥作用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有影响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扮演角色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9.make up              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编造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故事、谎言等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10.take...seriously   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认真对待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37978" y="1776996"/>
            <a:ext cx="27990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4" name="直接连接符 3"/>
          <p:cNvCxnSpPr/>
          <p:nvPr/>
        </p:nvCxnSpPr>
        <p:spPr>
          <a:xfrm>
            <a:off x="2837978" y="2099211"/>
            <a:ext cx="27990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837978" y="2207300"/>
            <a:ext cx="27990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7" name="直接连接符 6"/>
          <p:cNvCxnSpPr/>
          <p:nvPr/>
        </p:nvCxnSpPr>
        <p:spPr>
          <a:xfrm>
            <a:off x="2837978" y="2529516"/>
            <a:ext cx="27990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837976" y="2583818"/>
            <a:ext cx="412222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3" name="直接连接符 12"/>
          <p:cNvCxnSpPr/>
          <p:nvPr/>
        </p:nvCxnSpPr>
        <p:spPr>
          <a:xfrm>
            <a:off x="2837978" y="2906033"/>
            <a:ext cx="41222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837977" y="2981851"/>
            <a:ext cx="179857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6" name="直接连接符 15"/>
          <p:cNvCxnSpPr/>
          <p:nvPr/>
        </p:nvCxnSpPr>
        <p:spPr>
          <a:xfrm>
            <a:off x="2837977" y="3304067"/>
            <a:ext cx="17985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837977" y="3412156"/>
            <a:ext cx="179857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9" name="直接连接符 18"/>
          <p:cNvCxnSpPr/>
          <p:nvPr/>
        </p:nvCxnSpPr>
        <p:spPr>
          <a:xfrm>
            <a:off x="2837977" y="3734372"/>
            <a:ext cx="17985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837978" y="3799432"/>
            <a:ext cx="51119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21" name="直接连接符 20"/>
          <p:cNvCxnSpPr/>
          <p:nvPr/>
        </p:nvCxnSpPr>
        <p:spPr>
          <a:xfrm>
            <a:off x="2837978" y="4121647"/>
            <a:ext cx="51119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2837977" y="4218980"/>
            <a:ext cx="36919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24" name="直接连接符 23"/>
          <p:cNvCxnSpPr/>
          <p:nvPr/>
        </p:nvCxnSpPr>
        <p:spPr>
          <a:xfrm>
            <a:off x="2837977" y="4541196"/>
            <a:ext cx="36919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2837977" y="4595498"/>
            <a:ext cx="36919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27" name="直接连接符 26"/>
          <p:cNvCxnSpPr/>
          <p:nvPr/>
        </p:nvCxnSpPr>
        <p:spPr>
          <a:xfrm>
            <a:off x="2837977" y="4917713"/>
            <a:ext cx="36919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837977" y="5025804"/>
            <a:ext cx="36919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29" name="直接连接符 28"/>
          <p:cNvCxnSpPr/>
          <p:nvPr/>
        </p:nvCxnSpPr>
        <p:spPr>
          <a:xfrm>
            <a:off x="2837977" y="5348019"/>
            <a:ext cx="36919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2837977" y="5402322"/>
            <a:ext cx="36919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31" name="直接连接符 30"/>
          <p:cNvCxnSpPr/>
          <p:nvPr/>
        </p:nvCxnSpPr>
        <p:spPr>
          <a:xfrm>
            <a:off x="2837977" y="5724537"/>
            <a:ext cx="36919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2" grpId="0" animBg="1"/>
      <p:bldP spid="15" grpId="0" animBg="1"/>
      <p:bldP spid="18" grpId="0" animBg="1"/>
      <p:bldP spid="20" grpId="0" animBg="1"/>
      <p:bldP spid="23" grpId="0" animBg="1"/>
      <p:bldP spid="26" grpId="0" animBg="1"/>
      <p:bldP spid="28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53773"/>
            <a:ext cx="11430000" cy="6463306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3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用方框中所给短语的适当形式填空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kinds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of,be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to,play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role,make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up,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up to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guide to tell you when to start.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2.Jack likes playing ball games.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,he plays basketball and soccer every afternoon.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3.There are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kinds of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flowers and trees in the park.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4.Could you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up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story for the kids?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boy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played a role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movie and he did well.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3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1.Lily can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to school because her family is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贫穷的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2.Thank you for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给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me so much help.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每人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our class likes joining the talent show.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can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understand what you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said.Can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give me some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范例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5.If you don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take these shows too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seriously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严肃地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),they are fun to watch.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9935" y="2239575"/>
            <a:ext cx="98098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4" name="直接连接符 3"/>
          <p:cNvCxnSpPr/>
          <p:nvPr/>
        </p:nvCxnSpPr>
        <p:spPr>
          <a:xfrm>
            <a:off x="1019936" y="2561789"/>
            <a:ext cx="9809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204199" y="2634368"/>
            <a:ext cx="158341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7" name="直接连接符 6"/>
          <p:cNvCxnSpPr/>
          <p:nvPr/>
        </p:nvCxnSpPr>
        <p:spPr>
          <a:xfrm>
            <a:off x="4204199" y="2956583"/>
            <a:ext cx="1583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903520" y="3066482"/>
            <a:ext cx="15496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0" name="直接连接符 9"/>
          <p:cNvCxnSpPr/>
          <p:nvPr/>
        </p:nvCxnSpPr>
        <p:spPr>
          <a:xfrm>
            <a:off x="1903520" y="3388697"/>
            <a:ext cx="15496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000921" y="3443000"/>
            <a:ext cx="124788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3" name="直接连接符 12"/>
          <p:cNvCxnSpPr/>
          <p:nvPr/>
        </p:nvCxnSpPr>
        <p:spPr>
          <a:xfrm>
            <a:off x="2000922" y="3765215"/>
            <a:ext cx="1247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903521" y="3841032"/>
            <a:ext cx="154968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7" name="直接连接符 16"/>
          <p:cNvCxnSpPr/>
          <p:nvPr/>
        </p:nvCxnSpPr>
        <p:spPr>
          <a:xfrm>
            <a:off x="1903521" y="4163248"/>
            <a:ext cx="1549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096001" y="4703076"/>
            <a:ext cx="68131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21" name="直接连接符 20"/>
          <p:cNvCxnSpPr/>
          <p:nvPr/>
        </p:nvCxnSpPr>
        <p:spPr>
          <a:xfrm>
            <a:off x="6096001" y="5025291"/>
            <a:ext cx="6813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2461460" y="5106855"/>
            <a:ext cx="99174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24" name="直接连接符 23"/>
          <p:cNvCxnSpPr/>
          <p:nvPr/>
        </p:nvCxnSpPr>
        <p:spPr>
          <a:xfrm>
            <a:off x="2461461" y="5429071"/>
            <a:ext cx="991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834906" y="5437100"/>
            <a:ext cx="14672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27" name="直接连接符 26"/>
          <p:cNvCxnSpPr/>
          <p:nvPr/>
        </p:nvCxnSpPr>
        <p:spPr>
          <a:xfrm>
            <a:off x="834906" y="5759315"/>
            <a:ext cx="14672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7388461" y="5904230"/>
            <a:ext cx="120689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30" name="直接连接符 29"/>
          <p:cNvCxnSpPr/>
          <p:nvPr/>
        </p:nvCxnSpPr>
        <p:spPr>
          <a:xfrm>
            <a:off x="7388461" y="6226445"/>
            <a:ext cx="12068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803540" y="6266748"/>
            <a:ext cx="120689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33" name="直接连接符 32"/>
          <p:cNvCxnSpPr/>
          <p:nvPr/>
        </p:nvCxnSpPr>
        <p:spPr>
          <a:xfrm>
            <a:off x="4803541" y="6588964"/>
            <a:ext cx="1206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6" grpId="0" animBg="1"/>
      <p:bldP spid="20" grpId="0" animBg="1"/>
      <p:bldP spid="23" grpId="0" animBg="1"/>
      <p:bldP spid="26" grpId="0" animBg="1"/>
      <p:bldP spid="29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85989"/>
            <a:ext cx="11430000" cy="4764379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3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3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中国有许多名胜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例如山东泰山。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lots of places of interests,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,Mount Tai in Shandong.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去哪里吃饭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由你定。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3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decide where to eat.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抱歉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在这次运动会中我没有发挥作用。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Sorry,I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didn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sports meeting.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各种各样的蔬菜都在打折销售。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vegetables are all on sale.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汤姆经常编故事逗他弟弟开心。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often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 to make his little brother happy.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34504" y="2175028"/>
            <a:ext cx="219660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4" name="直接连接符 3"/>
          <p:cNvCxnSpPr/>
          <p:nvPr/>
        </p:nvCxnSpPr>
        <p:spPr>
          <a:xfrm>
            <a:off x="4634504" y="2497244"/>
            <a:ext cx="2196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43416" y="2992610"/>
            <a:ext cx="331539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7" name="直接连接符 6"/>
          <p:cNvCxnSpPr/>
          <p:nvPr/>
        </p:nvCxnSpPr>
        <p:spPr>
          <a:xfrm>
            <a:off x="643418" y="3314825"/>
            <a:ext cx="33153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332368" y="3788676"/>
            <a:ext cx="259463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0" name="直接连接符 9"/>
          <p:cNvCxnSpPr/>
          <p:nvPr/>
        </p:nvCxnSpPr>
        <p:spPr>
          <a:xfrm>
            <a:off x="2332368" y="4110891"/>
            <a:ext cx="25946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43417" y="4595499"/>
            <a:ext cx="250857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3" name="直接连接符 12"/>
          <p:cNvCxnSpPr/>
          <p:nvPr/>
        </p:nvCxnSpPr>
        <p:spPr>
          <a:xfrm>
            <a:off x="643418" y="4917715"/>
            <a:ext cx="2508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805243" y="5402322"/>
            <a:ext cx="18631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6" name="直接连接符 15"/>
          <p:cNvCxnSpPr/>
          <p:nvPr/>
        </p:nvCxnSpPr>
        <p:spPr>
          <a:xfrm>
            <a:off x="1805244" y="5724537"/>
            <a:ext cx="18631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2497"/>
            <a:ext cx="11430000" cy="4764379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3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)1.I think if we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study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seriously,we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grades.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A.play;get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B.take;gets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C.get;take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D.take;get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 dictionary has many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how words are used.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A.activities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B.pages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C.programs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D.examples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Morning,class.Is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here?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No,sir.Tom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late.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A.everybody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B.somebody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C.anybody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D.nobody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385" y="1820027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sp>
        <p:nvSpPr>
          <p:cNvPr id="5" name="矩形 4"/>
          <p:cNvSpPr/>
          <p:nvPr/>
        </p:nvSpPr>
        <p:spPr>
          <a:xfrm>
            <a:off x="600385" y="3067914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sp>
        <p:nvSpPr>
          <p:cNvPr id="6" name="矩形 5"/>
          <p:cNvSpPr/>
          <p:nvPr/>
        </p:nvSpPr>
        <p:spPr>
          <a:xfrm>
            <a:off x="600385" y="4294286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4314"/>
            <a:ext cx="11430000" cy="6038574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)4.—Who sings songs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,Lucy,Lily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Tina?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—Tina does.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most beautiful;or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most beautiful;and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most beautifully;or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 most beautifully;and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 love eating vegetables,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carrots,tomatoes,potatoes and so on.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A.such that</a:t>
            </a:r>
            <a:r>
              <a:rPr lang="en-US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B.instead of</a:t>
            </a:r>
            <a:r>
              <a:rPr lang="en-US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  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C.such as</a:t>
            </a:r>
            <a:r>
              <a:rPr lang="en-US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 example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)6.—What do you think of </a:t>
            </a:r>
            <a:r>
              <a:rPr lang="en-US" altLang="zh-CN" sz="2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—Fantastic.It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getting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A.more and more popular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B.more popular and more popular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C.most popular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D.more popular and popular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4024" y="1045476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sp>
        <p:nvSpPr>
          <p:cNvPr id="5" name="矩形 4"/>
          <p:cNvSpPr/>
          <p:nvPr/>
        </p:nvSpPr>
        <p:spPr>
          <a:xfrm>
            <a:off x="598583" y="3429000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sp>
        <p:nvSpPr>
          <p:cNvPr id="6" name="矩形 5"/>
          <p:cNvSpPr/>
          <p:nvPr/>
        </p:nvSpPr>
        <p:spPr>
          <a:xfrm>
            <a:off x="598583" y="4235824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6233"/>
            <a:ext cx="11430000" cy="5613842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)7.This game show is similar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one.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	B.with	       C.as	D.from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)8.At last she made the baby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begin to laugh.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A.stop to cry	B.to stop cry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C.stop crying	D.to stop cries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)9.The Summer Palace is one of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Beijing.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most beautiful park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most beautiful parks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C.most beautiful parks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D.more beautiful parks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3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)10.I watched the old lady</a:t>
            </a:r>
            <a:r>
              <a:rPr lang="zh-CN" altLang="zh-CN" sz="23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 the street slowly.</a:t>
            </a:r>
            <a:r>
              <a:rPr lang="en-US" altLang="zh-CN" sz="23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A.walks	            B.walked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C.walking	D.to walk</a:t>
            </a:r>
            <a:endParaRPr lang="zh-CN" altLang="zh-CN" sz="23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7055" y="1023960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sp>
        <p:nvSpPr>
          <p:cNvPr id="5" name="矩形 4"/>
          <p:cNvSpPr/>
          <p:nvPr/>
        </p:nvSpPr>
        <p:spPr>
          <a:xfrm>
            <a:off x="641613" y="1820026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sp>
        <p:nvSpPr>
          <p:cNvPr id="6" name="矩形 5"/>
          <p:cNvSpPr/>
          <p:nvPr/>
        </p:nvSpPr>
        <p:spPr>
          <a:xfrm>
            <a:off x="641613" y="2992610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sp>
        <p:nvSpPr>
          <p:cNvPr id="7" name="矩形 6"/>
          <p:cNvSpPr/>
          <p:nvPr/>
        </p:nvSpPr>
        <p:spPr>
          <a:xfrm>
            <a:off x="641613" y="4982774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7963"/>
            <a:ext cx="11430000" cy="5613842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zh-CN" altLang="zh-CN" sz="23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3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A:Hi,Sam.1.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B:Of course you can.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A:What</a:t>
            </a:r>
            <a:r>
              <a:rPr lang="en-US" altLang="zh-CN" sz="23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best radio station in town?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think FM 105.5 is the best one.2.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A:What do you think of Town Cinema?Many people like to go there.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B:3.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its tickets are a little expensive.</a:t>
            </a:r>
            <a:r>
              <a:rPr lang="en-US" altLang="zh-CN" sz="23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A:OK.Then what is the most important thing for you when you are in a clothes store?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B:4.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all,I am just a student.</a:t>
            </a:r>
            <a:r>
              <a:rPr lang="en-US" altLang="zh-CN" sz="23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A:Then which clothes store do you like best?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B:The Free Lady Clothes Store.5.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A:Well,thanks for your answers.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B:You</a:t>
            </a:r>
            <a:r>
              <a:rPr lang="en-US" altLang="zh-CN" sz="23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welcome.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20396" y="1378963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4" name="直接连接符 3"/>
          <p:cNvCxnSpPr/>
          <p:nvPr/>
        </p:nvCxnSpPr>
        <p:spPr>
          <a:xfrm>
            <a:off x="2020396" y="1701179"/>
            <a:ext cx="3908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4709808" y="2551547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6" name="直接连接符 5"/>
          <p:cNvCxnSpPr/>
          <p:nvPr/>
        </p:nvCxnSpPr>
        <p:spPr>
          <a:xfrm>
            <a:off x="4709808" y="2873763"/>
            <a:ext cx="3908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127511" y="3375211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8" name="直接连接符 7"/>
          <p:cNvCxnSpPr/>
          <p:nvPr/>
        </p:nvCxnSpPr>
        <p:spPr>
          <a:xfrm>
            <a:off x="1127511" y="3697427"/>
            <a:ext cx="3908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27511" y="4171276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0" name="直接连接符 9"/>
          <p:cNvCxnSpPr/>
          <p:nvPr/>
        </p:nvCxnSpPr>
        <p:spPr>
          <a:xfrm>
            <a:off x="1127511" y="4493492"/>
            <a:ext cx="3908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408593" y="5004290"/>
            <a:ext cx="3908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300"/>
          </a:p>
        </p:txBody>
      </p:sp>
      <p:cxnSp>
        <p:nvCxnSpPr>
          <p:cNvPr id="12" name="直接连接符 11"/>
          <p:cNvCxnSpPr/>
          <p:nvPr/>
        </p:nvCxnSpPr>
        <p:spPr>
          <a:xfrm>
            <a:off x="4408593" y="5326505"/>
            <a:ext cx="3908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5027"/>
            <a:ext cx="11430000" cy="3065453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A.Can I ask you some questions?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B.Can I help you?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 always has the most delicious food.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 always plays the most beautiful music.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E.It has the cheapest clothes.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F.The price of the clothes.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755" algn="l"/>
                <a:tab pos="2537460" algn="l"/>
                <a:tab pos="3221355" algn="l"/>
              </a:tabLst>
            </a:pPr>
            <a:r>
              <a:rPr lang="en-US" altLang="zh-CN" sz="2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G.Oh,I think it has the newest movies.</a:t>
            </a:r>
            <a:endParaRPr lang="zh-CN" altLang="zh-CN" sz="23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334</Words>
  <Application>Microsoft Office PowerPoint</Application>
  <PresentationFormat>宽屏</PresentationFormat>
  <Paragraphs>109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What’s the best movie theater?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2018-06-29T06:37:00Z</dcterms:created>
  <dcterms:modified xsi:type="dcterms:W3CDTF">2023-01-16T19:55:58Z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9E567906C54A4DBDAC9BDBFD2973C12E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