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1" r:id="rId2"/>
    <p:sldId id="323" r:id="rId3"/>
    <p:sldId id="332" r:id="rId4"/>
    <p:sldId id="333" r:id="rId5"/>
    <p:sldId id="334" r:id="rId6"/>
    <p:sldId id="326" r:id="rId7"/>
    <p:sldId id="335" r:id="rId8"/>
    <p:sldId id="331" r:id="rId9"/>
    <p:sldId id="327" r:id="rId10"/>
    <p:sldId id="328" r:id="rId11"/>
    <p:sldId id="336" r:id="rId12"/>
    <p:sldId id="33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0000FF"/>
    <a:srgbClr val="28108E"/>
    <a:srgbClr val="002B82"/>
    <a:srgbClr val="001F5C"/>
    <a:srgbClr val="00FF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8" autoAdjust="0"/>
    <p:restoredTop sz="9466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960A3-E7E9-4455-BFC1-3232C40CD4A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52D40-0F2D-42A6-89AF-9701B9E7B9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B0C25-8711-4C31-BFEE-1C64A177C8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EB7B-8177-40A0-8784-CD2E380AF6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6AB6-0D5D-4686-BC81-1AE305649F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DDA8-28AB-4956-9356-975536184E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62C9A-0A87-4E25-BA8F-9CDA9AFCC1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6DE30-8ADF-4A94-8505-A9A0A9819A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10DB-02F1-44F9-98F4-8150742FEC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8137-EBEF-45CA-924C-64BA0F9402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69CAF-4C19-46E5-B3B2-4EDCBFF1DC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3C634-BF64-49AA-A075-3D112F7E75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BAE9-6796-41A5-BDAF-03C50D7696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7AF4930-6EC9-4536-904B-20E279C7356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7"/>
          <p:cNvSpPr txBox="1">
            <a:spLocks noChangeArrowheads="1"/>
          </p:cNvSpPr>
          <p:nvPr/>
        </p:nvSpPr>
        <p:spPr bwMode="auto">
          <a:xfrm>
            <a:off x="1477243" y="1124744"/>
            <a:ext cx="6192688" cy="1107996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50000">
                <a:srgbClr val="FFFFFF"/>
              </a:gs>
              <a:gs pos="100000">
                <a:srgbClr val="FF3399"/>
              </a:gs>
            </a:gsLst>
            <a:lin ang="5400000" scaled="1"/>
          </a:gradFill>
          <a:ln w="28575">
            <a:solidFill>
              <a:schemeClr val="bg1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6600" dirty="0">
                <a:latin typeface="Times New Roman" panose="02020603050405020304" pitchFamily="18" charset="0"/>
                <a:ea typeface="华文新魏" panose="02010800040101010101" pitchFamily="2" charset="-122"/>
              </a:rPr>
              <a:t>圆 柱 的 体 积</a:t>
            </a:r>
          </a:p>
        </p:txBody>
      </p:sp>
      <p:grpSp>
        <p:nvGrpSpPr>
          <p:cNvPr id="2051" name="Group 50"/>
          <p:cNvGrpSpPr/>
          <p:nvPr/>
        </p:nvGrpSpPr>
        <p:grpSpPr bwMode="auto">
          <a:xfrm>
            <a:off x="2771775" y="2995613"/>
            <a:ext cx="1463675" cy="1873250"/>
            <a:chOff x="1746" y="1887"/>
            <a:chExt cx="922" cy="1180"/>
          </a:xfrm>
        </p:grpSpPr>
        <p:sp>
          <p:nvSpPr>
            <p:cNvPr id="95271" name="AutoShape 39"/>
            <p:cNvSpPr>
              <a:spLocks noChangeArrowheads="1"/>
            </p:cNvSpPr>
            <p:nvPr/>
          </p:nvSpPr>
          <p:spPr bwMode="auto">
            <a:xfrm rot="2034798">
              <a:off x="1746" y="1887"/>
              <a:ext cx="698" cy="1180"/>
            </a:xfrm>
            <a:prstGeom prst="can">
              <a:avLst>
                <a:gd name="adj" fmla="val 54301"/>
              </a:avLst>
            </a:prstGeom>
            <a:gradFill rotWithShape="1">
              <a:gsLst>
                <a:gs pos="0">
                  <a:srgbClr val="FF0066"/>
                </a:gs>
                <a:gs pos="50000">
                  <a:schemeClr val="accent1"/>
                </a:gs>
                <a:gs pos="100000">
                  <a:srgbClr val="FF0066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6" name="Oval 41"/>
            <p:cNvSpPr>
              <a:spLocks noChangeArrowheads="1"/>
            </p:cNvSpPr>
            <p:nvPr/>
          </p:nvSpPr>
          <p:spPr bwMode="auto">
            <a:xfrm rot="2034798">
              <a:off x="1962" y="1946"/>
              <a:ext cx="706" cy="41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50000">
                  <a:srgbClr val="B2B2B2"/>
                </a:gs>
                <a:gs pos="100000">
                  <a:srgbClr val="FFCC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052" name="Group 45"/>
          <p:cNvGrpSpPr/>
          <p:nvPr/>
        </p:nvGrpSpPr>
        <p:grpSpPr bwMode="auto">
          <a:xfrm rot="-1616927">
            <a:off x="5076825" y="3140075"/>
            <a:ext cx="1296988" cy="1728788"/>
            <a:chOff x="3424" y="1752"/>
            <a:chExt cx="817" cy="1089"/>
          </a:xfrm>
        </p:grpSpPr>
        <p:sp>
          <p:nvSpPr>
            <p:cNvPr id="2053" name="AutoShape 40"/>
            <p:cNvSpPr>
              <a:spLocks noChangeArrowheads="1"/>
            </p:cNvSpPr>
            <p:nvPr/>
          </p:nvSpPr>
          <p:spPr bwMode="auto">
            <a:xfrm rot="-5400000">
              <a:off x="3288" y="1888"/>
              <a:ext cx="1089" cy="817"/>
            </a:xfrm>
            <a:prstGeom prst="can">
              <a:avLst>
                <a:gd name="adj" fmla="val 41611"/>
              </a:avLst>
            </a:prstGeom>
            <a:gradFill rotWithShape="1">
              <a:gsLst>
                <a:gs pos="0">
                  <a:srgbClr val="4D4D4D"/>
                </a:gs>
                <a:gs pos="50000">
                  <a:srgbClr val="CC99FF"/>
                </a:gs>
                <a:gs pos="100000">
                  <a:srgbClr val="4D4D4D"/>
                </a:gs>
              </a:gsLst>
              <a:lin ang="0" scaled="1"/>
            </a:gradFill>
            <a:ln w="19050">
              <a:solidFill>
                <a:schemeClr val="accent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4" name="Oval 42"/>
            <p:cNvSpPr>
              <a:spLocks noChangeArrowheads="1"/>
            </p:cNvSpPr>
            <p:nvPr/>
          </p:nvSpPr>
          <p:spPr bwMode="auto">
            <a:xfrm>
              <a:off x="3424" y="1752"/>
              <a:ext cx="336" cy="1089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50000">
                  <a:srgbClr val="C0C0C0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2926342" y="559548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563888" y="836712"/>
            <a:ext cx="1643062" cy="6159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zh-CN" altLang="en-US" sz="3400" b="1" dirty="0">
                <a:ea typeface="楷体_GB2312" pitchFamily="49" charset="-122"/>
              </a:rPr>
              <a:t>练一练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785813" y="1623095"/>
            <a:ext cx="7358062" cy="10779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⑴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一个圆柱的底面积是</a:t>
            </a:r>
            <a:r>
              <a:rPr kumimoji="1" lang="zh-CN" altLang="en-US" sz="1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dirty="0">
                <a:ea typeface="楷体_GB2312" pitchFamily="49" charset="-122"/>
              </a:rPr>
              <a:t>15 </a:t>
            </a:r>
            <a:r>
              <a:rPr kumimoji="1" lang="zh-CN" altLang="en-US" sz="3200" b="1" dirty="0">
                <a:ea typeface="楷体_GB2312" pitchFamily="49" charset="-122"/>
              </a:rPr>
              <a:t>平方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厘米，高是</a:t>
            </a:r>
            <a:r>
              <a:rPr kumimoji="1" lang="zh-CN" altLang="en-US" sz="1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dirty="0">
                <a:ea typeface="楷体_GB2312" pitchFamily="49" charset="-122"/>
              </a:rPr>
              <a:t>6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厘米。它的体积是多少立方厘米？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773113" y="3008983"/>
            <a:ext cx="7370762" cy="10779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⑵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一个圆柱的底面半径是</a:t>
            </a:r>
            <a:r>
              <a:rPr kumimoji="1" lang="zh-CN" altLang="en-US" sz="1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dirty="0">
                <a:ea typeface="楷体_GB2312" pitchFamily="49" charset="-122"/>
              </a:rPr>
              <a:t>3 </a:t>
            </a:r>
            <a:r>
              <a:rPr kumimoji="1" lang="zh-CN" altLang="en-US" sz="3200" b="1" dirty="0">
                <a:ea typeface="楷体_GB2312" pitchFamily="49" charset="-122"/>
              </a:rPr>
              <a:t>分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米，高是</a:t>
            </a:r>
            <a:r>
              <a:rPr kumimoji="1" lang="zh-CN" altLang="en-US" sz="1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dirty="0">
                <a:ea typeface="楷体_GB2312" pitchFamily="49" charset="-122"/>
              </a:rPr>
              <a:t>10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分米。它的体积是多少立方分米？</a:t>
            </a:r>
          </a:p>
        </p:txBody>
      </p:sp>
      <p:sp>
        <p:nvSpPr>
          <p:cNvPr id="11269" name="Text Box 17"/>
          <p:cNvSpPr txBox="1">
            <a:spLocks noChangeArrowheads="1"/>
          </p:cNvSpPr>
          <p:nvPr/>
        </p:nvSpPr>
        <p:spPr bwMode="auto">
          <a:xfrm>
            <a:off x="787400" y="4409158"/>
            <a:ext cx="7358063" cy="1066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⑶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一个圆柱的高是</a:t>
            </a:r>
            <a:r>
              <a:rPr kumimoji="1" lang="zh-CN" altLang="en-US" sz="1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dirty="0">
                <a:ea typeface="楷体_GB2312" pitchFamily="49" charset="-122"/>
              </a:rPr>
              <a:t>5 </a:t>
            </a:r>
            <a:r>
              <a:rPr kumimoji="1" lang="zh-CN" altLang="en-US" sz="3200" b="1" dirty="0">
                <a:ea typeface="楷体_GB2312" pitchFamily="49" charset="-122"/>
              </a:rPr>
              <a:t>分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米，底面直径是</a:t>
            </a:r>
            <a:r>
              <a:rPr kumimoji="1" lang="zh-CN" altLang="en-US" sz="10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3200" dirty="0">
                <a:ea typeface="楷体_GB2312" pitchFamily="49" charset="-122"/>
              </a:rPr>
              <a:t>2 </a:t>
            </a:r>
            <a:r>
              <a:rPr kumimoji="1" lang="zh-CN" altLang="en-US" sz="3200" b="1" dirty="0">
                <a:ea typeface="楷体_GB2312" pitchFamily="49" charset="-122"/>
              </a:rPr>
              <a:t>分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米。它的体积是多少立方分米</a:t>
            </a:r>
            <a:r>
              <a:rPr kumimoji="1" lang="zh-CN" altLang="en-US" sz="3200" b="1" dirty="0" smtClean="0">
                <a:latin typeface="楷体_GB2312" pitchFamily="49" charset="-122"/>
                <a:ea typeface="楷体_GB2312" pitchFamily="49" charset="-122"/>
              </a:rPr>
              <a:t>？ </a:t>
            </a:r>
            <a:endParaRPr kumimoji="1"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5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857250"/>
            <a:ext cx="7231062" cy="314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1785938" y="4286250"/>
            <a:ext cx="4000500" cy="785813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先要计算出杯子的容积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14875" y="642938"/>
            <a:ext cx="37147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杯子的底面积：</a:t>
            </a:r>
            <a:endParaRPr kumimoji="1"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3.14 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(8÷2) 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= 3.14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= 3.14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16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= 50.24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cm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71563" y="3786188"/>
            <a:ext cx="54292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(2)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杯子的容积：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   50.24 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×10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                     = 502.4 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cm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                     = 502.4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mL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3316" name="图片 8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71563"/>
            <a:ext cx="3829050" cy="235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813" y="5643563"/>
            <a:ext cx="7904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502.4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大于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498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，所以这个杯子能装下这袋奶。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857500" y="571500"/>
            <a:ext cx="1835150" cy="708025"/>
          </a:xfrm>
          <a:prstGeom prst="rect">
            <a:avLst/>
          </a:prstGeom>
          <a:solidFill>
            <a:srgbClr val="FF66FF"/>
          </a:solidFill>
          <a:ln w="38100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复  习</a:t>
            </a:r>
            <a:endParaRPr kumimoji="1" lang="zh-CN" altLang="en-US" sz="4000" dirty="0">
              <a:solidFill>
                <a:schemeClr val="tx2"/>
              </a:solidFill>
              <a:ea typeface="华文新魏" panose="02010800040101010101" pitchFamily="2" charset="-122"/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655638" y="1641475"/>
            <a:ext cx="8145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⑴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圆柱的侧面积 </a:t>
            </a:r>
            <a:r>
              <a:rPr kumimoji="1"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(                  ) 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4572000" y="1643063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底面周长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高</a:t>
            </a:r>
          </a:p>
        </p:txBody>
      </p:sp>
      <p:sp>
        <p:nvSpPr>
          <p:cNvPr id="3077" name="Text Box 16"/>
          <p:cNvSpPr txBox="1">
            <a:spLocks noChangeArrowheads="1"/>
          </p:cNvSpPr>
          <p:nvPr/>
        </p:nvSpPr>
        <p:spPr bwMode="auto">
          <a:xfrm>
            <a:off x="663575" y="2563813"/>
            <a:ext cx="8180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⑵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圆柱的表面积 </a:t>
            </a:r>
            <a:r>
              <a:rPr kumimoji="1"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(                  ) 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4357688" y="2571750"/>
            <a:ext cx="3929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侧面积</a:t>
            </a:r>
            <a:r>
              <a:rPr kumimoji="1" lang="en-US" altLang="en-US" sz="3200" b="1" dirty="0">
                <a:solidFill>
                  <a:srgbClr val="0000FF"/>
                </a:solidFill>
                <a:ea typeface="华文新魏" panose="02010800040101010101" pitchFamily="2" charset="-122"/>
              </a:rPr>
              <a:t>＋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底面积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×2</a:t>
            </a:r>
          </a:p>
        </p:txBody>
      </p:sp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649288" y="3502025"/>
            <a:ext cx="81803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⑶ 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长方体的体积 </a:t>
            </a:r>
            <a:r>
              <a:rPr kumimoji="1"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(                  )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4932363" y="3519488"/>
            <a:ext cx="2425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长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宽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高</a:t>
            </a:r>
          </a:p>
        </p:txBody>
      </p:sp>
      <p:sp>
        <p:nvSpPr>
          <p:cNvPr id="3081" name="Text Box 24"/>
          <p:cNvSpPr txBox="1">
            <a:spLocks noChangeArrowheads="1"/>
          </p:cNvSpPr>
          <p:nvPr/>
        </p:nvSpPr>
        <p:spPr bwMode="auto">
          <a:xfrm>
            <a:off x="3914775" y="4298950"/>
            <a:ext cx="4572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=(                  )</a:t>
            </a:r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4929188" y="4327525"/>
            <a:ext cx="2425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底面积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高</a:t>
            </a:r>
          </a:p>
        </p:txBody>
      </p:sp>
      <p:sp>
        <p:nvSpPr>
          <p:cNvPr id="3083" name="Text Box 20"/>
          <p:cNvSpPr txBox="1">
            <a:spLocks noChangeArrowheads="1"/>
          </p:cNvSpPr>
          <p:nvPr/>
        </p:nvSpPr>
        <p:spPr bwMode="auto">
          <a:xfrm>
            <a:off x="558800" y="4999038"/>
            <a:ext cx="81803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(4)</a:t>
            </a:r>
            <a:r>
              <a:rPr kumimoji="1" lang="zh-CN" altLang="en-US" sz="3200" b="1" dirty="0">
                <a:latin typeface="楷体_GB2312" pitchFamily="49" charset="-122"/>
                <a:ea typeface="楷体_GB2312" pitchFamily="49" charset="-122"/>
              </a:rPr>
              <a:t>正方体的体积 </a:t>
            </a:r>
            <a:r>
              <a:rPr kumimoji="1"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kumimoji="1" lang="en-US" altLang="zh-CN" sz="3200" b="1" dirty="0">
                <a:latin typeface="楷体_GB2312" pitchFamily="49" charset="-122"/>
                <a:ea typeface="楷体_GB2312" pitchFamily="49" charset="-122"/>
              </a:rPr>
              <a:t>(                  )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527550" y="4999038"/>
            <a:ext cx="364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棱长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棱长</a:t>
            </a: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棱长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7" grpId="0"/>
      <p:bldP spid="110609" grpId="0"/>
      <p:bldP spid="110615" grpId="0"/>
      <p:bldP spid="1106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矩形 13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" name="Group 81"/>
          <p:cNvGrpSpPr/>
          <p:nvPr/>
        </p:nvGrpSpPr>
        <p:grpSpPr bwMode="auto">
          <a:xfrm>
            <a:off x="4214813" y="571500"/>
            <a:ext cx="4260850" cy="4657725"/>
            <a:chOff x="1608" y="408"/>
            <a:chExt cx="2676" cy="2934"/>
          </a:xfrm>
        </p:grpSpPr>
        <p:grpSp>
          <p:nvGrpSpPr>
            <p:cNvPr id="4205" name="Group 82"/>
            <p:cNvGrpSpPr/>
            <p:nvPr/>
          </p:nvGrpSpPr>
          <p:grpSpPr bwMode="auto">
            <a:xfrm>
              <a:off x="1608" y="408"/>
              <a:ext cx="336" cy="2934"/>
              <a:chOff x="3989" y="368"/>
              <a:chExt cx="427" cy="3212"/>
            </a:xfrm>
          </p:grpSpPr>
          <p:sp>
            <p:nvSpPr>
              <p:cNvPr id="4227" name="Freeform 83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28" name="Freeform 84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06" name="Group 85"/>
            <p:cNvGrpSpPr/>
            <p:nvPr/>
          </p:nvGrpSpPr>
          <p:grpSpPr bwMode="auto">
            <a:xfrm>
              <a:off x="1932" y="408"/>
              <a:ext cx="336" cy="2934"/>
              <a:chOff x="3989" y="368"/>
              <a:chExt cx="427" cy="3212"/>
            </a:xfrm>
          </p:grpSpPr>
          <p:sp>
            <p:nvSpPr>
              <p:cNvPr id="4225" name="Freeform 86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26" name="Freeform 87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07" name="Group 88"/>
            <p:cNvGrpSpPr/>
            <p:nvPr/>
          </p:nvGrpSpPr>
          <p:grpSpPr bwMode="auto">
            <a:xfrm>
              <a:off x="2268" y="408"/>
              <a:ext cx="336" cy="2934"/>
              <a:chOff x="3989" y="368"/>
              <a:chExt cx="427" cy="3212"/>
            </a:xfrm>
          </p:grpSpPr>
          <p:sp>
            <p:nvSpPr>
              <p:cNvPr id="4223" name="Freeform 89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24" name="Freeform 90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08" name="Group 91"/>
            <p:cNvGrpSpPr/>
            <p:nvPr/>
          </p:nvGrpSpPr>
          <p:grpSpPr bwMode="auto">
            <a:xfrm>
              <a:off x="2604" y="408"/>
              <a:ext cx="336" cy="2934"/>
              <a:chOff x="3989" y="368"/>
              <a:chExt cx="427" cy="3212"/>
            </a:xfrm>
          </p:grpSpPr>
          <p:sp>
            <p:nvSpPr>
              <p:cNvPr id="4221" name="Freeform 92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22" name="Freeform 93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09" name="Group 94"/>
            <p:cNvGrpSpPr/>
            <p:nvPr/>
          </p:nvGrpSpPr>
          <p:grpSpPr bwMode="auto">
            <a:xfrm>
              <a:off x="2940" y="408"/>
              <a:ext cx="336" cy="2934"/>
              <a:chOff x="3989" y="368"/>
              <a:chExt cx="427" cy="3212"/>
            </a:xfrm>
          </p:grpSpPr>
          <p:sp>
            <p:nvSpPr>
              <p:cNvPr id="4219" name="Freeform 95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20" name="Freeform 96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10" name="Group 97"/>
            <p:cNvGrpSpPr/>
            <p:nvPr/>
          </p:nvGrpSpPr>
          <p:grpSpPr bwMode="auto">
            <a:xfrm>
              <a:off x="3276" y="408"/>
              <a:ext cx="336" cy="2934"/>
              <a:chOff x="3989" y="368"/>
              <a:chExt cx="427" cy="3212"/>
            </a:xfrm>
          </p:grpSpPr>
          <p:sp>
            <p:nvSpPr>
              <p:cNvPr id="4217" name="Freeform 98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18" name="Freeform 99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11" name="Group 100"/>
            <p:cNvGrpSpPr/>
            <p:nvPr/>
          </p:nvGrpSpPr>
          <p:grpSpPr bwMode="auto">
            <a:xfrm>
              <a:off x="3612" y="408"/>
              <a:ext cx="336" cy="2934"/>
              <a:chOff x="3989" y="368"/>
              <a:chExt cx="427" cy="3212"/>
            </a:xfrm>
          </p:grpSpPr>
          <p:sp>
            <p:nvSpPr>
              <p:cNvPr id="4215" name="Freeform 101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16" name="Freeform 102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212" name="Group 103"/>
            <p:cNvGrpSpPr/>
            <p:nvPr/>
          </p:nvGrpSpPr>
          <p:grpSpPr bwMode="auto">
            <a:xfrm>
              <a:off x="3948" y="408"/>
              <a:ext cx="336" cy="2934"/>
              <a:chOff x="3989" y="368"/>
              <a:chExt cx="427" cy="3212"/>
            </a:xfrm>
          </p:grpSpPr>
          <p:sp>
            <p:nvSpPr>
              <p:cNvPr id="4213" name="Freeform 104"/>
              <p:cNvSpPr/>
              <p:nvPr/>
            </p:nvSpPr>
            <p:spPr bwMode="auto">
              <a:xfrm>
                <a:off x="3989" y="368"/>
                <a:ext cx="427" cy="766"/>
              </a:xfrm>
              <a:custGeom>
                <a:avLst/>
                <a:gdLst>
                  <a:gd name="T0" fmla="*/ 0 w 418"/>
                  <a:gd name="T1" fmla="*/ 1163 h 690"/>
                  <a:gd name="T2" fmla="*/ 0 w 418"/>
                  <a:gd name="T3" fmla="*/ 65 h 690"/>
                  <a:gd name="T4" fmla="*/ 211 w 418"/>
                  <a:gd name="T5" fmla="*/ 0 h 690"/>
                  <a:gd name="T6" fmla="*/ 465 w 418"/>
                  <a:gd name="T7" fmla="*/ 85 h 690"/>
                  <a:gd name="T8" fmla="*/ 0 w 418"/>
                  <a:gd name="T9" fmla="*/ 1163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14" name="Freeform 105"/>
              <p:cNvSpPr/>
              <p:nvPr/>
            </p:nvSpPr>
            <p:spPr bwMode="auto">
              <a:xfrm>
                <a:off x="3990" y="408"/>
                <a:ext cx="426" cy="3172"/>
              </a:xfrm>
              <a:custGeom>
                <a:avLst/>
                <a:gdLst>
                  <a:gd name="T0" fmla="*/ 0 w 432"/>
                  <a:gd name="T1" fmla="*/ 725 h 3168"/>
                  <a:gd name="T2" fmla="*/ 0 w 432"/>
                  <a:gd name="T3" fmla="*/ 3188 h 3168"/>
                  <a:gd name="T4" fmla="*/ 402 w 432"/>
                  <a:gd name="T5" fmla="*/ 2463 h 3168"/>
                  <a:gd name="T6" fmla="*/ 402 w 432"/>
                  <a:gd name="T7" fmla="*/ 0 h 3168"/>
                  <a:gd name="T8" fmla="*/ 0 w 432"/>
                  <a:gd name="T9" fmla="*/ 725 h 31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3168"/>
                  <a:gd name="T17" fmla="*/ 432 w 432"/>
                  <a:gd name="T18" fmla="*/ 3168 h 31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21883" name="AutoShape 27"/>
          <p:cNvSpPr>
            <a:spLocks noChangeArrowheads="1"/>
          </p:cNvSpPr>
          <p:nvPr/>
        </p:nvSpPr>
        <p:spPr bwMode="auto">
          <a:xfrm>
            <a:off x="476250" y="1263650"/>
            <a:ext cx="3238500" cy="4657725"/>
          </a:xfrm>
          <a:prstGeom prst="can">
            <a:avLst>
              <a:gd name="adj" fmla="val 4077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11" name="Group 29"/>
          <p:cNvGrpSpPr/>
          <p:nvPr/>
        </p:nvGrpSpPr>
        <p:grpSpPr bwMode="auto">
          <a:xfrm>
            <a:off x="4000500" y="1500188"/>
            <a:ext cx="4267200" cy="4657725"/>
            <a:chOff x="2568" y="1386"/>
            <a:chExt cx="2688" cy="2934"/>
          </a:xfrm>
        </p:grpSpPr>
        <p:grpSp>
          <p:nvGrpSpPr>
            <p:cNvPr id="4181" name="Group 30"/>
            <p:cNvGrpSpPr/>
            <p:nvPr/>
          </p:nvGrpSpPr>
          <p:grpSpPr bwMode="auto">
            <a:xfrm>
              <a:off x="2568" y="1386"/>
              <a:ext cx="336" cy="2934"/>
              <a:chOff x="1344" y="672"/>
              <a:chExt cx="418" cy="2710"/>
            </a:xfrm>
          </p:grpSpPr>
          <p:sp>
            <p:nvSpPr>
              <p:cNvPr id="4203" name="Freeform 31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04" name="Freeform 32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2" name="Group 33"/>
            <p:cNvGrpSpPr/>
            <p:nvPr/>
          </p:nvGrpSpPr>
          <p:grpSpPr bwMode="auto">
            <a:xfrm>
              <a:off x="2904" y="1386"/>
              <a:ext cx="336" cy="2934"/>
              <a:chOff x="1344" y="672"/>
              <a:chExt cx="418" cy="2710"/>
            </a:xfrm>
          </p:grpSpPr>
          <p:sp>
            <p:nvSpPr>
              <p:cNvPr id="4201" name="Freeform 34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02" name="Freeform 35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3" name="Group 36"/>
            <p:cNvGrpSpPr/>
            <p:nvPr/>
          </p:nvGrpSpPr>
          <p:grpSpPr bwMode="auto">
            <a:xfrm>
              <a:off x="3240" y="1386"/>
              <a:ext cx="336" cy="2934"/>
              <a:chOff x="1344" y="672"/>
              <a:chExt cx="418" cy="2710"/>
            </a:xfrm>
          </p:grpSpPr>
          <p:sp>
            <p:nvSpPr>
              <p:cNvPr id="4199" name="Freeform 37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00" name="Freeform 38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4" name="Group 39"/>
            <p:cNvGrpSpPr/>
            <p:nvPr/>
          </p:nvGrpSpPr>
          <p:grpSpPr bwMode="auto">
            <a:xfrm>
              <a:off x="3576" y="1386"/>
              <a:ext cx="336" cy="2934"/>
              <a:chOff x="1344" y="672"/>
              <a:chExt cx="418" cy="2710"/>
            </a:xfrm>
          </p:grpSpPr>
          <p:sp>
            <p:nvSpPr>
              <p:cNvPr id="4197" name="Freeform 40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8" name="Freeform 41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5" name="Group 42"/>
            <p:cNvGrpSpPr/>
            <p:nvPr/>
          </p:nvGrpSpPr>
          <p:grpSpPr bwMode="auto">
            <a:xfrm>
              <a:off x="4248" y="1386"/>
              <a:ext cx="336" cy="2934"/>
              <a:chOff x="1344" y="672"/>
              <a:chExt cx="418" cy="2710"/>
            </a:xfrm>
          </p:grpSpPr>
          <p:sp>
            <p:nvSpPr>
              <p:cNvPr id="4195" name="Freeform 43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6" name="Freeform 44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6" name="Group 45"/>
            <p:cNvGrpSpPr/>
            <p:nvPr/>
          </p:nvGrpSpPr>
          <p:grpSpPr bwMode="auto">
            <a:xfrm>
              <a:off x="3912" y="1386"/>
              <a:ext cx="336" cy="2934"/>
              <a:chOff x="1344" y="672"/>
              <a:chExt cx="418" cy="2710"/>
            </a:xfrm>
          </p:grpSpPr>
          <p:sp>
            <p:nvSpPr>
              <p:cNvPr id="4193" name="Freeform 46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4" name="Freeform 47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7" name="Group 48"/>
            <p:cNvGrpSpPr/>
            <p:nvPr/>
          </p:nvGrpSpPr>
          <p:grpSpPr bwMode="auto">
            <a:xfrm>
              <a:off x="4584" y="1386"/>
              <a:ext cx="336" cy="2934"/>
              <a:chOff x="1344" y="672"/>
              <a:chExt cx="418" cy="2710"/>
            </a:xfrm>
          </p:grpSpPr>
          <p:sp>
            <p:nvSpPr>
              <p:cNvPr id="4191" name="Freeform 49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2" name="Freeform 50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188" name="Group 51"/>
            <p:cNvGrpSpPr/>
            <p:nvPr/>
          </p:nvGrpSpPr>
          <p:grpSpPr bwMode="auto">
            <a:xfrm>
              <a:off x="4920" y="1386"/>
              <a:ext cx="336" cy="2934"/>
              <a:chOff x="1344" y="672"/>
              <a:chExt cx="418" cy="2710"/>
            </a:xfrm>
          </p:grpSpPr>
          <p:sp>
            <p:nvSpPr>
              <p:cNvPr id="4189" name="Freeform 52"/>
              <p:cNvSpPr/>
              <p:nvPr/>
            </p:nvSpPr>
            <p:spPr bwMode="auto">
              <a:xfrm>
                <a:off x="1344" y="1318"/>
                <a:ext cx="417" cy="2064"/>
              </a:xfrm>
              <a:custGeom>
                <a:avLst/>
                <a:gdLst>
                  <a:gd name="T0" fmla="*/ 580 w 384"/>
                  <a:gd name="T1" fmla="*/ 0 h 2064"/>
                  <a:gd name="T2" fmla="*/ 0 w 384"/>
                  <a:gd name="T3" fmla="*/ 0 h 2064"/>
                  <a:gd name="T4" fmla="*/ 0 w 384"/>
                  <a:gd name="T5" fmla="*/ 2016 h 2064"/>
                  <a:gd name="T6" fmla="*/ 291 w 384"/>
                  <a:gd name="T7" fmla="*/ 2064 h 2064"/>
                  <a:gd name="T8" fmla="*/ 580 w 384"/>
                  <a:gd name="T9" fmla="*/ 2016 h 2064"/>
                  <a:gd name="T10" fmla="*/ 580 w 384"/>
                  <a:gd name="T11" fmla="*/ 0 h 20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4"/>
                  <a:gd name="T19" fmla="*/ 0 h 2064"/>
                  <a:gd name="T20" fmla="*/ 384 w 384"/>
                  <a:gd name="T21" fmla="*/ 2064 h 20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90" name="Freeform 53"/>
              <p:cNvSpPr/>
              <p:nvPr/>
            </p:nvSpPr>
            <p:spPr bwMode="auto">
              <a:xfrm rot="10800000">
                <a:off x="1344" y="672"/>
                <a:ext cx="418" cy="690"/>
              </a:xfrm>
              <a:custGeom>
                <a:avLst/>
                <a:gdLst>
                  <a:gd name="T0" fmla="*/ 0 w 418"/>
                  <a:gd name="T1" fmla="*/ 690 h 690"/>
                  <a:gd name="T2" fmla="*/ 0 w 418"/>
                  <a:gd name="T3" fmla="*/ 39 h 690"/>
                  <a:gd name="T4" fmla="*/ 191 w 418"/>
                  <a:gd name="T5" fmla="*/ 0 h 690"/>
                  <a:gd name="T6" fmla="*/ 418 w 418"/>
                  <a:gd name="T7" fmla="*/ 50 h 690"/>
                  <a:gd name="T8" fmla="*/ 0 w 418"/>
                  <a:gd name="T9" fmla="*/ 690 h 6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8"/>
                  <a:gd name="T16" fmla="*/ 0 h 690"/>
                  <a:gd name="T17" fmla="*/ 418 w 418"/>
                  <a:gd name="T18" fmla="*/ 690 h 6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20" name="Group 54"/>
          <p:cNvGrpSpPr/>
          <p:nvPr/>
        </p:nvGrpSpPr>
        <p:grpSpPr bwMode="auto">
          <a:xfrm>
            <a:off x="477838" y="1892300"/>
            <a:ext cx="3236912" cy="4057650"/>
            <a:chOff x="-2496" y="1200"/>
            <a:chExt cx="2039" cy="2556"/>
          </a:xfrm>
        </p:grpSpPr>
        <p:sp>
          <p:nvSpPr>
            <p:cNvPr id="4179" name="Freeform 55"/>
            <p:cNvSpPr/>
            <p:nvPr/>
          </p:nvSpPr>
          <p:spPr bwMode="auto">
            <a:xfrm>
              <a:off x="-2496" y="1200"/>
              <a:ext cx="2039" cy="2556"/>
            </a:xfrm>
            <a:custGeom>
              <a:avLst/>
              <a:gdLst>
                <a:gd name="T0" fmla="*/ 0 w 2039"/>
                <a:gd name="T1" fmla="*/ 0 h 2556"/>
                <a:gd name="T2" fmla="*/ 2036 w 2039"/>
                <a:gd name="T3" fmla="*/ 5 h 2556"/>
                <a:gd name="T4" fmla="*/ 2039 w 2039"/>
                <a:gd name="T5" fmla="*/ 2180 h 2556"/>
                <a:gd name="T6" fmla="*/ 1968 w 2039"/>
                <a:gd name="T7" fmla="*/ 2290 h 2556"/>
                <a:gd name="T8" fmla="*/ 1841 w 2039"/>
                <a:gd name="T9" fmla="*/ 2382 h 2556"/>
                <a:gd name="T10" fmla="*/ 1714 w 2039"/>
                <a:gd name="T11" fmla="*/ 2423 h 2556"/>
                <a:gd name="T12" fmla="*/ 1619 w 2039"/>
                <a:gd name="T13" fmla="*/ 2464 h 2556"/>
                <a:gd name="T14" fmla="*/ 1516 w 2039"/>
                <a:gd name="T15" fmla="*/ 2486 h 2556"/>
                <a:gd name="T16" fmla="*/ 1365 w 2039"/>
                <a:gd name="T17" fmla="*/ 2522 h 2556"/>
                <a:gd name="T18" fmla="*/ 1203 w 2039"/>
                <a:gd name="T19" fmla="*/ 2545 h 2556"/>
                <a:gd name="T20" fmla="*/ 1030 w 2039"/>
                <a:gd name="T21" fmla="*/ 2556 h 2556"/>
                <a:gd name="T22" fmla="*/ 857 w 2039"/>
                <a:gd name="T23" fmla="*/ 2556 h 2556"/>
                <a:gd name="T24" fmla="*/ 710 w 2039"/>
                <a:gd name="T25" fmla="*/ 2544 h 2556"/>
                <a:gd name="T26" fmla="*/ 525 w 2039"/>
                <a:gd name="T27" fmla="*/ 2509 h 2556"/>
                <a:gd name="T28" fmla="*/ 387 w 2039"/>
                <a:gd name="T29" fmla="*/ 2463 h 2556"/>
                <a:gd name="T30" fmla="*/ 271 w 2039"/>
                <a:gd name="T31" fmla="*/ 2394 h 2556"/>
                <a:gd name="T32" fmla="*/ 167 w 2039"/>
                <a:gd name="T33" fmla="*/ 2348 h 2556"/>
                <a:gd name="T34" fmla="*/ 87 w 2039"/>
                <a:gd name="T35" fmla="*/ 2278 h 2556"/>
                <a:gd name="T36" fmla="*/ 1 w 2039"/>
                <a:gd name="T37" fmla="*/ 2174 h 2556"/>
                <a:gd name="T38" fmla="*/ 0 w 2039"/>
                <a:gd name="T39" fmla="*/ 0 h 25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39"/>
                <a:gd name="T61" fmla="*/ 0 h 2556"/>
                <a:gd name="T62" fmla="*/ 2039 w 2039"/>
                <a:gd name="T63" fmla="*/ 2556 h 25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39" h="2556">
                  <a:moveTo>
                    <a:pt x="0" y="0"/>
                  </a:moveTo>
                  <a:lnTo>
                    <a:pt x="2036" y="5"/>
                  </a:lnTo>
                  <a:lnTo>
                    <a:pt x="2039" y="2180"/>
                  </a:lnTo>
                  <a:lnTo>
                    <a:pt x="1968" y="2290"/>
                  </a:lnTo>
                  <a:lnTo>
                    <a:pt x="1841" y="2382"/>
                  </a:lnTo>
                  <a:lnTo>
                    <a:pt x="1714" y="2423"/>
                  </a:lnTo>
                  <a:lnTo>
                    <a:pt x="1619" y="2464"/>
                  </a:lnTo>
                  <a:lnTo>
                    <a:pt x="1516" y="2486"/>
                  </a:lnTo>
                  <a:lnTo>
                    <a:pt x="1365" y="2522"/>
                  </a:lnTo>
                  <a:lnTo>
                    <a:pt x="1203" y="2545"/>
                  </a:lnTo>
                  <a:lnTo>
                    <a:pt x="1030" y="2556"/>
                  </a:lnTo>
                  <a:lnTo>
                    <a:pt x="857" y="2556"/>
                  </a:lnTo>
                  <a:lnTo>
                    <a:pt x="710" y="2544"/>
                  </a:lnTo>
                  <a:lnTo>
                    <a:pt x="525" y="2509"/>
                  </a:lnTo>
                  <a:lnTo>
                    <a:pt x="387" y="2463"/>
                  </a:lnTo>
                  <a:lnTo>
                    <a:pt x="271" y="2394"/>
                  </a:lnTo>
                  <a:lnTo>
                    <a:pt x="167" y="2348"/>
                  </a:lnTo>
                  <a:lnTo>
                    <a:pt x="87" y="2278"/>
                  </a:lnTo>
                  <a:lnTo>
                    <a:pt x="1" y="2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80" name="Freeform 56"/>
            <p:cNvSpPr/>
            <p:nvPr/>
          </p:nvSpPr>
          <p:spPr bwMode="auto">
            <a:xfrm>
              <a:off x="-2492" y="1200"/>
              <a:ext cx="2030" cy="429"/>
            </a:xfrm>
            <a:custGeom>
              <a:avLst/>
              <a:gdLst>
                <a:gd name="T0" fmla="*/ 0 w 2030"/>
                <a:gd name="T1" fmla="*/ 0 h 429"/>
                <a:gd name="T2" fmla="*/ 2030 w 2030"/>
                <a:gd name="T3" fmla="*/ 0 h 429"/>
                <a:gd name="T4" fmla="*/ 1962 w 2030"/>
                <a:gd name="T5" fmla="*/ 159 h 429"/>
                <a:gd name="T6" fmla="*/ 1858 w 2030"/>
                <a:gd name="T7" fmla="*/ 251 h 429"/>
                <a:gd name="T8" fmla="*/ 1708 w 2030"/>
                <a:gd name="T9" fmla="*/ 321 h 429"/>
                <a:gd name="T10" fmla="*/ 1581 w 2030"/>
                <a:gd name="T11" fmla="*/ 367 h 429"/>
                <a:gd name="T12" fmla="*/ 1350 w 2030"/>
                <a:gd name="T13" fmla="*/ 406 h 429"/>
                <a:gd name="T14" fmla="*/ 1177 w 2030"/>
                <a:gd name="T15" fmla="*/ 418 h 429"/>
                <a:gd name="T16" fmla="*/ 1027 w 2030"/>
                <a:gd name="T17" fmla="*/ 429 h 429"/>
                <a:gd name="T18" fmla="*/ 889 w 2030"/>
                <a:gd name="T19" fmla="*/ 429 h 429"/>
                <a:gd name="T20" fmla="*/ 739 w 2030"/>
                <a:gd name="T21" fmla="*/ 418 h 429"/>
                <a:gd name="T22" fmla="*/ 508 w 2030"/>
                <a:gd name="T23" fmla="*/ 378 h 429"/>
                <a:gd name="T24" fmla="*/ 254 w 2030"/>
                <a:gd name="T25" fmla="*/ 286 h 429"/>
                <a:gd name="T26" fmla="*/ 92 w 2030"/>
                <a:gd name="T27" fmla="*/ 180 h 429"/>
                <a:gd name="T28" fmla="*/ 57 w 2030"/>
                <a:gd name="T29" fmla="*/ 127 h 429"/>
                <a:gd name="T30" fmla="*/ 23 w 2030"/>
                <a:gd name="T31" fmla="*/ 69 h 429"/>
                <a:gd name="T32" fmla="*/ 0 w 2030"/>
                <a:gd name="T33" fmla="*/ 0 h 4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30"/>
                <a:gd name="T52" fmla="*/ 0 h 429"/>
                <a:gd name="T53" fmla="*/ 2030 w 2030"/>
                <a:gd name="T54" fmla="*/ 429 h 4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30" h="429">
                  <a:moveTo>
                    <a:pt x="0" y="0"/>
                  </a:moveTo>
                  <a:lnTo>
                    <a:pt x="2030" y="0"/>
                  </a:lnTo>
                  <a:lnTo>
                    <a:pt x="1962" y="159"/>
                  </a:lnTo>
                  <a:lnTo>
                    <a:pt x="1858" y="251"/>
                  </a:lnTo>
                  <a:lnTo>
                    <a:pt x="1708" y="321"/>
                  </a:lnTo>
                  <a:lnTo>
                    <a:pt x="1581" y="367"/>
                  </a:lnTo>
                  <a:lnTo>
                    <a:pt x="1350" y="406"/>
                  </a:lnTo>
                  <a:lnTo>
                    <a:pt x="1177" y="418"/>
                  </a:lnTo>
                  <a:lnTo>
                    <a:pt x="1027" y="429"/>
                  </a:lnTo>
                  <a:lnTo>
                    <a:pt x="889" y="429"/>
                  </a:lnTo>
                  <a:lnTo>
                    <a:pt x="739" y="418"/>
                  </a:lnTo>
                  <a:lnTo>
                    <a:pt x="508" y="378"/>
                  </a:lnTo>
                  <a:lnTo>
                    <a:pt x="254" y="286"/>
                  </a:lnTo>
                  <a:lnTo>
                    <a:pt x="92" y="180"/>
                  </a:lnTo>
                  <a:lnTo>
                    <a:pt x="57" y="127"/>
                  </a:lnTo>
                  <a:lnTo>
                    <a:pt x="23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2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1913" name="Freeform 57"/>
          <p:cNvSpPr/>
          <p:nvPr/>
        </p:nvSpPr>
        <p:spPr bwMode="auto">
          <a:xfrm>
            <a:off x="490538" y="1214438"/>
            <a:ext cx="3224212" cy="677862"/>
          </a:xfrm>
          <a:custGeom>
            <a:avLst/>
            <a:gdLst>
              <a:gd name="T0" fmla="*/ 0 w 2031"/>
              <a:gd name="T1" fmla="*/ 2147483647 h 427"/>
              <a:gd name="T2" fmla="*/ 2147483647 w 2031"/>
              <a:gd name="T3" fmla="*/ 2147483647 h 427"/>
              <a:gd name="T4" fmla="*/ 2147483647 w 2031"/>
              <a:gd name="T5" fmla="*/ 2147483647 h 427"/>
              <a:gd name="T6" fmla="*/ 2147483647 w 2031"/>
              <a:gd name="T7" fmla="*/ 2147483647 h 427"/>
              <a:gd name="T8" fmla="*/ 2147483647 w 2031"/>
              <a:gd name="T9" fmla="*/ 2147483647 h 427"/>
              <a:gd name="T10" fmla="*/ 2147483647 w 2031"/>
              <a:gd name="T11" fmla="*/ 2147483647 h 427"/>
              <a:gd name="T12" fmla="*/ 2147483647 w 2031"/>
              <a:gd name="T13" fmla="*/ 2147483647 h 427"/>
              <a:gd name="T14" fmla="*/ 2147483647 w 2031"/>
              <a:gd name="T15" fmla="*/ 2147483647 h 427"/>
              <a:gd name="T16" fmla="*/ 2147483647 w 2031"/>
              <a:gd name="T17" fmla="*/ 2147483647 h 427"/>
              <a:gd name="T18" fmla="*/ 2147483647 w 2031"/>
              <a:gd name="T19" fmla="*/ 0 h 427"/>
              <a:gd name="T20" fmla="*/ 2147483647 w 2031"/>
              <a:gd name="T21" fmla="*/ 0 h 427"/>
              <a:gd name="T22" fmla="*/ 2147483647 w 2031"/>
              <a:gd name="T23" fmla="*/ 2147483647 h 427"/>
              <a:gd name="T24" fmla="*/ 2147483647 w 2031"/>
              <a:gd name="T25" fmla="*/ 2147483647 h 427"/>
              <a:gd name="T26" fmla="*/ 2147483647 w 2031"/>
              <a:gd name="T27" fmla="*/ 2147483647 h 427"/>
              <a:gd name="T28" fmla="*/ 2147483647 w 2031"/>
              <a:gd name="T29" fmla="*/ 2147483647 h 427"/>
              <a:gd name="T30" fmla="*/ 2147483647 w 2031"/>
              <a:gd name="T31" fmla="*/ 2147483647 h 427"/>
              <a:gd name="T32" fmla="*/ 2147483647 w 2031"/>
              <a:gd name="T33" fmla="*/ 2147483647 h 427"/>
              <a:gd name="T34" fmla="*/ 2147483647 w 2031"/>
              <a:gd name="T35" fmla="*/ 2147483647 h 427"/>
              <a:gd name="T36" fmla="*/ 2147483647 w 2031"/>
              <a:gd name="T37" fmla="*/ 2147483647 h 427"/>
              <a:gd name="T38" fmla="*/ 2147483647 w 2031"/>
              <a:gd name="T39" fmla="*/ 2147483647 h 427"/>
              <a:gd name="T40" fmla="*/ 2147483647 w 2031"/>
              <a:gd name="T41" fmla="*/ 2147483647 h 427"/>
              <a:gd name="T42" fmla="*/ 0 w 2031"/>
              <a:gd name="T43" fmla="*/ 2147483647 h 42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031"/>
              <a:gd name="T67" fmla="*/ 0 h 427"/>
              <a:gd name="T68" fmla="*/ 2031 w 2031"/>
              <a:gd name="T69" fmla="*/ 427 h 42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031" h="427">
                <a:moveTo>
                  <a:pt x="0" y="427"/>
                </a:moveTo>
                <a:lnTo>
                  <a:pt x="2031" y="427"/>
                </a:lnTo>
                <a:lnTo>
                  <a:pt x="1973" y="288"/>
                </a:lnTo>
                <a:lnTo>
                  <a:pt x="1857" y="196"/>
                </a:lnTo>
                <a:lnTo>
                  <a:pt x="1768" y="146"/>
                </a:lnTo>
                <a:lnTo>
                  <a:pt x="1653" y="100"/>
                </a:lnTo>
                <a:lnTo>
                  <a:pt x="1514" y="54"/>
                </a:lnTo>
                <a:lnTo>
                  <a:pt x="1361" y="23"/>
                </a:lnTo>
                <a:lnTo>
                  <a:pt x="1188" y="11"/>
                </a:lnTo>
                <a:lnTo>
                  <a:pt x="1038" y="0"/>
                </a:lnTo>
                <a:lnTo>
                  <a:pt x="900" y="0"/>
                </a:lnTo>
                <a:lnTo>
                  <a:pt x="795" y="3"/>
                </a:lnTo>
                <a:lnTo>
                  <a:pt x="691" y="15"/>
                </a:lnTo>
                <a:lnTo>
                  <a:pt x="553" y="38"/>
                </a:lnTo>
                <a:lnTo>
                  <a:pt x="414" y="72"/>
                </a:lnTo>
                <a:lnTo>
                  <a:pt x="310" y="118"/>
                </a:lnTo>
                <a:lnTo>
                  <a:pt x="181" y="187"/>
                </a:lnTo>
                <a:lnTo>
                  <a:pt x="126" y="245"/>
                </a:lnTo>
                <a:lnTo>
                  <a:pt x="91" y="268"/>
                </a:lnTo>
                <a:lnTo>
                  <a:pt x="57" y="315"/>
                </a:lnTo>
                <a:lnTo>
                  <a:pt x="22" y="361"/>
                </a:lnTo>
                <a:lnTo>
                  <a:pt x="0" y="4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2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" name="Group 58"/>
          <p:cNvGrpSpPr/>
          <p:nvPr/>
        </p:nvGrpSpPr>
        <p:grpSpPr bwMode="auto">
          <a:xfrm>
            <a:off x="2095500" y="1244600"/>
            <a:ext cx="1588" cy="4657725"/>
            <a:chOff x="1787" y="1298"/>
            <a:chExt cx="1" cy="2934"/>
          </a:xfrm>
        </p:grpSpPr>
        <p:sp>
          <p:nvSpPr>
            <p:cNvPr id="4177" name="Line 59"/>
            <p:cNvSpPr>
              <a:spLocks noChangeShapeType="1"/>
            </p:cNvSpPr>
            <p:nvPr/>
          </p:nvSpPr>
          <p:spPr bwMode="auto">
            <a:xfrm>
              <a:off x="1787" y="1298"/>
              <a:ext cx="1" cy="8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8" name="Line 60"/>
            <p:cNvSpPr>
              <a:spLocks noChangeShapeType="1"/>
            </p:cNvSpPr>
            <p:nvPr/>
          </p:nvSpPr>
          <p:spPr bwMode="auto">
            <a:xfrm>
              <a:off x="1788" y="2120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1917" name="Line 61"/>
          <p:cNvSpPr>
            <a:spLocks noChangeShapeType="1"/>
          </p:cNvSpPr>
          <p:nvPr/>
        </p:nvSpPr>
        <p:spPr bwMode="auto">
          <a:xfrm>
            <a:off x="476250" y="1876425"/>
            <a:ext cx="3238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2" name="Group 62"/>
          <p:cNvGrpSpPr/>
          <p:nvPr/>
        </p:nvGrpSpPr>
        <p:grpSpPr bwMode="auto">
          <a:xfrm>
            <a:off x="685800" y="1628775"/>
            <a:ext cx="2874963" cy="3970338"/>
            <a:chOff x="2304" y="1392"/>
            <a:chExt cx="1811" cy="2501"/>
          </a:xfrm>
        </p:grpSpPr>
        <p:sp>
          <p:nvSpPr>
            <p:cNvPr id="4175" name="Line 63"/>
            <p:cNvSpPr>
              <a:spLocks noChangeShapeType="1"/>
            </p:cNvSpPr>
            <p:nvPr/>
          </p:nvSpPr>
          <p:spPr bwMode="auto">
            <a:xfrm rot="102027">
              <a:off x="2304" y="1392"/>
              <a:ext cx="1811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6" name="Line 64"/>
            <p:cNvSpPr>
              <a:spLocks noChangeShapeType="1"/>
            </p:cNvSpPr>
            <p:nvPr/>
          </p:nvSpPr>
          <p:spPr bwMode="auto">
            <a:xfrm>
              <a:off x="4080" y="1776"/>
              <a:ext cx="1" cy="2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" name="Group 65"/>
          <p:cNvGrpSpPr/>
          <p:nvPr/>
        </p:nvGrpSpPr>
        <p:grpSpPr bwMode="auto">
          <a:xfrm>
            <a:off x="1066800" y="1304925"/>
            <a:ext cx="1981200" cy="4476750"/>
            <a:chOff x="4368" y="1104"/>
            <a:chExt cx="1248" cy="2820"/>
          </a:xfrm>
        </p:grpSpPr>
        <p:sp>
          <p:nvSpPr>
            <p:cNvPr id="4173" name="Line 66"/>
            <p:cNvSpPr>
              <a:spLocks noChangeShapeType="1"/>
            </p:cNvSpPr>
            <p:nvPr/>
          </p:nvSpPr>
          <p:spPr bwMode="auto">
            <a:xfrm rot="358124" flipH="1">
              <a:off x="4416" y="1104"/>
              <a:ext cx="120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4" name="Line 67"/>
            <p:cNvSpPr>
              <a:spLocks noChangeShapeType="1"/>
            </p:cNvSpPr>
            <p:nvPr/>
          </p:nvSpPr>
          <p:spPr bwMode="auto">
            <a:xfrm>
              <a:off x="4368" y="1812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Group 68"/>
          <p:cNvGrpSpPr/>
          <p:nvPr/>
        </p:nvGrpSpPr>
        <p:grpSpPr bwMode="auto">
          <a:xfrm>
            <a:off x="1562100" y="1266825"/>
            <a:ext cx="990600" cy="4610100"/>
            <a:chOff x="3840" y="1152"/>
            <a:chExt cx="624" cy="2904"/>
          </a:xfrm>
        </p:grpSpPr>
        <p:sp>
          <p:nvSpPr>
            <p:cNvPr id="4171" name="Line 69"/>
            <p:cNvSpPr>
              <a:spLocks noChangeShapeType="1"/>
            </p:cNvSpPr>
            <p:nvPr/>
          </p:nvSpPr>
          <p:spPr bwMode="auto">
            <a:xfrm rot="354789" flipH="1">
              <a:off x="3888" y="1152"/>
              <a:ext cx="57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2" name="Line 70"/>
            <p:cNvSpPr>
              <a:spLocks noChangeShapeType="1"/>
            </p:cNvSpPr>
            <p:nvPr/>
          </p:nvSpPr>
          <p:spPr bwMode="auto">
            <a:xfrm>
              <a:off x="3840" y="1944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5" name="Group 71"/>
          <p:cNvGrpSpPr/>
          <p:nvPr/>
        </p:nvGrpSpPr>
        <p:grpSpPr bwMode="auto">
          <a:xfrm>
            <a:off x="666750" y="1476375"/>
            <a:ext cx="2759075" cy="4064000"/>
            <a:chOff x="4224" y="1380"/>
            <a:chExt cx="1738" cy="2560"/>
          </a:xfrm>
        </p:grpSpPr>
        <p:sp>
          <p:nvSpPr>
            <p:cNvPr id="4169" name="Line 72"/>
            <p:cNvSpPr>
              <a:spLocks noChangeShapeType="1"/>
            </p:cNvSpPr>
            <p:nvPr/>
          </p:nvSpPr>
          <p:spPr bwMode="auto">
            <a:xfrm rot="248953" flipV="1">
              <a:off x="4236" y="1380"/>
              <a:ext cx="1726" cy="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0" name="Line 73"/>
            <p:cNvSpPr>
              <a:spLocks noChangeShapeType="1"/>
            </p:cNvSpPr>
            <p:nvPr/>
          </p:nvSpPr>
          <p:spPr bwMode="auto">
            <a:xfrm>
              <a:off x="4224" y="1848"/>
              <a:ext cx="0" cy="2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6" name="Group 74"/>
          <p:cNvGrpSpPr/>
          <p:nvPr/>
        </p:nvGrpSpPr>
        <p:grpSpPr bwMode="auto">
          <a:xfrm>
            <a:off x="1543050" y="1263650"/>
            <a:ext cx="1085850" cy="4651375"/>
            <a:chOff x="3696" y="528"/>
            <a:chExt cx="684" cy="2930"/>
          </a:xfrm>
        </p:grpSpPr>
        <p:sp>
          <p:nvSpPr>
            <p:cNvPr id="4167" name="Line 75"/>
            <p:cNvSpPr>
              <a:spLocks noChangeShapeType="1"/>
            </p:cNvSpPr>
            <p:nvPr/>
          </p:nvSpPr>
          <p:spPr bwMode="auto">
            <a:xfrm rot="-168139" flipH="1" flipV="1">
              <a:off x="3696" y="528"/>
              <a:ext cx="675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8" name="Line 76"/>
            <p:cNvSpPr>
              <a:spLocks noChangeShapeType="1"/>
            </p:cNvSpPr>
            <p:nvPr/>
          </p:nvSpPr>
          <p:spPr bwMode="auto">
            <a:xfrm>
              <a:off x="4380" y="1332"/>
              <a:ext cx="0" cy="2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" name="Group 77"/>
          <p:cNvGrpSpPr/>
          <p:nvPr/>
        </p:nvGrpSpPr>
        <p:grpSpPr bwMode="auto">
          <a:xfrm>
            <a:off x="1123950" y="1435100"/>
            <a:ext cx="2057400" cy="4324350"/>
            <a:chOff x="3564" y="720"/>
            <a:chExt cx="1296" cy="2724"/>
          </a:xfrm>
        </p:grpSpPr>
        <p:sp>
          <p:nvSpPr>
            <p:cNvPr id="4165" name="Line 78"/>
            <p:cNvSpPr>
              <a:spLocks noChangeShapeType="1"/>
            </p:cNvSpPr>
            <p:nvPr/>
          </p:nvSpPr>
          <p:spPr bwMode="auto">
            <a:xfrm rot="111123">
              <a:off x="3564" y="720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6" name="Line 79"/>
            <p:cNvSpPr>
              <a:spLocks noChangeShapeType="1"/>
            </p:cNvSpPr>
            <p:nvPr/>
          </p:nvSpPr>
          <p:spPr bwMode="auto">
            <a:xfrm>
              <a:off x="4836" y="1356"/>
              <a:ext cx="0" cy="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8" name="组合 137"/>
          <p:cNvGrpSpPr/>
          <p:nvPr/>
        </p:nvGrpSpPr>
        <p:grpSpPr bwMode="auto">
          <a:xfrm>
            <a:off x="4000500" y="1071563"/>
            <a:ext cx="4811713" cy="4729162"/>
            <a:chOff x="1714480" y="6786845"/>
            <a:chExt cx="4811264" cy="4728880"/>
          </a:xfrm>
        </p:grpSpPr>
        <p:grpSp>
          <p:nvGrpSpPr>
            <p:cNvPr id="4115" name="Group 2"/>
            <p:cNvGrpSpPr/>
            <p:nvPr/>
          </p:nvGrpSpPr>
          <p:grpSpPr bwMode="auto">
            <a:xfrm>
              <a:off x="2256956" y="6786845"/>
              <a:ext cx="4268788" cy="4657725"/>
              <a:chOff x="3072" y="720"/>
              <a:chExt cx="2676" cy="2934"/>
            </a:xfrm>
          </p:grpSpPr>
          <p:grpSp>
            <p:nvGrpSpPr>
              <p:cNvPr id="4141" name="Group 3"/>
              <p:cNvGrpSpPr/>
              <p:nvPr/>
            </p:nvGrpSpPr>
            <p:grpSpPr bwMode="auto">
              <a:xfrm>
                <a:off x="3072" y="720"/>
                <a:ext cx="336" cy="2934"/>
                <a:chOff x="3989" y="368"/>
                <a:chExt cx="427" cy="3212"/>
              </a:xfrm>
            </p:grpSpPr>
            <p:sp>
              <p:nvSpPr>
                <p:cNvPr id="4163" name="Freeform 4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64" name="Freeform 5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2" name="Group 6"/>
              <p:cNvGrpSpPr/>
              <p:nvPr/>
            </p:nvGrpSpPr>
            <p:grpSpPr bwMode="auto">
              <a:xfrm>
                <a:off x="3408" y="720"/>
                <a:ext cx="336" cy="2934"/>
                <a:chOff x="3989" y="368"/>
                <a:chExt cx="427" cy="3212"/>
              </a:xfrm>
            </p:grpSpPr>
            <p:sp>
              <p:nvSpPr>
                <p:cNvPr id="4161" name="Freeform 7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62" name="Freeform 8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3" name="Group 9"/>
              <p:cNvGrpSpPr/>
              <p:nvPr/>
            </p:nvGrpSpPr>
            <p:grpSpPr bwMode="auto">
              <a:xfrm>
                <a:off x="3732" y="720"/>
                <a:ext cx="336" cy="2934"/>
                <a:chOff x="3989" y="368"/>
                <a:chExt cx="427" cy="3212"/>
              </a:xfrm>
            </p:grpSpPr>
            <p:sp>
              <p:nvSpPr>
                <p:cNvPr id="4159" name="Freeform 10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60" name="Freeform 11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4" name="Group 12"/>
              <p:cNvGrpSpPr/>
              <p:nvPr/>
            </p:nvGrpSpPr>
            <p:grpSpPr bwMode="auto">
              <a:xfrm>
                <a:off x="4068" y="720"/>
                <a:ext cx="336" cy="2934"/>
                <a:chOff x="3989" y="368"/>
                <a:chExt cx="427" cy="3212"/>
              </a:xfrm>
            </p:grpSpPr>
            <p:sp>
              <p:nvSpPr>
                <p:cNvPr id="4157" name="Freeform 13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8" name="Freeform 14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5" name="Group 15"/>
              <p:cNvGrpSpPr/>
              <p:nvPr/>
            </p:nvGrpSpPr>
            <p:grpSpPr bwMode="auto">
              <a:xfrm>
                <a:off x="4404" y="720"/>
                <a:ext cx="336" cy="2934"/>
                <a:chOff x="3989" y="368"/>
                <a:chExt cx="427" cy="3212"/>
              </a:xfrm>
            </p:grpSpPr>
            <p:sp>
              <p:nvSpPr>
                <p:cNvPr id="4155" name="Freeform 16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6" name="Freeform 17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6" name="Group 18"/>
              <p:cNvGrpSpPr/>
              <p:nvPr/>
            </p:nvGrpSpPr>
            <p:grpSpPr bwMode="auto">
              <a:xfrm>
                <a:off x="4740" y="720"/>
                <a:ext cx="336" cy="2934"/>
                <a:chOff x="3989" y="368"/>
                <a:chExt cx="427" cy="3212"/>
              </a:xfrm>
            </p:grpSpPr>
            <p:sp>
              <p:nvSpPr>
                <p:cNvPr id="4153" name="Freeform 19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4" name="Freeform 20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7" name="Group 21"/>
              <p:cNvGrpSpPr/>
              <p:nvPr/>
            </p:nvGrpSpPr>
            <p:grpSpPr bwMode="auto">
              <a:xfrm>
                <a:off x="5076" y="720"/>
                <a:ext cx="336" cy="2934"/>
                <a:chOff x="3989" y="368"/>
                <a:chExt cx="427" cy="3212"/>
              </a:xfrm>
            </p:grpSpPr>
            <p:sp>
              <p:nvSpPr>
                <p:cNvPr id="4151" name="Freeform 22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2" name="Freeform 23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8" name="Group 24"/>
              <p:cNvGrpSpPr/>
              <p:nvPr/>
            </p:nvGrpSpPr>
            <p:grpSpPr bwMode="auto">
              <a:xfrm>
                <a:off x="5412" y="720"/>
                <a:ext cx="336" cy="2934"/>
                <a:chOff x="3989" y="368"/>
                <a:chExt cx="427" cy="3212"/>
              </a:xfrm>
            </p:grpSpPr>
            <p:sp>
              <p:nvSpPr>
                <p:cNvPr id="4149" name="Freeform 25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0" name="Freeform 26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116" name="Group 106"/>
            <p:cNvGrpSpPr/>
            <p:nvPr/>
          </p:nvGrpSpPr>
          <p:grpSpPr bwMode="auto">
            <a:xfrm>
              <a:off x="1714480" y="6858000"/>
              <a:ext cx="4268788" cy="4657725"/>
              <a:chOff x="2556" y="1026"/>
              <a:chExt cx="2689" cy="2934"/>
            </a:xfrm>
          </p:grpSpPr>
          <p:grpSp>
            <p:nvGrpSpPr>
              <p:cNvPr id="4117" name="Group 107"/>
              <p:cNvGrpSpPr/>
              <p:nvPr/>
            </p:nvGrpSpPr>
            <p:grpSpPr bwMode="auto">
              <a:xfrm>
                <a:off x="2556" y="1026"/>
                <a:ext cx="338" cy="2934"/>
                <a:chOff x="1344" y="672"/>
                <a:chExt cx="418" cy="2710"/>
              </a:xfrm>
            </p:grpSpPr>
            <p:sp>
              <p:nvSpPr>
                <p:cNvPr id="4139" name="Freeform 108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40" name="Freeform 109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18" name="Group 110"/>
              <p:cNvGrpSpPr/>
              <p:nvPr/>
            </p:nvGrpSpPr>
            <p:grpSpPr bwMode="auto">
              <a:xfrm>
                <a:off x="2894" y="1026"/>
                <a:ext cx="337" cy="2934"/>
                <a:chOff x="1344" y="672"/>
                <a:chExt cx="418" cy="2710"/>
              </a:xfrm>
            </p:grpSpPr>
            <p:sp>
              <p:nvSpPr>
                <p:cNvPr id="4137" name="Freeform 111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38" name="Freeform 112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19" name="Group 113"/>
              <p:cNvGrpSpPr/>
              <p:nvPr/>
            </p:nvGrpSpPr>
            <p:grpSpPr bwMode="auto">
              <a:xfrm>
                <a:off x="3231" y="1026"/>
                <a:ext cx="338" cy="2934"/>
                <a:chOff x="1344" y="672"/>
                <a:chExt cx="418" cy="2710"/>
              </a:xfrm>
            </p:grpSpPr>
            <p:sp>
              <p:nvSpPr>
                <p:cNvPr id="4135" name="Freeform 114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36" name="Freeform 115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20" name="Group 116"/>
              <p:cNvGrpSpPr/>
              <p:nvPr/>
            </p:nvGrpSpPr>
            <p:grpSpPr bwMode="auto">
              <a:xfrm>
                <a:off x="3557" y="1026"/>
                <a:ext cx="337" cy="2934"/>
                <a:chOff x="1344" y="672"/>
                <a:chExt cx="418" cy="2710"/>
              </a:xfrm>
            </p:grpSpPr>
            <p:sp>
              <p:nvSpPr>
                <p:cNvPr id="4133" name="Freeform 117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34" name="Freeform 118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21" name="Group 119"/>
              <p:cNvGrpSpPr/>
              <p:nvPr/>
            </p:nvGrpSpPr>
            <p:grpSpPr bwMode="auto">
              <a:xfrm>
                <a:off x="4232" y="1026"/>
                <a:ext cx="338" cy="2934"/>
                <a:chOff x="1344" y="672"/>
                <a:chExt cx="418" cy="2710"/>
              </a:xfrm>
            </p:grpSpPr>
            <p:sp>
              <p:nvSpPr>
                <p:cNvPr id="4131" name="Freeform 120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32" name="Freeform 121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22" name="Group 122"/>
              <p:cNvGrpSpPr/>
              <p:nvPr/>
            </p:nvGrpSpPr>
            <p:grpSpPr bwMode="auto">
              <a:xfrm>
                <a:off x="3894" y="1026"/>
                <a:ext cx="338" cy="2934"/>
                <a:chOff x="1344" y="672"/>
                <a:chExt cx="418" cy="2710"/>
              </a:xfrm>
            </p:grpSpPr>
            <p:sp>
              <p:nvSpPr>
                <p:cNvPr id="4129" name="Freeform 12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30" name="Freeform 124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23" name="Group 125"/>
              <p:cNvGrpSpPr/>
              <p:nvPr/>
            </p:nvGrpSpPr>
            <p:grpSpPr bwMode="auto">
              <a:xfrm>
                <a:off x="4570" y="1026"/>
                <a:ext cx="337" cy="2934"/>
                <a:chOff x="1344" y="672"/>
                <a:chExt cx="418" cy="2710"/>
              </a:xfrm>
            </p:grpSpPr>
            <p:sp>
              <p:nvSpPr>
                <p:cNvPr id="4127" name="Freeform 12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28" name="Freeform 127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24" name="Group 128"/>
              <p:cNvGrpSpPr/>
              <p:nvPr/>
            </p:nvGrpSpPr>
            <p:grpSpPr bwMode="auto">
              <a:xfrm>
                <a:off x="4907" y="1026"/>
                <a:ext cx="338" cy="2934"/>
                <a:chOff x="1344" y="672"/>
                <a:chExt cx="418" cy="2710"/>
              </a:xfrm>
            </p:grpSpPr>
            <p:sp>
              <p:nvSpPr>
                <p:cNvPr id="4125" name="Freeform 129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26" name="Freeform 130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21987" name="AutoShape 131"/>
          <p:cNvSpPr>
            <a:spLocks noChangeArrowheads="1"/>
          </p:cNvSpPr>
          <p:nvPr/>
        </p:nvSpPr>
        <p:spPr bwMode="auto">
          <a:xfrm>
            <a:off x="3714750" y="2867025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28575">
            <a:solidFill>
              <a:srgbClr val="FFFF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4" name="Text Box 133"/>
          <p:cNvSpPr txBox="1">
            <a:spLocks noChangeArrowheads="1"/>
          </p:cNvSpPr>
          <p:nvPr/>
        </p:nvSpPr>
        <p:spPr bwMode="auto">
          <a:xfrm>
            <a:off x="571500" y="214313"/>
            <a:ext cx="2736850" cy="60801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28575">
            <a:solidFill>
              <a:srgbClr val="FF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99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圆柱的体积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19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83" grpId="0" animBg="1" autoUpdateAnimBg="0"/>
      <p:bldP spid="121913" grpId="0" animBg="1"/>
      <p:bldP spid="121917" grpId="0" animBg="1"/>
      <p:bldP spid="1219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/>
          <p:nvPr/>
        </p:nvGrpSpPr>
        <p:grpSpPr bwMode="auto">
          <a:xfrm>
            <a:off x="428625" y="1285875"/>
            <a:ext cx="4556125" cy="4657725"/>
            <a:chOff x="2410" y="0"/>
            <a:chExt cx="2870" cy="2934"/>
          </a:xfrm>
        </p:grpSpPr>
        <p:grpSp>
          <p:nvGrpSpPr>
            <p:cNvPr id="5125" name="Group 3"/>
            <p:cNvGrpSpPr/>
            <p:nvPr/>
          </p:nvGrpSpPr>
          <p:grpSpPr bwMode="auto">
            <a:xfrm>
              <a:off x="2592" y="0"/>
              <a:ext cx="2688" cy="2934"/>
              <a:chOff x="2592" y="0"/>
              <a:chExt cx="2688" cy="2934"/>
            </a:xfrm>
          </p:grpSpPr>
          <p:grpSp>
            <p:nvGrpSpPr>
              <p:cNvPr id="5175" name="Group 4"/>
              <p:cNvGrpSpPr/>
              <p:nvPr/>
            </p:nvGrpSpPr>
            <p:grpSpPr bwMode="auto">
              <a:xfrm>
                <a:off x="2592" y="0"/>
                <a:ext cx="169" cy="2934"/>
                <a:chOff x="3989" y="368"/>
                <a:chExt cx="427" cy="3212"/>
              </a:xfrm>
            </p:grpSpPr>
            <p:sp>
              <p:nvSpPr>
                <p:cNvPr id="5221" name="Freeform 5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2" name="Freeform 6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76" name="Group 7"/>
              <p:cNvGrpSpPr/>
              <p:nvPr/>
            </p:nvGrpSpPr>
            <p:grpSpPr bwMode="auto">
              <a:xfrm>
                <a:off x="2755" y="0"/>
                <a:ext cx="168" cy="2934"/>
                <a:chOff x="3989" y="368"/>
                <a:chExt cx="427" cy="3212"/>
              </a:xfrm>
            </p:grpSpPr>
            <p:sp>
              <p:nvSpPr>
                <p:cNvPr id="5219" name="Freeform 8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0" name="Freeform 9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77" name="Group 10"/>
              <p:cNvGrpSpPr/>
              <p:nvPr/>
            </p:nvGrpSpPr>
            <p:grpSpPr bwMode="auto">
              <a:xfrm>
                <a:off x="2923" y="0"/>
                <a:ext cx="169" cy="2934"/>
                <a:chOff x="3989" y="368"/>
                <a:chExt cx="427" cy="3212"/>
              </a:xfrm>
            </p:grpSpPr>
            <p:sp>
              <p:nvSpPr>
                <p:cNvPr id="5217" name="Freeform 11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18" name="Freeform 12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78" name="Group 13"/>
              <p:cNvGrpSpPr/>
              <p:nvPr/>
            </p:nvGrpSpPr>
            <p:grpSpPr bwMode="auto">
              <a:xfrm>
                <a:off x="3092" y="0"/>
                <a:ext cx="169" cy="2934"/>
                <a:chOff x="3989" y="368"/>
                <a:chExt cx="427" cy="3212"/>
              </a:xfrm>
            </p:grpSpPr>
            <p:sp>
              <p:nvSpPr>
                <p:cNvPr id="5215" name="Freeform 14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16" name="Freeform 15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79" name="Group 16"/>
              <p:cNvGrpSpPr/>
              <p:nvPr/>
            </p:nvGrpSpPr>
            <p:grpSpPr bwMode="auto">
              <a:xfrm>
                <a:off x="3261" y="0"/>
                <a:ext cx="169" cy="2934"/>
                <a:chOff x="3989" y="368"/>
                <a:chExt cx="427" cy="3212"/>
              </a:xfrm>
            </p:grpSpPr>
            <p:sp>
              <p:nvSpPr>
                <p:cNvPr id="5213" name="Freeform 17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14" name="Freeform 18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0" name="Group 19"/>
              <p:cNvGrpSpPr/>
              <p:nvPr/>
            </p:nvGrpSpPr>
            <p:grpSpPr bwMode="auto">
              <a:xfrm>
                <a:off x="3430" y="0"/>
                <a:ext cx="168" cy="2934"/>
                <a:chOff x="3989" y="368"/>
                <a:chExt cx="427" cy="3212"/>
              </a:xfrm>
            </p:grpSpPr>
            <p:sp>
              <p:nvSpPr>
                <p:cNvPr id="5211" name="Freeform 20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12" name="Freeform 21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1" name="Group 22"/>
              <p:cNvGrpSpPr/>
              <p:nvPr/>
            </p:nvGrpSpPr>
            <p:grpSpPr bwMode="auto">
              <a:xfrm>
                <a:off x="3598" y="0"/>
                <a:ext cx="169" cy="2934"/>
                <a:chOff x="3989" y="368"/>
                <a:chExt cx="427" cy="3212"/>
              </a:xfrm>
            </p:grpSpPr>
            <p:sp>
              <p:nvSpPr>
                <p:cNvPr id="5209" name="Freeform 23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10" name="Freeform 24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2" name="Group 25"/>
              <p:cNvGrpSpPr/>
              <p:nvPr/>
            </p:nvGrpSpPr>
            <p:grpSpPr bwMode="auto">
              <a:xfrm>
                <a:off x="3767" y="0"/>
                <a:ext cx="169" cy="2934"/>
                <a:chOff x="3989" y="368"/>
                <a:chExt cx="427" cy="3212"/>
              </a:xfrm>
            </p:grpSpPr>
            <p:sp>
              <p:nvSpPr>
                <p:cNvPr id="5207" name="Freeform 26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08" name="Freeform 27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3" name="Group 28"/>
              <p:cNvGrpSpPr/>
              <p:nvPr/>
            </p:nvGrpSpPr>
            <p:grpSpPr bwMode="auto">
              <a:xfrm>
                <a:off x="3936" y="0"/>
                <a:ext cx="169" cy="2934"/>
                <a:chOff x="3989" y="368"/>
                <a:chExt cx="427" cy="3212"/>
              </a:xfrm>
            </p:grpSpPr>
            <p:sp>
              <p:nvSpPr>
                <p:cNvPr id="5205" name="Freeform 29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06" name="Freeform 30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4" name="Group 31"/>
              <p:cNvGrpSpPr/>
              <p:nvPr/>
            </p:nvGrpSpPr>
            <p:grpSpPr bwMode="auto">
              <a:xfrm>
                <a:off x="4099" y="0"/>
                <a:ext cx="168" cy="2934"/>
                <a:chOff x="3989" y="368"/>
                <a:chExt cx="427" cy="3212"/>
              </a:xfrm>
            </p:grpSpPr>
            <p:sp>
              <p:nvSpPr>
                <p:cNvPr id="5203" name="Freeform 32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04" name="Freeform 33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5" name="Group 34"/>
              <p:cNvGrpSpPr/>
              <p:nvPr/>
            </p:nvGrpSpPr>
            <p:grpSpPr bwMode="auto">
              <a:xfrm>
                <a:off x="4267" y="0"/>
                <a:ext cx="169" cy="2934"/>
                <a:chOff x="3989" y="368"/>
                <a:chExt cx="427" cy="3212"/>
              </a:xfrm>
            </p:grpSpPr>
            <p:sp>
              <p:nvSpPr>
                <p:cNvPr id="5201" name="Freeform 35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02" name="Freeform 36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6" name="Group 37"/>
              <p:cNvGrpSpPr/>
              <p:nvPr/>
            </p:nvGrpSpPr>
            <p:grpSpPr bwMode="auto">
              <a:xfrm>
                <a:off x="4436" y="0"/>
                <a:ext cx="169" cy="2934"/>
                <a:chOff x="3989" y="368"/>
                <a:chExt cx="427" cy="3212"/>
              </a:xfrm>
            </p:grpSpPr>
            <p:sp>
              <p:nvSpPr>
                <p:cNvPr id="5199" name="Freeform 38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00" name="Freeform 39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7" name="Group 40"/>
              <p:cNvGrpSpPr/>
              <p:nvPr/>
            </p:nvGrpSpPr>
            <p:grpSpPr bwMode="auto">
              <a:xfrm>
                <a:off x="4605" y="0"/>
                <a:ext cx="169" cy="2934"/>
                <a:chOff x="3989" y="368"/>
                <a:chExt cx="427" cy="3212"/>
              </a:xfrm>
            </p:grpSpPr>
            <p:sp>
              <p:nvSpPr>
                <p:cNvPr id="5197" name="Freeform 41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98" name="Freeform 42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8" name="Group 43"/>
              <p:cNvGrpSpPr/>
              <p:nvPr/>
            </p:nvGrpSpPr>
            <p:grpSpPr bwMode="auto">
              <a:xfrm>
                <a:off x="4774" y="0"/>
                <a:ext cx="168" cy="2934"/>
                <a:chOff x="3989" y="368"/>
                <a:chExt cx="427" cy="3212"/>
              </a:xfrm>
            </p:grpSpPr>
            <p:sp>
              <p:nvSpPr>
                <p:cNvPr id="5195" name="Freeform 44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96" name="Freeform 45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89" name="Group 46"/>
              <p:cNvGrpSpPr/>
              <p:nvPr/>
            </p:nvGrpSpPr>
            <p:grpSpPr bwMode="auto">
              <a:xfrm>
                <a:off x="4942" y="0"/>
                <a:ext cx="169" cy="2934"/>
                <a:chOff x="3989" y="368"/>
                <a:chExt cx="427" cy="3212"/>
              </a:xfrm>
            </p:grpSpPr>
            <p:sp>
              <p:nvSpPr>
                <p:cNvPr id="5193" name="Freeform 47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94" name="Freeform 48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90" name="Group 49"/>
              <p:cNvGrpSpPr/>
              <p:nvPr/>
            </p:nvGrpSpPr>
            <p:grpSpPr bwMode="auto">
              <a:xfrm>
                <a:off x="5111" y="0"/>
                <a:ext cx="169" cy="2934"/>
                <a:chOff x="3989" y="368"/>
                <a:chExt cx="427" cy="3212"/>
              </a:xfrm>
            </p:grpSpPr>
            <p:sp>
              <p:nvSpPr>
                <p:cNvPr id="5191" name="Freeform 50"/>
                <p:cNvSpPr/>
                <p:nvPr/>
              </p:nvSpPr>
              <p:spPr bwMode="auto">
                <a:xfrm>
                  <a:off x="3989" y="368"/>
                  <a:ext cx="427" cy="766"/>
                </a:xfrm>
                <a:custGeom>
                  <a:avLst/>
                  <a:gdLst>
                    <a:gd name="T0" fmla="*/ 0 w 418"/>
                    <a:gd name="T1" fmla="*/ 1163 h 690"/>
                    <a:gd name="T2" fmla="*/ 0 w 418"/>
                    <a:gd name="T3" fmla="*/ 65 h 690"/>
                    <a:gd name="T4" fmla="*/ 211 w 418"/>
                    <a:gd name="T5" fmla="*/ 0 h 690"/>
                    <a:gd name="T6" fmla="*/ 465 w 418"/>
                    <a:gd name="T7" fmla="*/ 85 h 690"/>
                    <a:gd name="T8" fmla="*/ 0 w 418"/>
                    <a:gd name="T9" fmla="*/ 1163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92" name="Freeform 51"/>
                <p:cNvSpPr/>
                <p:nvPr/>
              </p:nvSpPr>
              <p:spPr bwMode="auto">
                <a:xfrm>
                  <a:off x="3990" y="408"/>
                  <a:ext cx="426" cy="3172"/>
                </a:xfrm>
                <a:custGeom>
                  <a:avLst/>
                  <a:gdLst>
                    <a:gd name="T0" fmla="*/ 0 w 432"/>
                    <a:gd name="T1" fmla="*/ 725 h 3168"/>
                    <a:gd name="T2" fmla="*/ 0 w 432"/>
                    <a:gd name="T3" fmla="*/ 3188 h 3168"/>
                    <a:gd name="T4" fmla="*/ 402 w 432"/>
                    <a:gd name="T5" fmla="*/ 2463 h 3168"/>
                    <a:gd name="T6" fmla="*/ 402 w 432"/>
                    <a:gd name="T7" fmla="*/ 0 h 3168"/>
                    <a:gd name="T8" fmla="*/ 0 w 432"/>
                    <a:gd name="T9" fmla="*/ 725 h 31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2"/>
                    <a:gd name="T16" fmla="*/ 0 h 3168"/>
                    <a:gd name="T17" fmla="*/ 432 w 432"/>
                    <a:gd name="T18" fmla="*/ 3168 h 31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126" name="Group 52"/>
            <p:cNvGrpSpPr/>
            <p:nvPr/>
          </p:nvGrpSpPr>
          <p:grpSpPr bwMode="auto">
            <a:xfrm>
              <a:off x="2410" y="3"/>
              <a:ext cx="2698" cy="2925"/>
              <a:chOff x="430" y="1113"/>
              <a:chExt cx="2698" cy="2925"/>
            </a:xfrm>
          </p:grpSpPr>
          <p:grpSp>
            <p:nvGrpSpPr>
              <p:cNvPr id="5127" name="Group 53"/>
              <p:cNvGrpSpPr/>
              <p:nvPr/>
            </p:nvGrpSpPr>
            <p:grpSpPr bwMode="auto">
              <a:xfrm>
                <a:off x="430" y="1113"/>
                <a:ext cx="179" cy="2925"/>
                <a:chOff x="1344" y="680"/>
                <a:chExt cx="444" cy="2702"/>
              </a:xfrm>
            </p:grpSpPr>
            <p:sp>
              <p:nvSpPr>
                <p:cNvPr id="5173" name="Freeform 54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74" name="Freeform 55"/>
                <p:cNvSpPr/>
                <p:nvPr/>
              </p:nvSpPr>
              <p:spPr bwMode="auto">
                <a:xfrm rot="10800000">
                  <a:off x="1369" y="680"/>
                  <a:ext cx="419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23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28" name="Group 56"/>
              <p:cNvGrpSpPr/>
              <p:nvPr/>
            </p:nvGrpSpPr>
            <p:grpSpPr bwMode="auto">
              <a:xfrm>
                <a:off x="600" y="1122"/>
                <a:ext cx="177" cy="2916"/>
                <a:chOff x="1344" y="688"/>
                <a:chExt cx="441" cy="2694"/>
              </a:xfrm>
            </p:grpSpPr>
            <p:sp>
              <p:nvSpPr>
                <p:cNvPr id="5171" name="Freeform 57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72" name="Freeform 58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29" name="Group 59"/>
              <p:cNvGrpSpPr/>
              <p:nvPr/>
            </p:nvGrpSpPr>
            <p:grpSpPr bwMode="auto">
              <a:xfrm>
                <a:off x="768" y="1122"/>
                <a:ext cx="178" cy="2916"/>
                <a:chOff x="1344" y="688"/>
                <a:chExt cx="441" cy="2694"/>
              </a:xfrm>
            </p:grpSpPr>
            <p:sp>
              <p:nvSpPr>
                <p:cNvPr id="5169" name="Freeform 60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70" name="Freeform 61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0" name="Group 62"/>
              <p:cNvGrpSpPr/>
              <p:nvPr/>
            </p:nvGrpSpPr>
            <p:grpSpPr bwMode="auto">
              <a:xfrm>
                <a:off x="931" y="1122"/>
                <a:ext cx="178" cy="2916"/>
                <a:chOff x="1344" y="688"/>
                <a:chExt cx="441" cy="2694"/>
              </a:xfrm>
            </p:grpSpPr>
            <p:sp>
              <p:nvSpPr>
                <p:cNvPr id="5167" name="Freeform 6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68" name="Freeform 64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1" name="Group 65"/>
              <p:cNvGrpSpPr/>
              <p:nvPr/>
            </p:nvGrpSpPr>
            <p:grpSpPr bwMode="auto">
              <a:xfrm>
                <a:off x="1269" y="1122"/>
                <a:ext cx="178" cy="2916"/>
                <a:chOff x="1344" y="688"/>
                <a:chExt cx="441" cy="2694"/>
              </a:xfrm>
            </p:grpSpPr>
            <p:sp>
              <p:nvSpPr>
                <p:cNvPr id="5165" name="Freeform 6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66" name="Freeform 67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2" name="Group 68"/>
              <p:cNvGrpSpPr/>
              <p:nvPr/>
            </p:nvGrpSpPr>
            <p:grpSpPr bwMode="auto">
              <a:xfrm>
                <a:off x="1099" y="1122"/>
                <a:ext cx="188" cy="2916"/>
                <a:chOff x="1344" y="688"/>
                <a:chExt cx="467" cy="2694"/>
              </a:xfrm>
            </p:grpSpPr>
            <p:sp>
              <p:nvSpPr>
                <p:cNvPr id="5163" name="Freeform 69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64" name="Freeform 70"/>
                <p:cNvSpPr/>
                <p:nvPr/>
              </p:nvSpPr>
              <p:spPr bwMode="auto">
                <a:xfrm rot="10800000">
                  <a:off x="1392" y="688"/>
                  <a:ext cx="419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23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3" name="Group 71"/>
              <p:cNvGrpSpPr/>
              <p:nvPr/>
            </p:nvGrpSpPr>
            <p:grpSpPr bwMode="auto">
              <a:xfrm>
                <a:off x="1438" y="1122"/>
                <a:ext cx="177" cy="2916"/>
                <a:chOff x="1344" y="688"/>
                <a:chExt cx="441" cy="2694"/>
              </a:xfrm>
            </p:grpSpPr>
            <p:sp>
              <p:nvSpPr>
                <p:cNvPr id="5161" name="Freeform 72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62" name="Freeform 73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4" name="Group 74"/>
              <p:cNvGrpSpPr/>
              <p:nvPr/>
            </p:nvGrpSpPr>
            <p:grpSpPr bwMode="auto">
              <a:xfrm>
                <a:off x="1606" y="1122"/>
                <a:ext cx="178" cy="2916"/>
                <a:chOff x="1344" y="688"/>
                <a:chExt cx="441" cy="2694"/>
              </a:xfrm>
            </p:grpSpPr>
            <p:sp>
              <p:nvSpPr>
                <p:cNvPr id="5159" name="Freeform 75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60" name="Freeform 76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5" name="Group 77"/>
              <p:cNvGrpSpPr/>
              <p:nvPr/>
            </p:nvGrpSpPr>
            <p:grpSpPr bwMode="auto">
              <a:xfrm>
                <a:off x="1775" y="1122"/>
                <a:ext cx="178" cy="2916"/>
                <a:chOff x="1344" y="688"/>
                <a:chExt cx="441" cy="2694"/>
              </a:xfrm>
            </p:grpSpPr>
            <p:sp>
              <p:nvSpPr>
                <p:cNvPr id="5157" name="Freeform 78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58" name="Freeform 79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6" name="Group 80"/>
              <p:cNvGrpSpPr/>
              <p:nvPr/>
            </p:nvGrpSpPr>
            <p:grpSpPr bwMode="auto">
              <a:xfrm>
                <a:off x="1944" y="1122"/>
                <a:ext cx="177" cy="2916"/>
                <a:chOff x="1344" y="688"/>
                <a:chExt cx="441" cy="2694"/>
              </a:xfrm>
            </p:grpSpPr>
            <p:sp>
              <p:nvSpPr>
                <p:cNvPr id="5155" name="Freeform 81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56" name="Freeform 82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7" name="Group 83"/>
              <p:cNvGrpSpPr/>
              <p:nvPr/>
            </p:nvGrpSpPr>
            <p:grpSpPr bwMode="auto">
              <a:xfrm>
                <a:off x="2112" y="1122"/>
                <a:ext cx="178" cy="2916"/>
                <a:chOff x="1344" y="688"/>
                <a:chExt cx="441" cy="2694"/>
              </a:xfrm>
            </p:grpSpPr>
            <p:sp>
              <p:nvSpPr>
                <p:cNvPr id="5153" name="Freeform 84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54" name="Freeform 85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8" name="Group 86"/>
              <p:cNvGrpSpPr/>
              <p:nvPr/>
            </p:nvGrpSpPr>
            <p:grpSpPr bwMode="auto">
              <a:xfrm>
                <a:off x="2275" y="1122"/>
                <a:ext cx="178" cy="2916"/>
                <a:chOff x="1344" y="688"/>
                <a:chExt cx="441" cy="2694"/>
              </a:xfrm>
            </p:grpSpPr>
            <p:sp>
              <p:nvSpPr>
                <p:cNvPr id="5151" name="Freeform 87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52" name="Freeform 88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39" name="Group 89"/>
              <p:cNvGrpSpPr/>
              <p:nvPr/>
            </p:nvGrpSpPr>
            <p:grpSpPr bwMode="auto">
              <a:xfrm>
                <a:off x="2613" y="1122"/>
                <a:ext cx="178" cy="2916"/>
                <a:chOff x="1344" y="688"/>
                <a:chExt cx="441" cy="2694"/>
              </a:xfrm>
            </p:grpSpPr>
            <p:sp>
              <p:nvSpPr>
                <p:cNvPr id="5149" name="Freeform 90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50" name="Freeform 91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40" name="Group 92"/>
              <p:cNvGrpSpPr/>
              <p:nvPr/>
            </p:nvGrpSpPr>
            <p:grpSpPr bwMode="auto">
              <a:xfrm>
                <a:off x="2444" y="1122"/>
                <a:ext cx="178" cy="2916"/>
                <a:chOff x="1344" y="688"/>
                <a:chExt cx="441" cy="2694"/>
              </a:xfrm>
            </p:grpSpPr>
            <p:sp>
              <p:nvSpPr>
                <p:cNvPr id="5147" name="Freeform 9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48" name="Freeform 94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41" name="Group 95"/>
              <p:cNvGrpSpPr/>
              <p:nvPr/>
            </p:nvGrpSpPr>
            <p:grpSpPr bwMode="auto">
              <a:xfrm>
                <a:off x="2782" y="1122"/>
                <a:ext cx="177" cy="2916"/>
                <a:chOff x="1344" y="688"/>
                <a:chExt cx="441" cy="2694"/>
              </a:xfrm>
            </p:grpSpPr>
            <p:sp>
              <p:nvSpPr>
                <p:cNvPr id="5145" name="Freeform 9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46" name="Freeform 97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42" name="Group 98"/>
              <p:cNvGrpSpPr/>
              <p:nvPr/>
            </p:nvGrpSpPr>
            <p:grpSpPr bwMode="auto">
              <a:xfrm>
                <a:off x="2950" y="1122"/>
                <a:ext cx="178" cy="2916"/>
                <a:chOff x="1344" y="688"/>
                <a:chExt cx="441" cy="2694"/>
              </a:xfrm>
            </p:grpSpPr>
            <p:sp>
              <p:nvSpPr>
                <p:cNvPr id="5143" name="Freeform 99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144" name="Freeform 100"/>
                <p:cNvSpPr/>
                <p:nvPr/>
              </p:nvSpPr>
              <p:spPr bwMode="auto">
                <a:xfrm rot="10800000">
                  <a:off x="1367" y="688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5123" name="Text Box 102"/>
          <p:cNvSpPr txBox="1">
            <a:spLocks noChangeArrowheads="1"/>
          </p:cNvSpPr>
          <p:nvPr/>
        </p:nvSpPr>
        <p:spPr bwMode="auto">
          <a:xfrm>
            <a:off x="2357438" y="357188"/>
            <a:ext cx="2736850" cy="60801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28575">
            <a:solidFill>
              <a:srgbClr val="FF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圆柱的体积</a:t>
            </a:r>
          </a:p>
        </p:txBody>
      </p:sp>
      <p:sp>
        <p:nvSpPr>
          <p:cNvPr id="5124" name="Text Box 105"/>
          <p:cNvSpPr txBox="1">
            <a:spLocks noChangeArrowheads="1"/>
          </p:cNvSpPr>
          <p:nvPr/>
        </p:nvSpPr>
        <p:spPr bwMode="auto">
          <a:xfrm>
            <a:off x="5219700" y="2670175"/>
            <a:ext cx="3924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分成的份数越多，就越接近长方体。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204"/>
          <p:cNvGrpSpPr/>
          <p:nvPr/>
        </p:nvGrpSpPr>
        <p:grpSpPr bwMode="auto">
          <a:xfrm>
            <a:off x="620713" y="1416050"/>
            <a:ext cx="4275137" cy="4670425"/>
            <a:chOff x="620713" y="1416050"/>
            <a:chExt cx="4274883" cy="4670411"/>
          </a:xfrm>
        </p:grpSpPr>
        <p:grpSp>
          <p:nvGrpSpPr>
            <p:cNvPr id="6150" name="Group 2"/>
            <p:cNvGrpSpPr/>
            <p:nvPr/>
          </p:nvGrpSpPr>
          <p:grpSpPr bwMode="auto">
            <a:xfrm>
              <a:off x="620713" y="1416050"/>
              <a:ext cx="4267200" cy="4657725"/>
              <a:chOff x="2688" y="0"/>
              <a:chExt cx="2688" cy="2934"/>
            </a:xfrm>
          </p:grpSpPr>
          <p:grpSp>
            <p:nvGrpSpPr>
              <p:cNvPr id="6248" name="Group 3"/>
              <p:cNvGrpSpPr/>
              <p:nvPr/>
            </p:nvGrpSpPr>
            <p:grpSpPr bwMode="auto">
              <a:xfrm>
                <a:off x="2688" y="0"/>
                <a:ext cx="1344" cy="2934"/>
                <a:chOff x="2592" y="0"/>
                <a:chExt cx="2688" cy="2934"/>
              </a:xfrm>
            </p:grpSpPr>
            <p:grpSp>
              <p:nvGrpSpPr>
                <p:cNvPr id="6298" name="Group 4"/>
                <p:cNvGrpSpPr/>
                <p:nvPr/>
              </p:nvGrpSpPr>
              <p:grpSpPr bwMode="auto">
                <a:xfrm>
                  <a:off x="2592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44" name="Freeform 5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45" name="Freeform 6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99" name="Group 7"/>
                <p:cNvGrpSpPr/>
                <p:nvPr/>
              </p:nvGrpSpPr>
              <p:grpSpPr bwMode="auto">
                <a:xfrm>
                  <a:off x="2755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342" name="Freeform 8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43" name="Freeform 9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0" name="Group 10"/>
                <p:cNvGrpSpPr/>
                <p:nvPr/>
              </p:nvGrpSpPr>
              <p:grpSpPr bwMode="auto">
                <a:xfrm>
                  <a:off x="2923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40" name="Freeform 11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41" name="Freeform 12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1" name="Group 13"/>
                <p:cNvGrpSpPr/>
                <p:nvPr/>
              </p:nvGrpSpPr>
              <p:grpSpPr bwMode="auto">
                <a:xfrm>
                  <a:off x="3092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38" name="Freeform 14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39" name="Freeform 15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2" name="Group 16"/>
                <p:cNvGrpSpPr/>
                <p:nvPr/>
              </p:nvGrpSpPr>
              <p:grpSpPr bwMode="auto">
                <a:xfrm>
                  <a:off x="3261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36" name="Freeform 17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37" name="Freeform 18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3" name="Group 19"/>
                <p:cNvGrpSpPr/>
                <p:nvPr/>
              </p:nvGrpSpPr>
              <p:grpSpPr bwMode="auto">
                <a:xfrm>
                  <a:off x="3430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334" name="Freeform 20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35" name="Freeform 21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4" name="Group 22"/>
                <p:cNvGrpSpPr/>
                <p:nvPr/>
              </p:nvGrpSpPr>
              <p:grpSpPr bwMode="auto">
                <a:xfrm>
                  <a:off x="3598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32" name="Freeform 23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33" name="Freeform 24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5" name="Group 25"/>
                <p:cNvGrpSpPr/>
                <p:nvPr/>
              </p:nvGrpSpPr>
              <p:grpSpPr bwMode="auto">
                <a:xfrm>
                  <a:off x="3767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30" name="Freeform 26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31" name="Freeform 27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6" name="Group 28"/>
                <p:cNvGrpSpPr/>
                <p:nvPr/>
              </p:nvGrpSpPr>
              <p:grpSpPr bwMode="auto">
                <a:xfrm>
                  <a:off x="3936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28" name="Freeform 29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29" name="Freeform 30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7" name="Group 31"/>
                <p:cNvGrpSpPr/>
                <p:nvPr/>
              </p:nvGrpSpPr>
              <p:grpSpPr bwMode="auto">
                <a:xfrm>
                  <a:off x="4099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326" name="Freeform 32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27" name="Freeform 33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8" name="Group 34"/>
                <p:cNvGrpSpPr/>
                <p:nvPr/>
              </p:nvGrpSpPr>
              <p:grpSpPr bwMode="auto">
                <a:xfrm>
                  <a:off x="4267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24" name="Freeform 35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25" name="Freeform 36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09" name="Group 37"/>
                <p:cNvGrpSpPr/>
                <p:nvPr/>
              </p:nvGrpSpPr>
              <p:grpSpPr bwMode="auto">
                <a:xfrm>
                  <a:off x="4436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22" name="Freeform 38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23" name="Freeform 39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10" name="Group 40"/>
                <p:cNvGrpSpPr/>
                <p:nvPr/>
              </p:nvGrpSpPr>
              <p:grpSpPr bwMode="auto">
                <a:xfrm>
                  <a:off x="4605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20" name="Freeform 41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21" name="Freeform 42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11" name="Group 43"/>
                <p:cNvGrpSpPr/>
                <p:nvPr/>
              </p:nvGrpSpPr>
              <p:grpSpPr bwMode="auto">
                <a:xfrm>
                  <a:off x="4774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318" name="Freeform 44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19" name="Freeform 45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12" name="Group 46"/>
                <p:cNvGrpSpPr/>
                <p:nvPr/>
              </p:nvGrpSpPr>
              <p:grpSpPr bwMode="auto">
                <a:xfrm>
                  <a:off x="4942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16" name="Freeform 47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17" name="Freeform 48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313" name="Group 49"/>
                <p:cNvGrpSpPr/>
                <p:nvPr/>
              </p:nvGrpSpPr>
              <p:grpSpPr bwMode="auto">
                <a:xfrm>
                  <a:off x="5111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314" name="Freeform 50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15" name="Freeform 51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6249" name="Group 52"/>
              <p:cNvGrpSpPr/>
              <p:nvPr/>
            </p:nvGrpSpPr>
            <p:grpSpPr bwMode="auto">
              <a:xfrm>
                <a:off x="4032" y="0"/>
                <a:ext cx="1344" cy="2934"/>
                <a:chOff x="2592" y="0"/>
                <a:chExt cx="2688" cy="2934"/>
              </a:xfrm>
            </p:grpSpPr>
            <p:grpSp>
              <p:nvGrpSpPr>
                <p:cNvPr id="6250" name="Group 53"/>
                <p:cNvGrpSpPr/>
                <p:nvPr/>
              </p:nvGrpSpPr>
              <p:grpSpPr bwMode="auto">
                <a:xfrm>
                  <a:off x="2592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96" name="Freeform 54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7" name="Freeform 55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1" name="Group 56"/>
                <p:cNvGrpSpPr/>
                <p:nvPr/>
              </p:nvGrpSpPr>
              <p:grpSpPr bwMode="auto">
                <a:xfrm>
                  <a:off x="2755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294" name="Freeform 57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5" name="Freeform 58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2" name="Group 59"/>
                <p:cNvGrpSpPr/>
                <p:nvPr/>
              </p:nvGrpSpPr>
              <p:grpSpPr bwMode="auto">
                <a:xfrm>
                  <a:off x="2923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92" name="Freeform 60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3" name="Freeform 61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3" name="Group 62"/>
                <p:cNvGrpSpPr/>
                <p:nvPr/>
              </p:nvGrpSpPr>
              <p:grpSpPr bwMode="auto">
                <a:xfrm>
                  <a:off x="3092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90" name="Freeform 63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1" name="Freeform 64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4" name="Group 65"/>
                <p:cNvGrpSpPr/>
                <p:nvPr/>
              </p:nvGrpSpPr>
              <p:grpSpPr bwMode="auto">
                <a:xfrm>
                  <a:off x="3261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88" name="Freeform 66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89" name="Freeform 67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5" name="Group 68"/>
                <p:cNvGrpSpPr/>
                <p:nvPr/>
              </p:nvGrpSpPr>
              <p:grpSpPr bwMode="auto">
                <a:xfrm>
                  <a:off x="3430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286" name="Freeform 69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87" name="Freeform 70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6" name="Group 71"/>
                <p:cNvGrpSpPr/>
                <p:nvPr/>
              </p:nvGrpSpPr>
              <p:grpSpPr bwMode="auto">
                <a:xfrm>
                  <a:off x="3598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84" name="Freeform 72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85" name="Freeform 73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7" name="Group 74"/>
                <p:cNvGrpSpPr/>
                <p:nvPr/>
              </p:nvGrpSpPr>
              <p:grpSpPr bwMode="auto">
                <a:xfrm>
                  <a:off x="3767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82" name="Freeform 75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83" name="Freeform 76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8" name="Group 77"/>
                <p:cNvGrpSpPr/>
                <p:nvPr/>
              </p:nvGrpSpPr>
              <p:grpSpPr bwMode="auto">
                <a:xfrm>
                  <a:off x="3936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80" name="Freeform 78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81" name="Freeform 79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59" name="Group 80"/>
                <p:cNvGrpSpPr/>
                <p:nvPr/>
              </p:nvGrpSpPr>
              <p:grpSpPr bwMode="auto">
                <a:xfrm>
                  <a:off x="4099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278" name="Freeform 81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79" name="Freeform 82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60" name="Group 83"/>
                <p:cNvGrpSpPr/>
                <p:nvPr/>
              </p:nvGrpSpPr>
              <p:grpSpPr bwMode="auto">
                <a:xfrm>
                  <a:off x="4267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76" name="Freeform 84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77" name="Freeform 85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61" name="Group 86"/>
                <p:cNvGrpSpPr/>
                <p:nvPr/>
              </p:nvGrpSpPr>
              <p:grpSpPr bwMode="auto">
                <a:xfrm>
                  <a:off x="4436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74" name="Freeform 87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75" name="Freeform 88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62" name="Group 89"/>
                <p:cNvGrpSpPr/>
                <p:nvPr/>
              </p:nvGrpSpPr>
              <p:grpSpPr bwMode="auto">
                <a:xfrm>
                  <a:off x="4605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72" name="Freeform 90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73" name="Freeform 91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63" name="Group 92"/>
                <p:cNvGrpSpPr/>
                <p:nvPr/>
              </p:nvGrpSpPr>
              <p:grpSpPr bwMode="auto">
                <a:xfrm>
                  <a:off x="4774" y="0"/>
                  <a:ext cx="168" cy="2934"/>
                  <a:chOff x="3989" y="368"/>
                  <a:chExt cx="427" cy="3212"/>
                </a:xfrm>
              </p:grpSpPr>
              <p:sp>
                <p:nvSpPr>
                  <p:cNvPr id="6270" name="Freeform 93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71" name="Freeform 94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64" name="Group 95"/>
                <p:cNvGrpSpPr/>
                <p:nvPr/>
              </p:nvGrpSpPr>
              <p:grpSpPr bwMode="auto">
                <a:xfrm>
                  <a:off x="4942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68" name="Freeform 96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69" name="Freeform 97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6265" name="Group 98"/>
                <p:cNvGrpSpPr/>
                <p:nvPr/>
              </p:nvGrpSpPr>
              <p:grpSpPr bwMode="auto">
                <a:xfrm>
                  <a:off x="5111" y="0"/>
                  <a:ext cx="169" cy="2934"/>
                  <a:chOff x="3989" y="368"/>
                  <a:chExt cx="427" cy="3212"/>
                </a:xfrm>
              </p:grpSpPr>
              <p:sp>
                <p:nvSpPr>
                  <p:cNvPr id="6266" name="Freeform 99"/>
                  <p:cNvSpPr/>
                  <p:nvPr/>
                </p:nvSpPr>
                <p:spPr bwMode="auto">
                  <a:xfrm>
                    <a:off x="3989" y="368"/>
                    <a:ext cx="427" cy="766"/>
                  </a:xfrm>
                  <a:custGeom>
                    <a:avLst/>
                    <a:gdLst>
                      <a:gd name="T0" fmla="*/ 0 w 418"/>
                      <a:gd name="T1" fmla="*/ 1163 h 690"/>
                      <a:gd name="T2" fmla="*/ 0 w 418"/>
                      <a:gd name="T3" fmla="*/ 65 h 690"/>
                      <a:gd name="T4" fmla="*/ 211 w 418"/>
                      <a:gd name="T5" fmla="*/ 0 h 690"/>
                      <a:gd name="T6" fmla="*/ 465 w 418"/>
                      <a:gd name="T7" fmla="*/ 85 h 690"/>
                      <a:gd name="T8" fmla="*/ 0 w 418"/>
                      <a:gd name="T9" fmla="*/ 1163 h 69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18"/>
                      <a:gd name="T16" fmla="*/ 0 h 690"/>
                      <a:gd name="T17" fmla="*/ 418 w 418"/>
                      <a:gd name="T18" fmla="*/ 690 h 69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18" h="690">
                        <a:moveTo>
                          <a:pt x="0" y="690"/>
                        </a:moveTo>
                        <a:lnTo>
                          <a:pt x="0" y="39"/>
                        </a:lnTo>
                        <a:lnTo>
                          <a:pt x="191" y="0"/>
                        </a:lnTo>
                        <a:lnTo>
                          <a:pt x="418" y="50"/>
                        </a:lnTo>
                        <a:lnTo>
                          <a:pt x="0" y="69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67" name="Freeform 100"/>
                  <p:cNvSpPr/>
                  <p:nvPr/>
                </p:nvSpPr>
                <p:spPr bwMode="auto">
                  <a:xfrm>
                    <a:off x="3990" y="408"/>
                    <a:ext cx="426" cy="3172"/>
                  </a:xfrm>
                  <a:custGeom>
                    <a:avLst/>
                    <a:gdLst>
                      <a:gd name="T0" fmla="*/ 0 w 432"/>
                      <a:gd name="T1" fmla="*/ 725 h 3168"/>
                      <a:gd name="T2" fmla="*/ 0 w 432"/>
                      <a:gd name="T3" fmla="*/ 3188 h 3168"/>
                      <a:gd name="T4" fmla="*/ 402 w 432"/>
                      <a:gd name="T5" fmla="*/ 2463 h 3168"/>
                      <a:gd name="T6" fmla="*/ 402 w 432"/>
                      <a:gd name="T7" fmla="*/ 0 h 3168"/>
                      <a:gd name="T8" fmla="*/ 0 w 432"/>
                      <a:gd name="T9" fmla="*/ 725 h 31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32"/>
                      <a:gd name="T16" fmla="*/ 0 h 3168"/>
                      <a:gd name="T17" fmla="*/ 432 w 432"/>
                      <a:gd name="T18" fmla="*/ 3168 h 31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32" h="3168">
                        <a:moveTo>
                          <a:pt x="0" y="720"/>
                        </a:moveTo>
                        <a:lnTo>
                          <a:pt x="0" y="3168"/>
                        </a:lnTo>
                        <a:lnTo>
                          <a:pt x="432" y="2448"/>
                        </a:lnTo>
                        <a:lnTo>
                          <a:pt x="432" y="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</p:grpSp>
        <p:grpSp>
          <p:nvGrpSpPr>
            <p:cNvPr id="6151" name="Group 101"/>
            <p:cNvGrpSpPr/>
            <p:nvPr/>
          </p:nvGrpSpPr>
          <p:grpSpPr bwMode="auto">
            <a:xfrm>
              <a:off x="628396" y="1428736"/>
              <a:ext cx="4267200" cy="4657725"/>
              <a:chOff x="0" y="1056"/>
              <a:chExt cx="2688" cy="2934"/>
            </a:xfrm>
          </p:grpSpPr>
          <p:grpSp>
            <p:nvGrpSpPr>
              <p:cNvPr id="6152" name="Group 102"/>
              <p:cNvGrpSpPr/>
              <p:nvPr/>
            </p:nvGrpSpPr>
            <p:grpSpPr bwMode="auto">
              <a:xfrm>
                <a:off x="0" y="1056"/>
                <a:ext cx="85" cy="2934"/>
                <a:chOff x="1344" y="672"/>
                <a:chExt cx="418" cy="2710"/>
              </a:xfrm>
            </p:grpSpPr>
            <p:sp>
              <p:nvSpPr>
                <p:cNvPr id="6246" name="Freeform 10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47" name="Freeform 104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3" name="Group 105"/>
              <p:cNvGrpSpPr/>
              <p:nvPr/>
            </p:nvGrpSpPr>
            <p:grpSpPr bwMode="auto">
              <a:xfrm>
                <a:off x="85" y="1056"/>
                <a:ext cx="84" cy="2934"/>
                <a:chOff x="1344" y="672"/>
                <a:chExt cx="418" cy="2710"/>
              </a:xfrm>
            </p:grpSpPr>
            <p:sp>
              <p:nvSpPr>
                <p:cNvPr id="6244" name="Freeform 10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45" name="Freeform 107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4" name="Group 108"/>
              <p:cNvGrpSpPr/>
              <p:nvPr/>
            </p:nvGrpSpPr>
            <p:grpSpPr bwMode="auto">
              <a:xfrm>
                <a:off x="169" y="1056"/>
                <a:ext cx="84" cy="2934"/>
                <a:chOff x="1344" y="672"/>
                <a:chExt cx="418" cy="2710"/>
              </a:xfrm>
            </p:grpSpPr>
            <p:sp>
              <p:nvSpPr>
                <p:cNvPr id="6242" name="Freeform 109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43" name="Freeform 110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5" name="Group 111"/>
              <p:cNvGrpSpPr/>
              <p:nvPr/>
            </p:nvGrpSpPr>
            <p:grpSpPr bwMode="auto">
              <a:xfrm>
                <a:off x="250" y="1056"/>
                <a:ext cx="85" cy="2934"/>
                <a:chOff x="1344" y="672"/>
                <a:chExt cx="418" cy="2710"/>
              </a:xfrm>
            </p:grpSpPr>
            <p:sp>
              <p:nvSpPr>
                <p:cNvPr id="6240" name="Freeform 112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41" name="Freeform 113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6" name="Group 114"/>
              <p:cNvGrpSpPr/>
              <p:nvPr/>
            </p:nvGrpSpPr>
            <p:grpSpPr bwMode="auto">
              <a:xfrm>
                <a:off x="419" y="1056"/>
                <a:ext cx="85" cy="2934"/>
                <a:chOff x="1344" y="672"/>
                <a:chExt cx="418" cy="2710"/>
              </a:xfrm>
            </p:grpSpPr>
            <p:sp>
              <p:nvSpPr>
                <p:cNvPr id="6238" name="Freeform 115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39" name="Freeform 116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7" name="Group 117"/>
              <p:cNvGrpSpPr/>
              <p:nvPr/>
            </p:nvGrpSpPr>
            <p:grpSpPr bwMode="auto">
              <a:xfrm>
                <a:off x="335" y="1056"/>
                <a:ext cx="84" cy="2934"/>
                <a:chOff x="1344" y="672"/>
                <a:chExt cx="418" cy="2710"/>
              </a:xfrm>
            </p:grpSpPr>
            <p:sp>
              <p:nvSpPr>
                <p:cNvPr id="6236" name="Freeform 118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37" name="Freeform 119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8" name="Group 120"/>
              <p:cNvGrpSpPr/>
              <p:nvPr/>
            </p:nvGrpSpPr>
            <p:grpSpPr bwMode="auto">
              <a:xfrm>
                <a:off x="504" y="1056"/>
                <a:ext cx="84" cy="2934"/>
                <a:chOff x="1344" y="672"/>
                <a:chExt cx="418" cy="2710"/>
              </a:xfrm>
            </p:grpSpPr>
            <p:sp>
              <p:nvSpPr>
                <p:cNvPr id="6234" name="Freeform 121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35" name="Freeform 122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9" name="Group 123"/>
              <p:cNvGrpSpPr/>
              <p:nvPr/>
            </p:nvGrpSpPr>
            <p:grpSpPr bwMode="auto">
              <a:xfrm>
                <a:off x="588" y="1056"/>
                <a:ext cx="84" cy="2934"/>
                <a:chOff x="1344" y="672"/>
                <a:chExt cx="418" cy="2710"/>
              </a:xfrm>
            </p:grpSpPr>
            <p:sp>
              <p:nvSpPr>
                <p:cNvPr id="6232" name="Freeform 124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33" name="Freeform 125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0" name="Group 126"/>
              <p:cNvGrpSpPr/>
              <p:nvPr/>
            </p:nvGrpSpPr>
            <p:grpSpPr bwMode="auto">
              <a:xfrm>
                <a:off x="672" y="1056"/>
                <a:ext cx="85" cy="2934"/>
                <a:chOff x="1344" y="672"/>
                <a:chExt cx="418" cy="2710"/>
              </a:xfrm>
            </p:grpSpPr>
            <p:sp>
              <p:nvSpPr>
                <p:cNvPr id="6230" name="Freeform 127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31" name="Freeform 128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1" name="Group 129"/>
              <p:cNvGrpSpPr/>
              <p:nvPr/>
            </p:nvGrpSpPr>
            <p:grpSpPr bwMode="auto">
              <a:xfrm>
                <a:off x="757" y="1056"/>
                <a:ext cx="84" cy="2934"/>
                <a:chOff x="1344" y="672"/>
                <a:chExt cx="418" cy="2710"/>
              </a:xfrm>
            </p:grpSpPr>
            <p:sp>
              <p:nvSpPr>
                <p:cNvPr id="6228" name="Freeform 130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29" name="Freeform 131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2" name="Group 132"/>
              <p:cNvGrpSpPr/>
              <p:nvPr/>
            </p:nvGrpSpPr>
            <p:grpSpPr bwMode="auto">
              <a:xfrm>
                <a:off x="841" y="1056"/>
                <a:ext cx="84" cy="2934"/>
                <a:chOff x="1344" y="672"/>
                <a:chExt cx="418" cy="2710"/>
              </a:xfrm>
            </p:grpSpPr>
            <p:sp>
              <p:nvSpPr>
                <p:cNvPr id="6226" name="Freeform 13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27" name="Freeform 134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3" name="Group 135"/>
              <p:cNvGrpSpPr/>
              <p:nvPr/>
            </p:nvGrpSpPr>
            <p:grpSpPr bwMode="auto">
              <a:xfrm>
                <a:off x="922" y="1056"/>
                <a:ext cx="85" cy="2934"/>
                <a:chOff x="1344" y="672"/>
                <a:chExt cx="418" cy="2710"/>
              </a:xfrm>
            </p:grpSpPr>
            <p:sp>
              <p:nvSpPr>
                <p:cNvPr id="6224" name="Freeform 13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25" name="Freeform 137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4" name="Group 138"/>
              <p:cNvGrpSpPr/>
              <p:nvPr/>
            </p:nvGrpSpPr>
            <p:grpSpPr bwMode="auto">
              <a:xfrm>
                <a:off x="1091" y="1056"/>
                <a:ext cx="85" cy="2934"/>
                <a:chOff x="1344" y="672"/>
                <a:chExt cx="418" cy="2710"/>
              </a:xfrm>
            </p:grpSpPr>
            <p:sp>
              <p:nvSpPr>
                <p:cNvPr id="6222" name="Freeform 139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23" name="Freeform 140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5" name="Group 141"/>
              <p:cNvGrpSpPr/>
              <p:nvPr/>
            </p:nvGrpSpPr>
            <p:grpSpPr bwMode="auto">
              <a:xfrm>
                <a:off x="1007" y="1056"/>
                <a:ext cx="84" cy="2934"/>
                <a:chOff x="1344" y="672"/>
                <a:chExt cx="418" cy="2710"/>
              </a:xfrm>
            </p:grpSpPr>
            <p:sp>
              <p:nvSpPr>
                <p:cNvPr id="6220" name="Freeform 142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21" name="Freeform 143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6" name="Group 144"/>
              <p:cNvGrpSpPr/>
              <p:nvPr/>
            </p:nvGrpSpPr>
            <p:grpSpPr bwMode="auto">
              <a:xfrm>
                <a:off x="1176" y="1056"/>
                <a:ext cx="84" cy="2934"/>
                <a:chOff x="1344" y="672"/>
                <a:chExt cx="418" cy="2710"/>
              </a:xfrm>
            </p:grpSpPr>
            <p:sp>
              <p:nvSpPr>
                <p:cNvPr id="6218" name="Freeform 145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19" name="Freeform 146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7" name="Group 147"/>
              <p:cNvGrpSpPr/>
              <p:nvPr/>
            </p:nvGrpSpPr>
            <p:grpSpPr bwMode="auto">
              <a:xfrm>
                <a:off x="1260" y="1056"/>
                <a:ext cx="84" cy="2934"/>
                <a:chOff x="1344" y="672"/>
                <a:chExt cx="418" cy="2710"/>
              </a:xfrm>
            </p:grpSpPr>
            <p:sp>
              <p:nvSpPr>
                <p:cNvPr id="6216" name="Freeform 148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17" name="Freeform 149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8" name="Group 150"/>
              <p:cNvGrpSpPr/>
              <p:nvPr/>
            </p:nvGrpSpPr>
            <p:grpSpPr bwMode="auto">
              <a:xfrm>
                <a:off x="1344" y="1056"/>
                <a:ext cx="85" cy="2934"/>
                <a:chOff x="1344" y="672"/>
                <a:chExt cx="418" cy="2710"/>
              </a:xfrm>
            </p:grpSpPr>
            <p:sp>
              <p:nvSpPr>
                <p:cNvPr id="6214" name="Freeform 151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15" name="Freeform 152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69" name="Group 153"/>
              <p:cNvGrpSpPr/>
              <p:nvPr/>
            </p:nvGrpSpPr>
            <p:grpSpPr bwMode="auto">
              <a:xfrm>
                <a:off x="1429" y="1056"/>
                <a:ext cx="84" cy="2934"/>
                <a:chOff x="1344" y="672"/>
                <a:chExt cx="418" cy="2710"/>
              </a:xfrm>
            </p:grpSpPr>
            <p:sp>
              <p:nvSpPr>
                <p:cNvPr id="6212" name="Freeform 154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13" name="Freeform 155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0" name="Group 156"/>
              <p:cNvGrpSpPr/>
              <p:nvPr/>
            </p:nvGrpSpPr>
            <p:grpSpPr bwMode="auto">
              <a:xfrm>
                <a:off x="1513" y="1056"/>
                <a:ext cx="84" cy="2934"/>
                <a:chOff x="1344" y="672"/>
                <a:chExt cx="418" cy="2710"/>
              </a:xfrm>
            </p:grpSpPr>
            <p:sp>
              <p:nvSpPr>
                <p:cNvPr id="6210" name="Freeform 157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11" name="Freeform 158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1" name="Group 159"/>
              <p:cNvGrpSpPr/>
              <p:nvPr/>
            </p:nvGrpSpPr>
            <p:grpSpPr bwMode="auto">
              <a:xfrm>
                <a:off x="1594" y="1056"/>
                <a:ext cx="85" cy="2934"/>
                <a:chOff x="1344" y="672"/>
                <a:chExt cx="418" cy="2710"/>
              </a:xfrm>
            </p:grpSpPr>
            <p:sp>
              <p:nvSpPr>
                <p:cNvPr id="6208" name="Freeform 160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09" name="Freeform 161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2" name="Group 162"/>
              <p:cNvGrpSpPr/>
              <p:nvPr/>
            </p:nvGrpSpPr>
            <p:grpSpPr bwMode="auto">
              <a:xfrm>
                <a:off x="1763" y="1056"/>
                <a:ext cx="85" cy="2934"/>
                <a:chOff x="1344" y="672"/>
                <a:chExt cx="418" cy="2710"/>
              </a:xfrm>
            </p:grpSpPr>
            <p:sp>
              <p:nvSpPr>
                <p:cNvPr id="6206" name="Freeform 16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07" name="Freeform 164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3" name="Group 165"/>
              <p:cNvGrpSpPr/>
              <p:nvPr/>
            </p:nvGrpSpPr>
            <p:grpSpPr bwMode="auto">
              <a:xfrm>
                <a:off x="1679" y="1056"/>
                <a:ext cx="84" cy="2934"/>
                <a:chOff x="1344" y="672"/>
                <a:chExt cx="418" cy="2710"/>
              </a:xfrm>
            </p:grpSpPr>
            <p:sp>
              <p:nvSpPr>
                <p:cNvPr id="6204" name="Freeform 16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05" name="Freeform 167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4" name="Group 168"/>
              <p:cNvGrpSpPr/>
              <p:nvPr/>
            </p:nvGrpSpPr>
            <p:grpSpPr bwMode="auto">
              <a:xfrm>
                <a:off x="1848" y="1056"/>
                <a:ext cx="84" cy="2934"/>
                <a:chOff x="1344" y="672"/>
                <a:chExt cx="418" cy="2710"/>
              </a:xfrm>
            </p:grpSpPr>
            <p:sp>
              <p:nvSpPr>
                <p:cNvPr id="6202" name="Freeform 169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03" name="Freeform 170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5" name="Group 171"/>
              <p:cNvGrpSpPr/>
              <p:nvPr/>
            </p:nvGrpSpPr>
            <p:grpSpPr bwMode="auto">
              <a:xfrm>
                <a:off x="1932" y="1056"/>
                <a:ext cx="84" cy="2934"/>
                <a:chOff x="1344" y="672"/>
                <a:chExt cx="418" cy="2710"/>
              </a:xfrm>
            </p:grpSpPr>
            <p:sp>
              <p:nvSpPr>
                <p:cNvPr id="6200" name="Freeform 172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201" name="Freeform 173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6" name="Group 174"/>
              <p:cNvGrpSpPr/>
              <p:nvPr/>
            </p:nvGrpSpPr>
            <p:grpSpPr bwMode="auto">
              <a:xfrm>
                <a:off x="2016" y="1056"/>
                <a:ext cx="85" cy="2934"/>
                <a:chOff x="1344" y="672"/>
                <a:chExt cx="418" cy="2710"/>
              </a:xfrm>
            </p:grpSpPr>
            <p:sp>
              <p:nvSpPr>
                <p:cNvPr id="6198" name="Freeform 175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99" name="Freeform 176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7" name="Group 177"/>
              <p:cNvGrpSpPr/>
              <p:nvPr/>
            </p:nvGrpSpPr>
            <p:grpSpPr bwMode="auto">
              <a:xfrm>
                <a:off x="2101" y="1056"/>
                <a:ext cx="84" cy="2934"/>
                <a:chOff x="1344" y="672"/>
                <a:chExt cx="418" cy="2710"/>
              </a:xfrm>
            </p:grpSpPr>
            <p:sp>
              <p:nvSpPr>
                <p:cNvPr id="6196" name="Freeform 178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97" name="Freeform 179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8" name="Group 180"/>
              <p:cNvGrpSpPr/>
              <p:nvPr/>
            </p:nvGrpSpPr>
            <p:grpSpPr bwMode="auto">
              <a:xfrm>
                <a:off x="2185" y="1056"/>
                <a:ext cx="84" cy="2934"/>
                <a:chOff x="1344" y="672"/>
                <a:chExt cx="418" cy="2710"/>
              </a:xfrm>
            </p:grpSpPr>
            <p:sp>
              <p:nvSpPr>
                <p:cNvPr id="6194" name="Freeform 181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95" name="Freeform 182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79" name="Group 183"/>
              <p:cNvGrpSpPr/>
              <p:nvPr/>
            </p:nvGrpSpPr>
            <p:grpSpPr bwMode="auto">
              <a:xfrm>
                <a:off x="2266" y="1056"/>
                <a:ext cx="85" cy="2934"/>
                <a:chOff x="1344" y="672"/>
                <a:chExt cx="418" cy="2710"/>
              </a:xfrm>
            </p:grpSpPr>
            <p:sp>
              <p:nvSpPr>
                <p:cNvPr id="6192" name="Freeform 184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93" name="Freeform 185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80" name="Group 186"/>
              <p:cNvGrpSpPr/>
              <p:nvPr/>
            </p:nvGrpSpPr>
            <p:grpSpPr bwMode="auto">
              <a:xfrm>
                <a:off x="2435" y="1056"/>
                <a:ext cx="85" cy="2934"/>
                <a:chOff x="1344" y="672"/>
                <a:chExt cx="418" cy="2710"/>
              </a:xfrm>
            </p:grpSpPr>
            <p:sp>
              <p:nvSpPr>
                <p:cNvPr id="6190" name="Freeform 187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91" name="Freeform 188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81" name="Group 189"/>
              <p:cNvGrpSpPr/>
              <p:nvPr/>
            </p:nvGrpSpPr>
            <p:grpSpPr bwMode="auto">
              <a:xfrm>
                <a:off x="2351" y="1056"/>
                <a:ext cx="84" cy="2934"/>
                <a:chOff x="1344" y="672"/>
                <a:chExt cx="418" cy="2710"/>
              </a:xfrm>
            </p:grpSpPr>
            <p:sp>
              <p:nvSpPr>
                <p:cNvPr id="6188" name="Freeform 190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89" name="Freeform 191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82" name="Group 192"/>
              <p:cNvGrpSpPr/>
              <p:nvPr/>
            </p:nvGrpSpPr>
            <p:grpSpPr bwMode="auto">
              <a:xfrm>
                <a:off x="2520" y="1056"/>
                <a:ext cx="84" cy="2934"/>
                <a:chOff x="1344" y="672"/>
                <a:chExt cx="418" cy="2710"/>
              </a:xfrm>
            </p:grpSpPr>
            <p:sp>
              <p:nvSpPr>
                <p:cNvPr id="6186" name="Freeform 193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87" name="Freeform 194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83" name="Group 195"/>
              <p:cNvGrpSpPr/>
              <p:nvPr/>
            </p:nvGrpSpPr>
            <p:grpSpPr bwMode="auto">
              <a:xfrm>
                <a:off x="2604" y="1056"/>
                <a:ext cx="84" cy="2934"/>
                <a:chOff x="1344" y="672"/>
                <a:chExt cx="418" cy="2710"/>
              </a:xfrm>
            </p:grpSpPr>
            <p:sp>
              <p:nvSpPr>
                <p:cNvPr id="6184" name="Freeform 196"/>
                <p:cNvSpPr/>
                <p:nvPr/>
              </p:nvSpPr>
              <p:spPr bwMode="auto">
                <a:xfrm>
                  <a:off x="1344" y="1318"/>
                  <a:ext cx="417" cy="2064"/>
                </a:xfrm>
                <a:custGeom>
                  <a:avLst/>
                  <a:gdLst>
                    <a:gd name="T0" fmla="*/ 580 w 384"/>
                    <a:gd name="T1" fmla="*/ 0 h 2064"/>
                    <a:gd name="T2" fmla="*/ 0 w 384"/>
                    <a:gd name="T3" fmla="*/ 0 h 2064"/>
                    <a:gd name="T4" fmla="*/ 0 w 384"/>
                    <a:gd name="T5" fmla="*/ 2016 h 2064"/>
                    <a:gd name="T6" fmla="*/ 291 w 384"/>
                    <a:gd name="T7" fmla="*/ 2064 h 2064"/>
                    <a:gd name="T8" fmla="*/ 580 w 384"/>
                    <a:gd name="T9" fmla="*/ 2016 h 2064"/>
                    <a:gd name="T10" fmla="*/ 580 w 384"/>
                    <a:gd name="T11" fmla="*/ 0 h 206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4"/>
                    <a:gd name="T19" fmla="*/ 0 h 2064"/>
                    <a:gd name="T20" fmla="*/ 384 w 384"/>
                    <a:gd name="T21" fmla="*/ 2064 h 206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4" h="2064">
                      <a:moveTo>
                        <a:pt x="384" y="0"/>
                      </a:moveTo>
                      <a:lnTo>
                        <a:pt x="0" y="0"/>
                      </a:lnTo>
                      <a:lnTo>
                        <a:pt x="0" y="2016"/>
                      </a:lnTo>
                      <a:lnTo>
                        <a:pt x="192" y="2064"/>
                      </a:lnTo>
                      <a:lnTo>
                        <a:pt x="384" y="2016"/>
                      </a:lnTo>
                      <a:lnTo>
                        <a:pt x="384" y="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85" name="Freeform 197"/>
                <p:cNvSpPr/>
                <p:nvPr/>
              </p:nvSpPr>
              <p:spPr bwMode="auto">
                <a:xfrm rot="10800000">
                  <a:off x="1344" y="672"/>
                  <a:ext cx="418" cy="690"/>
                </a:xfrm>
                <a:custGeom>
                  <a:avLst/>
                  <a:gdLst>
                    <a:gd name="T0" fmla="*/ 0 w 418"/>
                    <a:gd name="T1" fmla="*/ 690 h 690"/>
                    <a:gd name="T2" fmla="*/ 0 w 418"/>
                    <a:gd name="T3" fmla="*/ 39 h 690"/>
                    <a:gd name="T4" fmla="*/ 191 w 418"/>
                    <a:gd name="T5" fmla="*/ 0 h 690"/>
                    <a:gd name="T6" fmla="*/ 418 w 418"/>
                    <a:gd name="T7" fmla="*/ 50 h 690"/>
                    <a:gd name="T8" fmla="*/ 0 w 418"/>
                    <a:gd name="T9" fmla="*/ 690 h 6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8"/>
                    <a:gd name="T16" fmla="*/ 0 h 690"/>
                    <a:gd name="T17" fmla="*/ 418 w 418"/>
                    <a:gd name="T18" fmla="*/ 690 h 6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rgbClr val="FF3399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6147" name="Text Box 199"/>
          <p:cNvSpPr txBox="1">
            <a:spLocks noChangeArrowheads="1"/>
          </p:cNvSpPr>
          <p:nvPr/>
        </p:nvSpPr>
        <p:spPr bwMode="auto">
          <a:xfrm>
            <a:off x="1428750" y="357188"/>
            <a:ext cx="2736850" cy="60801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28575">
            <a:solidFill>
              <a:srgbClr val="FF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99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圆柱的体积</a:t>
            </a:r>
          </a:p>
        </p:txBody>
      </p:sp>
      <p:sp>
        <p:nvSpPr>
          <p:cNvPr id="124105" name="Text Box 201"/>
          <p:cNvSpPr txBox="1">
            <a:spLocks noChangeArrowheads="1"/>
          </p:cNvSpPr>
          <p:nvPr/>
        </p:nvSpPr>
        <p:spPr bwMode="auto">
          <a:xfrm>
            <a:off x="4857750" y="2286000"/>
            <a:ext cx="3924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求圆柱的体积就是要知道什么条件？</a:t>
            </a:r>
          </a:p>
        </p:txBody>
      </p:sp>
      <p:sp>
        <p:nvSpPr>
          <p:cNvPr id="124106" name="Text Box 202"/>
          <p:cNvSpPr txBox="1">
            <a:spLocks noChangeArrowheads="1"/>
          </p:cNvSpPr>
          <p:nvPr/>
        </p:nvSpPr>
        <p:spPr bwMode="auto">
          <a:xfrm>
            <a:off x="5357813" y="3857625"/>
            <a:ext cx="3240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底面积 </a:t>
            </a:r>
            <a:r>
              <a:rPr kumimoji="1" lang="zh-CN" altLang="en-US" sz="3600" b="1" dirty="0">
                <a:latin typeface="楷体_GB2312" pitchFamily="49" charset="-122"/>
                <a:ea typeface="楷体_GB2312" pitchFamily="49" charset="-122"/>
              </a:rPr>
              <a:t>和 </a:t>
            </a:r>
            <a:r>
              <a:rPr kumimoji="1"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05" grpId="0"/>
      <p:bldP spid="124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071563" y="3143250"/>
            <a:ext cx="6786562" cy="714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171" name="Text Box 16"/>
          <p:cNvSpPr txBox="1">
            <a:spLocks noChangeArrowheads="1"/>
          </p:cNvSpPr>
          <p:nvPr/>
        </p:nvSpPr>
        <p:spPr bwMode="auto">
          <a:xfrm>
            <a:off x="2841625" y="642938"/>
            <a:ext cx="2736850" cy="60801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28575">
            <a:solidFill>
              <a:srgbClr val="FF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圆柱的体积</a:t>
            </a:r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1285875" y="1647825"/>
            <a:ext cx="30972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400" b="1" dirty="0">
                <a:latin typeface="楷体_GB2312" pitchFamily="49" charset="-122"/>
                <a:ea typeface="楷体_GB2312" pitchFamily="49" charset="-122"/>
              </a:rPr>
              <a:t>长方体的体积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1357313" y="2286000"/>
            <a:ext cx="3025775" cy="1466850"/>
            <a:chOff x="865" y="1534"/>
            <a:chExt cx="1906" cy="924"/>
          </a:xfrm>
        </p:grpSpPr>
        <p:sp>
          <p:nvSpPr>
            <p:cNvPr id="7193" name="Rectangle 21"/>
            <p:cNvSpPr>
              <a:spLocks noChangeArrowheads="1"/>
            </p:cNvSpPr>
            <p:nvPr/>
          </p:nvSpPr>
          <p:spPr bwMode="auto">
            <a:xfrm>
              <a:off x="865" y="2074"/>
              <a:ext cx="190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400" b="1" dirty="0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圆柱体的体积</a:t>
              </a:r>
            </a:p>
          </p:txBody>
        </p:sp>
        <p:sp>
          <p:nvSpPr>
            <p:cNvPr id="7194" name="AutoShape 22"/>
            <p:cNvSpPr>
              <a:spLocks noChangeArrowheads="1"/>
            </p:cNvSpPr>
            <p:nvPr/>
          </p:nvSpPr>
          <p:spPr bwMode="auto">
            <a:xfrm>
              <a:off x="1546" y="1534"/>
              <a:ext cx="272" cy="450"/>
            </a:xfrm>
            <a:prstGeom prst="downArrow">
              <a:avLst>
                <a:gd name="adj1" fmla="val 50000"/>
                <a:gd name="adj2" fmla="val 66728"/>
              </a:avLst>
            </a:prstGeom>
            <a:solidFill>
              <a:srgbClr val="FF0066"/>
            </a:solidFill>
            <a:ln w="28575">
              <a:solidFill>
                <a:srgbClr val="00FFCC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4843463" y="1671638"/>
            <a:ext cx="15128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400" b="1">
                <a:latin typeface="楷体_GB2312" pitchFamily="49" charset="-122"/>
                <a:ea typeface="楷体_GB2312" pitchFamily="49" charset="-122"/>
              </a:rPr>
              <a:t>底面积</a:t>
            </a:r>
          </a:p>
        </p:txBody>
      </p:sp>
      <p:grpSp>
        <p:nvGrpSpPr>
          <p:cNvPr id="3" name="Group 33"/>
          <p:cNvGrpSpPr/>
          <p:nvPr/>
        </p:nvGrpSpPr>
        <p:grpSpPr bwMode="auto">
          <a:xfrm>
            <a:off x="4786313" y="2319338"/>
            <a:ext cx="1584325" cy="1433512"/>
            <a:chOff x="3025" y="1549"/>
            <a:chExt cx="998" cy="903"/>
          </a:xfrm>
        </p:grpSpPr>
        <p:sp>
          <p:nvSpPr>
            <p:cNvPr id="7191" name="Rectangle 27"/>
            <p:cNvSpPr>
              <a:spLocks noChangeArrowheads="1"/>
            </p:cNvSpPr>
            <p:nvPr/>
          </p:nvSpPr>
          <p:spPr bwMode="auto">
            <a:xfrm>
              <a:off x="3025" y="2068"/>
              <a:ext cx="99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400" b="1" dirty="0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底面积</a:t>
              </a:r>
            </a:p>
          </p:txBody>
        </p:sp>
        <p:sp>
          <p:nvSpPr>
            <p:cNvPr id="7192" name="AutoShape 28"/>
            <p:cNvSpPr>
              <a:spLocks noChangeArrowheads="1"/>
            </p:cNvSpPr>
            <p:nvPr/>
          </p:nvSpPr>
          <p:spPr bwMode="auto">
            <a:xfrm>
              <a:off x="3425" y="1549"/>
              <a:ext cx="140" cy="474"/>
            </a:xfrm>
            <a:prstGeom prst="downArrow">
              <a:avLst>
                <a:gd name="adj1" fmla="val 50000"/>
                <a:gd name="adj2" fmla="val 100270"/>
              </a:avLst>
            </a:prstGeom>
            <a:solidFill>
              <a:srgbClr val="FF0066"/>
            </a:solidFill>
            <a:ln w="28575">
              <a:solidFill>
                <a:srgbClr val="00FFCC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114717" name="Rectangle 29"/>
          <p:cNvSpPr>
            <a:spLocks noChangeArrowheads="1"/>
          </p:cNvSpPr>
          <p:nvPr/>
        </p:nvSpPr>
        <p:spPr bwMode="auto">
          <a:xfrm>
            <a:off x="7148513" y="1704975"/>
            <a:ext cx="758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400" b="1">
                <a:latin typeface="楷体_GB2312" pitchFamily="49" charset="-122"/>
                <a:ea typeface="楷体_GB2312" pitchFamily="49" charset="-122"/>
              </a:rPr>
              <a:t>高</a:t>
            </a:r>
          </a:p>
        </p:txBody>
      </p:sp>
      <p:grpSp>
        <p:nvGrpSpPr>
          <p:cNvPr id="4" name="Group 34"/>
          <p:cNvGrpSpPr/>
          <p:nvPr/>
        </p:nvGrpSpPr>
        <p:grpSpPr bwMode="auto">
          <a:xfrm>
            <a:off x="7143750" y="2319338"/>
            <a:ext cx="714375" cy="1433512"/>
            <a:chOff x="3330" y="1549"/>
            <a:chExt cx="450" cy="903"/>
          </a:xfrm>
        </p:grpSpPr>
        <p:sp>
          <p:nvSpPr>
            <p:cNvPr id="7189" name="Rectangle 35"/>
            <p:cNvSpPr>
              <a:spLocks noChangeArrowheads="1"/>
            </p:cNvSpPr>
            <p:nvPr/>
          </p:nvSpPr>
          <p:spPr bwMode="auto">
            <a:xfrm>
              <a:off x="3330" y="2068"/>
              <a:ext cx="45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400" b="1" dirty="0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高</a:t>
              </a:r>
            </a:p>
          </p:txBody>
        </p:sp>
        <p:sp>
          <p:nvSpPr>
            <p:cNvPr id="7190" name="AutoShape 36"/>
            <p:cNvSpPr>
              <a:spLocks noChangeArrowheads="1"/>
            </p:cNvSpPr>
            <p:nvPr/>
          </p:nvSpPr>
          <p:spPr bwMode="auto">
            <a:xfrm>
              <a:off x="3425" y="1549"/>
              <a:ext cx="175" cy="474"/>
            </a:xfrm>
            <a:prstGeom prst="downArrow">
              <a:avLst>
                <a:gd name="adj1" fmla="val 50000"/>
                <a:gd name="adj2" fmla="val 100280"/>
              </a:avLst>
            </a:prstGeom>
            <a:solidFill>
              <a:srgbClr val="FF0066"/>
            </a:solidFill>
            <a:ln w="28575">
              <a:solidFill>
                <a:srgbClr val="00FFCC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114725" name="Rectangle 37"/>
          <p:cNvSpPr>
            <a:spLocks noChangeArrowheads="1"/>
          </p:cNvSpPr>
          <p:nvPr/>
        </p:nvSpPr>
        <p:spPr bwMode="auto">
          <a:xfrm>
            <a:off x="4268788" y="1743075"/>
            <a:ext cx="4365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400" b="1">
                <a:solidFill>
                  <a:srgbClr val="FF0000"/>
                </a:solidFill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114726" name="Rectangle 38"/>
          <p:cNvSpPr>
            <a:spLocks noChangeArrowheads="1"/>
          </p:cNvSpPr>
          <p:nvPr/>
        </p:nvSpPr>
        <p:spPr bwMode="auto">
          <a:xfrm>
            <a:off x="6427788" y="1743075"/>
            <a:ext cx="615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3400" b="1">
                <a:solidFill>
                  <a:srgbClr val="FF0000"/>
                </a:solidFill>
                <a:ea typeface="华文新魏" panose="02010800040101010101" pitchFamily="2" charset="-122"/>
              </a:rPr>
              <a:t>×</a:t>
            </a:r>
            <a:endParaRPr kumimoji="1" lang="en-US" altLang="zh-CN" sz="3400" b="1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114727" name="Rectangle 39"/>
          <p:cNvSpPr>
            <a:spLocks noChangeArrowheads="1"/>
          </p:cNvSpPr>
          <p:nvPr/>
        </p:nvSpPr>
        <p:spPr bwMode="auto">
          <a:xfrm>
            <a:off x="4286250" y="3143250"/>
            <a:ext cx="4365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400" b="1">
                <a:solidFill>
                  <a:srgbClr val="FF0000"/>
                </a:solidFill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114728" name="Rectangle 40"/>
          <p:cNvSpPr>
            <a:spLocks noChangeArrowheads="1"/>
          </p:cNvSpPr>
          <p:nvPr/>
        </p:nvSpPr>
        <p:spPr bwMode="auto">
          <a:xfrm>
            <a:off x="6429375" y="3143250"/>
            <a:ext cx="615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3400" b="1">
                <a:solidFill>
                  <a:srgbClr val="FF0000"/>
                </a:solidFill>
                <a:ea typeface="华文新魏" panose="02010800040101010101" pitchFamily="2" charset="-122"/>
              </a:rPr>
              <a:t>×</a:t>
            </a:r>
            <a:endParaRPr kumimoji="1" lang="en-US" altLang="zh-CN" sz="3400" b="1">
              <a:solidFill>
                <a:srgbClr val="FF0000"/>
              </a:solidFill>
              <a:ea typeface="华文新魏" panose="02010800040101010101" pitchFamily="2" charset="-122"/>
            </a:endParaRPr>
          </a:p>
        </p:txBody>
      </p:sp>
      <p:sp>
        <p:nvSpPr>
          <p:cNvPr id="114729" name="Rectangle 41"/>
          <p:cNvSpPr>
            <a:spLocks noChangeArrowheads="1"/>
          </p:cNvSpPr>
          <p:nvPr/>
        </p:nvSpPr>
        <p:spPr bwMode="auto">
          <a:xfrm>
            <a:off x="7246938" y="4043363"/>
            <a:ext cx="714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ea typeface="华文新魏" panose="02010800040101010101" pitchFamily="2" charset="-122"/>
              </a:rPr>
              <a:t>h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500313" y="4000500"/>
            <a:ext cx="492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ea typeface="华文新魏" panose="02010800040101010101" pitchFamily="2" charset="-122"/>
              </a:rPr>
              <a:t>V</a:t>
            </a:r>
            <a:endParaRPr lang="zh-CN" altLang="en-US" sz="3600"/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286250" y="4071938"/>
            <a:ext cx="45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ea typeface="华文新魏" panose="02010800040101010101" pitchFamily="2" charset="-122"/>
              </a:rPr>
              <a:t>=</a:t>
            </a:r>
            <a:endParaRPr lang="zh-CN" altLang="en-US" sz="3600"/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5227638" y="4057650"/>
            <a:ext cx="493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ea typeface="华文新魏" panose="02010800040101010101" pitchFamily="2" charset="-122"/>
              </a:rPr>
              <a:t>S</a:t>
            </a:r>
            <a:endParaRPr lang="zh-CN" altLang="en-US" sz="3600"/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6357938" y="405923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en-US" sz="3600" b="1">
                <a:ea typeface="华文新魏" panose="02010800040101010101" pitchFamily="2" charset="-122"/>
              </a:rPr>
              <a:t>×</a:t>
            </a:r>
            <a:endParaRPr kumimoji="1" lang="en-US" altLang="zh-CN" sz="3600" b="1">
              <a:ea typeface="华文新魏" panose="0201080004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57250" y="4714875"/>
            <a:ext cx="4929188" cy="5238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圆柱体的体积的计算公式是：</a:t>
            </a:r>
            <a:endParaRPr kumimoji="1" lang="en-US" altLang="zh-CN" sz="2800" b="1" dirty="0">
              <a:ea typeface="华文新魏" panose="02010800040101010101" pitchFamily="2" charset="-122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4643438" y="5286375"/>
            <a:ext cx="1354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latin typeface="Footlight MT Light" panose="0204060206030A020304" pitchFamily="18" charset="0"/>
                <a:ea typeface="黑体" panose="02010609060101010101" pitchFamily="49" charset="-122"/>
              </a:rPr>
              <a:t>V=</a:t>
            </a:r>
            <a:r>
              <a:rPr kumimoji="1" lang="en-US" altLang="zh-CN" sz="4000" b="1" dirty="0" err="1">
                <a:latin typeface="Footlight MT Light" panose="0204060206030A020304" pitchFamily="18" charset="0"/>
                <a:ea typeface="黑体" panose="02010609060101010101" pitchFamily="49" charset="-122"/>
              </a:rPr>
              <a:t>Sh</a:t>
            </a:r>
            <a:endParaRPr lang="zh-CN" altLang="en-US" sz="4000" dirty="0">
              <a:latin typeface="Footlight MT Light" panose="0204060206030A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14708" grpId="0"/>
      <p:bldP spid="114713" grpId="0"/>
      <p:bldP spid="114717" grpId="0"/>
      <p:bldP spid="114725" grpId="0"/>
      <p:bldP spid="114726" grpId="0"/>
      <p:bldP spid="114727" grpId="0"/>
      <p:bldP spid="114728" grpId="0"/>
      <p:bldP spid="114729" grpId="0"/>
      <p:bldP spid="114729" grpId="1"/>
      <p:bldP spid="30" grpId="0"/>
      <p:bldP spid="31" grpId="0"/>
      <p:bldP spid="32" grpId="0"/>
      <p:bldP spid="33" grpId="0"/>
      <p:bldP spid="35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6"/>
          <p:cNvSpPr txBox="1">
            <a:spLocks noChangeArrowheads="1"/>
          </p:cNvSpPr>
          <p:nvPr/>
        </p:nvSpPr>
        <p:spPr bwMode="auto">
          <a:xfrm>
            <a:off x="2841625" y="642938"/>
            <a:ext cx="2736850" cy="60801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28575">
            <a:solidFill>
              <a:srgbClr val="FF00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99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圆柱的体积</a:t>
            </a:r>
          </a:p>
        </p:txBody>
      </p:sp>
      <p:grpSp>
        <p:nvGrpSpPr>
          <p:cNvPr id="8195" name="组合 26"/>
          <p:cNvGrpSpPr/>
          <p:nvPr/>
        </p:nvGrpSpPr>
        <p:grpSpPr bwMode="auto">
          <a:xfrm>
            <a:off x="642938" y="2071688"/>
            <a:ext cx="6786562" cy="714375"/>
            <a:chOff x="1071538" y="3143242"/>
            <a:chExt cx="6786610" cy="714386"/>
          </a:xfrm>
        </p:grpSpPr>
        <p:sp>
          <p:nvSpPr>
            <p:cNvPr id="29" name="矩形 28"/>
            <p:cNvSpPr/>
            <p:nvPr/>
          </p:nvSpPr>
          <p:spPr>
            <a:xfrm>
              <a:off x="1071538" y="3143242"/>
              <a:ext cx="6786610" cy="71438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200" name="Rectangle 21"/>
            <p:cNvSpPr>
              <a:spLocks noChangeArrowheads="1"/>
            </p:cNvSpPr>
            <p:nvPr/>
          </p:nvSpPr>
          <p:spPr bwMode="auto">
            <a:xfrm>
              <a:off x="1357290" y="3143242"/>
              <a:ext cx="302577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400" b="1" dirty="0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圆柱体的体积</a:t>
              </a:r>
            </a:p>
          </p:txBody>
        </p:sp>
        <p:sp>
          <p:nvSpPr>
            <p:cNvPr id="8201" name="Rectangle 27"/>
            <p:cNvSpPr>
              <a:spLocks noChangeArrowheads="1"/>
            </p:cNvSpPr>
            <p:nvPr/>
          </p:nvSpPr>
          <p:spPr bwMode="auto">
            <a:xfrm>
              <a:off x="4786291" y="3143248"/>
              <a:ext cx="158432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400" b="1" dirty="0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底面积</a:t>
              </a:r>
            </a:p>
          </p:txBody>
        </p:sp>
        <p:sp>
          <p:nvSpPr>
            <p:cNvPr id="8202" name="Rectangle 35"/>
            <p:cNvSpPr>
              <a:spLocks noChangeArrowheads="1"/>
            </p:cNvSpPr>
            <p:nvPr/>
          </p:nvSpPr>
          <p:spPr bwMode="auto">
            <a:xfrm>
              <a:off x="7143728" y="3143248"/>
              <a:ext cx="71437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400" b="1">
                  <a:solidFill>
                    <a:schemeClr val="tx2"/>
                  </a:solidFill>
                  <a:latin typeface="楷体_GB2312" pitchFamily="49" charset="-122"/>
                  <a:ea typeface="楷体_GB2312" pitchFamily="49" charset="-122"/>
                </a:rPr>
                <a:t>高</a:t>
              </a:r>
            </a:p>
          </p:txBody>
        </p:sp>
        <p:sp>
          <p:nvSpPr>
            <p:cNvPr id="8203" name="Rectangle 39"/>
            <p:cNvSpPr>
              <a:spLocks noChangeArrowheads="1"/>
            </p:cNvSpPr>
            <p:nvPr/>
          </p:nvSpPr>
          <p:spPr bwMode="auto">
            <a:xfrm>
              <a:off x="4286248" y="3143248"/>
              <a:ext cx="436563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400" b="1">
                  <a:ea typeface="华文新魏" panose="02010800040101010101" pitchFamily="2" charset="-122"/>
                </a:rPr>
                <a:t>=</a:t>
              </a:r>
            </a:p>
          </p:txBody>
        </p:sp>
        <p:sp>
          <p:nvSpPr>
            <p:cNvPr id="8204" name="Rectangle 40"/>
            <p:cNvSpPr>
              <a:spLocks noChangeArrowheads="1"/>
            </p:cNvSpPr>
            <p:nvPr/>
          </p:nvSpPr>
          <p:spPr bwMode="auto">
            <a:xfrm>
              <a:off x="6429388" y="3143248"/>
              <a:ext cx="6159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en-US" sz="3400" b="1">
                  <a:ea typeface="华文新魏" panose="02010800040101010101" pitchFamily="2" charset="-122"/>
                </a:rPr>
                <a:t>×</a:t>
              </a:r>
              <a:endParaRPr kumimoji="1" lang="en-US" altLang="zh-CN" sz="3400" b="1">
                <a:ea typeface="华文新魏" panose="02010800040101010101" pitchFamily="2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785813" y="4143375"/>
            <a:ext cx="4929187" cy="5238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圆柱体的体积的计算公式是：</a:t>
            </a:r>
            <a:endParaRPr kumimoji="1" lang="en-US" altLang="zh-CN" sz="2800" b="1" dirty="0">
              <a:ea typeface="华文新魏" panose="02010800040101010101" pitchFamily="2" charset="-122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4000500" y="4857750"/>
            <a:ext cx="2603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latin typeface="Footlight MT Light" panose="0204060206030A020304" pitchFamily="18" charset="0"/>
                <a:ea typeface="黑体" panose="02010609060101010101" pitchFamily="49" charset="-122"/>
              </a:rPr>
              <a:t>V=3.14 r</a:t>
            </a:r>
            <a:r>
              <a:rPr lang="en-US" altLang="zh-CN" sz="4000" dirty="0"/>
              <a:t>²</a:t>
            </a:r>
            <a:r>
              <a:rPr kumimoji="1" lang="en-US" altLang="zh-CN" sz="4000" b="1" dirty="0">
                <a:latin typeface="Footlight MT Light" panose="0204060206030A020304" pitchFamily="18" charset="0"/>
                <a:ea typeface="黑体" panose="02010609060101010101" pitchFamily="49" charset="-122"/>
              </a:rPr>
              <a:t>h</a:t>
            </a:r>
            <a:endParaRPr lang="zh-CN" altLang="en-US" sz="4000" dirty="0">
              <a:latin typeface="Footlight MT Light" panose="0204060206030A020304" pitchFamily="18" charset="0"/>
              <a:ea typeface="黑体" panose="02010609060101010101" pitchFamily="49" charset="-122"/>
            </a:endParaRPr>
          </a:p>
        </p:txBody>
      </p:sp>
      <p:sp>
        <p:nvSpPr>
          <p:cNvPr id="8198" name="矩形 27"/>
          <p:cNvSpPr>
            <a:spLocks noChangeArrowheads="1"/>
          </p:cNvSpPr>
          <p:nvPr/>
        </p:nvSpPr>
        <p:spPr bwMode="auto">
          <a:xfrm>
            <a:off x="1143000" y="3214688"/>
            <a:ext cx="5745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如果知道底面的半径</a:t>
            </a:r>
            <a:r>
              <a:rPr kumimoji="1" lang="en-US" altLang="zh-CN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r</a:t>
            </a:r>
            <a:r>
              <a:rPr kumimoji="1" lang="zh-CN" altLang="en-US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和高</a:t>
            </a:r>
            <a:r>
              <a:rPr kumimoji="1" lang="en-US" altLang="zh-CN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endParaRPr lang="zh-CN" altLang="en-US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1000125" y="571500"/>
            <a:ext cx="25288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400" b="1" dirty="0">
                <a:ea typeface="楷体_GB2312" pitchFamily="49" charset="-122"/>
              </a:rPr>
              <a:t>看图说算式。</a:t>
            </a:r>
          </a:p>
        </p:txBody>
      </p:sp>
      <p:grpSp>
        <p:nvGrpSpPr>
          <p:cNvPr id="9219" name="Group 7"/>
          <p:cNvGrpSpPr/>
          <p:nvPr/>
        </p:nvGrpSpPr>
        <p:grpSpPr bwMode="auto">
          <a:xfrm>
            <a:off x="465138" y="1357313"/>
            <a:ext cx="4321175" cy="3354387"/>
            <a:chOff x="113" y="1071"/>
            <a:chExt cx="2722" cy="2113"/>
          </a:xfrm>
        </p:grpSpPr>
        <p:grpSp>
          <p:nvGrpSpPr>
            <p:cNvPr id="9240" name="Group 8"/>
            <p:cNvGrpSpPr/>
            <p:nvPr/>
          </p:nvGrpSpPr>
          <p:grpSpPr bwMode="auto">
            <a:xfrm>
              <a:off x="991" y="1706"/>
              <a:ext cx="984" cy="1478"/>
              <a:chOff x="240" y="1544"/>
              <a:chExt cx="984" cy="1705"/>
            </a:xfrm>
          </p:grpSpPr>
          <p:sp>
            <p:nvSpPr>
              <p:cNvPr id="9243" name="AutoShape 9"/>
              <p:cNvSpPr>
                <a:spLocks noChangeArrowheads="1"/>
              </p:cNvSpPr>
              <p:nvPr/>
            </p:nvSpPr>
            <p:spPr bwMode="auto">
              <a:xfrm>
                <a:off x="249" y="1661"/>
                <a:ext cx="681" cy="1588"/>
              </a:xfrm>
              <a:prstGeom prst="can">
                <a:avLst>
                  <a:gd name="adj" fmla="val 44090"/>
                </a:avLst>
              </a:prstGeom>
              <a:noFill/>
              <a:ln w="28575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9244" name="Oval 10"/>
              <p:cNvSpPr>
                <a:spLocks noChangeArrowheads="1"/>
              </p:cNvSpPr>
              <p:nvPr/>
            </p:nvSpPr>
            <p:spPr bwMode="auto">
              <a:xfrm>
                <a:off x="249" y="2938"/>
                <a:ext cx="681" cy="311"/>
              </a:xfrm>
              <a:prstGeom prst="ellipse">
                <a:avLst/>
              </a:prstGeom>
              <a:noFill/>
              <a:ln w="28575" cap="rnd">
                <a:solidFill>
                  <a:schemeClr val="tx2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9245" name="Line 12"/>
              <p:cNvSpPr>
                <a:spLocks noChangeShapeType="1"/>
              </p:cNvSpPr>
              <p:nvPr/>
            </p:nvSpPr>
            <p:spPr bwMode="auto">
              <a:xfrm>
                <a:off x="941" y="3104"/>
                <a:ext cx="215" cy="0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6" name="Line 13"/>
              <p:cNvSpPr>
                <a:spLocks noChangeShapeType="1"/>
              </p:cNvSpPr>
              <p:nvPr/>
            </p:nvSpPr>
            <p:spPr bwMode="auto">
              <a:xfrm>
                <a:off x="939" y="1817"/>
                <a:ext cx="226" cy="0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7" name="Line 14"/>
              <p:cNvSpPr>
                <a:spLocks noChangeShapeType="1"/>
              </p:cNvSpPr>
              <p:nvPr/>
            </p:nvSpPr>
            <p:spPr bwMode="auto">
              <a:xfrm>
                <a:off x="1049" y="2596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8" name="Line 15"/>
              <p:cNvSpPr>
                <a:spLocks noChangeShapeType="1"/>
              </p:cNvSpPr>
              <p:nvPr/>
            </p:nvSpPr>
            <p:spPr bwMode="auto">
              <a:xfrm rot="10800000">
                <a:off x="1049" y="1825"/>
                <a:ext cx="0" cy="49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9" name="Line 17"/>
              <p:cNvSpPr>
                <a:spLocks noChangeShapeType="1"/>
              </p:cNvSpPr>
              <p:nvPr/>
            </p:nvSpPr>
            <p:spPr bwMode="auto">
              <a:xfrm>
                <a:off x="240" y="1835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50" name="Rectangle 18"/>
              <p:cNvSpPr>
                <a:spLocks noChangeArrowheads="1"/>
              </p:cNvSpPr>
              <p:nvPr/>
            </p:nvSpPr>
            <p:spPr bwMode="auto">
              <a:xfrm>
                <a:off x="476" y="1544"/>
                <a:ext cx="227" cy="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500" b="1">
                    <a:ea typeface="楷体_GB2312" pitchFamily="49" charset="-122"/>
                  </a:rPr>
                  <a:t>5</a:t>
                </a:r>
              </a:p>
            </p:txBody>
          </p:sp>
          <p:sp>
            <p:nvSpPr>
              <p:cNvPr id="9251" name="Rectangle 19"/>
              <p:cNvSpPr>
                <a:spLocks noChangeArrowheads="1"/>
              </p:cNvSpPr>
              <p:nvPr/>
            </p:nvSpPr>
            <p:spPr bwMode="auto">
              <a:xfrm>
                <a:off x="884" y="2307"/>
                <a:ext cx="340" cy="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500" b="1">
                    <a:ea typeface="楷体_GB2312" pitchFamily="49" charset="-122"/>
                  </a:rPr>
                  <a:t>16</a:t>
                </a:r>
              </a:p>
            </p:txBody>
          </p:sp>
        </p:grpSp>
        <p:sp>
          <p:nvSpPr>
            <p:cNvPr id="9241" name="Text Box 20"/>
            <p:cNvSpPr txBox="1">
              <a:spLocks noChangeArrowheads="1"/>
            </p:cNvSpPr>
            <p:nvPr/>
          </p:nvSpPr>
          <p:spPr bwMode="auto">
            <a:xfrm>
              <a:off x="113" y="1071"/>
              <a:ext cx="272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zh-CN" sz="3200" b="1" dirty="0">
                  <a:latin typeface="楷体_GB2312" pitchFamily="49" charset="-122"/>
                  <a:ea typeface="楷体_GB2312" pitchFamily="49" charset="-122"/>
                </a:rPr>
                <a:t>⑴</a:t>
              </a:r>
              <a:r>
                <a:rPr kumimoji="1" lang="en-US" altLang="zh-CN" sz="3200" b="1" dirty="0"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kumimoji="1" lang="zh-CN" altLang="en-US" sz="3200" b="1" dirty="0">
                  <a:latin typeface="楷体_GB2312" pitchFamily="49" charset="-122"/>
                  <a:ea typeface="楷体_GB2312" pitchFamily="49" charset="-122"/>
                </a:rPr>
                <a:t>求圆柱的体积。</a:t>
              </a:r>
            </a:p>
          </p:txBody>
        </p:sp>
        <p:sp>
          <p:nvSpPr>
            <p:cNvPr id="9242" name="Rectangle 21"/>
            <p:cNvSpPr>
              <a:spLocks noChangeArrowheads="1"/>
            </p:cNvSpPr>
            <p:nvPr/>
          </p:nvSpPr>
          <p:spPr bwMode="auto">
            <a:xfrm>
              <a:off x="949" y="1388"/>
              <a:ext cx="10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kumimoji="1" lang="zh-CN" altLang="en-US" sz="3200" b="1"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)</a:t>
              </a:r>
            </a:p>
          </p:txBody>
        </p:sp>
      </p:grpSp>
      <p:grpSp>
        <p:nvGrpSpPr>
          <p:cNvPr id="9220" name="Group 22"/>
          <p:cNvGrpSpPr/>
          <p:nvPr/>
        </p:nvGrpSpPr>
        <p:grpSpPr bwMode="auto">
          <a:xfrm>
            <a:off x="4714875" y="1330325"/>
            <a:ext cx="4035425" cy="3527425"/>
            <a:chOff x="2880" y="1117"/>
            <a:chExt cx="2722" cy="2222"/>
          </a:xfrm>
        </p:grpSpPr>
        <p:sp>
          <p:nvSpPr>
            <p:cNvPr id="9228" name="Text Box 23"/>
            <p:cNvSpPr txBox="1">
              <a:spLocks noChangeArrowheads="1"/>
            </p:cNvSpPr>
            <p:nvPr/>
          </p:nvSpPr>
          <p:spPr bwMode="auto">
            <a:xfrm>
              <a:off x="2880" y="1117"/>
              <a:ext cx="272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zh-CN" sz="3200" b="1">
                  <a:latin typeface="楷体_GB2312" pitchFamily="49" charset="-122"/>
                  <a:ea typeface="楷体_GB2312" pitchFamily="49" charset="-122"/>
                </a:rPr>
                <a:t>⑵</a:t>
              </a:r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kumimoji="1" lang="zh-CN" altLang="en-US" sz="3200" b="1">
                  <a:latin typeface="楷体_GB2312" pitchFamily="49" charset="-122"/>
                  <a:ea typeface="楷体_GB2312" pitchFamily="49" charset="-122"/>
                </a:rPr>
                <a:t>求圆柱的体积。</a:t>
              </a:r>
            </a:p>
          </p:txBody>
        </p:sp>
        <p:sp>
          <p:nvSpPr>
            <p:cNvPr id="9229" name="Rectangle 24"/>
            <p:cNvSpPr>
              <a:spLocks noChangeArrowheads="1"/>
            </p:cNvSpPr>
            <p:nvPr/>
          </p:nvSpPr>
          <p:spPr bwMode="auto">
            <a:xfrm>
              <a:off x="3716" y="1434"/>
              <a:ext cx="106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kumimoji="1" lang="zh-CN" altLang="en-US" sz="3200" b="1">
                  <a:latin typeface="楷体_GB2312" pitchFamily="49" charset="-122"/>
                  <a:ea typeface="楷体_GB2312" pitchFamily="49" charset="-122"/>
                </a:rPr>
                <a:t>分米</a:t>
              </a:r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)</a:t>
              </a:r>
            </a:p>
          </p:txBody>
        </p:sp>
        <p:grpSp>
          <p:nvGrpSpPr>
            <p:cNvPr id="9230" name="Group 25"/>
            <p:cNvGrpSpPr/>
            <p:nvPr/>
          </p:nvGrpSpPr>
          <p:grpSpPr bwMode="auto">
            <a:xfrm>
              <a:off x="3607" y="1891"/>
              <a:ext cx="1337" cy="1448"/>
              <a:chOff x="2633" y="1549"/>
              <a:chExt cx="931" cy="1700"/>
            </a:xfrm>
          </p:grpSpPr>
          <p:sp>
            <p:nvSpPr>
              <p:cNvPr id="9231" name="AutoShape 26"/>
              <p:cNvSpPr>
                <a:spLocks noChangeArrowheads="1"/>
              </p:cNvSpPr>
              <p:nvPr/>
            </p:nvSpPr>
            <p:spPr bwMode="auto">
              <a:xfrm>
                <a:off x="2633" y="1661"/>
                <a:ext cx="681" cy="1588"/>
              </a:xfrm>
              <a:prstGeom prst="can">
                <a:avLst>
                  <a:gd name="adj" fmla="val 44090"/>
                </a:avLst>
              </a:prstGeom>
              <a:noFill/>
              <a:ln w="28575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9232" name="Oval 27"/>
              <p:cNvSpPr>
                <a:spLocks noChangeArrowheads="1"/>
              </p:cNvSpPr>
              <p:nvPr/>
            </p:nvSpPr>
            <p:spPr bwMode="auto">
              <a:xfrm>
                <a:off x="2653" y="2891"/>
                <a:ext cx="633" cy="348"/>
              </a:xfrm>
              <a:prstGeom prst="ellips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b="1"/>
              </a:p>
            </p:txBody>
          </p:sp>
          <p:sp>
            <p:nvSpPr>
              <p:cNvPr id="9233" name="Line 29"/>
              <p:cNvSpPr>
                <a:spLocks noChangeShapeType="1"/>
              </p:cNvSpPr>
              <p:nvPr/>
            </p:nvSpPr>
            <p:spPr bwMode="auto">
              <a:xfrm>
                <a:off x="3325" y="3104"/>
                <a:ext cx="215" cy="1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4" name="Line 30"/>
              <p:cNvSpPr>
                <a:spLocks noChangeShapeType="1"/>
              </p:cNvSpPr>
              <p:nvPr/>
            </p:nvSpPr>
            <p:spPr bwMode="auto">
              <a:xfrm>
                <a:off x="3323" y="1817"/>
                <a:ext cx="226" cy="1"/>
              </a:xfrm>
              <a:prstGeom prst="line">
                <a:avLst/>
              </a:prstGeom>
              <a:noFill/>
              <a:ln w="28575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5" name="Line 31"/>
              <p:cNvSpPr>
                <a:spLocks noChangeShapeType="1"/>
              </p:cNvSpPr>
              <p:nvPr/>
            </p:nvSpPr>
            <p:spPr bwMode="auto">
              <a:xfrm>
                <a:off x="3433" y="2596"/>
                <a:ext cx="1" cy="49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6" name="Line 32"/>
              <p:cNvSpPr>
                <a:spLocks noChangeShapeType="1"/>
              </p:cNvSpPr>
              <p:nvPr/>
            </p:nvSpPr>
            <p:spPr bwMode="auto">
              <a:xfrm rot="10800000">
                <a:off x="3433" y="1825"/>
                <a:ext cx="1" cy="49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7" name="Line 34"/>
              <p:cNvSpPr>
                <a:spLocks noChangeShapeType="1"/>
              </p:cNvSpPr>
              <p:nvPr/>
            </p:nvSpPr>
            <p:spPr bwMode="auto">
              <a:xfrm>
                <a:off x="2633" y="1900"/>
                <a:ext cx="363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38" name="Rectangle 35"/>
              <p:cNvSpPr>
                <a:spLocks noChangeArrowheads="1"/>
              </p:cNvSpPr>
              <p:nvPr/>
            </p:nvSpPr>
            <p:spPr bwMode="auto">
              <a:xfrm>
                <a:off x="2816" y="1549"/>
                <a:ext cx="170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500" b="1">
                    <a:ea typeface="楷体_GB2312" pitchFamily="49" charset="-122"/>
                  </a:rPr>
                  <a:t>8</a:t>
                </a:r>
              </a:p>
            </p:txBody>
          </p:sp>
          <p:sp>
            <p:nvSpPr>
              <p:cNvPr id="9239" name="Rectangle 36"/>
              <p:cNvSpPr>
                <a:spLocks noChangeArrowheads="1"/>
              </p:cNvSpPr>
              <p:nvPr/>
            </p:nvSpPr>
            <p:spPr bwMode="auto">
              <a:xfrm>
                <a:off x="3268" y="2306"/>
                <a:ext cx="29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500" b="1">
                    <a:ea typeface="楷体_GB2312" pitchFamily="49" charset="-122"/>
                  </a:rPr>
                  <a:t> 20</a:t>
                </a:r>
              </a:p>
            </p:txBody>
          </p:sp>
        </p:grpSp>
      </p:grpSp>
      <p:sp>
        <p:nvSpPr>
          <p:cNvPr id="120873" name="Text Box 41"/>
          <p:cNvSpPr txBox="1">
            <a:spLocks noChangeArrowheads="1"/>
          </p:cNvSpPr>
          <p:nvPr/>
        </p:nvSpPr>
        <p:spPr bwMode="auto">
          <a:xfrm>
            <a:off x="5072063" y="5099050"/>
            <a:ext cx="3643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>
                <a:ea typeface="楷体_GB2312" pitchFamily="49" charset="-122"/>
              </a:rPr>
              <a:t>8 </a:t>
            </a:r>
            <a:r>
              <a:rPr kumimoji="1" lang="en-US" altLang="zh-CN" sz="2400" b="1"/>
              <a:t>× </a:t>
            </a:r>
            <a:r>
              <a:rPr kumimoji="1" lang="en-US" altLang="zh-CN" sz="3200" b="1">
                <a:ea typeface="楷体_GB2312" pitchFamily="49" charset="-122"/>
              </a:rPr>
              <a:t>8 </a:t>
            </a:r>
            <a:r>
              <a:rPr kumimoji="1" lang="en-US" altLang="zh-CN" sz="2400" b="1"/>
              <a:t>× </a:t>
            </a:r>
            <a:r>
              <a:rPr kumimoji="1" lang="en-US" altLang="zh-CN" sz="3200" b="1">
                <a:ea typeface="楷体_GB2312" pitchFamily="49" charset="-122"/>
              </a:rPr>
              <a:t>3.14 </a:t>
            </a:r>
            <a:r>
              <a:rPr kumimoji="1" lang="en-US" altLang="zh-CN" sz="2400" b="1"/>
              <a:t>× </a:t>
            </a:r>
            <a:r>
              <a:rPr kumimoji="1" lang="en-US" altLang="zh-CN" sz="3200" b="1">
                <a:ea typeface="楷体_GB2312" pitchFamily="49" charset="-122"/>
              </a:rPr>
              <a:t>20</a:t>
            </a:r>
          </a:p>
        </p:txBody>
      </p:sp>
      <p:grpSp>
        <p:nvGrpSpPr>
          <p:cNvPr id="6" name="Group 50"/>
          <p:cNvGrpSpPr/>
          <p:nvPr/>
        </p:nvGrpSpPr>
        <p:grpSpPr bwMode="auto">
          <a:xfrm>
            <a:off x="790575" y="4741863"/>
            <a:ext cx="3743325" cy="1155700"/>
            <a:chOff x="431" y="3158"/>
            <a:chExt cx="2358" cy="728"/>
          </a:xfrm>
        </p:grpSpPr>
        <p:sp>
          <p:nvSpPr>
            <p:cNvPr id="9223" name="Text Box 45"/>
            <p:cNvSpPr txBox="1">
              <a:spLocks noChangeArrowheads="1"/>
            </p:cNvSpPr>
            <p:nvPr/>
          </p:nvSpPr>
          <p:spPr bwMode="auto">
            <a:xfrm>
              <a:off x="431" y="3326"/>
              <a:ext cx="23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200" b="1">
                  <a:latin typeface="楷体_GB2312" pitchFamily="49" charset="-122"/>
                  <a:ea typeface="楷体_GB2312" pitchFamily="49" charset="-122"/>
                </a:rPr>
                <a:t>(   )</a:t>
              </a:r>
              <a:r>
                <a:rPr kumimoji="1" lang="en-US" altLang="zh-CN" sz="2400" b="1"/>
                <a:t>× </a:t>
              </a:r>
              <a:r>
                <a:rPr kumimoji="1" lang="en-US" altLang="zh-CN" sz="3200" b="1">
                  <a:ea typeface="楷体_GB2312" pitchFamily="49" charset="-122"/>
                </a:rPr>
                <a:t>3.14 </a:t>
              </a:r>
              <a:r>
                <a:rPr kumimoji="1" lang="en-US" altLang="zh-CN" sz="2400" b="1"/>
                <a:t>× </a:t>
              </a:r>
              <a:r>
                <a:rPr kumimoji="1" lang="en-US" altLang="zh-CN" sz="3200" b="1">
                  <a:ea typeface="楷体_GB2312" pitchFamily="49" charset="-122"/>
                </a:rPr>
                <a:t>16</a:t>
              </a:r>
            </a:p>
          </p:txBody>
        </p:sp>
        <p:sp>
          <p:nvSpPr>
            <p:cNvPr id="9224" name="Rectangle 46"/>
            <p:cNvSpPr>
              <a:spLocks noChangeArrowheads="1"/>
            </p:cNvSpPr>
            <p:nvPr/>
          </p:nvSpPr>
          <p:spPr bwMode="auto">
            <a:xfrm>
              <a:off x="694" y="3521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200" b="1">
                  <a:ea typeface="楷体_GB2312" pitchFamily="49" charset="-122"/>
                </a:rPr>
                <a:t>2</a:t>
              </a:r>
            </a:p>
          </p:txBody>
        </p:sp>
        <p:sp>
          <p:nvSpPr>
            <p:cNvPr id="9225" name="Rectangle 47"/>
            <p:cNvSpPr>
              <a:spLocks noChangeArrowheads="1"/>
            </p:cNvSpPr>
            <p:nvPr/>
          </p:nvSpPr>
          <p:spPr bwMode="auto">
            <a:xfrm>
              <a:off x="612" y="3158"/>
              <a:ext cx="4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3200" b="1">
                  <a:ea typeface="楷体_GB2312" pitchFamily="49" charset="-122"/>
                </a:rPr>
                <a:t> 5</a:t>
              </a:r>
            </a:p>
          </p:txBody>
        </p:sp>
        <p:sp>
          <p:nvSpPr>
            <p:cNvPr id="9226" name="Line 48"/>
            <p:cNvSpPr>
              <a:spLocks noChangeShapeType="1"/>
            </p:cNvSpPr>
            <p:nvPr/>
          </p:nvSpPr>
          <p:spPr bwMode="auto">
            <a:xfrm>
              <a:off x="621" y="3521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Rectangle 49"/>
            <p:cNvSpPr>
              <a:spLocks noChangeArrowheads="1"/>
            </p:cNvSpPr>
            <p:nvPr/>
          </p:nvSpPr>
          <p:spPr bwMode="auto">
            <a:xfrm>
              <a:off x="1065" y="320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 b="1">
                  <a:ea typeface="楷体_GB2312" pitchFamily="49" charset="-122"/>
                </a:rPr>
                <a:t>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71500" y="428625"/>
            <a:ext cx="78581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kumimoji="1" lang="en-US" altLang="zh-CN" sz="40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zh-CN" altLang="en-US" sz="4000" b="1">
                <a:latin typeface="楷体_GB2312" pitchFamily="49" charset="-122"/>
                <a:ea typeface="楷体_GB2312" pitchFamily="49" charset="-122"/>
              </a:rPr>
              <a:t>例 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根圆柱形钢材，底面积是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50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平方厘米，高是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2.1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米，它的体积是多少？</a:t>
            </a:r>
          </a:p>
        </p:txBody>
      </p:sp>
      <p:sp>
        <p:nvSpPr>
          <p:cNvPr id="116764" name="AutoShape 28"/>
          <p:cNvSpPr>
            <a:spLocks noChangeArrowheads="1"/>
          </p:cNvSpPr>
          <p:nvPr/>
        </p:nvSpPr>
        <p:spPr bwMode="auto">
          <a:xfrm>
            <a:off x="1143000" y="2500313"/>
            <a:ext cx="928688" cy="3240087"/>
          </a:xfrm>
          <a:prstGeom prst="can">
            <a:avLst>
              <a:gd name="adj" fmla="val 49143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6770" name="Rectangle 34"/>
          <p:cNvSpPr>
            <a:spLocks noChangeArrowheads="1"/>
          </p:cNvSpPr>
          <p:nvPr/>
        </p:nvSpPr>
        <p:spPr bwMode="auto">
          <a:xfrm>
            <a:off x="1190625" y="2786063"/>
            <a:ext cx="79533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2.1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米＝</a:t>
            </a: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210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厘米</a:t>
            </a:r>
          </a:p>
          <a:p>
            <a:pPr algn="ctr"/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　　</a:t>
            </a: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50×210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＝</a:t>
            </a:r>
            <a:r>
              <a:rPr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10500</a:t>
            </a:r>
            <a:r>
              <a:rPr lang="zh-CN" altLang="en-US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（立方厘米）</a:t>
            </a:r>
            <a:endParaRPr lang="en-US" altLang="zh-CN" sz="36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ctr"/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  <a:p>
            <a:pPr algn="ctr"/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　　答：它的体积是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10500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立方厘米。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0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全屏显示(4:3)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黑体</vt:lpstr>
      <vt:lpstr>华文楷体</vt:lpstr>
      <vt:lpstr>华文新魏</vt:lpstr>
      <vt:lpstr>楷体_GB2312</vt:lpstr>
      <vt:lpstr>宋体</vt:lpstr>
      <vt:lpstr>微软雅黑</vt:lpstr>
      <vt:lpstr>Arial</vt:lpstr>
      <vt:lpstr>Calibri</vt:lpstr>
      <vt:lpstr>Footlight MT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2004-03-12T11:13:00Z</dcterms:created>
  <dcterms:modified xsi:type="dcterms:W3CDTF">2023-01-16T19:56:10Z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BA98ADBF21AB47D784A6BBB11491A2C7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