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5"/>
  </p:notesMasterIdLst>
  <p:handoutMasterIdLst>
    <p:handoutMasterId r:id="rId46"/>
  </p:handoutMasterIdLst>
  <p:sldIdLst>
    <p:sldId id="258" r:id="rId2"/>
    <p:sldId id="280" r:id="rId3"/>
    <p:sldId id="261" r:id="rId4"/>
    <p:sldId id="292" r:id="rId5"/>
    <p:sldId id="293" r:id="rId6"/>
    <p:sldId id="289" r:id="rId7"/>
    <p:sldId id="294" r:id="rId8"/>
    <p:sldId id="295" r:id="rId9"/>
    <p:sldId id="296" r:id="rId10"/>
    <p:sldId id="297" r:id="rId11"/>
    <p:sldId id="298" r:id="rId12"/>
    <p:sldId id="299" r:id="rId13"/>
    <p:sldId id="300" r:id="rId14"/>
    <p:sldId id="301" r:id="rId15"/>
    <p:sldId id="302" r:id="rId16"/>
    <p:sldId id="279" r:id="rId17"/>
    <p:sldId id="277" r:id="rId18"/>
    <p:sldId id="278" r:id="rId19"/>
    <p:sldId id="276" r:id="rId20"/>
    <p:sldId id="274" r:id="rId21"/>
    <p:sldId id="275" r:id="rId22"/>
    <p:sldId id="271" r:id="rId23"/>
    <p:sldId id="272" r:id="rId24"/>
    <p:sldId id="273" r:id="rId25"/>
    <p:sldId id="262" r:id="rId26"/>
    <p:sldId id="268" r:id="rId27"/>
    <p:sldId id="269" r:id="rId28"/>
    <p:sldId id="270" r:id="rId29"/>
    <p:sldId id="265" r:id="rId30"/>
    <p:sldId id="266" r:id="rId31"/>
    <p:sldId id="267" r:id="rId32"/>
    <p:sldId id="263" r:id="rId33"/>
    <p:sldId id="264" r:id="rId34"/>
    <p:sldId id="287" r:id="rId35"/>
    <p:sldId id="288" r:id="rId36"/>
    <p:sldId id="282" r:id="rId37"/>
    <p:sldId id="284" r:id="rId38"/>
    <p:sldId id="285" r:id="rId39"/>
    <p:sldId id="286" r:id="rId40"/>
    <p:sldId id="303" r:id="rId41"/>
    <p:sldId id="305" r:id="rId42"/>
    <p:sldId id="291" r:id="rId43"/>
    <p:sldId id="260" r:id="rId44"/>
  </p:sldIdLst>
  <p:sldSz cx="9144000" cy="6858000" type="screen4x3"/>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0099"/>
    <a:srgbClr val="FF0000"/>
    <a:srgbClr val="C6E9FE"/>
    <a:srgbClr val="D2FAFA"/>
    <a:srgbClr val="008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8" autoAdjust="0"/>
    <p:restoredTop sz="93775" autoAdjust="0"/>
  </p:normalViewPr>
  <p:slideViewPr>
    <p:cSldViewPr>
      <p:cViewPr>
        <p:scale>
          <a:sx n="100" d="100"/>
          <a:sy n="100" d="100"/>
        </p:scale>
        <p:origin x="-294" y="-2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909456-1F81-4019-BFDA-477E6197E277}"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9A1D6F-FEA5-4FE5-A689-740FB9DED866}"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F9A1D6F-FEA5-4FE5-A689-740FB9DED866}" type="slidenum">
              <a:rPr lang="zh-CN" altLang="en-US" smtClean="0"/>
              <a:t>6</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1600200"/>
            <a:ext cx="8229600" cy="4526280"/>
          </a:xfrm>
          <a:prstGeom prst="rect">
            <a:avLst/>
          </a:prstGeo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10350" y="339725"/>
            <a:ext cx="1993900" cy="5837238"/>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628650" y="339725"/>
            <a:ext cx="5866112" cy="5837238"/>
          </a:xfrm>
          <a:prstGeom prst="rect">
            <a:avLst/>
          </a:prstGeo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457200" y="1600200"/>
            <a:ext cx="8229600" cy="4526280"/>
          </a:xfrm>
          <a:prstGeom prst="rect">
            <a:avLst/>
          </a:prstGeo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23888" y="4589463"/>
            <a:ext cx="7886700" cy="1500187"/>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smtClean="0"/>
              <a:t>单击此处编辑母版文本样式</a:t>
            </a:r>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628650" y="1825625"/>
            <a:ext cx="3886200" cy="4351338"/>
          </a:xfrm>
          <a:prstGeom prst="rect">
            <a:avLst/>
          </a:prstGeo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29150" y="1825625"/>
            <a:ext cx="3886200" cy="4351338"/>
          </a:xfrm>
          <a:prstGeom prst="rect">
            <a:avLst/>
          </a:prstGeo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890081" y="1778438"/>
            <a:ext cx="3655181" cy="823912"/>
          </a:xfrm>
          <a:prstGeom prst="rect">
            <a:avLst/>
          </a:prstGeo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p>
        </p:txBody>
      </p:sp>
      <p:sp>
        <p:nvSpPr>
          <p:cNvPr id="4" name="内容占位符 3"/>
          <p:cNvSpPr>
            <a:spLocks noGrp="1"/>
          </p:cNvSpPr>
          <p:nvPr>
            <p:ph sz="half" idx="2"/>
          </p:nvPr>
        </p:nvSpPr>
        <p:spPr>
          <a:xfrm>
            <a:off x="890081" y="2665379"/>
            <a:ext cx="3655181" cy="3524284"/>
          </a:xfrm>
          <a:prstGeom prst="rect">
            <a:avLst/>
          </a:prstGeo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92704" y="1778438"/>
            <a:ext cx="3673182" cy="823912"/>
          </a:xfrm>
          <a:prstGeom prst="rect">
            <a:avLst/>
          </a:prstGeo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p>
        </p:txBody>
      </p:sp>
      <p:sp>
        <p:nvSpPr>
          <p:cNvPr id="6" name="内容占位符 5"/>
          <p:cNvSpPr>
            <a:spLocks noGrp="1"/>
          </p:cNvSpPr>
          <p:nvPr>
            <p:ph sz="quarter" idx="4"/>
          </p:nvPr>
        </p:nvSpPr>
        <p:spPr>
          <a:xfrm>
            <a:off x="4692704" y="2665379"/>
            <a:ext cx="3673182" cy="3524284"/>
          </a:xfrm>
          <a:prstGeom prst="rect">
            <a:avLst/>
          </a:prstGeo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887391" y="987425"/>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smtClean="0"/>
              <a:t>单击此处编辑母版文本样式</a:t>
            </a:r>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3887391" y="457201"/>
            <a:ext cx="4629150" cy="5403850"/>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noProof="1"/>
          </a:p>
        </p:txBody>
      </p:sp>
      <p:sp>
        <p:nvSpPr>
          <p:cNvPr id="4" name="文本占位符 3"/>
          <p:cNvSpPr>
            <a:spLocks noGrp="1"/>
          </p:cNvSpPr>
          <p:nvPr>
            <p:ph type="body" sz="half" idx="2"/>
          </p:nvPr>
        </p:nvSpPr>
        <p:spPr>
          <a:xfrm>
            <a:off x="629841" y="2057400"/>
            <a:ext cx="3124012" cy="3811588"/>
          </a:xfrm>
          <a:prstGeom prst="rect">
            <a:avLst/>
          </a:prstGeo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noProof="1" smtClean="0"/>
              <a:t>单击此处编辑母版文本样式</a:t>
            </a:r>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矩形 1"/>
          <p:cNvSpPr>
            <a:spLocks noChangeArrowheads="1"/>
          </p:cNvSpPr>
          <p:nvPr/>
        </p:nvSpPr>
        <p:spPr bwMode="auto">
          <a:xfrm>
            <a:off x="0" y="0"/>
            <a:ext cx="9153525" cy="6480175"/>
          </a:xfrm>
          <a:prstGeom prst="rect">
            <a:avLst/>
          </a:prstGeom>
          <a:noFill/>
          <a:ln w="9525">
            <a:noFill/>
            <a:miter lim="800000"/>
          </a:ln>
        </p:spPr>
        <p:txBody>
          <a:bodyPr anchor="ctr"/>
          <a:lstStyle/>
          <a:p>
            <a:pPr algn="ctr">
              <a:buFontTx/>
              <a:buNone/>
              <a:defRPr/>
            </a:pPr>
            <a:endParaRPr lang="zh-CN" altLang="en-US">
              <a:solidFill>
                <a:srgbClr val="FFFFFF"/>
              </a:solidFill>
              <a:latin typeface="Franklin Gothic Medium" panose="020B0603020102020204" pitchFamily="34" charset="0"/>
              <a:ea typeface="微软雅黑" panose="020B0503020204020204" pitchFamily="34" charset="-122"/>
            </a:endParaRPr>
          </a:p>
        </p:txBody>
      </p:sp>
      <p:sp>
        <p:nvSpPr>
          <p:cNvPr id="1027" name="矩形 7"/>
          <p:cNvSpPr>
            <a:spLocks noChangeArrowheads="1"/>
          </p:cNvSpPr>
          <p:nvPr/>
        </p:nvSpPr>
        <p:spPr bwMode="auto">
          <a:xfrm>
            <a:off x="0" y="0"/>
            <a:ext cx="6300788" cy="342900"/>
          </a:xfrm>
          <a:prstGeom prst="rect">
            <a:avLst/>
          </a:prstGeom>
          <a:solidFill>
            <a:srgbClr val="FFCC00"/>
          </a:solidFill>
          <a:ln w="9525">
            <a:noFill/>
            <a:miter lim="800000"/>
          </a:ln>
        </p:spPr>
        <p:txBody>
          <a:bodyPr anchor="ctr"/>
          <a:lstStyle/>
          <a:p>
            <a:pPr algn="ctr">
              <a:buFontTx/>
              <a:buNone/>
              <a:defRPr/>
            </a:pPr>
            <a:endParaRPr lang="zh-CN" altLang="en-US">
              <a:solidFill>
                <a:srgbClr val="FFFFFF"/>
              </a:solidFill>
              <a:latin typeface="Franklin Gothic Medium" panose="020B0603020102020204" pitchFamily="34" charset="0"/>
              <a:ea typeface="微软雅黑" panose="020B0503020204020204" pitchFamily="34" charset="-122"/>
            </a:endParaRPr>
          </a:p>
        </p:txBody>
      </p:sp>
      <p:sp>
        <p:nvSpPr>
          <p:cNvPr id="1028" name="标题占位符 1"/>
          <p:cNvSpPr>
            <a:spLocks noGrp="1" noChangeArrowheads="1"/>
          </p:cNvSpPr>
          <p:nvPr>
            <p:ph type="title" idx="4294967295"/>
          </p:nvPr>
        </p:nvSpPr>
        <p:spPr bwMode="auto">
          <a:xfrm>
            <a:off x="1825625" y="339725"/>
            <a:ext cx="6778625"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9" name="矩形 6"/>
          <p:cNvSpPr>
            <a:spLocks noChangeArrowheads="1"/>
          </p:cNvSpPr>
          <p:nvPr/>
        </p:nvSpPr>
        <p:spPr bwMode="auto">
          <a:xfrm>
            <a:off x="2124075" y="0"/>
            <a:ext cx="7019925" cy="347663"/>
          </a:xfrm>
          <a:prstGeom prst="rect">
            <a:avLst/>
          </a:prstGeom>
          <a:solidFill>
            <a:srgbClr val="339966"/>
          </a:solidFill>
          <a:ln w="9525">
            <a:noFill/>
            <a:miter lim="800000"/>
          </a:ln>
        </p:spPr>
        <p:txBody>
          <a:bodyPr anchor="ctr"/>
          <a:lstStyle/>
          <a:p>
            <a:pPr algn="ctr">
              <a:buFontTx/>
              <a:buNone/>
              <a:defRPr/>
            </a:pPr>
            <a:endParaRPr lang="zh-CN" altLang="en-US">
              <a:solidFill>
                <a:srgbClr val="FFFFFF"/>
              </a:solidFill>
              <a:latin typeface="Franklin Gothic Medium" panose="020B0603020102020204" pitchFamily="34" charset="0"/>
              <a:ea typeface="微软雅黑" panose="020B0503020204020204" pitchFamily="34" charset="-122"/>
            </a:endParaRPr>
          </a:p>
        </p:txBody>
      </p:sp>
      <p:sp>
        <p:nvSpPr>
          <p:cNvPr id="1030" name="矩形 6"/>
          <p:cNvSpPr>
            <a:spLocks noChangeArrowheads="1"/>
          </p:cNvSpPr>
          <p:nvPr/>
        </p:nvSpPr>
        <p:spPr bwMode="auto">
          <a:xfrm>
            <a:off x="0" y="6742113"/>
            <a:ext cx="7380288" cy="115887"/>
          </a:xfrm>
          <a:prstGeom prst="rect">
            <a:avLst/>
          </a:prstGeom>
          <a:solidFill>
            <a:srgbClr val="339966"/>
          </a:solidFill>
          <a:ln w="9525">
            <a:noFill/>
            <a:miter lim="800000"/>
          </a:ln>
        </p:spPr>
        <p:txBody>
          <a:bodyPr anchor="ctr"/>
          <a:lstStyle/>
          <a:p>
            <a:pPr algn="ctr">
              <a:buFontTx/>
              <a:buNone/>
              <a:defRPr/>
            </a:pPr>
            <a:endParaRPr lang="zh-CN" altLang="en-US">
              <a:solidFill>
                <a:srgbClr val="FFFFFF"/>
              </a:solidFill>
              <a:latin typeface="Franklin Gothic Medium" panose="020B0603020102020204" pitchFamily="34" charset="0"/>
              <a:ea typeface="微软雅黑" panose="020B0503020204020204" pitchFamily="34"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random/>
  </p:transition>
  <p:hf sldNum="0" hdr="0"/>
  <p:txStyles>
    <p:titleStyle>
      <a:lvl1pPr algn="l" rtl="0" fontAlgn="base">
        <a:spcBef>
          <a:spcPct val="0"/>
        </a:spcBef>
        <a:spcAft>
          <a:spcPct val="0"/>
        </a:spcAft>
        <a:buFont typeface="Arial" panose="020B0604020202020204" pitchFamily="34" charset="0"/>
        <a:defRPr sz="2800" b="1" kern="1200">
          <a:solidFill>
            <a:srgbClr val="716F70"/>
          </a:solidFill>
          <a:latin typeface="+mj-lt"/>
          <a:ea typeface="+mj-ea"/>
          <a:cs typeface="+mj-cs"/>
        </a:defRPr>
      </a:lvl1pPr>
      <a:lvl2pPr algn="l" rtl="0" fontAlgn="base">
        <a:spcBef>
          <a:spcPct val="0"/>
        </a:spcBef>
        <a:spcAft>
          <a:spcPct val="0"/>
        </a:spcAft>
        <a:buFont typeface="Arial" panose="020B0604020202020204" pitchFamily="34" charset="0"/>
        <a:defRPr sz="2800" b="1">
          <a:solidFill>
            <a:srgbClr val="716F70"/>
          </a:solidFill>
          <a:latin typeface="微软雅黑" panose="020B0503020204020204" pitchFamily="34" charset="-122"/>
          <a:ea typeface="宋体" panose="02010600030101010101" pitchFamily="2" charset="-122"/>
        </a:defRPr>
      </a:lvl2pPr>
      <a:lvl3pPr algn="l" rtl="0" fontAlgn="base">
        <a:spcBef>
          <a:spcPct val="0"/>
        </a:spcBef>
        <a:spcAft>
          <a:spcPct val="0"/>
        </a:spcAft>
        <a:buFont typeface="Arial" panose="020B0604020202020204" pitchFamily="34" charset="0"/>
        <a:defRPr sz="2800" b="1">
          <a:solidFill>
            <a:srgbClr val="716F70"/>
          </a:solidFill>
          <a:latin typeface="微软雅黑" panose="020B0503020204020204" pitchFamily="34" charset="-122"/>
          <a:ea typeface="宋体" panose="02010600030101010101" pitchFamily="2" charset="-122"/>
        </a:defRPr>
      </a:lvl3pPr>
      <a:lvl4pPr algn="l" rtl="0" fontAlgn="base">
        <a:spcBef>
          <a:spcPct val="0"/>
        </a:spcBef>
        <a:spcAft>
          <a:spcPct val="0"/>
        </a:spcAft>
        <a:buFont typeface="Arial" panose="020B0604020202020204" pitchFamily="34" charset="0"/>
        <a:defRPr sz="2800" b="1">
          <a:solidFill>
            <a:srgbClr val="716F70"/>
          </a:solidFill>
          <a:latin typeface="微软雅黑" panose="020B0503020204020204" pitchFamily="34" charset="-122"/>
          <a:ea typeface="宋体" panose="02010600030101010101" pitchFamily="2" charset="-122"/>
        </a:defRPr>
      </a:lvl4pPr>
      <a:lvl5pPr algn="l" rtl="0" fontAlgn="base">
        <a:spcBef>
          <a:spcPct val="0"/>
        </a:spcBef>
        <a:spcAft>
          <a:spcPct val="0"/>
        </a:spcAft>
        <a:buFont typeface="Arial" panose="020B0604020202020204" pitchFamily="34" charset="0"/>
        <a:defRPr sz="2800" b="1">
          <a:solidFill>
            <a:srgbClr val="716F70"/>
          </a:solidFill>
          <a:latin typeface="微软雅黑" panose="020B0503020204020204" pitchFamily="34" charset="-122"/>
          <a:ea typeface="宋体" panose="02010600030101010101" pitchFamily="2" charset="-122"/>
        </a:defRPr>
      </a:lvl5pPr>
      <a:lvl6pPr marL="457200" algn="l" rtl="0" fontAlgn="base">
        <a:spcBef>
          <a:spcPct val="0"/>
        </a:spcBef>
        <a:spcAft>
          <a:spcPct val="0"/>
        </a:spcAft>
        <a:buFont typeface="Arial" panose="020B0604020202020204" pitchFamily="34" charset="0"/>
        <a:defRPr sz="2800" b="1">
          <a:solidFill>
            <a:srgbClr val="716F70"/>
          </a:solidFill>
          <a:latin typeface="微软雅黑" panose="020B0503020204020204" pitchFamily="34" charset="-122"/>
          <a:ea typeface="宋体" panose="02010600030101010101" pitchFamily="2" charset="-122"/>
        </a:defRPr>
      </a:lvl6pPr>
      <a:lvl7pPr marL="914400" algn="l" rtl="0" fontAlgn="base">
        <a:spcBef>
          <a:spcPct val="0"/>
        </a:spcBef>
        <a:spcAft>
          <a:spcPct val="0"/>
        </a:spcAft>
        <a:buFont typeface="Arial" panose="020B0604020202020204" pitchFamily="34" charset="0"/>
        <a:defRPr sz="2800" b="1">
          <a:solidFill>
            <a:srgbClr val="716F70"/>
          </a:solidFill>
          <a:latin typeface="微软雅黑" panose="020B0503020204020204" pitchFamily="34" charset="-122"/>
          <a:ea typeface="宋体" panose="02010600030101010101" pitchFamily="2" charset="-122"/>
        </a:defRPr>
      </a:lvl7pPr>
      <a:lvl8pPr marL="1371600" algn="l" rtl="0" fontAlgn="base">
        <a:spcBef>
          <a:spcPct val="0"/>
        </a:spcBef>
        <a:spcAft>
          <a:spcPct val="0"/>
        </a:spcAft>
        <a:buFont typeface="Arial" panose="020B0604020202020204" pitchFamily="34" charset="0"/>
        <a:defRPr sz="2800" b="1">
          <a:solidFill>
            <a:srgbClr val="716F70"/>
          </a:solidFill>
          <a:latin typeface="微软雅黑" panose="020B0503020204020204" pitchFamily="34" charset="-122"/>
          <a:ea typeface="宋体" panose="02010600030101010101" pitchFamily="2" charset="-122"/>
        </a:defRPr>
      </a:lvl8pPr>
      <a:lvl9pPr marL="1828800" algn="l" rtl="0" fontAlgn="base">
        <a:spcBef>
          <a:spcPct val="0"/>
        </a:spcBef>
        <a:spcAft>
          <a:spcPct val="0"/>
        </a:spcAft>
        <a:buFont typeface="Arial" panose="020B0604020202020204" pitchFamily="34" charset="0"/>
        <a:defRPr sz="2800" b="1">
          <a:solidFill>
            <a:srgbClr val="716F70"/>
          </a:solidFill>
          <a:latin typeface="微软雅黑" panose="020B0503020204020204" pitchFamily="34" charset="-122"/>
          <a:ea typeface="宋体" panose="0201060003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2800" kern="1200">
          <a:solidFill>
            <a:srgbClr val="716F70"/>
          </a:solidFill>
          <a:latin typeface="+mn-lt"/>
          <a:ea typeface="+mn-ea"/>
          <a:cs typeface="+mn-cs"/>
        </a:defRPr>
      </a:lvl1pPr>
      <a:lvl2pPr marL="742950" lvl="1" indent="-285750" algn="l" rtl="0" fontAlgn="base">
        <a:spcBef>
          <a:spcPct val="20000"/>
        </a:spcBef>
        <a:spcAft>
          <a:spcPct val="0"/>
        </a:spcAft>
        <a:buFont typeface="Arial" panose="020B0604020202020204" pitchFamily="34" charset="0"/>
        <a:buChar char="–"/>
        <a:defRPr sz="2400" kern="1200">
          <a:solidFill>
            <a:srgbClr val="716F70"/>
          </a:solidFill>
          <a:latin typeface="+mn-lt"/>
          <a:ea typeface="+mn-ea"/>
          <a:cs typeface="+mn-cs"/>
        </a:defRPr>
      </a:lvl2pPr>
      <a:lvl3pPr marL="1143000" lvl="2" indent="-228600" algn="l" rtl="0" fontAlgn="base">
        <a:spcBef>
          <a:spcPct val="20000"/>
        </a:spcBef>
        <a:spcAft>
          <a:spcPct val="0"/>
        </a:spcAft>
        <a:buFont typeface="Arial" panose="020B0604020202020204" pitchFamily="34" charset="0"/>
        <a:buChar char="•"/>
        <a:defRPr sz="2000" kern="1200">
          <a:solidFill>
            <a:srgbClr val="716F70"/>
          </a:solidFill>
          <a:latin typeface="+mn-lt"/>
          <a:ea typeface="+mn-ea"/>
          <a:cs typeface="+mn-cs"/>
        </a:defRPr>
      </a:lvl3pPr>
      <a:lvl4pPr marL="1600200" lvl="3" indent="-228600" algn="l" rtl="0" fontAlgn="base">
        <a:spcBef>
          <a:spcPct val="20000"/>
        </a:spcBef>
        <a:spcAft>
          <a:spcPct val="0"/>
        </a:spcAft>
        <a:buFont typeface="Arial" panose="020B0604020202020204" pitchFamily="34" charset="0"/>
        <a:buChar char="–"/>
        <a:defRPr sz="2000" kern="1200">
          <a:solidFill>
            <a:srgbClr val="716F70"/>
          </a:solidFill>
          <a:latin typeface="+mn-lt"/>
          <a:ea typeface="+mn-ea"/>
          <a:cs typeface="+mn-cs"/>
        </a:defRPr>
      </a:lvl4pPr>
      <a:lvl5pPr marL="2057400" lvl="4" indent="-228600" algn="l" rtl="0" fontAlgn="base">
        <a:spcBef>
          <a:spcPct val="20000"/>
        </a:spcBef>
        <a:spcAft>
          <a:spcPct val="0"/>
        </a:spcAft>
        <a:buFont typeface="Arial" panose="020B0604020202020204" pitchFamily="34" charset="0"/>
        <a:buChar char="»"/>
        <a:defRPr sz="2000" kern="1200">
          <a:solidFill>
            <a:srgbClr val="716F70"/>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rgbClr val="716F70"/>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rgbClr val="716F70"/>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rgbClr val="716F70"/>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rgbClr val="716F70"/>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38142;&#25509;&#36164;&#28304;/new_jh4_m8u3a5.mp3" TargetMode="Externa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38142;&#25509;&#36164;&#28304;/new_jh4_m8u3a5.mp3"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38142;&#25509;&#36164;&#28304;/new_jh4_m8u3a6.mp3" TargetMode="Externa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Oval 2"/>
          <p:cNvSpPr>
            <a:spLocks noChangeArrowheads="1"/>
          </p:cNvSpPr>
          <p:nvPr/>
        </p:nvSpPr>
        <p:spPr bwMode="auto">
          <a:xfrm>
            <a:off x="1042988" y="1309687"/>
            <a:ext cx="1368425" cy="1152525"/>
          </a:xfrm>
          <a:prstGeom prst="ellipse">
            <a:avLst/>
          </a:prstGeom>
          <a:gradFill rotWithShape="1">
            <a:gsLst>
              <a:gs pos="0">
                <a:schemeClr val="bg1"/>
              </a:gs>
              <a:gs pos="100000">
                <a:schemeClr val="accent1"/>
              </a:gs>
            </a:gsLst>
            <a:path path="shape">
              <a:fillToRect l="50000" t="50000" r="50000" b="50000"/>
            </a:path>
          </a:gradFill>
          <a:ln w="9525">
            <a:noFill/>
            <a:round/>
          </a:ln>
          <a:effectLst>
            <a:outerShdw dist="107763" dir="2700000" algn="ctr" rotWithShape="0">
              <a:schemeClr val="bg2">
                <a:alpha val="50000"/>
              </a:schemeClr>
            </a:outerShdw>
          </a:effectLst>
        </p:spPr>
        <p:txBody>
          <a:bodyPr wrap="none" anchor="ctr"/>
          <a:lstStyle/>
          <a:p>
            <a:pPr>
              <a:buFontTx/>
              <a:buNone/>
              <a:defRPr/>
            </a:pPr>
            <a:endParaRPr lang="zh-CN" altLang="en-US"/>
          </a:p>
        </p:txBody>
      </p:sp>
      <p:sp>
        <p:nvSpPr>
          <p:cNvPr id="3074" name="Text Box 3"/>
          <p:cNvSpPr txBox="1">
            <a:spLocks noChangeArrowheads="1"/>
          </p:cNvSpPr>
          <p:nvPr/>
        </p:nvSpPr>
        <p:spPr bwMode="auto">
          <a:xfrm>
            <a:off x="1403350" y="1381125"/>
            <a:ext cx="1368425" cy="1096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6600" b="1"/>
              <a:t>8</a:t>
            </a:r>
          </a:p>
        </p:txBody>
      </p:sp>
      <p:sp>
        <p:nvSpPr>
          <p:cNvPr id="11268" name="WordArt 4"/>
          <p:cNvSpPr>
            <a:spLocks noChangeArrowheads="1" noChangeShapeType="1" noTextEdit="1"/>
          </p:cNvSpPr>
          <p:nvPr/>
        </p:nvSpPr>
        <p:spPr bwMode="auto">
          <a:xfrm>
            <a:off x="3276634" y="1157287"/>
            <a:ext cx="4608513" cy="822325"/>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a:r>
              <a:rPr lang="en-US" altLang="zh-CN" sz="5200" b="1" dirty="0">
                <a:solidFill>
                  <a:srgbClr val="AE2A28"/>
                </a:solidFill>
                <a:latin typeface="Arial" panose="020B0604020202020204"/>
                <a:cs typeface="Arial" panose="020B0604020202020204"/>
              </a:rPr>
              <a:t>Time off</a:t>
            </a:r>
            <a:endParaRPr lang="zh-CN" altLang="en-US" sz="5200" b="1" dirty="0">
              <a:solidFill>
                <a:srgbClr val="AE2A28"/>
              </a:solidFill>
              <a:latin typeface="Arial" panose="020B0604020202020204"/>
              <a:cs typeface="Arial" panose="020B0604020202020204"/>
            </a:endParaRPr>
          </a:p>
        </p:txBody>
      </p:sp>
      <p:sp>
        <p:nvSpPr>
          <p:cNvPr id="3076" name="WordArt 5"/>
          <p:cNvSpPr>
            <a:spLocks noChangeArrowheads="1" noChangeShapeType="1" noTextEdit="1"/>
          </p:cNvSpPr>
          <p:nvPr/>
        </p:nvSpPr>
        <p:spPr bwMode="auto">
          <a:xfrm>
            <a:off x="971550" y="1154112"/>
            <a:ext cx="1600200" cy="533400"/>
          </a:xfrm>
          <a:prstGeom prst="rect">
            <a:avLst/>
          </a:prstGeom>
        </p:spPr>
        <p:txBody>
          <a:bodyPr spcFirstLastPara="1" wrap="none" fromWordArt="1">
            <a:prstTxWarp prst="textArchUp">
              <a:avLst>
                <a:gd name="adj" fmla="val 10685404"/>
              </a:avLst>
            </a:prstTxWarp>
          </a:bodyPr>
          <a:lstStyle/>
          <a:p>
            <a:pPr algn="ctr"/>
            <a:r>
              <a:rPr lang="en-US" altLang="zh-CN" sz="3600" b="1" kern="10">
                <a:ln w="9525">
                  <a:solidFill>
                    <a:srgbClr val="000000"/>
                  </a:solidFill>
                  <a:round/>
                </a:ln>
                <a:solidFill>
                  <a:srgbClr val="000000"/>
                </a:solidFill>
                <a:latin typeface="Arial" panose="020B0604020202020204"/>
                <a:cs typeface="Arial" panose="020B0604020202020204"/>
              </a:rPr>
              <a:t>Module</a:t>
            </a:r>
            <a:endParaRPr lang="zh-CN" altLang="en-US" sz="3600" b="1" kern="10">
              <a:ln w="9525">
                <a:solidFill>
                  <a:srgbClr val="000000"/>
                </a:solidFill>
                <a:round/>
              </a:ln>
              <a:solidFill>
                <a:srgbClr val="000000"/>
              </a:solidFill>
              <a:latin typeface="Arial" panose="020B0604020202020204"/>
              <a:cs typeface="Arial" panose="020B0604020202020204"/>
            </a:endParaRPr>
          </a:p>
        </p:txBody>
      </p:sp>
      <p:sp>
        <p:nvSpPr>
          <p:cNvPr id="3077" name="Text Box 6"/>
          <p:cNvSpPr txBox="1">
            <a:spLocks noChangeArrowheads="1"/>
          </p:cNvSpPr>
          <p:nvPr/>
        </p:nvSpPr>
        <p:spPr bwMode="auto">
          <a:xfrm>
            <a:off x="762100" y="2971812"/>
            <a:ext cx="7695998" cy="874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lnSpc>
                <a:spcPts val="6100"/>
              </a:lnSpc>
              <a:spcBef>
                <a:spcPct val="50000"/>
              </a:spcBef>
            </a:pPr>
            <a:r>
              <a:rPr lang="en-US" altLang="zh-CN" sz="6000" b="1" dirty="0">
                <a:solidFill>
                  <a:srgbClr val="003399"/>
                </a:solidFill>
                <a:latin typeface="Times New Roman" panose="02020603050405020304" pitchFamily="18" charset="0"/>
              </a:rPr>
              <a:t>Unit 3 </a:t>
            </a:r>
            <a:r>
              <a:rPr lang="en-US" altLang="zh-CN" sz="6000" b="1" dirty="0" smtClean="0">
                <a:solidFill>
                  <a:srgbClr val="003399"/>
                </a:solidFill>
                <a:latin typeface="Times New Roman" panose="02020603050405020304" pitchFamily="18" charset="0"/>
              </a:rPr>
              <a:t>Language </a:t>
            </a:r>
            <a:r>
              <a:rPr lang="en-US" altLang="zh-CN" sz="6000" b="1" dirty="0">
                <a:solidFill>
                  <a:srgbClr val="003399"/>
                </a:solidFill>
                <a:latin typeface="Times New Roman" panose="02020603050405020304" pitchFamily="18" charset="0"/>
              </a:rPr>
              <a:t>in use</a:t>
            </a:r>
            <a:r>
              <a:rPr lang="en-US" altLang="zh-CN" sz="6000" b="1" dirty="0" smtClean="0">
                <a:solidFill>
                  <a:srgbClr val="003399"/>
                </a:solidFill>
                <a:latin typeface="Times New Roman" panose="02020603050405020304" pitchFamily="18" charset="0"/>
              </a:rPr>
              <a:t>.</a:t>
            </a:r>
            <a:endParaRPr lang="en-US" altLang="zh-CN" sz="6000" b="1" dirty="0">
              <a:solidFill>
                <a:srgbClr val="003399"/>
              </a:solidFill>
              <a:latin typeface="Times New Roman" panose="02020603050405020304" pitchFamily="18" charset="0"/>
            </a:endParaRPr>
          </a:p>
        </p:txBody>
      </p:sp>
      <p:sp>
        <p:nvSpPr>
          <p:cNvPr id="7" name="矩形 6"/>
          <p:cNvSpPr/>
          <p:nvPr/>
        </p:nvSpPr>
        <p:spPr>
          <a:xfrm>
            <a:off x="2847963" y="5638742"/>
            <a:ext cx="3527953" cy="972574"/>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600" b="1" smtClean="0">
                <a:solidFill>
                  <a:srgbClr val="000000"/>
                </a:solidFill>
                <a:latin typeface="微软雅黑" panose="020B0503020204020204" pitchFamily="34" charset="-122"/>
                <a:ea typeface="微软雅黑" panose="020B0503020204020204" pitchFamily="34" charset="-122"/>
                <a:sym typeface="+mn-ea"/>
              </a:rPr>
              <a:t>WWW.PPT818.COM</a:t>
            </a:r>
          </a:p>
          <a:p>
            <a:pPr marL="342900" lvl="0" indent="-342900" algn="ctr" fontAlgn="base">
              <a:lnSpc>
                <a:spcPct val="110000"/>
              </a:lnSpc>
              <a:spcBef>
                <a:spcPct val="0"/>
              </a:spcBef>
              <a:spcAft>
                <a:spcPct val="0"/>
              </a:spcAft>
            </a:pPr>
            <a:endParaRPr lang="en-US" altLang="zh-CN" sz="2600" b="1" kern="0" dirty="0">
              <a:solidFill>
                <a:srgbClr val="003399"/>
              </a:solidFill>
              <a:latin typeface="微软雅黑" panose="020B0503020204020204" pitchFamily="34" charset="-122"/>
              <a:ea typeface="微软雅黑" panose="020B0503020204020204" pitchFamily="34" charset="-122"/>
            </a:endParaRPr>
          </a:p>
        </p:txBody>
      </p:sp>
    </p:spTree>
  </p:cSld>
  <p:clrMapOvr>
    <a:masterClrMapping/>
  </p:clrMapOvr>
  <p:transition>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矩形 53252"/>
          <p:cNvSpPr>
            <a:spLocks noChangeArrowheads="1"/>
          </p:cNvSpPr>
          <p:nvPr/>
        </p:nvSpPr>
        <p:spPr bwMode="auto">
          <a:xfrm>
            <a:off x="533400" y="914400"/>
            <a:ext cx="8382000" cy="496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200" b="1">
                <a:latin typeface="Times New Roman" panose="02020603050405020304" pitchFamily="18" charset="0"/>
              </a:rPr>
              <a:t>3) She says that she has finished her homework  </a:t>
            </a:r>
          </a:p>
          <a:p>
            <a:r>
              <a:rPr lang="en-US" altLang="zh-CN" sz="3200" b="1">
                <a:latin typeface="Times New Roman" panose="02020603050405020304" pitchFamily="18" charset="0"/>
              </a:rPr>
              <a:t>    already:</a:t>
            </a:r>
          </a:p>
          <a:p>
            <a:r>
              <a:rPr lang="en-US" altLang="zh-CN" sz="3200" b="1">
                <a:latin typeface="Times New Roman" panose="02020603050405020304" pitchFamily="18" charset="0"/>
              </a:rPr>
              <a:t>She said that she had finished her homework already:</a:t>
            </a:r>
          </a:p>
          <a:p>
            <a:r>
              <a:rPr lang="zh-TW" altLang="en-US" sz="3200" b="1">
                <a:solidFill>
                  <a:srgbClr val="FF0066"/>
                </a:solidFill>
                <a:latin typeface="Times New Roman" panose="02020603050405020304" pitchFamily="18" charset="0"/>
              </a:rPr>
              <a:t>如果宾语从句说的是客观真理、自然现象或亊实时，这时宾语从句要用一般 现在时态。</a:t>
            </a:r>
          </a:p>
          <a:p>
            <a:r>
              <a:rPr lang="zh-TW" altLang="en-US" sz="3200" b="1">
                <a:latin typeface="Times New Roman" panose="02020603050405020304" pitchFamily="18" charset="0"/>
              </a:rPr>
              <a:t>例：</a:t>
            </a:r>
            <a:endParaRPr lang="zh-TW" altLang="zh-CN" sz="3200" b="1">
              <a:latin typeface="Times New Roman" panose="02020603050405020304" pitchFamily="18" charset="0"/>
            </a:endParaRPr>
          </a:p>
          <a:p>
            <a:r>
              <a:rPr lang="en-US" altLang="zh-TW" sz="3200" b="1">
                <a:latin typeface="Times New Roman" panose="02020603050405020304" pitchFamily="18" charset="0"/>
              </a:rPr>
              <a:t>The teacher said that the earth goes round the sun.</a:t>
            </a:r>
          </a:p>
          <a:p>
            <a:r>
              <a:rPr lang="en-US" altLang="zh-CN" sz="3200" b="1">
                <a:latin typeface="Times New Roman" panose="02020603050405020304" pitchFamily="18" charset="0"/>
              </a:rPr>
              <a:t>He told me that Japan is an island country</a:t>
            </a:r>
            <a:r>
              <a:rPr lang="zh-CN" altLang="en-US" sz="3200" b="1">
                <a:latin typeface="Times New Roman" panose="02020603050405020304" pitchFamily="18" charset="0"/>
              </a:rPr>
              <a:t>。</a:t>
            </a:r>
            <a:endParaRPr lang="zh-TW" altLang="en-US" sz="3200" b="1">
              <a:latin typeface="Times New Roman" panose="02020603050405020304" pitchFamily="18" charset="0"/>
            </a:endParaRPr>
          </a:p>
        </p:txBody>
      </p:sp>
    </p:spTree>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矩形 54275"/>
          <p:cNvSpPr>
            <a:spLocks noChangeArrowheads="1"/>
          </p:cNvSpPr>
          <p:nvPr/>
        </p:nvSpPr>
        <p:spPr bwMode="auto">
          <a:xfrm>
            <a:off x="533400" y="685800"/>
            <a:ext cx="8001000" cy="492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65000"/>
              </a:lnSpc>
              <a:buFont typeface="Arial" panose="020B0604020202020204" pitchFamily="34" charset="0"/>
              <a:buChar char="•"/>
            </a:pPr>
            <a:r>
              <a:rPr lang="zh-TW" altLang="en-US" sz="3200" b="1">
                <a:solidFill>
                  <a:srgbClr val="FF0000"/>
                </a:solidFill>
                <a:latin typeface="Times New Roman" panose="02020603050405020304" pitchFamily="18" charset="0"/>
              </a:rPr>
              <a:t>宾语从句的否定转移</a:t>
            </a:r>
            <a:endParaRPr lang="en-US" altLang="zh-CN" sz="3200" b="1">
              <a:solidFill>
                <a:srgbClr val="FF0000"/>
              </a:solidFill>
              <a:latin typeface="Times New Roman" panose="02020603050405020304" pitchFamily="18" charset="0"/>
            </a:endParaRPr>
          </a:p>
          <a:p>
            <a:pPr>
              <a:lnSpc>
                <a:spcPct val="165000"/>
              </a:lnSpc>
            </a:pPr>
            <a:r>
              <a:rPr lang="zh-TW" altLang="en-US" sz="3200" b="1">
                <a:solidFill>
                  <a:srgbClr val="FF0066"/>
                </a:solidFill>
                <a:latin typeface="Times New Roman" panose="02020603050405020304" pitchFamily="18" charset="0"/>
              </a:rPr>
              <a:t>当主句谓语动词是</a:t>
            </a:r>
            <a:r>
              <a:rPr lang="en-US" altLang="zh-CN" sz="3200" b="1">
                <a:solidFill>
                  <a:srgbClr val="FF0066"/>
                </a:solidFill>
                <a:latin typeface="Times New Roman" panose="02020603050405020304" pitchFamily="18" charset="0"/>
              </a:rPr>
              <a:t>think, believe, suppose</a:t>
            </a:r>
            <a:r>
              <a:rPr lang="zh-CN" altLang="en-US" sz="3200" b="1">
                <a:solidFill>
                  <a:srgbClr val="FF0066"/>
                </a:solidFill>
                <a:latin typeface="Times New Roman" panose="02020603050405020304" pitchFamily="18" charset="0"/>
              </a:rPr>
              <a:t>，</a:t>
            </a:r>
            <a:r>
              <a:rPr lang="zh-TW" altLang="en-US" sz="3200" b="1">
                <a:solidFill>
                  <a:srgbClr val="FF0066"/>
                </a:solidFill>
                <a:latin typeface="Times New Roman" panose="02020603050405020304" pitchFamily="18" charset="0"/>
              </a:rPr>
              <a:t>expect等词，而宾语从句的意思是否定时</a:t>
            </a:r>
            <a:r>
              <a:rPr lang="zh-CN" altLang="en-US" sz="3200" b="1">
                <a:solidFill>
                  <a:srgbClr val="FF0066"/>
                </a:solidFill>
                <a:latin typeface="Times New Roman" panose="02020603050405020304" pitchFamily="18" charset="0"/>
              </a:rPr>
              <a:t>，</a:t>
            </a:r>
            <a:r>
              <a:rPr lang="zh-TW" altLang="en-US" sz="3200" b="1">
                <a:solidFill>
                  <a:srgbClr val="FF0066"/>
                </a:solidFill>
                <a:latin typeface="Times New Roman" panose="02020603050405020304" pitchFamily="18" charset="0"/>
              </a:rPr>
              <a:t>常把否定转移至主句表示。</a:t>
            </a:r>
            <a:endParaRPr lang="zh-TW" altLang="zh-CN" sz="3200" b="1">
              <a:solidFill>
                <a:srgbClr val="FF0066"/>
              </a:solidFill>
              <a:latin typeface="Times New Roman" panose="02020603050405020304" pitchFamily="18" charset="0"/>
            </a:endParaRPr>
          </a:p>
          <a:p>
            <a:pPr>
              <a:lnSpc>
                <a:spcPct val="165000"/>
              </a:lnSpc>
            </a:pPr>
            <a:r>
              <a:rPr lang="en-US" altLang="zh-CN" sz="3200" b="1">
                <a:latin typeface="Times New Roman" panose="02020603050405020304" pitchFamily="18" charset="0"/>
              </a:rPr>
              <a:t>I don’t think it is right for him to treat you like that.</a:t>
            </a:r>
          </a:p>
        </p:txBody>
      </p:sp>
    </p:spTree>
  </p:cSld>
  <p:clrMapOvr>
    <a:masterClrMapping/>
  </p:clrMapOvr>
  <p:transition>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矩形 55300"/>
          <p:cNvSpPr>
            <a:spLocks noChangeArrowheads="1"/>
          </p:cNvSpPr>
          <p:nvPr/>
        </p:nvSpPr>
        <p:spPr bwMode="auto">
          <a:xfrm>
            <a:off x="533400" y="685800"/>
            <a:ext cx="8229600" cy="569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5000"/>
              </a:lnSpc>
            </a:pPr>
            <a:r>
              <a:rPr lang="zh-TW" altLang="en-US" sz="3200" b="1">
                <a:solidFill>
                  <a:srgbClr val="FF0066"/>
                </a:solidFill>
                <a:latin typeface="Times New Roman" panose="02020603050405020304" pitchFamily="18" charset="0"/>
              </a:rPr>
              <a:t>主句的谓语动同 think, believe, imagine, suppose, consider, expect, fancy, guess等，并且主句的主语是第一人称而且为一般现在时，从句的否定词一般 要转移到主句上来，其反义疑问句一般与宾语从句一致。</a:t>
            </a:r>
            <a:endParaRPr lang="en-US" altLang="zh-CN" sz="3200" b="1">
              <a:solidFill>
                <a:srgbClr val="FF0066"/>
              </a:solidFill>
              <a:latin typeface="Times New Roman" panose="02020603050405020304" pitchFamily="18" charset="0"/>
            </a:endParaRPr>
          </a:p>
          <a:p>
            <a:pPr>
              <a:lnSpc>
                <a:spcPct val="115000"/>
              </a:lnSpc>
            </a:pPr>
            <a:r>
              <a:rPr lang="en-US" altLang="zh-CN" sz="3200" b="1">
                <a:latin typeface="Times New Roman" panose="02020603050405020304" pitchFamily="18" charset="0"/>
              </a:rPr>
              <a:t>I don’t believe that man is killed by Jim, is he?</a:t>
            </a:r>
          </a:p>
          <a:p>
            <a:pPr>
              <a:lnSpc>
                <a:spcPct val="115000"/>
              </a:lnSpc>
            </a:pPr>
            <a:r>
              <a:rPr lang="en-US" altLang="zh-CN" sz="3200" b="1">
                <a:latin typeface="Times New Roman" panose="02020603050405020304" pitchFamily="18" charset="0"/>
              </a:rPr>
              <a:t>I expect our English teacher will be back this weekend, won't she/he?</a:t>
            </a:r>
          </a:p>
          <a:p>
            <a:pPr>
              <a:lnSpc>
                <a:spcPct val="115000"/>
              </a:lnSpc>
            </a:pPr>
            <a:r>
              <a:rPr lang="en-US" altLang="zh-CN" sz="3200" b="1">
                <a:latin typeface="Times New Roman" panose="02020603050405020304" pitchFamily="18" charset="0"/>
              </a:rPr>
              <a:t>We suppose you have finished the project, haven't you?</a:t>
            </a:r>
          </a:p>
        </p:txBody>
      </p:sp>
    </p:spTree>
  </p:cSld>
  <p:clrMapOvr>
    <a:masterClrMapping/>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矩形 56324"/>
          <p:cNvSpPr>
            <a:spLocks noChangeArrowheads="1"/>
          </p:cNvSpPr>
          <p:nvPr/>
        </p:nvSpPr>
        <p:spPr bwMode="auto">
          <a:xfrm>
            <a:off x="533400" y="838200"/>
            <a:ext cx="7848600" cy="492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65000"/>
              </a:lnSpc>
            </a:pPr>
            <a:r>
              <a:rPr lang="zh-TW" altLang="en-US" sz="3200" b="1">
                <a:solidFill>
                  <a:srgbClr val="FF0066"/>
                </a:solidFill>
                <a:latin typeface="Times New Roman" panose="02020603050405020304" pitchFamily="18" charset="0"/>
              </a:rPr>
              <a:t>如果宾语从句中有某个含有否定意义的形容间或副词不包含带有否定前 缀的词,如：unhappy, unfair, dislike等</a:t>
            </a:r>
            <a:r>
              <a:rPr lang="en-US" altLang="zh-TW" sz="3200" b="1">
                <a:solidFill>
                  <a:srgbClr val="FF0066"/>
                </a:solidFill>
                <a:latin typeface="Times New Roman" panose="02020603050405020304" pitchFamily="18" charset="0"/>
              </a:rPr>
              <a:t>)</a:t>
            </a:r>
            <a:r>
              <a:rPr lang="zh-TW" altLang="en-US" sz="3200" b="1">
                <a:solidFill>
                  <a:srgbClr val="FF0066"/>
                </a:solidFill>
                <a:latin typeface="Times New Roman" panose="02020603050405020304" pitchFamily="18" charset="0"/>
              </a:rPr>
              <a:t>，其反义疑问句要用肯定形式</a:t>
            </a:r>
            <a:r>
              <a:rPr lang="en-US" altLang="zh-CN" sz="3200" b="1">
                <a:solidFill>
                  <a:srgbClr val="FF0066"/>
                </a:solidFill>
                <a:latin typeface="Times New Roman" panose="02020603050405020304" pitchFamily="18" charset="0"/>
              </a:rPr>
              <a:t>.</a:t>
            </a:r>
          </a:p>
          <a:p>
            <a:pPr>
              <a:lnSpc>
                <a:spcPct val="165000"/>
              </a:lnSpc>
            </a:pPr>
            <a:r>
              <a:rPr lang="en-US" altLang="zh-CN" sz="3200" b="1">
                <a:latin typeface="Times New Roman" panose="02020603050405020304" pitchFamily="18" charset="0"/>
              </a:rPr>
              <a:t>We find that he never listens to the teacher carefully, does he?</a:t>
            </a:r>
          </a:p>
        </p:txBody>
      </p:sp>
    </p:spTree>
  </p:cSld>
  <p:clrMapOvr>
    <a:masterClrMapping/>
  </p:clrMapOvr>
  <p:transition>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矩形 57348"/>
          <p:cNvSpPr>
            <a:spLocks noChangeArrowheads="1"/>
          </p:cNvSpPr>
          <p:nvPr/>
        </p:nvSpPr>
        <p:spPr bwMode="auto">
          <a:xfrm>
            <a:off x="533400" y="609600"/>
            <a:ext cx="8229600" cy="600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5000"/>
              </a:lnSpc>
            </a:pPr>
            <a:r>
              <a:rPr lang="zh-TW" altLang="en-US" sz="3200" b="1">
                <a:solidFill>
                  <a:srgbClr val="FF0066"/>
                </a:solidFill>
                <a:latin typeface="Times New Roman" panose="02020603050405020304" pitchFamily="18" charset="0"/>
              </a:rPr>
              <a:t>当主句的主语是第二、三人称时，其反义疑问句一般与主句保持一致。</a:t>
            </a:r>
            <a:endParaRPr lang="en-US" altLang="zh-CN" sz="3200" b="1">
              <a:solidFill>
                <a:srgbClr val="FF0066"/>
              </a:solidFill>
              <a:latin typeface="Times New Roman" panose="02020603050405020304" pitchFamily="18" charset="0"/>
            </a:endParaRPr>
          </a:p>
          <a:p>
            <a:pPr>
              <a:lnSpc>
                <a:spcPct val="135000"/>
              </a:lnSpc>
            </a:pPr>
            <a:r>
              <a:rPr lang="en-US" altLang="zh-CN" sz="3200" b="1">
                <a:latin typeface="Times New Roman" panose="02020603050405020304" pitchFamily="18" charset="0"/>
              </a:rPr>
              <a:t>Your sister supposes she needs no help, doesn’t she?</a:t>
            </a:r>
          </a:p>
          <a:p>
            <a:pPr>
              <a:lnSpc>
                <a:spcPct val="135000"/>
              </a:lnSpc>
            </a:pPr>
            <a:r>
              <a:rPr lang="en-US" altLang="zh-CN" sz="3200" b="1">
                <a:latin typeface="Times New Roman" panose="02020603050405020304" pitchFamily="18" charset="0"/>
              </a:rPr>
              <a:t>You thought they could have completed the project, didn't you?</a:t>
            </a:r>
          </a:p>
          <a:p>
            <a:pPr>
              <a:lnSpc>
                <a:spcPct val="135000"/>
              </a:lnSpc>
            </a:pPr>
            <a:r>
              <a:rPr lang="en-US" altLang="zh-CN" sz="3200" b="1">
                <a:latin typeface="Times New Roman" panose="02020603050405020304" pitchFamily="18" charset="0"/>
              </a:rPr>
              <a:t>They don't believe she's an engineer, do they?</a:t>
            </a:r>
          </a:p>
          <a:p>
            <a:pPr>
              <a:lnSpc>
                <a:spcPct val="135000"/>
              </a:lnSpc>
            </a:pPr>
            <a:r>
              <a:rPr lang="en-US" altLang="zh-CN" sz="3200" b="1">
                <a:latin typeface="Times New Roman" panose="02020603050405020304" pitchFamily="18" charset="0"/>
              </a:rPr>
              <a:t>She doesn't expect that we are coming so soon, does she?</a:t>
            </a:r>
          </a:p>
        </p:txBody>
      </p:sp>
    </p:spTree>
  </p:cSld>
  <p:clrMapOvr>
    <a:masterClrMapping/>
  </p:clrMapOvr>
  <p:transition>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矩形 58372"/>
          <p:cNvSpPr>
            <a:spLocks noChangeArrowheads="1"/>
          </p:cNvSpPr>
          <p:nvPr/>
        </p:nvSpPr>
        <p:spPr bwMode="auto">
          <a:xfrm>
            <a:off x="762000" y="914400"/>
            <a:ext cx="8001000" cy="450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45000"/>
              </a:lnSpc>
            </a:pPr>
            <a:r>
              <a:rPr lang="zh-CN" altLang="en-US" sz="4000" b="1">
                <a:solidFill>
                  <a:schemeClr val="hlink"/>
                </a:solidFill>
                <a:latin typeface="Times New Roman" panose="02020603050405020304" pitchFamily="18" charset="0"/>
              </a:rPr>
              <a:t>宾语从句小口诀：</a:t>
            </a:r>
          </a:p>
          <a:p>
            <a:pPr>
              <a:lnSpc>
                <a:spcPct val="145000"/>
              </a:lnSpc>
            </a:pPr>
            <a:r>
              <a:rPr lang="en-US" altLang="zh-CN"/>
              <a:t> </a:t>
            </a:r>
            <a:r>
              <a:rPr lang="zh-CN" altLang="en-US" sz="3200" b="1">
                <a:solidFill>
                  <a:srgbClr val="FF0066"/>
                </a:solidFill>
                <a:latin typeface="Times New Roman" panose="02020603050405020304" pitchFamily="18" charset="0"/>
              </a:rPr>
              <a:t>宾语从句三注意，时态语序引导词；</a:t>
            </a:r>
            <a:r>
              <a:rPr lang="en-US" altLang="zh-CN" sz="3200" b="1">
                <a:solidFill>
                  <a:srgbClr val="FF0066"/>
                </a:solidFill>
                <a:latin typeface="Times New Roman" panose="02020603050405020304" pitchFamily="18" charset="0"/>
              </a:rPr>
              <a:t> </a:t>
            </a:r>
          </a:p>
          <a:p>
            <a:pPr>
              <a:lnSpc>
                <a:spcPct val="145000"/>
              </a:lnSpc>
            </a:pPr>
            <a:r>
              <a:rPr lang="zh-CN" altLang="en-US" sz="3200" b="1">
                <a:solidFill>
                  <a:srgbClr val="FF0066"/>
                </a:solidFill>
                <a:latin typeface="Times New Roman" panose="02020603050405020304" pitchFamily="18" charset="0"/>
              </a:rPr>
              <a:t>主句一般现在时，从句不需受限制；</a:t>
            </a:r>
            <a:r>
              <a:rPr lang="en-US" altLang="zh-CN" sz="3200" b="1">
                <a:solidFill>
                  <a:srgbClr val="FF0066"/>
                </a:solidFill>
                <a:latin typeface="Times New Roman" panose="02020603050405020304" pitchFamily="18" charset="0"/>
              </a:rPr>
              <a:t> </a:t>
            </a:r>
          </a:p>
          <a:p>
            <a:pPr>
              <a:lnSpc>
                <a:spcPct val="145000"/>
              </a:lnSpc>
            </a:pPr>
            <a:r>
              <a:rPr lang="zh-CN" altLang="en-US" sz="3200" b="1">
                <a:solidFill>
                  <a:srgbClr val="FF0066"/>
                </a:solidFill>
                <a:latin typeface="Times New Roman" panose="02020603050405020304" pitchFamily="18" charset="0"/>
              </a:rPr>
              <a:t>主句一般过去时，从句须用相应时；</a:t>
            </a:r>
            <a:r>
              <a:rPr lang="en-US" altLang="zh-CN" sz="3200" b="1">
                <a:solidFill>
                  <a:srgbClr val="FF0066"/>
                </a:solidFill>
                <a:latin typeface="Times New Roman" panose="02020603050405020304" pitchFamily="18" charset="0"/>
              </a:rPr>
              <a:t> </a:t>
            </a:r>
          </a:p>
          <a:p>
            <a:pPr>
              <a:lnSpc>
                <a:spcPct val="145000"/>
              </a:lnSpc>
            </a:pPr>
            <a:r>
              <a:rPr lang="zh-CN" altLang="en-US" sz="3200" b="1">
                <a:solidFill>
                  <a:srgbClr val="FF0066"/>
                </a:solidFill>
                <a:latin typeface="Times New Roman" panose="02020603050405020304" pitchFamily="18" charset="0"/>
              </a:rPr>
              <a:t>陈述句转化</a:t>
            </a:r>
            <a:r>
              <a:rPr lang="en-US" altLang="zh-CN" sz="3200" b="1">
                <a:solidFill>
                  <a:srgbClr val="FF0066"/>
                </a:solidFill>
                <a:latin typeface="Times New Roman" panose="02020603050405020304" pitchFamily="18" charset="0"/>
              </a:rPr>
              <a:t>that</a:t>
            </a:r>
            <a:r>
              <a:rPr lang="zh-CN" altLang="en-US" sz="3200" b="1">
                <a:solidFill>
                  <a:srgbClr val="FF0066"/>
                </a:solidFill>
                <a:latin typeface="Times New Roman" panose="02020603050405020304" pitchFamily="18" charset="0"/>
              </a:rPr>
              <a:t>引，一般疑问句用</a:t>
            </a:r>
            <a:r>
              <a:rPr lang="en-US" altLang="zh-CN" sz="3200" b="1">
                <a:solidFill>
                  <a:srgbClr val="FF0066"/>
                </a:solidFill>
                <a:latin typeface="Times New Roman" panose="02020603050405020304" pitchFamily="18" charset="0"/>
              </a:rPr>
              <a:t>if/whether,</a:t>
            </a:r>
          </a:p>
          <a:p>
            <a:pPr>
              <a:lnSpc>
                <a:spcPct val="145000"/>
              </a:lnSpc>
            </a:pPr>
            <a:r>
              <a:rPr lang="en-US" altLang="zh-CN" sz="3200" b="1">
                <a:solidFill>
                  <a:srgbClr val="FF0066"/>
                </a:solidFill>
                <a:latin typeface="Times New Roman" panose="02020603050405020304" pitchFamily="18" charset="0"/>
              </a:rPr>
              <a:t> </a:t>
            </a:r>
            <a:r>
              <a:rPr lang="zh-CN" altLang="en-US" sz="3200" b="1">
                <a:solidFill>
                  <a:srgbClr val="FF0066"/>
                </a:solidFill>
                <a:latin typeface="Times New Roman" panose="02020603050405020304" pitchFamily="18" charset="0"/>
              </a:rPr>
              <a:t>特殊问句疑问词，引导词后陈述式。</a:t>
            </a:r>
          </a:p>
        </p:txBody>
      </p:sp>
    </p:spTree>
  </p:cSld>
  <p:clrMapOvr>
    <a:masterClrMapping/>
  </p:clrMapOvr>
  <p:transition>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矩形 33795"/>
          <p:cNvSpPr>
            <a:spLocks noChangeArrowheads="1"/>
          </p:cNvSpPr>
          <p:nvPr/>
        </p:nvSpPr>
        <p:spPr bwMode="auto">
          <a:xfrm>
            <a:off x="304800" y="304800"/>
            <a:ext cx="85344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600" b="1" dirty="0">
                <a:solidFill>
                  <a:srgbClr val="000066"/>
                </a:solidFill>
                <a:latin typeface="Times New Roman" panose="02020603050405020304" pitchFamily="18" charset="0"/>
              </a:rPr>
              <a:t>1. Match the two parts of the sentences.  </a:t>
            </a:r>
          </a:p>
          <a:p>
            <a:r>
              <a:rPr lang="en-US" altLang="zh-CN" sz="3600" b="1" dirty="0">
                <a:solidFill>
                  <a:srgbClr val="000066"/>
                </a:solidFill>
                <a:latin typeface="Times New Roman" panose="02020603050405020304" pitchFamily="18" charset="0"/>
              </a:rPr>
              <a:t>   There may be more than one possibility.</a:t>
            </a:r>
          </a:p>
        </p:txBody>
      </p:sp>
      <p:sp>
        <p:nvSpPr>
          <p:cNvPr id="18434" name="矩形 33796"/>
          <p:cNvSpPr>
            <a:spLocks noChangeArrowheads="1"/>
          </p:cNvSpPr>
          <p:nvPr/>
        </p:nvSpPr>
        <p:spPr bwMode="auto">
          <a:xfrm>
            <a:off x="304800" y="1447800"/>
            <a:ext cx="5334000" cy="2557463"/>
          </a:xfrm>
          <a:prstGeom prst="rect">
            <a:avLst/>
          </a:prstGeom>
          <a:noFill/>
          <a:ln w="28575">
            <a:solidFill>
              <a:srgbClr val="FF6600"/>
            </a:solidFill>
            <a:miter lim="800000"/>
          </a:ln>
          <a:extLst>
            <a:ext uri="{909E8E84-426E-40DD-AFC4-6F175D3DCCD1}">
              <a14:hiddenFill xmlns:a14="http://schemas.microsoft.com/office/drawing/2010/main">
                <a:solidFill>
                  <a:srgbClr val="FFFFFF"/>
                </a:solidFill>
              </a14:hiddenFill>
            </a:ext>
          </a:extLst>
        </p:spPr>
        <p:txBody>
          <a:bodyPr>
            <a:spAutoFit/>
          </a:bodyPr>
          <a:lstStyle/>
          <a:p>
            <a:r>
              <a:rPr lang="en-US" altLang="zh-TW" sz="3200" b="1" dirty="0">
                <a:latin typeface="Times New Roman" panose="02020603050405020304" pitchFamily="18" charset="0"/>
              </a:rPr>
              <a:t>1. I think (that)…</a:t>
            </a:r>
            <a:endParaRPr lang="en-US" altLang="zh-CN" sz="3200" b="1" dirty="0">
              <a:latin typeface="Times New Roman" panose="02020603050405020304" pitchFamily="18" charset="0"/>
            </a:endParaRPr>
          </a:p>
          <a:p>
            <a:r>
              <a:rPr lang="en-US" altLang="zh-CN" sz="3200" b="1" dirty="0">
                <a:latin typeface="Times New Roman" panose="02020603050405020304" pitchFamily="18" charset="0"/>
              </a:rPr>
              <a:t>2. He says (that)...</a:t>
            </a:r>
          </a:p>
          <a:p>
            <a:r>
              <a:rPr lang="en-US" altLang="zh-CN" sz="3200" b="1" dirty="0">
                <a:latin typeface="Times New Roman" panose="02020603050405020304" pitchFamily="18" charset="0"/>
              </a:rPr>
              <a:t>3. She is sure (that)...</a:t>
            </a:r>
          </a:p>
          <a:p>
            <a:r>
              <a:rPr lang="en-US" altLang="zh-CN" sz="3200" b="1" dirty="0">
                <a:latin typeface="Times New Roman" panose="02020603050405020304" pitchFamily="18" charset="0"/>
              </a:rPr>
              <a:t>4. They do not believe (that)...</a:t>
            </a:r>
          </a:p>
          <a:p>
            <a:r>
              <a:rPr lang="en-US" altLang="zh-TW" sz="3200" b="1" dirty="0">
                <a:latin typeface="Times New Roman" panose="02020603050405020304" pitchFamily="18" charset="0"/>
              </a:rPr>
              <a:t>5. We know (that)…</a:t>
            </a:r>
            <a:endParaRPr lang="en-US" altLang="zh-CN" sz="3200" b="1" dirty="0">
              <a:latin typeface="Times New Roman" panose="02020603050405020304" pitchFamily="18" charset="0"/>
            </a:endParaRPr>
          </a:p>
        </p:txBody>
      </p:sp>
      <p:sp>
        <p:nvSpPr>
          <p:cNvPr id="18435" name="矩形 33797"/>
          <p:cNvSpPr>
            <a:spLocks noChangeArrowheads="1"/>
          </p:cNvSpPr>
          <p:nvPr/>
        </p:nvSpPr>
        <p:spPr bwMode="auto">
          <a:xfrm>
            <a:off x="2057400" y="4114800"/>
            <a:ext cx="6781800" cy="2557463"/>
          </a:xfrm>
          <a:prstGeom prst="rect">
            <a:avLst/>
          </a:prstGeom>
          <a:noFill/>
          <a:ln w="28575">
            <a:solidFill>
              <a:srgbClr val="FF6600"/>
            </a:solidFill>
            <a:miter lim="800000"/>
          </a:ln>
          <a:extLst>
            <a:ext uri="{909E8E84-426E-40DD-AFC4-6F175D3DCCD1}">
              <a14:hiddenFill xmlns:a14="http://schemas.microsoft.com/office/drawing/2010/main">
                <a:solidFill>
                  <a:srgbClr val="FFFFFF"/>
                </a:solidFill>
              </a14:hiddenFill>
            </a:ext>
          </a:extLst>
        </p:spPr>
        <p:txBody>
          <a:bodyPr>
            <a:spAutoFit/>
          </a:bodyPr>
          <a:lstStyle/>
          <a:p>
            <a:r>
              <a:rPr lang="en-US" altLang="zh-TW" sz="3200" b="1" dirty="0">
                <a:latin typeface="Times New Roman" panose="02020603050405020304" pitchFamily="18" charset="0"/>
              </a:rPr>
              <a:t>a) …we can go out alone at night.</a:t>
            </a:r>
          </a:p>
          <a:p>
            <a:r>
              <a:rPr lang="en-US" altLang="zh-TW" sz="3200" b="1" dirty="0">
                <a:latin typeface="Times New Roman" panose="02020603050405020304" pitchFamily="18" charset="0"/>
              </a:rPr>
              <a:t>b) …he almost got lost in the forest.</a:t>
            </a:r>
          </a:p>
          <a:p>
            <a:r>
              <a:rPr lang="en-US" altLang="zh-CN" sz="3200" b="1" dirty="0">
                <a:latin typeface="Times New Roman" panose="02020603050405020304" pitchFamily="18" charset="0"/>
              </a:rPr>
              <a:t>c) ... we should stay together.</a:t>
            </a:r>
          </a:p>
          <a:p>
            <a:r>
              <a:rPr lang="en-US" altLang="zh-CN" sz="3200" b="1" dirty="0">
                <a:latin typeface="Times New Roman" panose="02020603050405020304" pitchFamily="18" charset="0"/>
              </a:rPr>
              <a:t>d) …the park is over 500 years old.</a:t>
            </a:r>
          </a:p>
          <a:p>
            <a:r>
              <a:rPr lang="en-US" altLang="zh-CN" sz="3200" b="1" dirty="0">
                <a:latin typeface="Times New Roman" panose="02020603050405020304" pitchFamily="18" charset="0"/>
              </a:rPr>
              <a:t>e) ... we will see better from up there.</a:t>
            </a:r>
          </a:p>
        </p:txBody>
      </p:sp>
    </p:spTree>
  </p:cSld>
  <p:clrMapOvr>
    <a:masterClrMapping/>
  </p:clrMapOvr>
  <p:transition>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31747"/>
          <p:cNvSpPr>
            <a:spLocks noChangeArrowheads="1"/>
          </p:cNvSpPr>
          <p:nvPr/>
        </p:nvSpPr>
        <p:spPr bwMode="auto">
          <a:xfrm>
            <a:off x="304800" y="533400"/>
            <a:ext cx="85344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600" b="1" dirty="0">
                <a:solidFill>
                  <a:srgbClr val="000066"/>
                </a:solidFill>
                <a:latin typeface="Times New Roman" panose="02020603050405020304" pitchFamily="18" charset="0"/>
              </a:rPr>
              <a:t>2. Complete the passage with the correct </a:t>
            </a:r>
          </a:p>
          <a:p>
            <a:r>
              <a:rPr lang="en-US" altLang="zh-CN" sz="3600" b="1" dirty="0">
                <a:solidFill>
                  <a:srgbClr val="000066"/>
                </a:solidFill>
                <a:latin typeface="Times New Roman" panose="02020603050405020304" pitchFamily="18" charset="0"/>
              </a:rPr>
              <a:t>    form of the words and expressions in  </a:t>
            </a:r>
          </a:p>
          <a:p>
            <a:r>
              <a:rPr lang="en-US" altLang="zh-CN" sz="3600" b="1" dirty="0">
                <a:solidFill>
                  <a:srgbClr val="000066"/>
                </a:solidFill>
                <a:latin typeface="Times New Roman" panose="02020603050405020304" pitchFamily="18" charset="0"/>
              </a:rPr>
              <a:t>    the brackets.</a:t>
            </a:r>
          </a:p>
        </p:txBody>
      </p:sp>
      <p:sp>
        <p:nvSpPr>
          <p:cNvPr id="19458" name="矩形 31748"/>
          <p:cNvSpPr>
            <a:spLocks noChangeArrowheads="1"/>
          </p:cNvSpPr>
          <p:nvPr/>
        </p:nvSpPr>
        <p:spPr bwMode="auto">
          <a:xfrm>
            <a:off x="609600" y="2438400"/>
            <a:ext cx="7772400" cy="401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5000"/>
              </a:lnSpc>
            </a:pPr>
            <a:r>
              <a:rPr lang="en-US" altLang="zh-CN" sz="3200" b="1" dirty="0">
                <a:latin typeface="Times New Roman" panose="02020603050405020304" pitchFamily="18" charset="0"/>
              </a:rPr>
              <a:t>     I want to go on a trip with my family in the summer holiday, but I do not think we (1) __________ (agree) on where to go. I think that we should (2)_____ (go) to the beach but Mum and Dad say they (3)_____</a:t>
            </a:r>
          </a:p>
          <a:p>
            <a:pPr>
              <a:lnSpc>
                <a:spcPct val="115000"/>
              </a:lnSpc>
            </a:pPr>
            <a:r>
              <a:rPr lang="en-US" altLang="zh-CN" sz="3200" b="1" dirty="0">
                <a:latin typeface="Times New Roman" panose="02020603050405020304" pitchFamily="18" charset="0"/>
              </a:rPr>
              <a:t>want to go to the countryside. Danny is sure that the beach and the countryside </a:t>
            </a:r>
          </a:p>
        </p:txBody>
      </p:sp>
      <p:sp>
        <p:nvSpPr>
          <p:cNvPr id="31750" name="矩形 31749"/>
          <p:cNvSpPr>
            <a:spLocks noChangeArrowheads="1"/>
          </p:cNvSpPr>
          <p:nvPr/>
        </p:nvSpPr>
        <p:spPr bwMode="auto">
          <a:xfrm>
            <a:off x="1371600" y="3581400"/>
            <a:ext cx="1866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a:solidFill>
                  <a:srgbClr val="FF0000"/>
                </a:solidFill>
                <a:latin typeface="Times New Roman" panose="02020603050405020304" pitchFamily="18" charset="0"/>
              </a:rPr>
              <a:t>will agree</a:t>
            </a:r>
          </a:p>
        </p:txBody>
      </p:sp>
      <p:sp>
        <p:nvSpPr>
          <p:cNvPr id="31751" name="矩形 31750"/>
          <p:cNvSpPr>
            <a:spLocks noChangeArrowheads="1"/>
          </p:cNvSpPr>
          <p:nvPr/>
        </p:nvSpPr>
        <p:spPr bwMode="auto">
          <a:xfrm>
            <a:off x="5029200" y="4191000"/>
            <a:ext cx="5905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a:solidFill>
                  <a:srgbClr val="FF0000"/>
                </a:solidFill>
                <a:latin typeface="Times New Roman" panose="02020603050405020304" pitchFamily="18" charset="0"/>
              </a:rPr>
              <a:t>go</a:t>
            </a:r>
          </a:p>
        </p:txBody>
      </p:sp>
      <p:sp>
        <p:nvSpPr>
          <p:cNvPr id="31752" name="矩形 31751"/>
          <p:cNvSpPr>
            <a:spLocks noChangeArrowheads="1"/>
          </p:cNvSpPr>
          <p:nvPr/>
        </p:nvSpPr>
        <p:spPr bwMode="auto">
          <a:xfrm>
            <a:off x="7086600" y="4724400"/>
            <a:ext cx="1041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a:solidFill>
                  <a:srgbClr val="FF0000"/>
                </a:solidFill>
                <a:latin typeface="Times New Roman" panose="02020603050405020304" pitchFamily="18" charset="0"/>
              </a:rPr>
              <a:t>want</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1750">
                                            <p:txEl>
                                              <p:pRg st="0" end="0"/>
                                            </p:txEl>
                                          </p:spTgt>
                                        </p:tgtEl>
                                        <p:attrNameLst>
                                          <p:attrName>style.visibility</p:attrName>
                                        </p:attrNameLst>
                                      </p:cBhvr>
                                      <p:to>
                                        <p:strVal val="visible"/>
                                      </p:to>
                                    </p:set>
                                    <p:anim calcmode="lin" valueType="num">
                                      <p:cBhvr>
                                        <p:cTn id="7" dur="1000" fill="hold"/>
                                        <p:tgtEl>
                                          <p:spTgt spid="3175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175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1750">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1751">
                                            <p:txEl>
                                              <p:pRg st="0" end="0"/>
                                            </p:txEl>
                                          </p:spTgt>
                                        </p:tgtEl>
                                        <p:attrNameLst>
                                          <p:attrName>style.visibility</p:attrName>
                                        </p:attrNameLst>
                                      </p:cBhvr>
                                      <p:to>
                                        <p:strVal val="visible"/>
                                      </p:to>
                                    </p:set>
                                    <p:anim calcmode="lin" valueType="num">
                                      <p:cBhvr>
                                        <p:cTn id="14" dur="1000" fill="hold"/>
                                        <p:tgtEl>
                                          <p:spTgt spid="31751">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1751">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175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1752">
                                            <p:txEl>
                                              <p:pRg st="0" end="0"/>
                                            </p:txEl>
                                          </p:spTgt>
                                        </p:tgtEl>
                                        <p:attrNameLst>
                                          <p:attrName>style.visibility</p:attrName>
                                        </p:attrNameLst>
                                      </p:cBhvr>
                                      <p:to>
                                        <p:strVal val="visible"/>
                                      </p:to>
                                    </p:set>
                                    <p:anim calcmode="lin" valueType="num">
                                      <p:cBhvr>
                                        <p:cTn id="21" dur="1000" fill="hold"/>
                                        <p:tgtEl>
                                          <p:spTgt spid="31752">
                                            <p:txEl>
                                              <p:pRg st="0" end="0"/>
                                            </p:txEl>
                                          </p:spTgt>
                                        </p:tgtEl>
                                        <p:attrNameLst>
                                          <p:attrName>ppt_w</p:attrName>
                                        </p:attrNameLst>
                                      </p:cBhvr>
                                      <p:tavLst>
                                        <p:tav tm="0">
                                          <p:val>
                                            <p:strVal val="#ppt_w*0.70"/>
                                          </p:val>
                                        </p:tav>
                                        <p:tav tm="100000">
                                          <p:val>
                                            <p:strVal val="#ppt_w"/>
                                          </p:val>
                                        </p:tav>
                                      </p:tavLst>
                                    </p:anim>
                                    <p:anim calcmode="lin" valueType="num">
                                      <p:cBhvr>
                                        <p:cTn id="22" dur="1000" fill="hold"/>
                                        <p:tgtEl>
                                          <p:spTgt spid="31752">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3175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矩形 32772"/>
          <p:cNvSpPr>
            <a:spLocks noChangeArrowheads="1"/>
          </p:cNvSpPr>
          <p:nvPr/>
        </p:nvSpPr>
        <p:spPr bwMode="auto">
          <a:xfrm>
            <a:off x="228600" y="533400"/>
            <a:ext cx="8610600" cy="331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0000"/>
              </a:lnSpc>
            </a:pPr>
            <a:r>
              <a:rPr lang="en-US" altLang="zh-CN" sz="3200" b="1" dirty="0">
                <a:latin typeface="Times New Roman" panose="02020603050405020304" pitchFamily="18" charset="0"/>
              </a:rPr>
              <a:t>(4)_____(be) boring. He wants to go to a big city and do sightseeing. </a:t>
            </a:r>
            <a:r>
              <a:rPr lang="en-US" altLang="zh-CN" sz="3200" b="1" dirty="0" err="1">
                <a:latin typeface="Times New Roman" panose="02020603050405020304" pitchFamily="18" charset="0"/>
              </a:rPr>
              <a:t>Milly</a:t>
            </a:r>
            <a:r>
              <a:rPr lang="en-US" altLang="zh-CN" sz="3200" b="1" dirty="0">
                <a:latin typeface="Times New Roman" panose="02020603050405020304" pitchFamily="18" charset="0"/>
              </a:rPr>
              <a:t> doesn’t think that sightseeing (5)_____(be) interesting. She wants to stay at home and watch TV or go swimming. I tell my family that we (6)_________ (have to) decide soon because the holiday starts next week!</a:t>
            </a:r>
          </a:p>
        </p:txBody>
      </p:sp>
      <p:pic>
        <p:nvPicPr>
          <p:cNvPr id="20482" name="图片 32773" descr="U3-2"/>
          <p:cNvPicPr>
            <a:picLocks noChangeAspect="1" noChangeArrowheads="1"/>
          </p:cNvPicPr>
          <p:nvPr/>
        </p:nvPicPr>
        <p:blipFill>
          <a:blip r:embed="rId2"/>
          <a:srcRect/>
          <a:stretch>
            <a:fillRect/>
          </a:stretch>
        </p:blipFill>
        <p:spPr bwMode="auto">
          <a:xfrm>
            <a:off x="0" y="3886200"/>
            <a:ext cx="9144000" cy="282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5" name="矩形 32774"/>
          <p:cNvSpPr>
            <a:spLocks noChangeArrowheads="1"/>
          </p:cNvSpPr>
          <p:nvPr/>
        </p:nvSpPr>
        <p:spPr bwMode="auto">
          <a:xfrm>
            <a:off x="914400" y="609600"/>
            <a:ext cx="7493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a:solidFill>
                  <a:srgbClr val="FF0000"/>
                </a:solidFill>
                <a:latin typeface="Times New Roman" panose="02020603050405020304" pitchFamily="18" charset="0"/>
              </a:rPr>
              <a:t>are</a:t>
            </a:r>
          </a:p>
        </p:txBody>
      </p:sp>
      <p:sp>
        <p:nvSpPr>
          <p:cNvPr id="32776" name="矩形 32775"/>
          <p:cNvSpPr>
            <a:spLocks noChangeArrowheads="1"/>
          </p:cNvSpPr>
          <p:nvPr/>
        </p:nvSpPr>
        <p:spPr bwMode="auto">
          <a:xfrm>
            <a:off x="3048000" y="1676400"/>
            <a:ext cx="4556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a:solidFill>
                  <a:srgbClr val="FF0000"/>
                </a:solidFill>
                <a:latin typeface="Times New Roman" panose="02020603050405020304" pitchFamily="18" charset="0"/>
              </a:rPr>
              <a:t>is</a:t>
            </a:r>
          </a:p>
        </p:txBody>
      </p:sp>
      <p:sp>
        <p:nvSpPr>
          <p:cNvPr id="32777" name="矩形 32776"/>
          <p:cNvSpPr>
            <a:spLocks noChangeArrowheads="1"/>
          </p:cNvSpPr>
          <p:nvPr/>
        </p:nvSpPr>
        <p:spPr bwMode="auto">
          <a:xfrm>
            <a:off x="5029200" y="2743200"/>
            <a:ext cx="14366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a:solidFill>
                  <a:srgbClr val="FF0000"/>
                </a:solidFill>
                <a:latin typeface="Times New Roman" panose="02020603050405020304" pitchFamily="18" charset="0"/>
              </a:rPr>
              <a:t>have to</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2775">
                                            <p:txEl>
                                              <p:pRg st="0" end="0"/>
                                            </p:txEl>
                                          </p:spTgt>
                                        </p:tgtEl>
                                        <p:attrNameLst>
                                          <p:attrName>style.visibility</p:attrName>
                                        </p:attrNameLst>
                                      </p:cBhvr>
                                      <p:to>
                                        <p:strVal val="visible"/>
                                      </p:to>
                                    </p:set>
                                    <p:anim calcmode="lin" valueType="num">
                                      <p:cBhvr>
                                        <p:cTn id="7" dur="1000" fill="hold"/>
                                        <p:tgtEl>
                                          <p:spTgt spid="3277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277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277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2776">
                                            <p:txEl>
                                              <p:pRg st="0" end="0"/>
                                            </p:txEl>
                                          </p:spTgt>
                                        </p:tgtEl>
                                        <p:attrNameLst>
                                          <p:attrName>style.visibility</p:attrName>
                                        </p:attrNameLst>
                                      </p:cBhvr>
                                      <p:to>
                                        <p:strVal val="visible"/>
                                      </p:to>
                                    </p:set>
                                    <p:anim calcmode="lin" valueType="num">
                                      <p:cBhvr>
                                        <p:cTn id="14" dur="1000" fill="hold"/>
                                        <p:tgtEl>
                                          <p:spTgt spid="32776">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2776">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2776">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2777">
                                            <p:txEl>
                                              <p:pRg st="0" end="0"/>
                                            </p:txEl>
                                          </p:spTgt>
                                        </p:tgtEl>
                                        <p:attrNameLst>
                                          <p:attrName>style.visibility</p:attrName>
                                        </p:attrNameLst>
                                      </p:cBhvr>
                                      <p:to>
                                        <p:strVal val="visible"/>
                                      </p:to>
                                    </p:set>
                                    <p:anim calcmode="lin" valueType="num">
                                      <p:cBhvr>
                                        <p:cTn id="21" dur="1000" fill="hold"/>
                                        <p:tgtEl>
                                          <p:spTgt spid="32777">
                                            <p:txEl>
                                              <p:pRg st="0" end="0"/>
                                            </p:txEl>
                                          </p:spTgt>
                                        </p:tgtEl>
                                        <p:attrNameLst>
                                          <p:attrName>ppt_w</p:attrName>
                                        </p:attrNameLst>
                                      </p:cBhvr>
                                      <p:tavLst>
                                        <p:tav tm="0">
                                          <p:val>
                                            <p:strVal val="#ppt_w*0.70"/>
                                          </p:val>
                                        </p:tav>
                                        <p:tav tm="100000">
                                          <p:val>
                                            <p:strVal val="#ppt_w"/>
                                          </p:val>
                                        </p:tav>
                                      </p:tavLst>
                                    </p:anim>
                                    <p:anim calcmode="lin" valueType="num">
                                      <p:cBhvr>
                                        <p:cTn id="22" dur="1000" fill="hold"/>
                                        <p:tgtEl>
                                          <p:spTgt spid="32777">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3277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矩形 30723"/>
          <p:cNvSpPr>
            <a:spLocks noChangeArrowheads="1"/>
          </p:cNvSpPr>
          <p:nvPr/>
        </p:nvSpPr>
        <p:spPr bwMode="auto">
          <a:xfrm>
            <a:off x="304800" y="533400"/>
            <a:ext cx="85344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600" b="1" dirty="0">
                <a:solidFill>
                  <a:srgbClr val="000066"/>
                </a:solidFill>
                <a:latin typeface="Times New Roman" panose="02020603050405020304" pitchFamily="18" charset="0"/>
              </a:rPr>
              <a:t>3. Complete the sentences with the correct </a:t>
            </a:r>
          </a:p>
          <a:p>
            <a:r>
              <a:rPr lang="en-US" altLang="zh-CN" sz="3600" b="1" dirty="0">
                <a:solidFill>
                  <a:srgbClr val="000066"/>
                </a:solidFill>
                <a:latin typeface="Times New Roman" panose="02020603050405020304" pitchFamily="18" charset="0"/>
              </a:rPr>
              <a:t>    form of the expressions in the box.</a:t>
            </a:r>
          </a:p>
        </p:txBody>
      </p:sp>
      <p:sp>
        <p:nvSpPr>
          <p:cNvPr id="21506" name="文本框 30724"/>
          <p:cNvSpPr txBox="1">
            <a:spLocks noChangeArrowheads="1"/>
          </p:cNvSpPr>
          <p:nvPr/>
        </p:nvSpPr>
        <p:spPr bwMode="auto">
          <a:xfrm>
            <a:off x="304800" y="1981200"/>
            <a:ext cx="8612188" cy="579438"/>
          </a:xfrm>
          <a:prstGeom prst="rect">
            <a:avLst/>
          </a:prstGeom>
          <a:solidFill>
            <a:srgbClr val="C6E9F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200" b="1" dirty="0">
                <a:latin typeface="Times New Roman" panose="02020603050405020304" pitchFamily="18" charset="0"/>
              </a:rPr>
              <a:t>famous for   not…any more   point out   wake up</a:t>
            </a:r>
          </a:p>
        </p:txBody>
      </p:sp>
      <p:sp>
        <p:nvSpPr>
          <p:cNvPr id="21507" name="矩形 30725"/>
          <p:cNvSpPr>
            <a:spLocks noChangeArrowheads="1"/>
          </p:cNvSpPr>
          <p:nvPr/>
        </p:nvSpPr>
        <p:spPr bwMode="auto">
          <a:xfrm>
            <a:off x="457200" y="2819400"/>
            <a:ext cx="8153400" cy="350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200" b="1">
                <a:latin typeface="Times New Roman" panose="02020603050405020304" pitchFamily="18" charset="0"/>
              </a:rPr>
              <a:t>1. My uncle____________ the monkey in the  </a:t>
            </a:r>
          </a:p>
          <a:p>
            <a:r>
              <a:rPr lang="en-US" altLang="zh-CN" sz="3200" b="1">
                <a:latin typeface="Times New Roman" panose="02020603050405020304" pitchFamily="18" charset="0"/>
              </a:rPr>
              <a:t>    tree next to us.</a:t>
            </a:r>
          </a:p>
          <a:p>
            <a:r>
              <a:rPr lang="en-US" altLang="zh-CN" sz="3200" b="1">
                <a:latin typeface="Times New Roman" panose="02020603050405020304" pitchFamily="18" charset="0"/>
              </a:rPr>
              <a:t>2. We ate some cakes and I was	_____ hungry </a:t>
            </a:r>
          </a:p>
          <a:p>
            <a:r>
              <a:rPr lang="en-US" altLang="zh-CN" sz="3200" b="1">
                <a:latin typeface="Times New Roman" panose="02020603050405020304" pitchFamily="18" charset="0"/>
              </a:rPr>
              <a:t>    __________.</a:t>
            </a:r>
          </a:p>
          <a:p>
            <a:r>
              <a:rPr lang="en-US" altLang="zh-CN" sz="3200" b="1">
                <a:latin typeface="Times New Roman" panose="02020603050405020304" pitchFamily="18" charset="0"/>
              </a:rPr>
              <a:t>3. I ________ in the middle of the night and  </a:t>
            </a:r>
          </a:p>
          <a:p>
            <a:r>
              <a:rPr lang="en-US" altLang="zh-CN" sz="3200" b="1">
                <a:latin typeface="Times New Roman" panose="02020603050405020304" pitchFamily="18" charset="0"/>
              </a:rPr>
              <a:t>    could not fell asleep again</a:t>
            </a:r>
          </a:p>
          <a:p>
            <a:r>
              <a:rPr lang="en-US" altLang="zh-CN" sz="3200" b="1">
                <a:latin typeface="Times New Roman" panose="02020603050405020304" pitchFamily="18" charset="0"/>
              </a:rPr>
              <a:t>4. The town is ___________its cheese.</a:t>
            </a:r>
          </a:p>
        </p:txBody>
      </p:sp>
      <p:sp>
        <p:nvSpPr>
          <p:cNvPr id="30727" name="矩形 30726"/>
          <p:cNvSpPr>
            <a:spLocks noChangeArrowheads="1"/>
          </p:cNvSpPr>
          <p:nvPr/>
        </p:nvSpPr>
        <p:spPr bwMode="auto">
          <a:xfrm>
            <a:off x="2667000" y="2743200"/>
            <a:ext cx="21574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a:solidFill>
                  <a:srgbClr val="FF0000"/>
                </a:solidFill>
                <a:latin typeface="Times New Roman" panose="02020603050405020304" pitchFamily="18" charset="0"/>
              </a:rPr>
              <a:t>pointed out</a:t>
            </a:r>
          </a:p>
        </p:txBody>
      </p:sp>
      <p:sp>
        <p:nvSpPr>
          <p:cNvPr id="30728" name="矩形 30727"/>
          <p:cNvSpPr>
            <a:spLocks noChangeArrowheads="1"/>
          </p:cNvSpPr>
          <p:nvPr/>
        </p:nvSpPr>
        <p:spPr bwMode="auto">
          <a:xfrm>
            <a:off x="6096000" y="3810000"/>
            <a:ext cx="7477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a:solidFill>
                  <a:srgbClr val="FF0000"/>
                </a:solidFill>
                <a:latin typeface="Times New Roman" panose="02020603050405020304" pitchFamily="18" charset="0"/>
              </a:rPr>
              <a:t>not</a:t>
            </a:r>
          </a:p>
        </p:txBody>
      </p:sp>
      <p:sp>
        <p:nvSpPr>
          <p:cNvPr id="30729" name="矩形 30728"/>
          <p:cNvSpPr>
            <a:spLocks noChangeArrowheads="1"/>
          </p:cNvSpPr>
          <p:nvPr/>
        </p:nvSpPr>
        <p:spPr bwMode="auto">
          <a:xfrm>
            <a:off x="1143000" y="4267200"/>
            <a:ext cx="18208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a:solidFill>
                  <a:srgbClr val="FF0000"/>
                </a:solidFill>
                <a:latin typeface="Times New Roman" panose="02020603050405020304" pitchFamily="18" charset="0"/>
              </a:rPr>
              <a:t>any more</a:t>
            </a:r>
          </a:p>
        </p:txBody>
      </p:sp>
      <p:sp>
        <p:nvSpPr>
          <p:cNvPr id="30730" name="矩形 30729"/>
          <p:cNvSpPr>
            <a:spLocks noChangeArrowheads="1"/>
          </p:cNvSpPr>
          <p:nvPr/>
        </p:nvSpPr>
        <p:spPr bwMode="auto">
          <a:xfrm>
            <a:off x="1219200" y="4724400"/>
            <a:ext cx="16398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a:solidFill>
                  <a:srgbClr val="FF0000"/>
                </a:solidFill>
                <a:latin typeface="Times New Roman" panose="02020603050405020304" pitchFamily="18" charset="0"/>
              </a:rPr>
              <a:t>woke up</a:t>
            </a:r>
          </a:p>
        </p:txBody>
      </p:sp>
      <p:sp>
        <p:nvSpPr>
          <p:cNvPr id="30731" name="矩形 30730"/>
          <p:cNvSpPr>
            <a:spLocks noChangeArrowheads="1"/>
          </p:cNvSpPr>
          <p:nvPr/>
        </p:nvSpPr>
        <p:spPr bwMode="auto">
          <a:xfrm>
            <a:off x="3124200" y="5715000"/>
            <a:ext cx="20685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a:solidFill>
                  <a:srgbClr val="FF0000"/>
                </a:solidFill>
                <a:latin typeface="Times New Roman" panose="02020603050405020304" pitchFamily="18" charset="0"/>
              </a:rPr>
              <a:t>famous for</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0727">
                                            <p:txEl>
                                              <p:pRg st="0" end="0"/>
                                            </p:txEl>
                                          </p:spTgt>
                                        </p:tgtEl>
                                        <p:attrNameLst>
                                          <p:attrName>style.visibility</p:attrName>
                                        </p:attrNameLst>
                                      </p:cBhvr>
                                      <p:to>
                                        <p:strVal val="visible"/>
                                      </p:to>
                                    </p:set>
                                    <p:anim calcmode="lin" valueType="num">
                                      <p:cBhvr>
                                        <p:cTn id="7" dur="1000" fill="hold"/>
                                        <p:tgtEl>
                                          <p:spTgt spid="3072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072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072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0728">
                                            <p:txEl>
                                              <p:pRg st="0" end="0"/>
                                            </p:txEl>
                                          </p:spTgt>
                                        </p:tgtEl>
                                        <p:attrNameLst>
                                          <p:attrName>style.visibility</p:attrName>
                                        </p:attrNameLst>
                                      </p:cBhvr>
                                      <p:to>
                                        <p:strVal val="visible"/>
                                      </p:to>
                                    </p:set>
                                    <p:anim calcmode="lin" valueType="num">
                                      <p:cBhvr>
                                        <p:cTn id="14" dur="1000" fill="hold"/>
                                        <p:tgtEl>
                                          <p:spTgt spid="30728">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0728">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0728">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0729">
                                            <p:txEl>
                                              <p:pRg st="0" end="0"/>
                                            </p:txEl>
                                          </p:spTgt>
                                        </p:tgtEl>
                                        <p:attrNameLst>
                                          <p:attrName>style.visibility</p:attrName>
                                        </p:attrNameLst>
                                      </p:cBhvr>
                                      <p:to>
                                        <p:strVal val="visible"/>
                                      </p:to>
                                    </p:set>
                                    <p:anim calcmode="lin" valueType="num">
                                      <p:cBhvr>
                                        <p:cTn id="21" dur="1000" fill="hold"/>
                                        <p:tgtEl>
                                          <p:spTgt spid="30729">
                                            <p:txEl>
                                              <p:pRg st="0" end="0"/>
                                            </p:txEl>
                                          </p:spTgt>
                                        </p:tgtEl>
                                        <p:attrNameLst>
                                          <p:attrName>ppt_w</p:attrName>
                                        </p:attrNameLst>
                                      </p:cBhvr>
                                      <p:tavLst>
                                        <p:tav tm="0">
                                          <p:val>
                                            <p:strVal val="#ppt_w*0.70"/>
                                          </p:val>
                                        </p:tav>
                                        <p:tav tm="100000">
                                          <p:val>
                                            <p:strVal val="#ppt_w"/>
                                          </p:val>
                                        </p:tav>
                                      </p:tavLst>
                                    </p:anim>
                                    <p:anim calcmode="lin" valueType="num">
                                      <p:cBhvr>
                                        <p:cTn id="22" dur="1000" fill="hold"/>
                                        <p:tgtEl>
                                          <p:spTgt spid="30729">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30729">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30730">
                                            <p:txEl>
                                              <p:pRg st="0" end="0"/>
                                            </p:txEl>
                                          </p:spTgt>
                                        </p:tgtEl>
                                        <p:attrNameLst>
                                          <p:attrName>style.visibility</p:attrName>
                                        </p:attrNameLst>
                                      </p:cBhvr>
                                      <p:to>
                                        <p:strVal val="visible"/>
                                      </p:to>
                                    </p:set>
                                    <p:anim calcmode="lin" valueType="num">
                                      <p:cBhvr>
                                        <p:cTn id="28" dur="1000" fill="hold"/>
                                        <p:tgtEl>
                                          <p:spTgt spid="30730">
                                            <p:txEl>
                                              <p:pRg st="0" end="0"/>
                                            </p:txEl>
                                          </p:spTgt>
                                        </p:tgtEl>
                                        <p:attrNameLst>
                                          <p:attrName>ppt_w</p:attrName>
                                        </p:attrNameLst>
                                      </p:cBhvr>
                                      <p:tavLst>
                                        <p:tav tm="0">
                                          <p:val>
                                            <p:strVal val="#ppt_w*0.70"/>
                                          </p:val>
                                        </p:tav>
                                        <p:tav tm="100000">
                                          <p:val>
                                            <p:strVal val="#ppt_w"/>
                                          </p:val>
                                        </p:tav>
                                      </p:tavLst>
                                    </p:anim>
                                    <p:anim calcmode="lin" valueType="num">
                                      <p:cBhvr>
                                        <p:cTn id="29" dur="1000" fill="hold"/>
                                        <p:tgtEl>
                                          <p:spTgt spid="30730">
                                            <p:txEl>
                                              <p:pRg st="0" end="0"/>
                                            </p:txEl>
                                          </p:spTgt>
                                        </p:tgtEl>
                                        <p:attrNameLst>
                                          <p:attrName>ppt_h</p:attrName>
                                        </p:attrNameLst>
                                      </p:cBhvr>
                                      <p:tavLst>
                                        <p:tav tm="0">
                                          <p:val>
                                            <p:strVal val="#ppt_h"/>
                                          </p:val>
                                        </p:tav>
                                        <p:tav tm="100000">
                                          <p:val>
                                            <p:strVal val="#ppt_h"/>
                                          </p:val>
                                        </p:tav>
                                      </p:tavLst>
                                    </p:anim>
                                    <p:animEffect transition="in" filter="fade">
                                      <p:cBhvr>
                                        <p:cTn id="30" dur="1000"/>
                                        <p:tgtEl>
                                          <p:spTgt spid="30730">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30731">
                                            <p:txEl>
                                              <p:pRg st="0" end="0"/>
                                            </p:txEl>
                                          </p:spTgt>
                                        </p:tgtEl>
                                        <p:attrNameLst>
                                          <p:attrName>style.visibility</p:attrName>
                                        </p:attrNameLst>
                                      </p:cBhvr>
                                      <p:to>
                                        <p:strVal val="visible"/>
                                      </p:to>
                                    </p:set>
                                    <p:anim calcmode="lin" valueType="num">
                                      <p:cBhvr>
                                        <p:cTn id="35" dur="1000" fill="hold"/>
                                        <p:tgtEl>
                                          <p:spTgt spid="30731">
                                            <p:txEl>
                                              <p:pRg st="0" end="0"/>
                                            </p:txEl>
                                          </p:spTgt>
                                        </p:tgtEl>
                                        <p:attrNameLst>
                                          <p:attrName>ppt_w</p:attrName>
                                        </p:attrNameLst>
                                      </p:cBhvr>
                                      <p:tavLst>
                                        <p:tav tm="0">
                                          <p:val>
                                            <p:strVal val="#ppt_w*0.70"/>
                                          </p:val>
                                        </p:tav>
                                        <p:tav tm="100000">
                                          <p:val>
                                            <p:strVal val="#ppt_w"/>
                                          </p:val>
                                        </p:tav>
                                      </p:tavLst>
                                    </p:anim>
                                    <p:anim calcmode="lin" valueType="num">
                                      <p:cBhvr>
                                        <p:cTn id="36" dur="1000" fill="hold"/>
                                        <p:tgtEl>
                                          <p:spTgt spid="30731">
                                            <p:txEl>
                                              <p:pRg st="0" end="0"/>
                                            </p:txEl>
                                          </p:spTgt>
                                        </p:tgtEl>
                                        <p:attrNameLst>
                                          <p:attrName>ppt_h</p:attrName>
                                        </p:attrNameLst>
                                      </p:cBhvr>
                                      <p:tavLst>
                                        <p:tav tm="0">
                                          <p:val>
                                            <p:strVal val="#ppt_h"/>
                                          </p:val>
                                        </p:tav>
                                        <p:tav tm="100000">
                                          <p:val>
                                            <p:strVal val="#ppt_h"/>
                                          </p:val>
                                        </p:tav>
                                      </p:tavLst>
                                    </p:anim>
                                    <p:animEffect transition="in" filter="fade">
                                      <p:cBhvr>
                                        <p:cTn id="37" dur="1000"/>
                                        <p:tgtEl>
                                          <p:spTgt spid="307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矩形 1"/>
          <p:cNvSpPr>
            <a:spLocks noChangeArrowheads="1"/>
          </p:cNvSpPr>
          <p:nvPr/>
        </p:nvSpPr>
        <p:spPr bwMode="auto">
          <a:xfrm>
            <a:off x="685800" y="2209800"/>
            <a:ext cx="8001000" cy="333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8510" tIns="59255" rIns="118510" bIns="59255">
            <a:spAutoFit/>
          </a:bodyPr>
          <a:lstStyle/>
          <a:p>
            <a:pPr marL="342900" indent="-342900">
              <a:lnSpc>
                <a:spcPct val="185000"/>
              </a:lnSpc>
              <a:buFont typeface="Arial" panose="020B0604020202020204" pitchFamily="34" charset="0"/>
              <a:buChar char="•"/>
            </a:pPr>
            <a:r>
              <a:rPr lang="en-US" altLang="zh-CN" sz="3800" b="1" dirty="0">
                <a:latin typeface="Times New Roman" panose="02020603050405020304" pitchFamily="18" charset="0"/>
                <a:cs typeface="Times New Roman" panose="02020603050405020304" pitchFamily="18" charset="0"/>
              </a:rPr>
              <a:t>To </a:t>
            </a:r>
            <a:r>
              <a:rPr lang="en-US" altLang="zh-CN" sz="3800" b="1" dirty="0" err="1">
                <a:latin typeface="Times New Roman" panose="02020603050405020304" pitchFamily="18" charset="0"/>
                <a:cs typeface="Times New Roman" panose="02020603050405020304" pitchFamily="18" charset="0"/>
              </a:rPr>
              <a:t>summarise</a:t>
            </a:r>
            <a:r>
              <a:rPr lang="en-US" altLang="zh-CN" sz="3800" b="1" dirty="0">
                <a:latin typeface="Times New Roman" panose="02020603050405020304" pitchFamily="18" charset="0"/>
                <a:cs typeface="Times New Roman" panose="02020603050405020304" pitchFamily="18" charset="0"/>
              </a:rPr>
              <a:t> and </a:t>
            </a:r>
            <a:r>
              <a:rPr lang="en-US" altLang="zh-CN" sz="3800" b="1" dirty="0" err="1">
                <a:latin typeface="Times New Roman" panose="02020603050405020304" pitchFamily="18" charset="0"/>
                <a:cs typeface="Times New Roman" panose="02020603050405020304" pitchFamily="18" charset="0"/>
              </a:rPr>
              <a:t>practise</a:t>
            </a:r>
            <a:r>
              <a:rPr lang="en-US" altLang="zh-CN" sz="3800" b="1" dirty="0">
                <a:latin typeface="Times New Roman" panose="02020603050405020304" pitchFamily="18" charset="0"/>
                <a:cs typeface="Times New Roman" panose="02020603050405020304" pitchFamily="18" charset="0"/>
              </a:rPr>
              <a:t> the use of the object clause with </a:t>
            </a:r>
            <a:r>
              <a:rPr lang="en-US" altLang="zh-CN" sz="3800" b="1" i="1" dirty="0">
                <a:latin typeface="Times New Roman" panose="02020603050405020304" pitchFamily="18" charset="0"/>
                <a:cs typeface="Times New Roman" panose="02020603050405020304" pitchFamily="18" charset="0"/>
              </a:rPr>
              <a:t>that</a:t>
            </a:r>
          </a:p>
          <a:p>
            <a:pPr marL="342900" indent="-342900">
              <a:lnSpc>
                <a:spcPct val="185000"/>
              </a:lnSpc>
              <a:buFont typeface="Arial" panose="020B0604020202020204" pitchFamily="34" charset="0"/>
              <a:buChar char="•"/>
            </a:pPr>
            <a:r>
              <a:rPr lang="en-US" altLang="zh-CN" sz="3800" b="1" dirty="0">
                <a:latin typeface="Times New Roman" panose="02020603050405020304" pitchFamily="18" charset="0"/>
                <a:cs typeface="Times New Roman" panose="02020603050405020304" pitchFamily="18" charset="0"/>
              </a:rPr>
              <a:t>To consolidate new vocabulary</a:t>
            </a:r>
          </a:p>
        </p:txBody>
      </p:sp>
      <p:sp>
        <p:nvSpPr>
          <p:cNvPr id="4098" name="TextBox 2"/>
          <p:cNvSpPr txBox="1">
            <a:spLocks noChangeArrowheads="1"/>
          </p:cNvSpPr>
          <p:nvPr/>
        </p:nvSpPr>
        <p:spPr bwMode="auto">
          <a:xfrm>
            <a:off x="2286000" y="762000"/>
            <a:ext cx="4383088" cy="83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18510" tIns="59255" rIns="118510" bIns="59255">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4700" b="1" dirty="0">
                <a:solidFill>
                  <a:srgbClr val="000099"/>
                </a:solidFill>
              </a:rPr>
              <a:t>Teaching aims</a:t>
            </a:r>
          </a:p>
        </p:txBody>
      </p:sp>
    </p:spTree>
  </p:cSld>
  <p:clrMapOvr>
    <a:masterClrMapping/>
  </p:clrMapOvr>
  <p:transition>
    <p:rand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矩形 28675"/>
          <p:cNvSpPr>
            <a:spLocks noChangeArrowheads="1"/>
          </p:cNvSpPr>
          <p:nvPr/>
        </p:nvSpPr>
        <p:spPr bwMode="auto">
          <a:xfrm>
            <a:off x="304800" y="533400"/>
            <a:ext cx="84582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600" b="1">
                <a:solidFill>
                  <a:srgbClr val="000066"/>
                </a:solidFill>
                <a:latin typeface="Times New Roman" panose="02020603050405020304" pitchFamily="18" charset="0"/>
              </a:rPr>
              <a:t>4. Complete the passage with the correct form of the words in the box.</a:t>
            </a:r>
          </a:p>
        </p:txBody>
      </p:sp>
      <p:sp>
        <p:nvSpPr>
          <p:cNvPr id="22530" name="文本框 28676"/>
          <p:cNvSpPr txBox="1">
            <a:spLocks noChangeArrowheads="1"/>
          </p:cNvSpPr>
          <p:nvPr/>
        </p:nvSpPr>
        <p:spPr bwMode="auto">
          <a:xfrm>
            <a:off x="228600" y="1981200"/>
            <a:ext cx="8740775" cy="579438"/>
          </a:xfrm>
          <a:prstGeom prst="rect">
            <a:avLst/>
          </a:prstGeom>
          <a:solidFill>
            <a:srgbClr val="C6E9F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200" b="1">
                <a:latin typeface="Times New Roman" panose="02020603050405020304" pitchFamily="18" charset="0"/>
              </a:rPr>
              <a:t>air   along   bird   clear  climb  cross   quiet  shout</a:t>
            </a:r>
          </a:p>
        </p:txBody>
      </p:sp>
      <p:sp>
        <p:nvSpPr>
          <p:cNvPr id="22531" name="矩形 28677"/>
          <p:cNvSpPr>
            <a:spLocks noChangeArrowheads="1"/>
          </p:cNvSpPr>
          <p:nvPr/>
        </p:nvSpPr>
        <p:spPr bwMode="auto">
          <a:xfrm>
            <a:off x="990600" y="2819400"/>
            <a:ext cx="7467600" cy="319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3400" b="1">
                <a:latin typeface="Times New Roman" panose="02020603050405020304" pitchFamily="18" charset="0"/>
              </a:rPr>
              <a:t>   It was early in the morning. The park was very (1)_______ and the only sound was the (2) _______ singing. There was no one (3) _________ nor</a:t>
            </a:r>
          </a:p>
        </p:txBody>
      </p:sp>
      <p:sp>
        <p:nvSpPr>
          <p:cNvPr id="28679" name="矩形 28678"/>
          <p:cNvSpPr>
            <a:spLocks noChangeArrowheads="1"/>
          </p:cNvSpPr>
          <p:nvPr/>
        </p:nvSpPr>
        <p:spPr bwMode="auto">
          <a:xfrm>
            <a:off x="3429000" y="3810000"/>
            <a:ext cx="10636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a:solidFill>
                  <a:srgbClr val="FF0000"/>
                </a:solidFill>
                <a:latin typeface="Times New Roman" panose="02020603050405020304" pitchFamily="18" charset="0"/>
              </a:rPr>
              <a:t>quiet</a:t>
            </a:r>
          </a:p>
        </p:txBody>
      </p:sp>
      <p:sp>
        <p:nvSpPr>
          <p:cNvPr id="28680" name="矩形 28679"/>
          <p:cNvSpPr>
            <a:spLocks noChangeArrowheads="1"/>
          </p:cNvSpPr>
          <p:nvPr/>
        </p:nvSpPr>
        <p:spPr bwMode="auto">
          <a:xfrm>
            <a:off x="4572000" y="4648200"/>
            <a:ext cx="10874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a:solidFill>
                  <a:srgbClr val="FF0000"/>
                </a:solidFill>
                <a:latin typeface="Times New Roman" panose="02020603050405020304" pitchFamily="18" charset="0"/>
              </a:rPr>
              <a:t>birds</a:t>
            </a:r>
          </a:p>
        </p:txBody>
      </p:sp>
      <p:sp>
        <p:nvSpPr>
          <p:cNvPr id="28681" name="矩形 28680"/>
          <p:cNvSpPr>
            <a:spLocks noChangeArrowheads="1"/>
          </p:cNvSpPr>
          <p:nvPr/>
        </p:nvSpPr>
        <p:spPr bwMode="auto">
          <a:xfrm>
            <a:off x="5105400" y="5410200"/>
            <a:ext cx="16732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a:solidFill>
                  <a:srgbClr val="FF0000"/>
                </a:solidFill>
                <a:latin typeface="Times New Roman" panose="02020603050405020304" pitchFamily="18" charset="0"/>
              </a:rPr>
              <a:t>shouting</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8679">
                                            <p:txEl>
                                              <p:pRg st="0" end="0"/>
                                            </p:txEl>
                                          </p:spTgt>
                                        </p:tgtEl>
                                        <p:attrNameLst>
                                          <p:attrName>style.visibility</p:attrName>
                                        </p:attrNameLst>
                                      </p:cBhvr>
                                      <p:to>
                                        <p:strVal val="visible"/>
                                      </p:to>
                                    </p:set>
                                    <p:anim calcmode="lin" valueType="num">
                                      <p:cBhvr>
                                        <p:cTn id="7" dur="1000" fill="hold"/>
                                        <p:tgtEl>
                                          <p:spTgt spid="2867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867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867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28680">
                                            <p:txEl>
                                              <p:pRg st="0" end="0"/>
                                            </p:txEl>
                                          </p:spTgt>
                                        </p:tgtEl>
                                        <p:attrNameLst>
                                          <p:attrName>style.visibility</p:attrName>
                                        </p:attrNameLst>
                                      </p:cBhvr>
                                      <p:to>
                                        <p:strVal val="visible"/>
                                      </p:to>
                                    </p:set>
                                    <p:anim calcmode="lin" valueType="num">
                                      <p:cBhvr>
                                        <p:cTn id="14" dur="1000" fill="hold"/>
                                        <p:tgtEl>
                                          <p:spTgt spid="28680">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28680">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28680">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28681">
                                            <p:txEl>
                                              <p:pRg st="0" end="0"/>
                                            </p:txEl>
                                          </p:spTgt>
                                        </p:tgtEl>
                                        <p:attrNameLst>
                                          <p:attrName>style.visibility</p:attrName>
                                        </p:attrNameLst>
                                      </p:cBhvr>
                                      <p:to>
                                        <p:strVal val="visible"/>
                                      </p:to>
                                    </p:set>
                                    <p:anim calcmode="lin" valueType="num">
                                      <p:cBhvr>
                                        <p:cTn id="21" dur="1000" fill="hold"/>
                                        <p:tgtEl>
                                          <p:spTgt spid="28681">
                                            <p:txEl>
                                              <p:pRg st="0" end="0"/>
                                            </p:txEl>
                                          </p:spTgt>
                                        </p:tgtEl>
                                        <p:attrNameLst>
                                          <p:attrName>ppt_w</p:attrName>
                                        </p:attrNameLst>
                                      </p:cBhvr>
                                      <p:tavLst>
                                        <p:tav tm="0">
                                          <p:val>
                                            <p:strVal val="#ppt_w*0.70"/>
                                          </p:val>
                                        </p:tav>
                                        <p:tav tm="100000">
                                          <p:val>
                                            <p:strVal val="#ppt_w"/>
                                          </p:val>
                                        </p:tav>
                                      </p:tavLst>
                                    </p:anim>
                                    <p:anim calcmode="lin" valueType="num">
                                      <p:cBhvr>
                                        <p:cTn id="22" dur="1000" fill="hold"/>
                                        <p:tgtEl>
                                          <p:spTgt spid="28681">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2868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矩形 29700"/>
          <p:cNvSpPr>
            <a:spLocks noChangeArrowheads="1"/>
          </p:cNvSpPr>
          <p:nvPr/>
        </p:nvSpPr>
        <p:spPr bwMode="auto">
          <a:xfrm>
            <a:off x="914400" y="914400"/>
            <a:ext cx="7315200" cy="506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60000"/>
              </a:lnSpc>
            </a:pPr>
            <a:r>
              <a:rPr lang="en-US" altLang="zh-CN" sz="3400" b="1">
                <a:latin typeface="Times New Roman" panose="02020603050405020304" pitchFamily="18" charset="0"/>
              </a:rPr>
              <a:t>were any dogs barking. The sun was</a:t>
            </a:r>
          </a:p>
          <a:p>
            <a:pPr>
              <a:lnSpc>
                <a:spcPct val="160000"/>
              </a:lnSpc>
            </a:pPr>
            <a:r>
              <a:rPr lang="en-US" altLang="zh-CN" sz="3400" b="1">
                <a:latin typeface="Times New Roman" panose="02020603050405020304" pitchFamily="18" charset="0"/>
              </a:rPr>
              <a:t>very bright and the (4)_____ was very </a:t>
            </a:r>
          </a:p>
          <a:p>
            <a:pPr>
              <a:lnSpc>
                <a:spcPct val="160000"/>
              </a:lnSpc>
            </a:pPr>
            <a:r>
              <a:rPr lang="en-US" altLang="zh-CN" sz="3400" b="1">
                <a:latin typeface="Times New Roman" panose="02020603050405020304" pitchFamily="18" charset="0"/>
              </a:rPr>
              <a:t>(5)_______ and fresh. We walked</a:t>
            </a:r>
          </a:p>
          <a:p>
            <a:pPr>
              <a:lnSpc>
                <a:spcPct val="160000"/>
              </a:lnSpc>
            </a:pPr>
            <a:r>
              <a:rPr lang="en-US" altLang="zh-CN" sz="3400" b="1">
                <a:latin typeface="Times New Roman" panose="02020603050405020304" pitchFamily="18" charset="0"/>
              </a:rPr>
              <a:t>(6) _______ the lake</a:t>
            </a:r>
            <a:r>
              <a:rPr lang="zh-CN" altLang="en-US" sz="3400" b="1">
                <a:latin typeface="Times New Roman" panose="02020603050405020304" pitchFamily="18" charset="0"/>
              </a:rPr>
              <a:t>，</a:t>
            </a:r>
            <a:r>
              <a:rPr lang="en-US" altLang="zh-CN" sz="3400" b="1">
                <a:latin typeface="Times New Roman" panose="02020603050405020304" pitchFamily="18" charset="0"/>
              </a:rPr>
              <a:t>(7)_______ the small bridge and (8)__________ up the hill. We felt very happy at the top.</a:t>
            </a:r>
          </a:p>
        </p:txBody>
      </p:sp>
      <p:sp>
        <p:nvSpPr>
          <p:cNvPr id="29702" name="矩形 29701"/>
          <p:cNvSpPr>
            <a:spLocks noChangeArrowheads="1"/>
          </p:cNvSpPr>
          <p:nvPr/>
        </p:nvSpPr>
        <p:spPr bwMode="auto">
          <a:xfrm>
            <a:off x="5257800" y="2057400"/>
            <a:ext cx="7127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400" b="1">
                <a:solidFill>
                  <a:srgbClr val="FF0000"/>
                </a:solidFill>
                <a:latin typeface="Times New Roman" panose="02020603050405020304" pitchFamily="18" charset="0"/>
              </a:rPr>
              <a:t>air</a:t>
            </a:r>
          </a:p>
        </p:txBody>
      </p:sp>
      <p:sp>
        <p:nvSpPr>
          <p:cNvPr id="29703" name="矩形 29702"/>
          <p:cNvSpPr>
            <a:spLocks noChangeArrowheads="1"/>
          </p:cNvSpPr>
          <p:nvPr/>
        </p:nvSpPr>
        <p:spPr bwMode="auto">
          <a:xfrm>
            <a:off x="1600200" y="2895600"/>
            <a:ext cx="10969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400" b="1">
                <a:solidFill>
                  <a:srgbClr val="FF0000"/>
                </a:solidFill>
                <a:latin typeface="Times New Roman" panose="02020603050405020304" pitchFamily="18" charset="0"/>
              </a:rPr>
              <a:t>clear</a:t>
            </a:r>
          </a:p>
        </p:txBody>
      </p:sp>
      <p:sp>
        <p:nvSpPr>
          <p:cNvPr id="29704" name="矩形 29703"/>
          <p:cNvSpPr>
            <a:spLocks noChangeArrowheads="1"/>
          </p:cNvSpPr>
          <p:nvPr/>
        </p:nvSpPr>
        <p:spPr bwMode="auto">
          <a:xfrm>
            <a:off x="1752600" y="3657600"/>
            <a:ext cx="119221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400" b="1">
                <a:solidFill>
                  <a:srgbClr val="FF0000"/>
                </a:solidFill>
                <a:latin typeface="Times New Roman" panose="02020603050405020304" pitchFamily="18" charset="0"/>
              </a:rPr>
              <a:t>along</a:t>
            </a:r>
          </a:p>
        </p:txBody>
      </p:sp>
      <p:sp>
        <p:nvSpPr>
          <p:cNvPr id="29705" name="矩形 29704"/>
          <p:cNvSpPr>
            <a:spLocks noChangeArrowheads="1"/>
          </p:cNvSpPr>
          <p:nvPr/>
        </p:nvSpPr>
        <p:spPr bwMode="auto">
          <a:xfrm>
            <a:off x="5638800" y="3657600"/>
            <a:ext cx="15525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400" b="1">
                <a:solidFill>
                  <a:srgbClr val="FF0000"/>
                </a:solidFill>
                <a:latin typeface="Times New Roman" panose="02020603050405020304" pitchFamily="18" charset="0"/>
              </a:rPr>
              <a:t>crossed</a:t>
            </a:r>
          </a:p>
        </p:txBody>
      </p:sp>
      <p:sp>
        <p:nvSpPr>
          <p:cNvPr id="29706" name="矩形 29705"/>
          <p:cNvSpPr>
            <a:spLocks noChangeArrowheads="1"/>
          </p:cNvSpPr>
          <p:nvPr/>
        </p:nvSpPr>
        <p:spPr bwMode="auto">
          <a:xfrm>
            <a:off x="4953000" y="4495800"/>
            <a:ext cx="164941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400" b="1">
                <a:solidFill>
                  <a:srgbClr val="FF0000"/>
                </a:solidFill>
                <a:latin typeface="Times New Roman" panose="02020603050405020304" pitchFamily="18" charset="0"/>
              </a:rPr>
              <a:t>climbed</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9702">
                                            <p:txEl>
                                              <p:pRg st="0" end="0"/>
                                            </p:txEl>
                                          </p:spTgt>
                                        </p:tgtEl>
                                        <p:attrNameLst>
                                          <p:attrName>style.visibility</p:attrName>
                                        </p:attrNameLst>
                                      </p:cBhvr>
                                      <p:to>
                                        <p:strVal val="visible"/>
                                      </p:to>
                                    </p:set>
                                    <p:anim calcmode="lin" valueType="num">
                                      <p:cBhvr>
                                        <p:cTn id="7" dur="1000" fill="hold"/>
                                        <p:tgtEl>
                                          <p:spTgt spid="29702">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970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970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29703">
                                            <p:txEl>
                                              <p:pRg st="0" end="0"/>
                                            </p:txEl>
                                          </p:spTgt>
                                        </p:tgtEl>
                                        <p:attrNameLst>
                                          <p:attrName>style.visibility</p:attrName>
                                        </p:attrNameLst>
                                      </p:cBhvr>
                                      <p:to>
                                        <p:strVal val="visible"/>
                                      </p:to>
                                    </p:set>
                                    <p:anim calcmode="lin" valueType="num">
                                      <p:cBhvr>
                                        <p:cTn id="14" dur="1000" fill="hold"/>
                                        <p:tgtEl>
                                          <p:spTgt spid="2970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2970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2970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29704">
                                            <p:txEl>
                                              <p:pRg st="0" end="0"/>
                                            </p:txEl>
                                          </p:spTgt>
                                        </p:tgtEl>
                                        <p:attrNameLst>
                                          <p:attrName>style.visibility</p:attrName>
                                        </p:attrNameLst>
                                      </p:cBhvr>
                                      <p:to>
                                        <p:strVal val="visible"/>
                                      </p:to>
                                    </p:set>
                                    <p:anim calcmode="lin" valueType="num">
                                      <p:cBhvr>
                                        <p:cTn id="21" dur="1000" fill="hold"/>
                                        <p:tgtEl>
                                          <p:spTgt spid="29704">
                                            <p:txEl>
                                              <p:pRg st="0" end="0"/>
                                            </p:txEl>
                                          </p:spTgt>
                                        </p:tgtEl>
                                        <p:attrNameLst>
                                          <p:attrName>ppt_w</p:attrName>
                                        </p:attrNameLst>
                                      </p:cBhvr>
                                      <p:tavLst>
                                        <p:tav tm="0">
                                          <p:val>
                                            <p:strVal val="#ppt_w*0.70"/>
                                          </p:val>
                                        </p:tav>
                                        <p:tav tm="100000">
                                          <p:val>
                                            <p:strVal val="#ppt_w"/>
                                          </p:val>
                                        </p:tav>
                                      </p:tavLst>
                                    </p:anim>
                                    <p:anim calcmode="lin" valueType="num">
                                      <p:cBhvr>
                                        <p:cTn id="22" dur="1000" fill="hold"/>
                                        <p:tgtEl>
                                          <p:spTgt spid="29704">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29704">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29705">
                                            <p:txEl>
                                              <p:pRg st="0" end="0"/>
                                            </p:txEl>
                                          </p:spTgt>
                                        </p:tgtEl>
                                        <p:attrNameLst>
                                          <p:attrName>style.visibility</p:attrName>
                                        </p:attrNameLst>
                                      </p:cBhvr>
                                      <p:to>
                                        <p:strVal val="visible"/>
                                      </p:to>
                                    </p:set>
                                    <p:anim calcmode="lin" valueType="num">
                                      <p:cBhvr>
                                        <p:cTn id="28" dur="1000" fill="hold"/>
                                        <p:tgtEl>
                                          <p:spTgt spid="29705">
                                            <p:txEl>
                                              <p:pRg st="0" end="0"/>
                                            </p:txEl>
                                          </p:spTgt>
                                        </p:tgtEl>
                                        <p:attrNameLst>
                                          <p:attrName>ppt_w</p:attrName>
                                        </p:attrNameLst>
                                      </p:cBhvr>
                                      <p:tavLst>
                                        <p:tav tm="0">
                                          <p:val>
                                            <p:strVal val="#ppt_w*0.70"/>
                                          </p:val>
                                        </p:tav>
                                        <p:tav tm="100000">
                                          <p:val>
                                            <p:strVal val="#ppt_w"/>
                                          </p:val>
                                        </p:tav>
                                      </p:tavLst>
                                    </p:anim>
                                    <p:anim calcmode="lin" valueType="num">
                                      <p:cBhvr>
                                        <p:cTn id="29" dur="1000" fill="hold"/>
                                        <p:tgtEl>
                                          <p:spTgt spid="29705">
                                            <p:txEl>
                                              <p:pRg st="0" end="0"/>
                                            </p:txEl>
                                          </p:spTgt>
                                        </p:tgtEl>
                                        <p:attrNameLst>
                                          <p:attrName>ppt_h</p:attrName>
                                        </p:attrNameLst>
                                      </p:cBhvr>
                                      <p:tavLst>
                                        <p:tav tm="0">
                                          <p:val>
                                            <p:strVal val="#ppt_h"/>
                                          </p:val>
                                        </p:tav>
                                        <p:tav tm="100000">
                                          <p:val>
                                            <p:strVal val="#ppt_h"/>
                                          </p:val>
                                        </p:tav>
                                      </p:tavLst>
                                    </p:anim>
                                    <p:animEffect transition="in" filter="fade">
                                      <p:cBhvr>
                                        <p:cTn id="30" dur="1000"/>
                                        <p:tgtEl>
                                          <p:spTgt spid="29705">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29706">
                                            <p:txEl>
                                              <p:pRg st="0" end="0"/>
                                            </p:txEl>
                                          </p:spTgt>
                                        </p:tgtEl>
                                        <p:attrNameLst>
                                          <p:attrName>style.visibility</p:attrName>
                                        </p:attrNameLst>
                                      </p:cBhvr>
                                      <p:to>
                                        <p:strVal val="visible"/>
                                      </p:to>
                                    </p:set>
                                    <p:anim calcmode="lin" valueType="num">
                                      <p:cBhvr>
                                        <p:cTn id="35" dur="1000" fill="hold"/>
                                        <p:tgtEl>
                                          <p:spTgt spid="29706">
                                            <p:txEl>
                                              <p:pRg st="0" end="0"/>
                                            </p:txEl>
                                          </p:spTgt>
                                        </p:tgtEl>
                                        <p:attrNameLst>
                                          <p:attrName>ppt_w</p:attrName>
                                        </p:attrNameLst>
                                      </p:cBhvr>
                                      <p:tavLst>
                                        <p:tav tm="0">
                                          <p:val>
                                            <p:strVal val="#ppt_w*0.70"/>
                                          </p:val>
                                        </p:tav>
                                        <p:tav tm="100000">
                                          <p:val>
                                            <p:strVal val="#ppt_w"/>
                                          </p:val>
                                        </p:tav>
                                      </p:tavLst>
                                    </p:anim>
                                    <p:anim calcmode="lin" valueType="num">
                                      <p:cBhvr>
                                        <p:cTn id="36" dur="1000" fill="hold"/>
                                        <p:tgtEl>
                                          <p:spTgt spid="29706">
                                            <p:txEl>
                                              <p:pRg st="0" end="0"/>
                                            </p:txEl>
                                          </p:spTgt>
                                        </p:tgtEl>
                                        <p:attrNameLst>
                                          <p:attrName>ppt_h</p:attrName>
                                        </p:attrNameLst>
                                      </p:cBhvr>
                                      <p:tavLst>
                                        <p:tav tm="0">
                                          <p:val>
                                            <p:strVal val="#ppt_h"/>
                                          </p:val>
                                        </p:tav>
                                        <p:tav tm="100000">
                                          <p:val>
                                            <p:strVal val="#ppt_h"/>
                                          </p:val>
                                        </p:tav>
                                      </p:tavLst>
                                    </p:anim>
                                    <p:animEffect transition="in" filter="fade">
                                      <p:cBhvr>
                                        <p:cTn id="37" dur="1000"/>
                                        <p:tgtEl>
                                          <p:spTgt spid="2970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矩形 25603"/>
          <p:cNvSpPr>
            <a:spLocks noChangeArrowheads="1"/>
          </p:cNvSpPr>
          <p:nvPr/>
        </p:nvSpPr>
        <p:spPr bwMode="auto">
          <a:xfrm>
            <a:off x="304800" y="533400"/>
            <a:ext cx="6934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600" b="1">
                <a:solidFill>
                  <a:srgbClr val="000066"/>
                </a:solidFill>
                <a:latin typeface="Times New Roman" panose="02020603050405020304" pitchFamily="18" charset="0"/>
              </a:rPr>
              <a:t>5. Listen and complete the notes.</a:t>
            </a:r>
          </a:p>
        </p:txBody>
      </p:sp>
      <p:pic>
        <p:nvPicPr>
          <p:cNvPr id="24578" name="Picture 1" descr="00132">
            <a:hlinkClick r:id="rId2" action="ppaction://hlinkfile"/>
          </p:cNvPr>
          <p:cNvPicPr>
            <a:picLocks noChangeAspect="1" noChangeArrowheads="1"/>
          </p:cNvPicPr>
          <p:nvPr/>
        </p:nvPicPr>
        <p:blipFill>
          <a:blip r:embed="rId3"/>
          <a:srcRect/>
          <a:stretch>
            <a:fillRect/>
          </a:stretch>
        </p:blipFill>
        <p:spPr bwMode="auto">
          <a:xfrm>
            <a:off x="7086600" y="381000"/>
            <a:ext cx="1143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79" name="图片 25605" descr="1"/>
          <p:cNvPicPr>
            <a:picLocks noChangeAspect="1" noChangeArrowheads="1"/>
          </p:cNvPicPr>
          <p:nvPr/>
        </p:nvPicPr>
        <p:blipFill>
          <a:blip r:embed="rId4"/>
          <a:srcRect/>
          <a:stretch>
            <a:fillRect/>
          </a:stretch>
        </p:blipFill>
        <p:spPr bwMode="auto">
          <a:xfrm>
            <a:off x="228600" y="1371600"/>
            <a:ext cx="87630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文本框 25606"/>
          <p:cNvSpPr txBox="1">
            <a:spLocks noChangeArrowheads="1"/>
          </p:cNvSpPr>
          <p:nvPr/>
        </p:nvSpPr>
        <p:spPr bwMode="auto">
          <a:xfrm>
            <a:off x="1295400" y="1600200"/>
            <a:ext cx="7620000" cy="435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25000"/>
              </a:lnSpc>
            </a:pPr>
            <a:r>
              <a:rPr lang="en-US" altLang="zh-CN" sz="3200" b="1">
                <a:latin typeface="Times New Roman" panose="02020603050405020304" pitchFamily="18" charset="0"/>
              </a:rPr>
              <a:t>Holiday plan:________________________</a:t>
            </a:r>
          </a:p>
          <a:p>
            <a:pPr>
              <a:lnSpc>
                <a:spcPct val="125000"/>
              </a:lnSpc>
            </a:pPr>
            <a:r>
              <a:rPr lang="en-US" altLang="zh-CN" sz="3200" b="1">
                <a:latin typeface="Times New Roman" panose="02020603050405020304" pitchFamily="18" charset="0"/>
              </a:rPr>
              <a:t>                       ____________________</a:t>
            </a:r>
          </a:p>
          <a:p>
            <a:pPr>
              <a:lnSpc>
                <a:spcPct val="125000"/>
              </a:lnSpc>
            </a:pPr>
            <a:r>
              <a:rPr lang="en-US" altLang="zh-CN" sz="3200" b="1">
                <a:latin typeface="Times New Roman" panose="02020603050405020304" pitchFamily="18" charset="0"/>
              </a:rPr>
              <a:t>Number of people:__________</a:t>
            </a:r>
          </a:p>
          <a:p>
            <a:pPr>
              <a:lnSpc>
                <a:spcPct val="125000"/>
              </a:lnSpc>
            </a:pPr>
            <a:r>
              <a:rPr lang="en-US" altLang="zh-CN" sz="3200" b="1">
                <a:latin typeface="Times New Roman" panose="02020603050405020304" pitchFamily="18" charset="0"/>
              </a:rPr>
              <a:t>Things to take: ____________________</a:t>
            </a:r>
          </a:p>
          <a:p>
            <a:pPr>
              <a:lnSpc>
                <a:spcPct val="125000"/>
              </a:lnSpc>
            </a:pPr>
            <a:r>
              <a:rPr lang="en-US" altLang="zh-CN" sz="3200" b="1">
                <a:latin typeface="Times New Roman" panose="02020603050405020304" pitchFamily="18" charset="0"/>
              </a:rPr>
              <a:t>                           _______________</a:t>
            </a:r>
          </a:p>
          <a:p>
            <a:pPr>
              <a:lnSpc>
                <a:spcPct val="125000"/>
              </a:lnSpc>
            </a:pPr>
            <a:r>
              <a:rPr lang="en-US" altLang="zh-CN" sz="3200" b="1">
                <a:latin typeface="Times New Roman" panose="02020603050405020304" pitchFamily="18" charset="0"/>
              </a:rPr>
              <a:t>Where to sleep:___________</a:t>
            </a:r>
          </a:p>
          <a:p>
            <a:pPr>
              <a:lnSpc>
                <a:spcPct val="125000"/>
              </a:lnSpc>
            </a:pPr>
            <a:r>
              <a:rPr lang="en-US" altLang="zh-CN" sz="3200" b="1">
                <a:latin typeface="Times New Roman" panose="02020603050405020304" pitchFamily="18" charset="0"/>
              </a:rPr>
              <a:t>What to eat:______________</a:t>
            </a:r>
          </a:p>
        </p:txBody>
      </p:sp>
      <p:sp>
        <p:nvSpPr>
          <p:cNvPr id="25608" name="矩形 25607"/>
          <p:cNvSpPr>
            <a:spLocks noChangeArrowheads="1"/>
          </p:cNvSpPr>
          <p:nvPr/>
        </p:nvSpPr>
        <p:spPr bwMode="auto">
          <a:xfrm>
            <a:off x="3725863" y="1733550"/>
            <a:ext cx="5297487"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05000"/>
              </a:lnSpc>
            </a:pPr>
            <a:r>
              <a:rPr lang="en-US" altLang="zh-CN" sz="3200" b="1">
                <a:solidFill>
                  <a:srgbClr val="FF0000"/>
                </a:solidFill>
                <a:latin typeface="Times New Roman" panose="02020603050405020304" pitchFamily="18" charset="0"/>
              </a:rPr>
              <a:t>go climbing in the </a:t>
            </a:r>
            <a:r>
              <a:rPr lang="en-US" altLang="zh-CN" sz="3000" b="1">
                <a:solidFill>
                  <a:srgbClr val="FF0000"/>
                </a:solidFill>
                <a:latin typeface="Times New Roman" panose="02020603050405020304" pitchFamily="18" charset="0"/>
              </a:rPr>
              <a:t>mountains,</a:t>
            </a:r>
            <a:r>
              <a:rPr lang="en-US" altLang="zh-CN" sz="3200" b="1">
                <a:solidFill>
                  <a:srgbClr val="FF0000"/>
                </a:solidFill>
                <a:latin typeface="Times New Roman" panose="02020603050405020304" pitchFamily="18" charset="0"/>
              </a:rPr>
              <a:t> </a:t>
            </a:r>
          </a:p>
          <a:p>
            <a:pPr>
              <a:lnSpc>
                <a:spcPct val="105000"/>
              </a:lnSpc>
            </a:pPr>
            <a:r>
              <a:rPr lang="en-US" altLang="zh-CN" sz="3200" b="1">
                <a:solidFill>
                  <a:srgbClr val="FF0000"/>
                </a:solidFill>
                <a:latin typeface="Times New Roman" panose="02020603050405020304" pitchFamily="18" charset="0"/>
              </a:rPr>
              <a:t>camp out cook food </a:t>
            </a:r>
          </a:p>
        </p:txBody>
      </p:sp>
      <p:sp>
        <p:nvSpPr>
          <p:cNvPr id="25609" name="矩形 25608"/>
          <p:cNvSpPr>
            <a:spLocks noChangeArrowheads="1"/>
          </p:cNvSpPr>
          <p:nvPr/>
        </p:nvSpPr>
        <p:spPr bwMode="auto">
          <a:xfrm>
            <a:off x="4800600" y="2895600"/>
            <a:ext cx="12890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a:solidFill>
                  <a:srgbClr val="FF0000"/>
                </a:solidFill>
                <a:latin typeface="Times New Roman" panose="02020603050405020304" pitchFamily="18" charset="0"/>
              </a:rPr>
              <a:t>fifteen</a:t>
            </a:r>
          </a:p>
        </p:txBody>
      </p:sp>
      <p:sp>
        <p:nvSpPr>
          <p:cNvPr id="25610" name="矩形 25609"/>
          <p:cNvSpPr>
            <a:spLocks noChangeArrowheads="1"/>
          </p:cNvSpPr>
          <p:nvPr/>
        </p:nvSpPr>
        <p:spPr bwMode="auto">
          <a:xfrm>
            <a:off x="4114800" y="3427413"/>
            <a:ext cx="3873500"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20000"/>
              </a:lnSpc>
            </a:pPr>
            <a:r>
              <a:rPr lang="en-US" altLang="zh-CN" sz="3200" b="1">
                <a:solidFill>
                  <a:srgbClr val="FF0000"/>
                </a:solidFill>
                <a:latin typeface="Times New Roman" panose="02020603050405020304" pitchFamily="18" charset="0"/>
              </a:rPr>
              <a:t>mobile phone, lots of </a:t>
            </a:r>
          </a:p>
          <a:p>
            <a:pPr>
              <a:lnSpc>
                <a:spcPct val="120000"/>
              </a:lnSpc>
            </a:pPr>
            <a:r>
              <a:rPr lang="en-US" altLang="zh-CN" sz="3200" b="1">
                <a:solidFill>
                  <a:srgbClr val="FF0000"/>
                </a:solidFill>
                <a:latin typeface="Times New Roman" panose="02020603050405020304" pitchFamily="18" charset="0"/>
              </a:rPr>
              <a:t>warm clothing</a:t>
            </a:r>
          </a:p>
        </p:txBody>
      </p:sp>
      <p:sp>
        <p:nvSpPr>
          <p:cNvPr id="25611" name="矩形 25610"/>
          <p:cNvSpPr>
            <a:spLocks noChangeArrowheads="1"/>
          </p:cNvSpPr>
          <p:nvPr/>
        </p:nvSpPr>
        <p:spPr bwMode="auto">
          <a:xfrm>
            <a:off x="4191000" y="4724400"/>
            <a:ext cx="17970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a:solidFill>
                  <a:srgbClr val="FF0000"/>
                </a:solidFill>
                <a:latin typeface="Times New Roman" panose="02020603050405020304" pitchFamily="18" charset="0"/>
              </a:rPr>
              <a:t>camp out</a:t>
            </a:r>
          </a:p>
        </p:txBody>
      </p:sp>
      <p:sp>
        <p:nvSpPr>
          <p:cNvPr id="25612" name="矩形 25611"/>
          <p:cNvSpPr>
            <a:spLocks noChangeArrowheads="1"/>
          </p:cNvSpPr>
          <p:nvPr/>
        </p:nvSpPr>
        <p:spPr bwMode="auto">
          <a:xfrm>
            <a:off x="4114800" y="5334000"/>
            <a:ext cx="18653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a:solidFill>
                  <a:srgbClr val="FF0000"/>
                </a:solidFill>
                <a:latin typeface="Times New Roman" panose="02020603050405020304" pitchFamily="18" charset="0"/>
              </a:rPr>
              <a:t>cook food</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5608">
                                            <p:txEl>
                                              <p:pRg st="0" end="0"/>
                                            </p:txEl>
                                          </p:spTgt>
                                        </p:tgtEl>
                                        <p:attrNameLst>
                                          <p:attrName>style.visibility</p:attrName>
                                        </p:attrNameLst>
                                      </p:cBhvr>
                                      <p:to>
                                        <p:strVal val="visible"/>
                                      </p:to>
                                    </p:set>
                                    <p:anim calcmode="lin" valueType="num">
                                      <p:cBhvr>
                                        <p:cTn id="7" dur="1000" fill="hold"/>
                                        <p:tgtEl>
                                          <p:spTgt spid="2560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560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560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25608">
                                            <p:txEl>
                                              <p:pRg st="1" end="1"/>
                                            </p:txEl>
                                          </p:spTgt>
                                        </p:tgtEl>
                                        <p:attrNameLst>
                                          <p:attrName>style.visibility</p:attrName>
                                        </p:attrNameLst>
                                      </p:cBhvr>
                                      <p:to>
                                        <p:strVal val="visible"/>
                                      </p:to>
                                    </p:set>
                                    <p:anim calcmode="lin" valueType="num">
                                      <p:cBhvr>
                                        <p:cTn id="14" dur="1000" fill="hold"/>
                                        <p:tgtEl>
                                          <p:spTgt spid="25608">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25608">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2560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25609">
                                            <p:txEl>
                                              <p:pRg st="0" end="0"/>
                                            </p:txEl>
                                          </p:spTgt>
                                        </p:tgtEl>
                                        <p:attrNameLst>
                                          <p:attrName>style.visibility</p:attrName>
                                        </p:attrNameLst>
                                      </p:cBhvr>
                                      <p:to>
                                        <p:strVal val="visible"/>
                                      </p:to>
                                    </p:set>
                                    <p:anim calcmode="lin" valueType="num">
                                      <p:cBhvr>
                                        <p:cTn id="21" dur="1000" fill="hold"/>
                                        <p:tgtEl>
                                          <p:spTgt spid="25609">
                                            <p:txEl>
                                              <p:pRg st="0" end="0"/>
                                            </p:txEl>
                                          </p:spTgt>
                                        </p:tgtEl>
                                        <p:attrNameLst>
                                          <p:attrName>ppt_w</p:attrName>
                                        </p:attrNameLst>
                                      </p:cBhvr>
                                      <p:tavLst>
                                        <p:tav tm="0">
                                          <p:val>
                                            <p:strVal val="#ppt_w*0.70"/>
                                          </p:val>
                                        </p:tav>
                                        <p:tav tm="100000">
                                          <p:val>
                                            <p:strVal val="#ppt_w"/>
                                          </p:val>
                                        </p:tav>
                                      </p:tavLst>
                                    </p:anim>
                                    <p:anim calcmode="lin" valueType="num">
                                      <p:cBhvr>
                                        <p:cTn id="22" dur="1000" fill="hold"/>
                                        <p:tgtEl>
                                          <p:spTgt spid="25609">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25609">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25610">
                                            <p:txEl>
                                              <p:pRg st="0" end="0"/>
                                            </p:txEl>
                                          </p:spTgt>
                                        </p:tgtEl>
                                        <p:attrNameLst>
                                          <p:attrName>style.visibility</p:attrName>
                                        </p:attrNameLst>
                                      </p:cBhvr>
                                      <p:to>
                                        <p:strVal val="visible"/>
                                      </p:to>
                                    </p:set>
                                    <p:anim calcmode="lin" valueType="num">
                                      <p:cBhvr>
                                        <p:cTn id="28" dur="1000" fill="hold"/>
                                        <p:tgtEl>
                                          <p:spTgt spid="25610">
                                            <p:txEl>
                                              <p:pRg st="0" end="0"/>
                                            </p:txEl>
                                          </p:spTgt>
                                        </p:tgtEl>
                                        <p:attrNameLst>
                                          <p:attrName>ppt_w</p:attrName>
                                        </p:attrNameLst>
                                      </p:cBhvr>
                                      <p:tavLst>
                                        <p:tav tm="0">
                                          <p:val>
                                            <p:strVal val="#ppt_w*0.70"/>
                                          </p:val>
                                        </p:tav>
                                        <p:tav tm="100000">
                                          <p:val>
                                            <p:strVal val="#ppt_w"/>
                                          </p:val>
                                        </p:tav>
                                      </p:tavLst>
                                    </p:anim>
                                    <p:anim calcmode="lin" valueType="num">
                                      <p:cBhvr>
                                        <p:cTn id="29" dur="1000" fill="hold"/>
                                        <p:tgtEl>
                                          <p:spTgt spid="25610">
                                            <p:txEl>
                                              <p:pRg st="0" end="0"/>
                                            </p:txEl>
                                          </p:spTgt>
                                        </p:tgtEl>
                                        <p:attrNameLst>
                                          <p:attrName>ppt_h</p:attrName>
                                        </p:attrNameLst>
                                      </p:cBhvr>
                                      <p:tavLst>
                                        <p:tav tm="0">
                                          <p:val>
                                            <p:strVal val="#ppt_h"/>
                                          </p:val>
                                        </p:tav>
                                        <p:tav tm="100000">
                                          <p:val>
                                            <p:strVal val="#ppt_h"/>
                                          </p:val>
                                        </p:tav>
                                      </p:tavLst>
                                    </p:anim>
                                    <p:animEffect transition="in" filter="fade">
                                      <p:cBhvr>
                                        <p:cTn id="30" dur="1000"/>
                                        <p:tgtEl>
                                          <p:spTgt spid="25610">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25610">
                                            <p:txEl>
                                              <p:pRg st="1" end="1"/>
                                            </p:txEl>
                                          </p:spTgt>
                                        </p:tgtEl>
                                        <p:attrNameLst>
                                          <p:attrName>style.visibility</p:attrName>
                                        </p:attrNameLst>
                                      </p:cBhvr>
                                      <p:to>
                                        <p:strVal val="visible"/>
                                      </p:to>
                                    </p:set>
                                    <p:anim calcmode="lin" valueType="num">
                                      <p:cBhvr>
                                        <p:cTn id="35" dur="1000" fill="hold"/>
                                        <p:tgtEl>
                                          <p:spTgt spid="25610">
                                            <p:txEl>
                                              <p:pRg st="1" end="1"/>
                                            </p:txEl>
                                          </p:spTgt>
                                        </p:tgtEl>
                                        <p:attrNameLst>
                                          <p:attrName>ppt_w</p:attrName>
                                        </p:attrNameLst>
                                      </p:cBhvr>
                                      <p:tavLst>
                                        <p:tav tm="0">
                                          <p:val>
                                            <p:strVal val="#ppt_w*0.70"/>
                                          </p:val>
                                        </p:tav>
                                        <p:tav tm="100000">
                                          <p:val>
                                            <p:strVal val="#ppt_w"/>
                                          </p:val>
                                        </p:tav>
                                      </p:tavLst>
                                    </p:anim>
                                    <p:anim calcmode="lin" valueType="num">
                                      <p:cBhvr>
                                        <p:cTn id="36" dur="1000" fill="hold"/>
                                        <p:tgtEl>
                                          <p:spTgt spid="25610">
                                            <p:txEl>
                                              <p:pRg st="1" end="1"/>
                                            </p:txEl>
                                          </p:spTgt>
                                        </p:tgtEl>
                                        <p:attrNameLst>
                                          <p:attrName>ppt_h</p:attrName>
                                        </p:attrNameLst>
                                      </p:cBhvr>
                                      <p:tavLst>
                                        <p:tav tm="0">
                                          <p:val>
                                            <p:strVal val="#ppt_h"/>
                                          </p:val>
                                        </p:tav>
                                        <p:tav tm="100000">
                                          <p:val>
                                            <p:strVal val="#ppt_h"/>
                                          </p:val>
                                        </p:tav>
                                      </p:tavLst>
                                    </p:anim>
                                    <p:animEffect transition="in" filter="fade">
                                      <p:cBhvr>
                                        <p:cTn id="37" dur="1000"/>
                                        <p:tgtEl>
                                          <p:spTgt spid="25610">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25611">
                                            <p:txEl>
                                              <p:pRg st="0" end="0"/>
                                            </p:txEl>
                                          </p:spTgt>
                                        </p:tgtEl>
                                        <p:attrNameLst>
                                          <p:attrName>style.visibility</p:attrName>
                                        </p:attrNameLst>
                                      </p:cBhvr>
                                      <p:to>
                                        <p:strVal val="visible"/>
                                      </p:to>
                                    </p:set>
                                    <p:anim calcmode="lin" valueType="num">
                                      <p:cBhvr>
                                        <p:cTn id="42" dur="1000" fill="hold"/>
                                        <p:tgtEl>
                                          <p:spTgt spid="25611">
                                            <p:txEl>
                                              <p:pRg st="0" end="0"/>
                                            </p:txEl>
                                          </p:spTgt>
                                        </p:tgtEl>
                                        <p:attrNameLst>
                                          <p:attrName>ppt_w</p:attrName>
                                        </p:attrNameLst>
                                      </p:cBhvr>
                                      <p:tavLst>
                                        <p:tav tm="0">
                                          <p:val>
                                            <p:strVal val="#ppt_w*0.70"/>
                                          </p:val>
                                        </p:tav>
                                        <p:tav tm="100000">
                                          <p:val>
                                            <p:strVal val="#ppt_w"/>
                                          </p:val>
                                        </p:tav>
                                      </p:tavLst>
                                    </p:anim>
                                    <p:anim calcmode="lin" valueType="num">
                                      <p:cBhvr>
                                        <p:cTn id="43" dur="1000" fill="hold"/>
                                        <p:tgtEl>
                                          <p:spTgt spid="25611">
                                            <p:txEl>
                                              <p:pRg st="0" end="0"/>
                                            </p:txEl>
                                          </p:spTgt>
                                        </p:tgtEl>
                                        <p:attrNameLst>
                                          <p:attrName>ppt_h</p:attrName>
                                        </p:attrNameLst>
                                      </p:cBhvr>
                                      <p:tavLst>
                                        <p:tav tm="0">
                                          <p:val>
                                            <p:strVal val="#ppt_h"/>
                                          </p:val>
                                        </p:tav>
                                        <p:tav tm="100000">
                                          <p:val>
                                            <p:strVal val="#ppt_h"/>
                                          </p:val>
                                        </p:tav>
                                      </p:tavLst>
                                    </p:anim>
                                    <p:animEffect transition="in" filter="fade">
                                      <p:cBhvr>
                                        <p:cTn id="44" dur="1000"/>
                                        <p:tgtEl>
                                          <p:spTgt spid="25611">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nodeType="clickEffect">
                                  <p:stCondLst>
                                    <p:cond delay="0"/>
                                  </p:stCondLst>
                                  <p:childTnLst>
                                    <p:set>
                                      <p:cBhvr>
                                        <p:cTn id="48" dur="1" fill="hold">
                                          <p:stCondLst>
                                            <p:cond delay="0"/>
                                          </p:stCondLst>
                                        </p:cTn>
                                        <p:tgtEl>
                                          <p:spTgt spid="25612">
                                            <p:txEl>
                                              <p:pRg st="0" end="0"/>
                                            </p:txEl>
                                          </p:spTgt>
                                        </p:tgtEl>
                                        <p:attrNameLst>
                                          <p:attrName>style.visibility</p:attrName>
                                        </p:attrNameLst>
                                      </p:cBhvr>
                                      <p:to>
                                        <p:strVal val="visible"/>
                                      </p:to>
                                    </p:set>
                                    <p:anim calcmode="lin" valueType="num">
                                      <p:cBhvr>
                                        <p:cTn id="49" dur="1000" fill="hold"/>
                                        <p:tgtEl>
                                          <p:spTgt spid="25612">
                                            <p:txEl>
                                              <p:pRg st="0" end="0"/>
                                            </p:txEl>
                                          </p:spTgt>
                                        </p:tgtEl>
                                        <p:attrNameLst>
                                          <p:attrName>ppt_w</p:attrName>
                                        </p:attrNameLst>
                                      </p:cBhvr>
                                      <p:tavLst>
                                        <p:tav tm="0">
                                          <p:val>
                                            <p:strVal val="#ppt_w*0.70"/>
                                          </p:val>
                                        </p:tav>
                                        <p:tav tm="100000">
                                          <p:val>
                                            <p:strVal val="#ppt_w"/>
                                          </p:val>
                                        </p:tav>
                                      </p:tavLst>
                                    </p:anim>
                                    <p:anim calcmode="lin" valueType="num">
                                      <p:cBhvr>
                                        <p:cTn id="50" dur="1000" fill="hold"/>
                                        <p:tgtEl>
                                          <p:spTgt spid="25612">
                                            <p:txEl>
                                              <p:pRg st="0" end="0"/>
                                            </p:txEl>
                                          </p:spTgt>
                                        </p:tgtEl>
                                        <p:attrNameLst>
                                          <p:attrName>ppt_h</p:attrName>
                                        </p:attrNameLst>
                                      </p:cBhvr>
                                      <p:tavLst>
                                        <p:tav tm="0">
                                          <p:val>
                                            <p:strVal val="#ppt_h"/>
                                          </p:val>
                                        </p:tav>
                                        <p:tav tm="100000">
                                          <p:val>
                                            <p:strVal val="#ppt_h"/>
                                          </p:val>
                                        </p:tav>
                                      </p:tavLst>
                                    </p:anim>
                                    <p:animEffect transition="in" filter="fade">
                                      <p:cBhvr>
                                        <p:cTn id="51" dur="1000"/>
                                        <p:tgtEl>
                                          <p:spTgt spid="256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矩形 26627"/>
          <p:cNvSpPr>
            <a:spLocks noChangeArrowheads="1"/>
          </p:cNvSpPr>
          <p:nvPr/>
        </p:nvSpPr>
        <p:spPr bwMode="auto">
          <a:xfrm>
            <a:off x="342900" y="1346200"/>
            <a:ext cx="84582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05000"/>
              </a:lnSpc>
            </a:pPr>
            <a:r>
              <a:rPr lang="en-US" altLang="zh-CN" sz="3200" b="1">
                <a:latin typeface="Times New Roman" panose="02020603050405020304" pitchFamily="18" charset="0"/>
              </a:rPr>
              <a:t>  Girl: Mum, can I go on a holiday with my  </a:t>
            </a:r>
          </a:p>
          <a:p>
            <a:pPr>
              <a:lnSpc>
                <a:spcPct val="105000"/>
              </a:lnSpc>
            </a:pPr>
            <a:r>
              <a:rPr lang="en-US" altLang="zh-CN" sz="3200" b="1">
                <a:latin typeface="Times New Roman" panose="02020603050405020304" pitchFamily="18" charset="0"/>
              </a:rPr>
              <a:t>           friends?</a:t>
            </a:r>
          </a:p>
          <a:p>
            <a:pPr>
              <a:lnSpc>
                <a:spcPct val="105000"/>
              </a:lnSpc>
            </a:pPr>
            <a:r>
              <a:rPr lang="en-US" altLang="zh-CN" sz="3200" b="1">
                <a:latin typeface="Times New Roman" panose="02020603050405020304" pitchFamily="18" charset="0"/>
              </a:rPr>
              <a:t>Mum: Where are you going?</a:t>
            </a:r>
          </a:p>
          <a:p>
            <a:pPr>
              <a:lnSpc>
                <a:spcPct val="105000"/>
              </a:lnSpc>
            </a:pPr>
            <a:r>
              <a:rPr lang="en-US" altLang="zh-CN" sz="3200" b="1">
                <a:latin typeface="Times New Roman" panose="02020603050405020304" pitchFamily="18" charset="0"/>
              </a:rPr>
              <a:t>  Girl: We're going climbing in the mountains.</a:t>
            </a:r>
          </a:p>
          <a:p>
            <a:pPr>
              <a:lnSpc>
                <a:spcPct val="105000"/>
              </a:lnSpc>
            </a:pPr>
            <a:r>
              <a:rPr lang="en-US" altLang="zh-CN" sz="3200" b="1">
                <a:latin typeface="Times New Roman" panose="02020603050405020304" pitchFamily="18" charset="0"/>
              </a:rPr>
              <a:t>Mum: Who are you going with?</a:t>
            </a:r>
          </a:p>
          <a:p>
            <a:pPr>
              <a:lnSpc>
                <a:spcPct val="105000"/>
              </a:lnSpc>
            </a:pPr>
            <a:r>
              <a:rPr lang="en-US" altLang="zh-CN" sz="3200" b="1">
                <a:latin typeface="Times New Roman" panose="02020603050405020304" pitchFamily="18" charset="0"/>
              </a:rPr>
              <a:t>  Girl: Well, Susan and Dave suggested that we  </a:t>
            </a:r>
          </a:p>
          <a:p>
            <a:pPr>
              <a:lnSpc>
                <a:spcPct val="105000"/>
              </a:lnSpc>
            </a:pPr>
            <a:r>
              <a:rPr lang="en-US" altLang="zh-CN" sz="3200" b="1">
                <a:latin typeface="Times New Roman" panose="02020603050405020304" pitchFamily="18" charset="0"/>
              </a:rPr>
              <a:t>            join a group. There will be fifteen people  </a:t>
            </a:r>
          </a:p>
          <a:p>
            <a:pPr>
              <a:lnSpc>
                <a:spcPct val="105000"/>
              </a:lnSpc>
            </a:pPr>
            <a:r>
              <a:rPr lang="en-US" altLang="zh-CN" sz="3200" b="1">
                <a:latin typeface="Times New Roman" panose="02020603050405020304" pitchFamily="18" charset="0"/>
              </a:rPr>
              <a:t>           altogether.</a:t>
            </a:r>
          </a:p>
          <a:p>
            <a:pPr>
              <a:lnSpc>
                <a:spcPct val="105000"/>
              </a:lnSpc>
            </a:pPr>
            <a:r>
              <a:rPr lang="en-US" altLang="zh-CN" sz="3200" b="1">
                <a:latin typeface="Times New Roman" panose="02020603050405020304" pitchFamily="18" charset="0"/>
              </a:rPr>
              <a:t>Mum: It sounds dangerous. Where are you  </a:t>
            </a:r>
          </a:p>
          <a:p>
            <a:pPr>
              <a:lnSpc>
                <a:spcPct val="105000"/>
              </a:lnSpc>
            </a:pPr>
            <a:r>
              <a:rPr lang="en-US" altLang="zh-CN" sz="3200" b="1">
                <a:latin typeface="Times New Roman" panose="02020603050405020304" pitchFamily="18" charset="0"/>
              </a:rPr>
              <a:t>           going to sleep? What are you going to do</a:t>
            </a:r>
          </a:p>
        </p:txBody>
      </p:sp>
      <p:sp>
        <p:nvSpPr>
          <p:cNvPr id="25602" name="矩形 26628"/>
          <p:cNvSpPr>
            <a:spLocks noChangeArrowheads="1"/>
          </p:cNvSpPr>
          <p:nvPr/>
        </p:nvSpPr>
        <p:spPr bwMode="auto">
          <a:xfrm>
            <a:off x="228600" y="381000"/>
            <a:ext cx="2292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600" b="1">
                <a:solidFill>
                  <a:srgbClr val="000066"/>
                </a:solidFill>
                <a:latin typeface="Times New Roman" panose="02020603050405020304" pitchFamily="18" charset="0"/>
              </a:rPr>
              <a:t>Tapescript</a:t>
            </a:r>
          </a:p>
        </p:txBody>
      </p:sp>
      <p:pic>
        <p:nvPicPr>
          <p:cNvPr id="25603" name="Picture 1" descr="00132">
            <a:hlinkClick r:id="rId2"/>
          </p:cNvPr>
          <p:cNvPicPr>
            <a:picLocks noChangeAspect="1" noChangeArrowheads="1"/>
          </p:cNvPicPr>
          <p:nvPr/>
        </p:nvPicPr>
        <p:blipFill>
          <a:blip r:embed="rId3"/>
          <a:srcRect/>
          <a:stretch>
            <a:fillRect/>
          </a:stretch>
        </p:blipFill>
        <p:spPr bwMode="auto">
          <a:xfrm>
            <a:off x="7837488" y="381000"/>
            <a:ext cx="1143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矩形 27652"/>
          <p:cNvSpPr>
            <a:spLocks noChangeArrowheads="1"/>
          </p:cNvSpPr>
          <p:nvPr/>
        </p:nvSpPr>
        <p:spPr bwMode="auto">
          <a:xfrm>
            <a:off x="228600" y="457200"/>
            <a:ext cx="8610600" cy="594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200" b="1">
                <a:latin typeface="Times New Roman" panose="02020603050405020304" pitchFamily="18" charset="0"/>
              </a:rPr>
              <a:t>           about food? Will you be able to call me?</a:t>
            </a:r>
          </a:p>
          <a:p>
            <a:r>
              <a:rPr lang="en-US" altLang="zh-CN" sz="3200" b="1">
                <a:latin typeface="Times New Roman" panose="02020603050405020304" pitchFamily="18" charset="0"/>
              </a:rPr>
              <a:t>  Girl: Don't worry! We're going to camp out.   </a:t>
            </a:r>
          </a:p>
          <a:p>
            <a:r>
              <a:rPr lang="en-US" altLang="zh-CN" sz="3200" b="1">
                <a:latin typeface="Times New Roman" panose="02020603050405020304" pitchFamily="18" charset="0"/>
              </a:rPr>
              <a:t>           We'll cook our own food, and I'll take my  </a:t>
            </a:r>
          </a:p>
          <a:p>
            <a:r>
              <a:rPr lang="en-US" altLang="zh-CN" sz="3200" b="1">
                <a:latin typeface="Times New Roman" panose="02020603050405020304" pitchFamily="18" charset="0"/>
              </a:rPr>
              <a:t>           mobile phone.</a:t>
            </a:r>
          </a:p>
          <a:p>
            <a:r>
              <a:rPr lang="en-US" altLang="zh-CN" sz="3200" b="1">
                <a:latin typeface="Times New Roman" panose="02020603050405020304" pitchFamily="18" charset="0"/>
              </a:rPr>
              <a:t>Mum: What about clothes? It's going to be cold  </a:t>
            </a:r>
          </a:p>
          <a:p>
            <a:r>
              <a:rPr lang="en-US" altLang="zh-CN" sz="3200" b="1">
                <a:latin typeface="Times New Roman" panose="02020603050405020304" pitchFamily="18" charset="0"/>
              </a:rPr>
              <a:t>            in the mountains.</a:t>
            </a:r>
          </a:p>
          <a:p>
            <a:r>
              <a:rPr lang="en-US" altLang="zh-CN" sz="3200" b="1">
                <a:latin typeface="Times New Roman" panose="02020603050405020304" pitchFamily="18" charset="0"/>
              </a:rPr>
              <a:t>  Girl: I'll take lots of warm clothing.</a:t>
            </a:r>
          </a:p>
          <a:p>
            <a:r>
              <a:rPr lang="en-US" altLang="zh-CN" sz="3200" b="1">
                <a:latin typeface="Times New Roman" panose="02020603050405020304" pitchFamily="18" charset="0"/>
              </a:rPr>
              <a:t>Mum: I'm worried that you'll fall and break  </a:t>
            </a:r>
          </a:p>
          <a:p>
            <a:r>
              <a:rPr lang="en-US" altLang="zh-CN" sz="3200" b="1">
                <a:latin typeface="Times New Roman" panose="02020603050405020304" pitchFamily="18" charset="0"/>
              </a:rPr>
              <a:t>           your leg! Then what will you do?</a:t>
            </a:r>
          </a:p>
          <a:p>
            <a:r>
              <a:rPr lang="en-US" altLang="zh-CN" sz="3200" b="1">
                <a:latin typeface="Times New Roman" panose="02020603050405020304" pitchFamily="18" charset="0"/>
              </a:rPr>
              <a:t>  Girl: Oh, stop worrying, Mum! Everything will  </a:t>
            </a:r>
          </a:p>
          <a:p>
            <a:r>
              <a:rPr lang="en-US" altLang="zh-CN" sz="3200" b="1">
                <a:latin typeface="Times New Roman" panose="02020603050405020304" pitchFamily="18" charset="0"/>
              </a:rPr>
              <a:t>           be fine. Please can I go?</a:t>
            </a:r>
          </a:p>
          <a:p>
            <a:r>
              <a:rPr lang="en-US" altLang="zh-CN" sz="3200" b="1">
                <a:latin typeface="Times New Roman" panose="02020603050405020304" pitchFamily="18" charset="0"/>
              </a:rPr>
              <a:t>Mum: Well... all right. But do be careful!</a:t>
            </a:r>
          </a:p>
        </p:txBody>
      </p:sp>
    </p:spTree>
  </p:cSld>
  <p:clrMapOvr>
    <a:masterClrMapping/>
  </p:clrMapOvr>
  <p:transition>
    <p:rand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矩形 15363"/>
          <p:cNvSpPr>
            <a:spLocks noChangeArrowheads="1"/>
          </p:cNvSpPr>
          <p:nvPr/>
        </p:nvSpPr>
        <p:spPr bwMode="auto">
          <a:xfrm>
            <a:off x="304800" y="533400"/>
            <a:ext cx="69342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600" b="1">
                <a:solidFill>
                  <a:srgbClr val="000066"/>
                </a:solidFill>
                <a:latin typeface="Times New Roman" panose="02020603050405020304" pitchFamily="18" charset="0"/>
              </a:rPr>
              <a:t>6. Read and match the people with the best clubs for them. </a:t>
            </a:r>
          </a:p>
        </p:txBody>
      </p:sp>
      <p:pic>
        <p:nvPicPr>
          <p:cNvPr id="27650" name="Picture 1" descr="00132">
            <a:hlinkClick r:id="rId2" action="ppaction://hlinkfile"/>
          </p:cNvPr>
          <p:cNvPicPr>
            <a:picLocks noChangeAspect="1" noChangeArrowheads="1"/>
          </p:cNvPicPr>
          <p:nvPr/>
        </p:nvPicPr>
        <p:blipFill>
          <a:blip r:embed="rId3"/>
          <a:srcRect/>
          <a:stretch>
            <a:fillRect/>
          </a:stretch>
        </p:blipFill>
        <p:spPr bwMode="auto">
          <a:xfrm>
            <a:off x="7239000" y="609600"/>
            <a:ext cx="1143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矩形 15365"/>
          <p:cNvSpPr>
            <a:spLocks noChangeArrowheads="1"/>
          </p:cNvSpPr>
          <p:nvPr/>
        </p:nvSpPr>
        <p:spPr bwMode="auto">
          <a:xfrm>
            <a:off x="304800" y="1828800"/>
            <a:ext cx="60483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5400" b="1" baseline="-25000">
                <a:solidFill>
                  <a:schemeClr val="folHlink"/>
                </a:solidFill>
                <a:latin typeface="Candara" panose="020E0502030303020204" pitchFamily="34" charset="0"/>
              </a:rPr>
              <a:t>1. Welcome to our photo club!</a:t>
            </a:r>
          </a:p>
        </p:txBody>
      </p:sp>
      <p:sp>
        <p:nvSpPr>
          <p:cNvPr id="27652" name="矩形 15366"/>
          <p:cNvSpPr>
            <a:spLocks noChangeArrowheads="1"/>
          </p:cNvSpPr>
          <p:nvPr/>
        </p:nvSpPr>
        <p:spPr bwMode="auto">
          <a:xfrm>
            <a:off x="304800" y="2743200"/>
            <a:ext cx="5181600" cy="350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200" b="1">
                <a:latin typeface="Times New Roman" panose="02020603050405020304" pitchFamily="18" charset="0"/>
              </a:rPr>
              <a:t>    Do you like taking photos? Would you like to learn more about how to take good photos? Or how to make them better? Come to our photo club on Thursday evening and find out.</a:t>
            </a:r>
          </a:p>
        </p:txBody>
      </p:sp>
      <p:pic>
        <p:nvPicPr>
          <p:cNvPr id="27653" name="图片 15367" descr="U3-6"/>
          <p:cNvPicPr>
            <a:picLocks noChangeAspect="1" noChangeArrowheads="1"/>
          </p:cNvPicPr>
          <p:nvPr/>
        </p:nvPicPr>
        <p:blipFill>
          <a:blip r:embed="rId4"/>
          <a:srcRect/>
          <a:stretch>
            <a:fillRect/>
          </a:stretch>
        </p:blipFill>
        <p:spPr bwMode="auto">
          <a:xfrm>
            <a:off x="5410200" y="2590800"/>
            <a:ext cx="35814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矩形 21507"/>
          <p:cNvSpPr>
            <a:spLocks noChangeArrowheads="1"/>
          </p:cNvSpPr>
          <p:nvPr/>
        </p:nvSpPr>
        <p:spPr bwMode="auto">
          <a:xfrm>
            <a:off x="228600" y="533400"/>
            <a:ext cx="7086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5400" b="1" baseline="-25000">
                <a:solidFill>
                  <a:schemeClr val="folHlink"/>
                </a:solidFill>
                <a:latin typeface="Candara" panose="020E0502030303020204" pitchFamily="34" charset="0"/>
              </a:rPr>
              <a:t>2. Dance to the music of the world!</a:t>
            </a:r>
          </a:p>
        </p:txBody>
      </p:sp>
      <p:sp>
        <p:nvSpPr>
          <p:cNvPr id="28674" name="矩形 21508"/>
          <p:cNvSpPr>
            <a:spLocks noChangeArrowheads="1"/>
          </p:cNvSpPr>
          <p:nvPr/>
        </p:nvSpPr>
        <p:spPr bwMode="auto">
          <a:xfrm>
            <a:off x="3200400" y="1524000"/>
            <a:ext cx="5943600" cy="496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200" b="1">
                <a:latin typeface="Times New Roman" panose="02020603050405020304" pitchFamily="18" charset="0"/>
              </a:rPr>
              <a:t>     Have you ever listened to music from America or South America? Do you like American pop or rock? And do you like to dance? If you love listening to music from countries all around the world, come along every Wednesday evening — listen to new songs and learn how to dance.</a:t>
            </a:r>
          </a:p>
        </p:txBody>
      </p:sp>
      <p:pic>
        <p:nvPicPr>
          <p:cNvPr id="28675" name="图片 21509" descr="U3-6"/>
          <p:cNvPicPr>
            <a:picLocks noChangeAspect="1" noChangeArrowheads="1"/>
          </p:cNvPicPr>
          <p:nvPr/>
        </p:nvPicPr>
        <p:blipFill>
          <a:blip r:embed="rId2" cstate="email"/>
          <a:srcRect/>
          <a:stretch>
            <a:fillRect/>
          </a:stretch>
        </p:blipFill>
        <p:spPr bwMode="auto">
          <a:xfrm>
            <a:off x="0" y="1600200"/>
            <a:ext cx="3200400" cy="461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矩形 22531"/>
          <p:cNvSpPr>
            <a:spLocks noChangeArrowheads="1"/>
          </p:cNvSpPr>
          <p:nvPr/>
        </p:nvSpPr>
        <p:spPr bwMode="auto">
          <a:xfrm>
            <a:off x="685800" y="1295400"/>
            <a:ext cx="7924800" cy="223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0000"/>
              </a:lnSpc>
            </a:pPr>
            <a:r>
              <a:rPr lang="en-US" altLang="zh-CN" sz="3200" b="1">
                <a:latin typeface="Times New Roman" panose="02020603050405020304" pitchFamily="18" charset="0"/>
              </a:rPr>
              <a:t>     Tuesday night is film night! Come and watch the latest films, enjoy them with your friends, talk about them... all without going to a cinema in the city centre.</a:t>
            </a:r>
          </a:p>
        </p:txBody>
      </p:sp>
      <p:sp>
        <p:nvSpPr>
          <p:cNvPr id="29698" name="矩形 22532"/>
          <p:cNvSpPr>
            <a:spLocks noChangeArrowheads="1"/>
          </p:cNvSpPr>
          <p:nvPr/>
        </p:nvSpPr>
        <p:spPr bwMode="auto">
          <a:xfrm>
            <a:off x="228600" y="457200"/>
            <a:ext cx="3276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5400" b="1" baseline="-25000">
                <a:solidFill>
                  <a:schemeClr val="folHlink"/>
                </a:solidFill>
                <a:latin typeface="Candara" panose="020E0502030303020204" pitchFamily="34" charset="0"/>
              </a:rPr>
              <a:t>3. Film night</a:t>
            </a:r>
          </a:p>
        </p:txBody>
      </p:sp>
      <p:sp>
        <p:nvSpPr>
          <p:cNvPr id="29699" name="矩形 22534"/>
          <p:cNvSpPr>
            <a:spLocks noChangeArrowheads="1"/>
          </p:cNvSpPr>
          <p:nvPr/>
        </p:nvSpPr>
        <p:spPr bwMode="auto">
          <a:xfrm>
            <a:off x="685800" y="3886200"/>
            <a:ext cx="7620000" cy="223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0000"/>
              </a:lnSpc>
            </a:pPr>
            <a:r>
              <a:rPr lang="en-US" altLang="zh-CN" sz="3200" b="1">
                <a:latin typeface="Times New Roman" panose="02020603050405020304" pitchFamily="18" charset="0"/>
              </a:rPr>
              <a:t>Jack plays the guitar really well, but he would like lo play with some other people. He also likes dancing, bui has no one to dance with.</a:t>
            </a:r>
          </a:p>
        </p:txBody>
      </p:sp>
      <p:sp>
        <p:nvSpPr>
          <p:cNvPr id="29700" name="矩形 22536"/>
          <p:cNvSpPr>
            <a:spLocks noChangeArrowheads="1"/>
          </p:cNvSpPr>
          <p:nvPr/>
        </p:nvSpPr>
        <p:spPr bwMode="auto">
          <a:xfrm>
            <a:off x="0" y="3886200"/>
            <a:ext cx="4778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a:solidFill>
                  <a:srgbClr val="008000"/>
                </a:solidFill>
                <a:latin typeface="Times New Roman" panose="02020603050405020304" pitchFamily="18" charset="0"/>
              </a:rPr>
              <a:t>A</a:t>
            </a:r>
          </a:p>
        </p:txBody>
      </p:sp>
    </p:spTree>
  </p:cSld>
  <p:clrMapOvr>
    <a:masterClrMapping/>
  </p:clrMapOvr>
  <p:transition>
    <p:rand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矩形 23555"/>
          <p:cNvSpPr>
            <a:spLocks noChangeArrowheads="1"/>
          </p:cNvSpPr>
          <p:nvPr/>
        </p:nvSpPr>
        <p:spPr bwMode="auto">
          <a:xfrm>
            <a:off x="685800" y="304800"/>
            <a:ext cx="8153400" cy="199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en-US" altLang="zh-CN" sz="3200" b="1">
                <a:latin typeface="Times New Roman" panose="02020603050405020304" pitchFamily="18" charset="0"/>
              </a:rPr>
              <a:t>    Annie has just received a new camera for her birthday, but she does not know how to use it, and would like lo learn more.</a:t>
            </a:r>
          </a:p>
        </p:txBody>
      </p:sp>
      <p:sp>
        <p:nvSpPr>
          <p:cNvPr id="30722" name="矩形 23557"/>
          <p:cNvSpPr>
            <a:spLocks noChangeArrowheads="1"/>
          </p:cNvSpPr>
          <p:nvPr/>
        </p:nvSpPr>
        <p:spPr bwMode="auto">
          <a:xfrm>
            <a:off x="685800" y="2286000"/>
            <a:ext cx="8229600" cy="262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en-US" altLang="zh-CN" sz="3200" b="1">
                <a:latin typeface="Times New Roman" panose="02020603050405020304" pitchFamily="18" charset="0"/>
              </a:rPr>
              <a:t>     Dan usually spends his evening watching films on television and DVDs. He lives a long way from the city centre, and his parents would like him to make some new friends.</a:t>
            </a:r>
          </a:p>
        </p:txBody>
      </p:sp>
      <p:sp>
        <p:nvSpPr>
          <p:cNvPr id="30723" name="矩形 23558"/>
          <p:cNvSpPr>
            <a:spLocks noChangeArrowheads="1"/>
          </p:cNvSpPr>
          <p:nvPr/>
        </p:nvSpPr>
        <p:spPr bwMode="auto">
          <a:xfrm>
            <a:off x="228600" y="2438400"/>
            <a:ext cx="4778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a:solidFill>
                  <a:srgbClr val="008000"/>
                </a:solidFill>
                <a:latin typeface="Times New Roman" panose="02020603050405020304" pitchFamily="18" charset="0"/>
              </a:rPr>
              <a:t>C</a:t>
            </a:r>
          </a:p>
        </p:txBody>
      </p:sp>
      <p:sp>
        <p:nvSpPr>
          <p:cNvPr id="30724" name="矩形 23559"/>
          <p:cNvSpPr>
            <a:spLocks noChangeArrowheads="1"/>
          </p:cNvSpPr>
          <p:nvPr/>
        </p:nvSpPr>
        <p:spPr bwMode="auto">
          <a:xfrm>
            <a:off x="152400" y="457200"/>
            <a:ext cx="4556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a:solidFill>
                  <a:srgbClr val="008000"/>
                </a:solidFill>
                <a:latin typeface="Times New Roman" panose="02020603050405020304" pitchFamily="18" charset="0"/>
              </a:rPr>
              <a:t>B</a:t>
            </a:r>
          </a:p>
        </p:txBody>
      </p:sp>
      <p:sp>
        <p:nvSpPr>
          <p:cNvPr id="30725" name="文本框 23560"/>
          <p:cNvSpPr txBox="1">
            <a:spLocks noChangeArrowheads="1"/>
          </p:cNvSpPr>
          <p:nvPr/>
        </p:nvSpPr>
        <p:spPr bwMode="auto">
          <a:xfrm>
            <a:off x="1219200" y="4953000"/>
            <a:ext cx="2819400"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200" b="1">
                <a:solidFill>
                  <a:schemeClr val="folHlink"/>
                </a:solidFill>
                <a:latin typeface="Times New Roman" panose="02020603050405020304" pitchFamily="18" charset="0"/>
              </a:rPr>
              <a:t>Paragraph 1</a:t>
            </a:r>
          </a:p>
          <a:p>
            <a:r>
              <a:rPr lang="en-US" altLang="zh-CN" sz="3200" b="1">
                <a:solidFill>
                  <a:schemeClr val="folHlink"/>
                </a:solidFill>
                <a:latin typeface="Times New Roman" panose="02020603050405020304" pitchFamily="18" charset="0"/>
              </a:rPr>
              <a:t>Paragraph 2</a:t>
            </a:r>
          </a:p>
          <a:p>
            <a:r>
              <a:rPr lang="en-US" altLang="zh-CN" sz="3200" b="1">
                <a:solidFill>
                  <a:schemeClr val="folHlink"/>
                </a:solidFill>
                <a:latin typeface="Times New Roman" panose="02020603050405020304" pitchFamily="18" charset="0"/>
              </a:rPr>
              <a:t>Paragraph 3</a:t>
            </a:r>
          </a:p>
        </p:txBody>
      </p:sp>
      <p:sp>
        <p:nvSpPr>
          <p:cNvPr id="30726" name="文本框 23561"/>
          <p:cNvSpPr txBox="1">
            <a:spLocks noChangeArrowheads="1"/>
          </p:cNvSpPr>
          <p:nvPr/>
        </p:nvSpPr>
        <p:spPr bwMode="auto">
          <a:xfrm>
            <a:off x="5486400" y="4953000"/>
            <a:ext cx="1595438"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008000"/>
                </a:solidFill>
                <a:latin typeface="Times New Roman" panose="02020603050405020304" pitchFamily="18" charset="0"/>
              </a:rPr>
              <a:t>A Jack</a:t>
            </a:r>
          </a:p>
          <a:p>
            <a:r>
              <a:rPr lang="en-US" altLang="zh-CN" sz="3200" b="1">
                <a:solidFill>
                  <a:srgbClr val="008000"/>
                </a:solidFill>
                <a:latin typeface="Times New Roman" panose="02020603050405020304" pitchFamily="18" charset="0"/>
              </a:rPr>
              <a:t>B Annie</a:t>
            </a:r>
          </a:p>
          <a:p>
            <a:r>
              <a:rPr lang="en-US" altLang="zh-CN" sz="3200" b="1">
                <a:solidFill>
                  <a:srgbClr val="008000"/>
                </a:solidFill>
                <a:latin typeface="Times New Roman" panose="02020603050405020304" pitchFamily="18" charset="0"/>
              </a:rPr>
              <a:t>C Dan</a:t>
            </a:r>
          </a:p>
        </p:txBody>
      </p:sp>
      <p:sp>
        <p:nvSpPr>
          <p:cNvPr id="23563" name="直接连接符 23562"/>
          <p:cNvSpPr>
            <a:spLocks noChangeShapeType="1"/>
          </p:cNvSpPr>
          <p:nvPr/>
        </p:nvSpPr>
        <p:spPr bwMode="auto">
          <a:xfrm>
            <a:off x="3429000" y="5257800"/>
            <a:ext cx="2209800" cy="457200"/>
          </a:xfrm>
          <a:prstGeom prst="line">
            <a:avLst/>
          </a:prstGeom>
          <a:noFill/>
          <a:ln w="28575">
            <a:solidFill>
              <a:srgbClr val="FF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3564" name="直接连接符 23563"/>
          <p:cNvSpPr>
            <a:spLocks noChangeShapeType="1"/>
          </p:cNvSpPr>
          <p:nvPr/>
        </p:nvSpPr>
        <p:spPr bwMode="auto">
          <a:xfrm flipV="1">
            <a:off x="3505200" y="5257800"/>
            <a:ext cx="2057400" cy="457200"/>
          </a:xfrm>
          <a:prstGeom prst="line">
            <a:avLst/>
          </a:prstGeom>
          <a:noFill/>
          <a:ln w="28575">
            <a:solidFill>
              <a:srgbClr val="FF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3565" name="直接连接符 23564"/>
          <p:cNvSpPr>
            <a:spLocks noChangeShapeType="1"/>
          </p:cNvSpPr>
          <p:nvPr/>
        </p:nvSpPr>
        <p:spPr bwMode="auto">
          <a:xfrm>
            <a:off x="3505200" y="6248400"/>
            <a:ext cx="2057400" cy="0"/>
          </a:xfrm>
          <a:prstGeom prst="line">
            <a:avLst/>
          </a:prstGeom>
          <a:noFill/>
          <a:ln w="28575">
            <a:solidFill>
              <a:srgbClr val="FF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3563"/>
                                        </p:tgtEl>
                                        <p:attrNameLst>
                                          <p:attrName>style.visibility</p:attrName>
                                        </p:attrNameLst>
                                      </p:cBhvr>
                                      <p:to>
                                        <p:strVal val="visible"/>
                                      </p:to>
                                    </p:set>
                                    <p:anim calcmode="lin" valueType="num">
                                      <p:cBhvr>
                                        <p:cTn id="7" dur="1000" fill="hold"/>
                                        <p:tgtEl>
                                          <p:spTgt spid="23563"/>
                                        </p:tgtEl>
                                        <p:attrNameLst>
                                          <p:attrName>ppt_w</p:attrName>
                                        </p:attrNameLst>
                                      </p:cBhvr>
                                      <p:tavLst>
                                        <p:tav tm="0">
                                          <p:val>
                                            <p:strVal val="#ppt_w*0.70"/>
                                          </p:val>
                                        </p:tav>
                                        <p:tav tm="100000">
                                          <p:val>
                                            <p:strVal val="#ppt_w"/>
                                          </p:val>
                                        </p:tav>
                                      </p:tavLst>
                                    </p:anim>
                                    <p:anim calcmode="lin" valueType="num">
                                      <p:cBhvr>
                                        <p:cTn id="8" dur="1000" fill="hold"/>
                                        <p:tgtEl>
                                          <p:spTgt spid="23563"/>
                                        </p:tgtEl>
                                        <p:attrNameLst>
                                          <p:attrName>ppt_h</p:attrName>
                                        </p:attrNameLst>
                                      </p:cBhvr>
                                      <p:tavLst>
                                        <p:tav tm="0">
                                          <p:val>
                                            <p:strVal val="#ppt_h"/>
                                          </p:val>
                                        </p:tav>
                                        <p:tav tm="100000">
                                          <p:val>
                                            <p:strVal val="#ppt_h"/>
                                          </p:val>
                                        </p:tav>
                                      </p:tavLst>
                                    </p:anim>
                                    <p:animEffect transition="in" filter="fade">
                                      <p:cBhvr>
                                        <p:cTn id="9" dur="1000"/>
                                        <p:tgtEl>
                                          <p:spTgt spid="23563"/>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3564"/>
                                        </p:tgtEl>
                                        <p:attrNameLst>
                                          <p:attrName>style.visibility</p:attrName>
                                        </p:attrNameLst>
                                      </p:cBhvr>
                                      <p:to>
                                        <p:strVal val="visible"/>
                                      </p:to>
                                    </p:set>
                                    <p:anim calcmode="lin" valueType="num">
                                      <p:cBhvr>
                                        <p:cTn id="14" dur="1000" fill="hold"/>
                                        <p:tgtEl>
                                          <p:spTgt spid="23564"/>
                                        </p:tgtEl>
                                        <p:attrNameLst>
                                          <p:attrName>ppt_w</p:attrName>
                                        </p:attrNameLst>
                                      </p:cBhvr>
                                      <p:tavLst>
                                        <p:tav tm="0">
                                          <p:val>
                                            <p:strVal val="#ppt_w*0.70"/>
                                          </p:val>
                                        </p:tav>
                                        <p:tav tm="100000">
                                          <p:val>
                                            <p:strVal val="#ppt_w"/>
                                          </p:val>
                                        </p:tav>
                                      </p:tavLst>
                                    </p:anim>
                                    <p:anim calcmode="lin" valueType="num">
                                      <p:cBhvr>
                                        <p:cTn id="15" dur="1000" fill="hold"/>
                                        <p:tgtEl>
                                          <p:spTgt spid="23564"/>
                                        </p:tgtEl>
                                        <p:attrNameLst>
                                          <p:attrName>ppt_h</p:attrName>
                                        </p:attrNameLst>
                                      </p:cBhvr>
                                      <p:tavLst>
                                        <p:tav tm="0">
                                          <p:val>
                                            <p:strVal val="#ppt_h"/>
                                          </p:val>
                                        </p:tav>
                                        <p:tav tm="100000">
                                          <p:val>
                                            <p:strVal val="#ppt_h"/>
                                          </p:val>
                                        </p:tav>
                                      </p:tavLst>
                                    </p:anim>
                                    <p:animEffect transition="in" filter="fade">
                                      <p:cBhvr>
                                        <p:cTn id="16" dur="1000"/>
                                        <p:tgtEl>
                                          <p:spTgt spid="23564"/>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3565"/>
                                        </p:tgtEl>
                                        <p:attrNameLst>
                                          <p:attrName>style.visibility</p:attrName>
                                        </p:attrNameLst>
                                      </p:cBhvr>
                                      <p:to>
                                        <p:strVal val="visible"/>
                                      </p:to>
                                    </p:set>
                                    <p:anim calcmode="lin" valueType="num">
                                      <p:cBhvr>
                                        <p:cTn id="21" dur="1000" fill="hold"/>
                                        <p:tgtEl>
                                          <p:spTgt spid="23565"/>
                                        </p:tgtEl>
                                        <p:attrNameLst>
                                          <p:attrName>ppt_w</p:attrName>
                                        </p:attrNameLst>
                                      </p:cBhvr>
                                      <p:tavLst>
                                        <p:tav tm="0">
                                          <p:val>
                                            <p:strVal val="#ppt_w*0.70"/>
                                          </p:val>
                                        </p:tav>
                                        <p:tav tm="100000">
                                          <p:val>
                                            <p:strVal val="#ppt_w"/>
                                          </p:val>
                                        </p:tav>
                                      </p:tavLst>
                                    </p:anim>
                                    <p:anim calcmode="lin" valueType="num">
                                      <p:cBhvr>
                                        <p:cTn id="22" dur="1000" fill="hold"/>
                                        <p:tgtEl>
                                          <p:spTgt spid="23565"/>
                                        </p:tgtEl>
                                        <p:attrNameLst>
                                          <p:attrName>ppt_h</p:attrName>
                                        </p:attrNameLst>
                                      </p:cBhvr>
                                      <p:tavLst>
                                        <p:tav tm="0">
                                          <p:val>
                                            <p:strVal val="#ppt_h"/>
                                          </p:val>
                                        </p:tav>
                                        <p:tav tm="100000">
                                          <p:val>
                                            <p:strVal val="#ppt_h"/>
                                          </p:val>
                                        </p:tav>
                                      </p:tavLst>
                                    </p:anim>
                                    <p:animEffect transition="in" filter="fade">
                                      <p:cBhvr>
                                        <p:cTn id="23" dur="1000"/>
                                        <p:tgtEl>
                                          <p:spTgt spid="235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3" grpId="0" animBg="1"/>
      <p:bldP spid="23564" grpId="0" animBg="1"/>
      <p:bldP spid="2356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图片 18433" descr="1"/>
          <p:cNvPicPr>
            <a:picLocks noChangeAspect="1" noChangeArrowheads="1"/>
          </p:cNvPicPr>
          <p:nvPr/>
        </p:nvPicPr>
        <p:blipFill>
          <a:blip r:embed="rId2"/>
          <a:srcRect/>
          <a:stretch>
            <a:fillRect/>
          </a:stretch>
        </p:blipFill>
        <p:spPr bwMode="auto">
          <a:xfrm>
            <a:off x="0" y="381000"/>
            <a:ext cx="91440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6" name="矩形 18434"/>
          <p:cNvSpPr>
            <a:spLocks noChangeArrowheads="1"/>
          </p:cNvSpPr>
          <p:nvPr/>
        </p:nvSpPr>
        <p:spPr bwMode="auto">
          <a:xfrm>
            <a:off x="457200" y="2895600"/>
            <a:ext cx="8305800" cy="325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spcBef>
                <a:spcPct val="50000"/>
              </a:spcBef>
            </a:pPr>
            <a:r>
              <a:rPr lang="en-US" altLang="zh-CN" sz="3200" b="1" i="1">
                <a:latin typeface="Times New Roman" panose="02020603050405020304" pitchFamily="18" charset="0"/>
              </a:rPr>
              <a:t>     </a:t>
            </a:r>
            <a:r>
              <a:rPr lang="en-US" altLang="zh-CN" sz="3200" b="1">
                <a:latin typeface="Times New Roman" panose="02020603050405020304" pitchFamily="18" charset="0"/>
              </a:rPr>
              <a:t>Lake District National Park is in the north of England. It is England’s biggest national park. It is very beautiful, with hills, lakes and forests. Most visitors enjoy walking around the lakes or climbing up the mountains. </a:t>
            </a:r>
          </a:p>
        </p:txBody>
      </p:sp>
      <p:sp>
        <p:nvSpPr>
          <p:cNvPr id="31747" name="矩形 18435"/>
          <p:cNvSpPr>
            <a:spLocks noChangeArrowheads="1"/>
          </p:cNvSpPr>
          <p:nvPr/>
        </p:nvSpPr>
        <p:spPr bwMode="auto">
          <a:xfrm>
            <a:off x="1752600" y="2057400"/>
            <a:ext cx="5924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600" b="1">
                <a:solidFill>
                  <a:srgbClr val="975E5D"/>
                </a:solidFill>
              </a:rPr>
              <a:t>Lake District national Park</a:t>
            </a:r>
            <a:endParaRPr lang="en-US" altLang="zh-CN" sz="3600" b="1" i="1">
              <a:solidFill>
                <a:srgbClr val="975E5D"/>
              </a:solidFill>
            </a:endParaRPr>
          </a:p>
        </p:txBody>
      </p:sp>
    </p:spTree>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矩形 14337"/>
          <p:cNvSpPr>
            <a:spLocks noChangeArrowheads="1"/>
          </p:cNvSpPr>
          <p:nvPr/>
        </p:nvSpPr>
        <p:spPr bwMode="auto">
          <a:xfrm>
            <a:off x="381000" y="1828800"/>
            <a:ext cx="8458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buFont typeface="Arial" panose="020B0604020202020204" pitchFamily="34" charset="0"/>
              <a:buChar char="•"/>
            </a:pPr>
            <a:r>
              <a:rPr lang="en-US" altLang="zh-CN" sz="3200" b="1" dirty="0">
                <a:latin typeface="Times New Roman" panose="02020603050405020304" pitchFamily="18" charset="0"/>
              </a:rPr>
              <a:t> I can hardly believe </a:t>
            </a:r>
            <a:r>
              <a:rPr lang="en-US" altLang="zh-CN" sz="3200" b="1" dirty="0">
                <a:solidFill>
                  <a:srgbClr val="006666"/>
                </a:solidFill>
                <a:latin typeface="Times New Roman" panose="02020603050405020304" pitchFamily="18" charset="0"/>
              </a:rPr>
              <a:t>we’re in the city centre</a:t>
            </a:r>
            <a:r>
              <a:rPr lang="en-US" altLang="zh-CN" sz="3200" b="1" dirty="0">
                <a:latin typeface="Times New Roman" panose="02020603050405020304" pitchFamily="18" charset="0"/>
              </a:rPr>
              <a:t>.</a:t>
            </a:r>
          </a:p>
          <a:p>
            <a:pPr>
              <a:lnSpc>
                <a:spcPct val="130000"/>
              </a:lnSpc>
              <a:buFont typeface="Arial" panose="020B0604020202020204" pitchFamily="34" charset="0"/>
              <a:buChar char="•"/>
            </a:pPr>
            <a:r>
              <a:rPr lang="en-US" altLang="zh-CN" sz="3200" b="1" dirty="0">
                <a:latin typeface="Times New Roman" panose="02020603050405020304" pitchFamily="18" charset="0"/>
              </a:rPr>
              <a:t> I don't think </a:t>
            </a:r>
            <a:r>
              <a:rPr lang="en-US" altLang="zh-CN" sz="3200" b="1" dirty="0">
                <a:solidFill>
                  <a:srgbClr val="006666"/>
                </a:solidFill>
                <a:latin typeface="Times New Roman" panose="02020603050405020304" pitchFamily="18" charset="0"/>
              </a:rPr>
              <a:t>they allow people to swim in the  </a:t>
            </a:r>
          </a:p>
          <a:p>
            <a:pPr>
              <a:lnSpc>
                <a:spcPct val="130000"/>
              </a:lnSpc>
            </a:pPr>
            <a:r>
              <a:rPr lang="en-US" altLang="zh-CN" sz="3200" b="1" dirty="0">
                <a:solidFill>
                  <a:srgbClr val="006666"/>
                </a:solidFill>
                <a:latin typeface="Times New Roman" panose="02020603050405020304" pitchFamily="18" charset="0"/>
              </a:rPr>
              <a:t>  lake</a:t>
            </a:r>
            <a:r>
              <a:rPr lang="en-US" altLang="zh-CN" sz="3200" b="1" dirty="0">
                <a:latin typeface="Times New Roman" panose="02020603050405020304" pitchFamily="18" charset="0"/>
              </a:rPr>
              <a:t>.</a:t>
            </a:r>
          </a:p>
          <a:p>
            <a:pPr>
              <a:lnSpc>
                <a:spcPct val="130000"/>
              </a:lnSpc>
              <a:buFont typeface="Arial" panose="020B0604020202020204" pitchFamily="34" charset="0"/>
              <a:buChar char="•"/>
            </a:pPr>
            <a:r>
              <a:rPr lang="en-US" altLang="zh-CN" sz="3200" b="1" dirty="0">
                <a:latin typeface="Times New Roman" panose="02020603050405020304" pitchFamily="18" charset="0"/>
              </a:rPr>
              <a:t> We thought </a:t>
            </a:r>
            <a:r>
              <a:rPr lang="en-US" altLang="zh-CN" sz="3200" b="1" dirty="0">
                <a:solidFill>
                  <a:srgbClr val="006666"/>
                </a:solidFill>
                <a:latin typeface="Times New Roman" panose="02020603050405020304" pitchFamily="18" charset="0"/>
              </a:rPr>
              <a:t>somebody was moving about</a:t>
            </a:r>
            <a:r>
              <a:rPr lang="en-US" altLang="zh-CN" sz="3200" b="1" dirty="0">
                <a:latin typeface="Times New Roman" panose="02020603050405020304" pitchFamily="18" charset="0"/>
              </a:rPr>
              <a:t>.</a:t>
            </a:r>
          </a:p>
          <a:p>
            <a:pPr>
              <a:lnSpc>
                <a:spcPct val="130000"/>
              </a:lnSpc>
              <a:buFont typeface="Arial" panose="020B0604020202020204" pitchFamily="34" charset="0"/>
              <a:buChar char="•"/>
            </a:pPr>
            <a:r>
              <a:rPr lang="en-US" altLang="zh-CN" sz="3200" b="1" dirty="0">
                <a:latin typeface="Times New Roman" panose="02020603050405020304" pitchFamily="18" charset="0"/>
              </a:rPr>
              <a:t> </a:t>
            </a:r>
            <a:r>
              <a:rPr lang="en-US" altLang="zh-CN" sz="3200" b="1" dirty="0" err="1">
                <a:latin typeface="Times New Roman" panose="02020603050405020304" pitchFamily="18" charset="0"/>
              </a:rPr>
              <a:t>Lingling’s</a:t>
            </a:r>
            <a:r>
              <a:rPr lang="en-US" altLang="zh-CN" sz="3200" b="1" dirty="0">
                <a:latin typeface="Times New Roman" panose="02020603050405020304" pitchFamily="18" charset="0"/>
              </a:rPr>
              <a:t> uncle said </a:t>
            </a:r>
            <a:r>
              <a:rPr lang="en-US" altLang="zh-CN" sz="3200" b="1" dirty="0">
                <a:solidFill>
                  <a:srgbClr val="006666"/>
                </a:solidFill>
                <a:latin typeface="Times New Roman" panose="02020603050405020304" pitchFamily="18" charset="0"/>
              </a:rPr>
              <a:t>that it was wrong to pull  </a:t>
            </a:r>
          </a:p>
          <a:p>
            <a:pPr>
              <a:lnSpc>
                <a:spcPct val="130000"/>
              </a:lnSpc>
            </a:pPr>
            <a:r>
              <a:rPr lang="en-US" altLang="zh-CN" sz="3200" b="1" dirty="0">
                <a:solidFill>
                  <a:srgbClr val="006666"/>
                </a:solidFill>
                <a:latin typeface="Times New Roman" panose="02020603050405020304" pitchFamily="18" charset="0"/>
              </a:rPr>
              <a:t>  leaves off plants</a:t>
            </a:r>
            <a:r>
              <a:rPr lang="en-US" altLang="zh-CN" sz="3200" b="1" dirty="0">
                <a:latin typeface="Times New Roman" panose="02020603050405020304" pitchFamily="18" charset="0"/>
              </a:rPr>
              <a:t> and </a:t>
            </a:r>
            <a:r>
              <a:rPr lang="en-US" altLang="zh-CN" sz="3200" b="1" dirty="0">
                <a:solidFill>
                  <a:srgbClr val="006666"/>
                </a:solidFill>
                <a:latin typeface="Times New Roman" panose="02020603050405020304" pitchFamily="18" charset="0"/>
              </a:rPr>
              <a:t>that we should protect  </a:t>
            </a:r>
          </a:p>
          <a:p>
            <a:pPr>
              <a:lnSpc>
                <a:spcPct val="130000"/>
              </a:lnSpc>
            </a:pPr>
            <a:r>
              <a:rPr lang="en-US" altLang="zh-CN" sz="3200" b="1" dirty="0">
                <a:solidFill>
                  <a:srgbClr val="006666"/>
                </a:solidFill>
                <a:latin typeface="Times New Roman" panose="02020603050405020304" pitchFamily="18" charset="0"/>
              </a:rPr>
              <a:t>  everything here</a:t>
            </a:r>
            <a:r>
              <a:rPr lang="en-US" altLang="zh-CN" sz="3200" b="1" dirty="0">
                <a:latin typeface="Times New Roman" panose="02020603050405020304" pitchFamily="18" charset="0"/>
              </a:rPr>
              <a:t>.</a:t>
            </a:r>
          </a:p>
        </p:txBody>
      </p:sp>
      <p:sp>
        <p:nvSpPr>
          <p:cNvPr id="5122" name="WordArt 11"/>
          <p:cNvSpPr>
            <a:spLocks noChangeArrowheads="1" noChangeShapeType="1" noTextEdit="1"/>
          </p:cNvSpPr>
          <p:nvPr/>
        </p:nvSpPr>
        <p:spPr bwMode="auto">
          <a:xfrm>
            <a:off x="304800" y="533400"/>
            <a:ext cx="4191000" cy="1143000"/>
          </a:xfrm>
          <a:prstGeom prst="rect">
            <a:avLst/>
          </a:prstGeom>
        </p:spPr>
        <p:txBody>
          <a:bodyPr wrap="none" fromWordArt="1">
            <a:prstTxWarp prst="textDoubleWave1">
              <a:avLst>
                <a:gd name="adj1" fmla="val 6500"/>
                <a:gd name="adj2" fmla="val 0"/>
              </a:avLst>
            </a:prstTxWarp>
          </a:bodyPr>
          <a:lstStyle/>
          <a:p>
            <a:pPr algn="ctr"/>
            <a:r>
              <a:rPr lang="en-US" altLang="zh-CN" sz="3200" b="1" kern="10" spc="-320" dirty="0">
                <a:ln w="12700">
                  <a:solidFill>
                    <a:srgbClr val="000099"/>
                  </a:solidFill>
                  <a:round/>
                </a:ln>
                <a:solidFill>
                  <a:srgbClr val="33CCFF"/>
                </a:solidFill>
                <a:latin typeface="Arial" panose="020B0604020202020204"/>
                <a:cs typeface="Arial" panose="020B0604020202020204"/>
              </a:rPr>
              <a:t>Language practice</a:t>
            </a:r>
            <a:endParaRPr lang="zh-CN" altLang="en-US" sz="3200" b="1" kern="10" spc="-320" dirty="0">
              <a:ln w="12700">
                <a:solidFill>
                  <a:srgbClr val="000099"/>
                </a:solidFill>
                <a:round/>
              </a:ln>
              <a:solidFill>
                <a:srgbClr val="33CCFF"/>
              </a:solidFill>
              <a:latin typeface="Arial" panose="020B0604020202020204"/>
              <a:cs typeface="Arial" panose="020B0604020202020204"/>
            </a:endParaRPr>
          </a:p>
        </p:txBody>
      </p:sp>
    </p:spTree>
  </p:cSld>
  <p:clrMapOvr>
    <a:masterClrMapping/>
  </p:clrMapOvr>
  <p:transition>
    <p:random/>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矩形 19460"/>
          <p:cNvSpPr>
            <a:spLocks noChangeArrowheads="1"/>
          </p:cNvSpPr>
          <p:nvPr/>
        </p:nvSpPr>
        <p:spPr bwMode="auto">
          <a:xfrm>
            <a:off x="228600" y="609600"/>
            <a:ext cx="8763000" cy="554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60000"/>
              </a:lnSpc>
              <a:spcBef>
                <a:spcPct val="50000"/>
              </a:spcBef>
            </a:pPr>
            <a:r>
              <a:rPr lang="en-US" altLang="zh-CN" sz="3200" b="1">
                <a:latin typeface="Times New Roman" panose="02020603050405020304" pitchFamily="18" charset="0"/>
              </a:rPr>
              <a:t>The highest mountain in England is in Lake District National Park. On a clear day</a:t>
            </a:r>
            <a:r>
              <a:rPr lang="zh-CN" altLang="en-US" sz="3200" b="1">
                <a:latin typeface="Times New Roman" panose="02020603050405020304" pitchFamily="18" charset="0"/>
              </a:rPr>
              <a:t>，</a:t>
            </a:r>
            <a:r>
              <a:rPr lang="en-US" altLang="zh-CN" sz="3200" b="1">
                <a:latin typeface="Times New Roman" panose="02020603050405020304" pitchFamily="18" charset="0"/>
              </a:rPr>
              <a:t>you can see a long way from the top of the mountain. Walkers have to be careful because the weather can change suddenly, especially in the mountains. The Lake District is popular with artists who like to paint the beautiful countryside. Many English</a:t>
            </a:r>
          </a:p>
        </p:txBody>
      </p:sp>
    </p:spTree>
  </p:cSld>
  <p:clrMapOvr>
    <a:masterClrMapping/>
  </p:clrMapOvr>
  <p:transition>
    <p:random/>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矩形 20484"/>
          <p:cNvSpPr>
            <a:spLocks noChangeArrowheads="1"/>
          </p:cNvSpPr>
          <p:nvPr/>
        </p:nvSpPr>
        <p:spPr bwMode="auto">
          <a:xfrm>
            <a:off x="533400" y="609600"/>
            <a:ext cx="8081963" cy="184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spcBef>
                <a:spcPct val="50000"/>
              </a:spcBef>
            </a:pPr>
            <a:r>
              <a:rPr lang="en-US" altLang="zh-CN" sz="3200" b="1">
                <a:latin typeface="Times New Roman" panose="02020603050405020304" pitchFamily="18" charset="0"/>
              </a:rPr>
              <a:t>poets have written poems about the beautiful landscape, and these poems have made the Lake District even more famous.</a:t>
            </a:r>
          </a:p>
        </p:txBody>
      </p:sp>
      <p:pic>
        <p:nvPicPr>
          <p:cNvPr id="33794" name="图片 20485" descr="U3-6"/>
          <p:cNvPicPr>
            <a:picLocks noChangeAspect="1" noChangeArrowheads="1"/>
          </p:cNvPicPr>
          <p:nvPr/>
        </p:nvPicPr>
        <p:blipFill>
          <a:blip r:embed="rId2"/>
          <a:srcRect/>
          <a:stretch>
            <a:fillRect/>
          </a:stretch>
        </p:blipFill>
        <p:spPr bwMode="auto">
          <a:xfrm>
            <a:off x="381000" y="2514600"/>
            <a:ext cx="85344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文本框 16387"/>
          <p:cNvSpPr txBox="1">
            <a:spLocks noChangeArrowheads="1"/>
          </p:cNvSpPr>
          <p:nvPr/>
        </p:nvSpPr>
        <p:spPr bwMode="auto">
          <a:xfrm>
            <a:off x="468313" y="1412875"/>
            <a:ext cx="7913687"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2" tIns="45711" rIns="91422" bIns="45711"/>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3600" b="1">
              <a:solidFill>
                <a:srgbClr val="000099"/>
              </a:solidFill>
              <a:latin typeface="Times New Roman" panose="02020603050405020304" pitchFamily="18" charset="0"/>
            </a:endParaRPr>
          </a:p>
        </p:txBody>
      </p:sp>
      <p:sp>
        <p:nvSpPr>
          <p:cNvPr id="16389" name="文本框 16388"/>
          <p:cNvSpPr txBox="1">
            <a:spLocks noChangeArrowheads="1"/>
          </p:cNvSpPr>
          <p:nvPr/>
        </p:nvSpPr>
        <p:spPr bwMode="auto">
          <a:xfrm>
            <a:off x="381000" y="3048000"/>
            <a:ext cx="8351838" cy="350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1" rIns="91422" bIns="45711">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Char char="•"/>
            </a:pPr>
            <a:r>
              <a:rPr lang="en-US" altLang="zh-CN" sz="3200" b="1" dirty="0">
                <a:latin typeface="Times New Roman" panose="02020603050405020304" pitchFamily="18" charset="0"/>
              </a:rPr>
              <a:t> Where is it?</a:t>
            </a:r>
          </a:p>
          <a:p>
            <a:pPr>
              <a:buFont typeface="Arial" panose="020B0604020202020204" pitchFamily="34" charset="0"/>
              <a:buChar char="•"/>
            </a:pPr>
            <a:r>
              <a:rPr lang="en-US" altLang="zh-CN" sz="3200" b="1" dirty="0">
                <a:latin typeface="Times New Roman" panose="02020603050405020304" pitchFamily="18" charset="0"/>
              </a:rPr>
              <a:t> What can you do there?</a:t>
            </a:r>
          </a:p>
          <a:p>
            <a:pPr>
              <a:buFont typeface="Arial" panose="020B0604020202020204" pitchFamily="34" charset="0"/>
              <a:buChar char="•"/>
            </a:pPr>
            <a:r>
              <a:rPr lang="en-US" altLang="zh-CN" sz="3200" b="1" dirty="0">
                <a:latin typeface="Times New Roman" panose="02020603050405020304" pitchFamily="18" charset="0"/>
              </a:rPr>
              <a:t> When can you go?</a:t>
            </a:r>
          </a:p>
          <a:p>
            <a:pPr>
              <a:buFont typeface="Arial" panose="020B0604020202020204" pitchFamily="34" charset="0"/>
              <a:buChar char="•"/>
            </a:pPr>
            <a:r>
              <a:rPr lang="en-US" altLang="zh-CN" sz="3200" b="1" dirty="0">
                <a:latin typeface="Times New Roman" panose="02020603050405020304" pitchFamily="18" charset="0"/>
              </a:rPr>
              <a:t> How many people are there in each group?</a:t>
            </a:r>
          </a:p>
          <a:p>
            <a:pPr>
              <a:buFont typeface="Arial" panose="020B0604020202020204" pitchFamily="34" charset="0"/>
              <a:buChar char="•"/>
            </a:pPr>
            <a:r>
              <a:rPr lang="en-US" altLang="zh-CN" sz="3200" b="1" dirty="0">
                <a:latin typeface="Times New Roman" panose="02020603050405020304" pitchFamily="18" charset="0"/>
              </a:rPr>
              <a:t> How long do they stay?</a:t>
            </a:r>
          </a:p>
          <a:p>
            <a:pPr>
              <a:buFont typeface="Arial" panose="020B0604020202020204" pitchFamily="34" charset="0"/>
              <a:buChar char="•"/>
            </a:pPr>
            <a:r>
              <a:rPr lang="en-US" altLang="zh-CN" sz="3200" b="1" dirty="0">
                <a:latin typeface="Times New Roman" panose="02020603050405020304" pitchFamily="18" charset="0"/>
              </a:rPr>
              <a:t> What  have people said about their trip to  </a:t>
            </a:r>
          </a:p>
          <a:p>
            <a:r>
              <a:rPr lang="en-US" altLang="zh-CN" sz="3200" b="1" dirty="0">
                <a:latin typeface="Times New Roman" panose="02020603050405020304" pitchFamily="18" charset="0"/>
              </a:rPr>
              <a:t>  the place?</a:t>
            </a:r>
          </a:p>
        </p:txBody>
      </p:sp>
      <p:sp>
        <p:nvSpPr>
          <p:cNvPr id="34819" name="WordArt 11"/>
          <p:cNvSpPr>
            <a:spLocks noChangeArrowheads="1" noChangeShapeType="1" noTextEdit="1"/>
          </p:cNvSpPr>
          <p:nvPr/>
        </p:nvSpPr>
        <p:spPr bwMode="auto">
          <a:xfrm>
            <a:off x="304800" y="533400"/>
            <a:ext cx="3657600" cy="609600"/>
          </a:xfrm>
          <a:prstGeom prst="rect">
            <a:avLst/>
          </a:prstGeom>
        </p:spPr>
        <p:txBody>
          <a:bodyPr wrap="none" fromWordArt="1">
            <a:prstTxWarp prst="textDoubleWave1">
              <a:avLst>
                <a:gd name="adj1" fmla="val 6500"/>
                <a:gd name="adj2" fmla="val 0"/>
              </a:avLst>
            </a:prstTxWarp>
          </a:bodyPr>
          <a:lstStyle/>
          <a:p>
            <a:pPr algn="ctr"/>
            <a:r>
              <a:rPr lang="en-US" altLang="zh-CN" sz="3200" b="1" kern="10" spc="-320" dirty="0">
                <a:ln w="12700">
                  <a:solidFill>
                    <a:srgbClr val="000099"/>
                  </a:solidFill>
                  <a:round/>
                </a:ln>
                <a:solidFill>
                  <a:srgbClr val="33CCFF"/>
                </a:solidFill>
                <a:latin typeface="Arial" panose="020B0604020202020204"/>
                <a:cs typeface="Arial" panose="020B0604020202020204"/>
              </a:rPr>
              <a:t>Module task :</a:t>
            </a:r>
            <a:endParaRPr lang="zh-CN" altLang="en-US" sz="3200" b="1" kern="10" spc="-320" dirty="0">
              <a:ln w="12700">
                <a:solidFill>
                  <a:srgbClr val="000099"/>
                </a:solidFill>
                <a:round/>
              </a:ln>
              <a:solidFill>
                <a:srgbClr val="33CCFF"/>
              </a:solidFill>
              <a:latin typeface="Arial" panose="020B0604020202020204"/>
              <a:cs typeface="Arial" panose="020B0604020202020204"/>
            </a:endParaRPr>
          </a:p>
        </p:txBody>
      </p:sp>
      <p:sp>
        <p:nvSpPr>
          <p:cNvPr id="34820" name="矩形 16390"/>
          <p:cNvSpPr>
            <a:spLocks noChangeArrowheads="1"/>
          </p:cNvSpPr>
          <p:nvPr/>
        </p:nvSpPr>
        <p:spPr bwMode="auto">
          <a:xfrm>
            <a:off x="304800" y="1295400"/>
            <a:ext cx="85344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600" b="1" dirty="0">
                <a:solidFill>
                  <a:srgbClr val="000066"/>
                </a:solidFill>
                <a:latin typeface="Times New Roman" panose="02020603050405020304" pitchFamily="18" charset="0"/>
              </a:rPr>
              <a:t>7. Work in pairs. Think about a holiday trip to a place of interest and answer the following questions.</a:t>
            </a:r>
          </a:p>
        </p:txBody>
      </p:sp>
      <p:sp>
        <p:nvSpPr>
          <p:cNvPr id="34821" name="矩形 16391"/>
          <p:cNvSpPr>
            <a:spLocks noChangeArrowheads="1"/>
          </p:cNvSpPr>
          <p:nvPr/>
        </p:nvSpPr>
        <p:spPr bwMode="auto">
          <a:xfrm>
            <a:off x="4038600" y="685800"/>
            <a:ext cx="43751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rgbClr val="975E5D"/>
                </a:solidFill>
              </a:rPr>
              <a:t>Writing a leaflet for a trip</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389"/>
                                        </p:tgtEl>
                                        <p:attrNameLst>
                                          <p:attrName>style.visibility</p:attrName>
                                        </p:attrNameLst>
                                      </p:cBhvr>
                                      <p:to>
                                        <p:strVal val="visible"/>
                                      </p:to>
                                    </p:set>
                                    <p:animEffect transition="in" filter="wipe(left)">
                                      <p:cBhvr>
                                        <p:cTn id="7" dur="500"/>
                                        <p:tgtEl>
                                          <p:spTgt spid="163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文本框 17409"/>
          <p:cNvSpPr txBox="1">
            <a:spLocks noChangeArrowheads="1"/>
          </p:cNvSpPr>
          <p:nvPr/>
        </p:nvSpPr>
        <p:spPr bwMode="auto">
          <a:xfrm>
            <a:off x="396875" y="620713"/>
            <a:ext cx="856615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2" tIns="45711" rIns="91422" bIns="45711"/>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dirty="0">
                <a:solidFill>
                  <a:srgbClr val="000066"/>
                </a:solidFill>
                <a:latin typeface="Times New Roman" panose="02020603050405020304" pitchFamily="18" charset="0"/>
              </a:rPr>
              <a:t>8.</a:t>
            </a:r>
            <a:r>
              <a:rPr lang="en-US" altLang="zh-CN" sz="3600" b="1" dirty="0">
                <a:solidFill>
                  <a:srgbClr val="000099"/>
                </a:solidFill>
                <a:latin typeface="Times New Roman" panose="02020603050405020304" pitchFamily="18" charset="0"/>
              </a:rPr>
              <a:t> </a:t>
            </a:r>
            <a:r>
              <a:rPr lang="en-US" altLang="zh-CN" sz="3600" b="1" dirty="0">
                <a:solidFill>
                  <a:srgbClr val="000066"/>
                </a:solidFill>
                <a:latin typeface="Times New Roman" panose="02020603050405020304" pitchFamily="18" charset="0"/>
              </a:rPr>
              <a:t>Write a leaflet for the trip. Use your </a:t>
            </a:r>
          </a:p>
          <a:p>
            <a:r>
              <a:rPr lang="en-US" altLang="zh-CN" sz="3600" b="1" dirty="0">
                <a:solidFill>
                  <a:srgbClr val="000066"/>
                </a:solidFill>
                <a:latin typeface="Times New Roman" panose="02020603050405020304" pitchFamily="18" charset="0"/>
              </a:rPr>
              <a:t>answers to the questions in Activity 7 and </a:t>
            </a:r>
          </a:p>
          <a:p>
            <a:r>
              <a:rPr lang="en-US" altLang="zh-CN" sz="3600" b="1" dirty="0">
                <a:solidFill>
                  <a:srgbClr val="000066"/>
                </a:solidFill>
                <a:latin typeface="Times New Roman" panose="02020603050405020304" pitchFamily="18" charset="0"/>
              </a:rPr>
              <a:t>the language points below to help you.</a:t>
            </a:r>
          </a:p>
        </p:txBody>
      </p:sp>
      <p:sp>
        <p:nvSpPr>
          <p:cNvPr id="17411" name="文本框 17410"/>
          <p:cNvSpPr txBox="1">
            <a:spLocks noChangeArrowheads="1"/>
          </p:cNvSpPr>
          <p:nvPr/>
        </p:nvSpPr>
        <p:spPr bwMode="auto">
          <a:xfrm>
            <a:off x="685800" y="2667000"/>
            <a:ext cx="7559675" cy="331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10000"/>
              </a:lnSpc>
            </a:pPr>
            <a:r>
              <a:rPr lang="en-US" altLang="zh-CN" sz="3200" b="1" i="1" dirty="0">
                <a:solidFill>
                  <a:srgbClr val="FF0066"/>
                </a:solidFill>
                <a:latin typeface="Times New Roman" panose="02020603050405020304" pitchFamily="18" charset="0"/>
              </a:rPr>
              <a:t>Come to … for your holiday.</a:t>
            </a:r>
          </a:p>
          <a:p>
            <a:pPr>
              <a:lnSpc>
                <a:spcPct val="110000"/>
              </a:lnSpc>
            </a:pPr>
            <a:r>
              <a:rPr lang="en-US" altLang="zh-CN" sz="3200" b="1" i="1" dirty="0">
                <a:solidFill>
                  <a:srgbClr val="FF0066"/>
                </a:solidFill>
                <a:latin typeface="Times New Roman" panose="02020603050405020304" pitchFamily="18" charset="0"/>
              </a:rPr>
              <a:t>You can …</a:t>
            </a:r>
          </a:p>
          <a:p>
            <a:pPr>
              <a:lnSpc>
                <a:spcPct val="110000"/>
              </a:lnSpc>
            </a:pPr>
            <a:r>
              <a:rPr lang="en-US" altLang="zh-CN" sz="3200" b="1" i="1" dirty="0">
                <a:solidFill>
                  <a:srgbClr val="FF0066"/>
                </a:solidFill>
                <a:latin typeface="Times New Roman" panose="02020603050405020304" pitchFamily="18" charset="0"/>
              </a:rPr>
              <a:t>You’ll be in a group of…people. </a:t>
            </a:r>
          </a:p>
          <a:p>
            <a:pPr>
              <a:lnSpc>
                <a:spcPct val="110000"/>
              </a:lnSpc>
            </a:pPr>
            <a:r>
              <a:rPr lang="en-US" altLang="zh-CN" sz="3200" b="1" i="1" dirty="0">
                <a:solidFill>
                  <a:srgbClr val="FF0066"/>
                </a:solidFill>
                <a:latin typeface="Times New Roman" panose="02020603050405020304" pitchFamily="18" charset="0"/>
              </a:rPr>
              <a:t>You’ll stay for …days. </a:t>
            </a:r>
          </a:p>
          <a:p>
            <a:pPr>
              <a:lnSpc>
                <a:spcPct val="110000"/>
              </a:lnSpc>
            </a:pPr>
            <a:r>
              <a:rPr lang="en-US" altLang="zh-CN" sz="3200" b="1" i="1" dirty="0">
                <a:solidFill>
                  <a:srgbClr val="FF0066"/>
                </a:solidFill>
                <a:latin typeface="Times New Roman" panose="02020603050405020304" pitchFamily="18" charset="0"/>
              </a:rPr>
              <a:t>Many people have said that the trip is very enjoyable. </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wipe(left)">
                                      <p:cBhvr>
                                        <p:cTn id="7" dur="500"/>
                                        <p:tgtEl>
                                          <p:spTgt spid="174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矩形 43009"/>
          <p:cNvSpPr>
            <a:spLocks noChangeArrowheads="1"/>
          </p:cNvSpPr>
          <p:nvPr/>
        </p:nvSpPr>
        <p:spPr bwMode="auto">
          <a:xfrm>
            <a:off x="381000" y="1905000"/>
            <a:ext cx="8534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nSpc>
                <a:spcPct val="130000"/>
              </a:lnSpc>
            </a:pPr>
            <a:r>
              <a:rPr lang="en-US" altLang="zh-CN" sz="3200" b="1" dirty="0">
                <a:latin typeface="Times New Roman" panose="02020603050405020304" pitchFamily="18" charset="0"/>
              </a:rPr>
              <a:t>1. It’s ten ____ from my home. The children must take bus to school.</a:t>
            </a:r>
          </a:p>
          <a:p>
            <a:pPr marL="342900" indent="-342900">
              <a:lnSpc>
                <a:spcPct val="130000"/>
              </a:lnSpc>
            </a:pPr>
            <a:r>
              <a:rPr lang="en-US" altLang="zh-CN" sz="3200" b="1" dirty="0">
                <a:latin typeface="Times New Roman" panose="02020603050405020304" pitchFamily="18" charset="0"/>
              </a:rPr>
              <a:t>      A. </a:t>
            </a:r>
            <a:r>
              <a:rPr lang="en-US" altLang="zh-CN" sz="3200" b="1" dirty="0" err="1">
                <a:latin typeface="Times New Roman" panose="02020603050405020304" pitchFamily="18" charset="0"/>
              </a:rPr>
              <a:t>metre</a:t>
            </a:r>
            <a:r>
              <a:rPr lang="en-US" altLang="zh-CN" sz="3200" b="1" dirty="0">
                <a:latin typeface="Times New Roman" panose="02020603050405020304" pitchFamily="18" charset="0"/>
              </a:rPr>
              <a:t>	        B. </a:t>
            </a:r>
            <a:r>
              <a:rPr lang="en-US" altLang="zh-CN" sz="3200" b="1" dirty="0" err="1">
                <a:latin typeface="Times New Roman" panose="02020603050405020304" pitchFamily="18" charset="0"/>
              </a:rPr>
              <a:t>metres</a:t>
            </a:r>
            <a:endParaRPr lang="en-US" altLang="zh-CN" sz="3200" b="1" dirty="0">
              <a:latin typeface="Times New Roman" panose="02020603050405020304" pitchFamily="18" charset="0"/>
            </a:endParaRPr>
          </a:p>
          <a:p>
            <a:pPr marL="342900" indent="-342900">
              <a:lnSpc>
                <a:spcPct val="130000"/>
              </a:lnSpc>
            </a:pPr>
            <a:r>
              <a:rPr lang="en-US" altLang="zh-CN" sz="3200" b="1" dirty="0">
                <a:latin typeface="Times New Roman" panose="02020603050405020304" pitchFamily="18" charset="0"/>
              </a:rPr>
              <a:t>      C. kilometre	D. </a:t>
            </a:r>
            <a:r>
              <a:rPr lang="en-US" altLang="zh-CN" sz="3200" b="1" dirty="0" err="1">
                <a:latin typeface="Times New Roman" panose="02020603050405020304" pitchFamily="18" charset="0"/>
              </a:rPr>
              <a:t>kilometres</a:t>
            </a:r>
            <a:endParaRPr lang="en-US" altLang="zh-CN" sz="3200" b="1" dirty="0">
              <a:latin typeface="Times New Roman" panose="02020603050405020304" pitchFamily="18" charset="0"/>
            </a:endParaRPr>
          </a:p>
          <a:p>
            <a:pPr marL="342900" indent="-342900">
              <a:lnSpc>
                <a:spcPct val="130000"/>
              </a:lnSpc>
            </a:pPr>
            <a:r>
              <a:rPr lang="en-US" altLang="zh-CN" sz="3200" b="1" dirty="0">
                <a:latin typeface="Times New Roman" panose="02020603050405020304" pitchFamily="18" charset="0"/>
              </a:rPr>
              <a:t>2.	-- What’s the ___ of the rock?</a:t>
            </a:r>
          </a:p>
          <a:p>
            <a:pPr marL="342900" indent="-342900">
              <a:lnSpc>
                <a:spcPct val="130000"/>
              </a:lnSpc>
            </a:pPr>
            <a:r>
              <a:rPr lang="en-US" altLang="zh-CN" sz="3200" b="1" dirty="0">
                <a:latin typeface="Times New Roman" panose="02020603050405020304" pitchFamily="18" charset="0"/>
              </a:rPr>
              <a:t>   --It’s a square.</a:t>
            </a:r>
          </a:p>
          <a:p>
            <a:pPr marL="342900" indent="-342900">
              <a:lnSpc>
                <a:spcPct val="130000"/>
              </a:lnSpc>
            </a:pPr>
            <a:r>
              <a:rPr lang="en-US" altLang="zh-CN" sz="3200" b="1" dirty="0">
                <a:latin typeface="Times New Roman" panose="02020603050405020304" pitchFamily="18" charset="0"/>
              </a:rPr>
              <a:t>       A. path	B. leaf	C. top     D. shape</a:t>
            </a:r>
          </a:p>
        </p:txBody>
      </p:sp>
      <p:sp>
        <p:nvSpPr>
          <p:cNvPr id="36866" name="矩形 43010"/>
          <p:cNvSpPr>
            <a:spLocks noChangeArrowheads="1"/>
          </p:cNvSpPr>
          <p:nvPr/>
        </p:nvSpPr>
        <p:spPr bwMode="auto">
          <a:xfrm>
            <a:off x="3048000" y="457200"/>
            <a:ext cx="320040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altLang="zh-CN" sz="4400" b="1" dirty="0">
                <a:solidFill>
                  <a:srgbClr val="003399"/>
                </a:solidFill>
              </a:rPr>
              <a:t>Exercise</a:t>
            </a:r>
          </a:p>
        </p:txBody>
      </p:sp>
      <p:sp>
        <p:nvSpPr>
          <p:cNvPr id="36867" name="矩形 43011"/>
          <p:cNvSpPr>
            <a:spLocks noChangeArrowheads="1"/>
          </p:cNvSpPr>
          <p:nvPr/>
        </p:nvSpPr>
        <p:spPr bwMode="auto">
          <a:xfrm>
            <a:off x="457200" y="1143000"/>
            <a:ext cx="38544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3600" b="1" dirty="0">
                <a:solidFill>
                  <a:srgbClr val="000099"/>
                </a:solidFill>
                <a:latin typeface="Times New Roman" panose="02020603050405020304" pitchFamily="18" charset="0"/>
              </a:rPr>
              <a:t>一、</a:t>
            </a:r>
            <a:r>
              <a:rPr lang="zh-TW" altLang="en-US" sz="3600" b="1" dirty="0">
                <a:solidFill>
                  <a:srgbClr val="000099"/>
                </a:solidFill>
                <a:latin typeface="Times New Roman" panose="02020603050405020304" pitchFamily="18" charset="0"/>
              </a:rPr>
              <a:t>单项</a:t>
            </a:r>
            <a:r>
              <a:rPr lang="zh-CN" altLang="en-US" sz="3600" b="1" dirty="0">
                <a:solidFill>
                  <a:srgbClr val="000099"/>
                </a:solidFill>
                <a:latin typeface="Times New Roman" panose="02020603050405020304" pitchFamily="18" charset="0"/>
              </a:rPr>
              <a:t>选择题。</a:t>
            </a:r>
          </a:p>
        </p:txBody>
      </p:sp>
      <p:sp>
        <p:nvSpPr>
          <p:cNvPr id="43013" name="文本框 43012"/>
          <p:cNvSpPr txBox="1">
            <a:spLocks noChangeArrowheads="1"/>
          </p:cNvSpPr>
          <p:nvPr/>
        </p:nvSpPr>
        <p:spPr bwMode="auto">
          <a:xfrm>
            <a:off x="2286000" y="1981200"/>
            <a:ext cx="584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06780">
              <a:defRPr>
                <a:solidFill>
                  <a:schemeClr val="tx1"/>
                </a:solidFill>
                <a:latin typeface="Arial" panose="020B0604020202020204" pitchFamily="34" charset="0"/>
                <a:ea typeface="宋体" panose="02010600030101010101" pitchFamily="2" charset="-122"/>
              </a:defRPr>
            </a:lvl1pPr>
            <a:lvl2pPr defTabSz="906780">
              <a:defRPr>
                <a:solidFill>
                  <a:schemeClr val="tx1"/>
                </a:solidFill>
                <a:latin typeface="Arial" panose="020B0604020202020204" pitchFamily="34" charset="0"/>
                <a:ea typeface="宋体" panose="02010600030101010101" pitchFamily="2" charset="-122"/>
              </a:defRPr>
            </a:lvl2pPr>
            <a:lvl3pPr defTabSz="906780">
              <a:defRPr>
                <a:solidFill>
                  <a:schemeClr val="tx1"/>
                </a:solidFill>
                <a:latin typeface="Arial" panose="020B0604020202020204" pitchFamily="34" charset="0"/>
                <a:ea typeface="宋体" panose="02010600030101010101" pitchFamily="2" charset="-122"/>
              </a:defRPr>
            </a:lvl3pPr>
            <a:lvl4pPr defTabSz="906780">
              <a:defRPr>
                <a:solidFill>
                  <a:schemeClr val="tx1"/>
                </a:solidFill>
                <a:latin typeface="Arial" panose="020B0604020202020204" pitchFamily="34" charset="0"/>
                <a:ea typeface="宋体" panose="02010600030101010101" pitchFamily="2" charset="-122"/>
              </a:defRPr>
            </a:lvl4pPr>
            <a:lvl5pPr defTabSz="906780">
              <a:defRPr>
                <a:solidFill>
                  <a:schemeClr val="tx1"/>
                </a:solidFill>
                <a:latin typeface="Arial" panose="020B0604020202020204" pitchFamily="34" charset="0"/>
                <a:ea typeface="宋体" panose="02010600030101010101" pitchFamily="2" charset="-122"/>
              </a:defRPr>
            </a:lvl5pPr>
            <a:lvl6pPr defTabSz="90678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defTabSz="90678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defTabSz="90678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defTabSz="90678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solidFill>
                  <a:srgbClr val="FF0000"/>
                </a:solidFill>
                <a:latin typeface="Times New Roman" panose="02020603050405020304" pitchFamily="18" charset="0"/>
              </a:rPr>
              <a:t>D</a:t>
            </a:r>
          </a:p>
        </p:txBody>
      </p:sp>
      <p:sp>
        <p:nvSpPr>
          <p:cNvPr id="43014" name="文本框 43013"/>
          <p:cNvSpPr txBox="1">
            <a:spLocks noChangeArrowheads="1"/>
          </p:cNvSpPr>
          <p:nvPr/>
        </p:nvSpPr>
        <p:spPr bwMode="auto">
          <a:xfrm>
            <a:off x="3276600" y="4495800"/>
            <a:ext cx="584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06780">
              <a:defRPr>
                <a:solidFill>
                  <a:schemeClr val="tx1"/>
                </a:solidFill>
                <a:latin typeface="Arial" panose="020B0604020202020204" pitchFamily="34" charset="0"/>
                <a:ea typeface="宋体" panose="02010600030101010101" pitchFamily="2" charset="-122"/>
              </a:defRPr>
            </a:lvl1pPr>
            <a:lvl2pPr defTabSz="906780">
              <a:defRPr>
                <a:solidFill>
                  <a:schemeClr val="tx1"/>
                </a:solidFill>
                <a:latin typeface="Arial" panose="020B0604020202020204" pitchFamily="34" charset="0"/>
                <a:ea typeface="宋体" panose="02010600030101010101" pitchFamily="2" charset="-122"/>
              </a:defRPr>
            </a:lvl2pPr>
            <a:lvl3pPr defTabSz="906780">
              <a:defRPr>
                <a:solidFill>
                  <a:schemeClr val="tx1"/>
                </a:solidFill>
                <a:latin typeface="Arial" panose="020B0604020202020204" pitchFamily="34" charset="0"/>
                <a:ea typeface="宋体" panose="02010600030101010101" pitchFamily="2" charset="-122"/>
              </a:defRPr>
            </a:lvl3pPr>
            <a:lvl4pPr defTabSz="906780">
              <a:defRPr>
                <a:solidFill>
                  <a:schemeClr val="tx1"/>
                </a:solidFill>
                <a:latin typeface="Arial" panose="020B0604020202020204" pitchFamily="34" charset="0"/>
                <a:ea typeface="宋体" panose="02010600030101010101" pitchFamily="2" charset="-122"/>
              </a:defRPr>
            </a:lvl4pPr>
            <a:lvl5pPr defTabSz="906780">
              <a:defRPr>
                <a:solidFill>
                  <a:schemeClr val="tx1"/>
                </a:solidFill>
                <a:latin typeface="Arial" panose="020B0604020202020204" pitchFamily="34" charset="0"/>
                <a:ea typeface="宋体" panose="02010600030101010101" pitchFamily="2" charset="-122"/>
              </a:defRPr>
            </a:lvl5pPr>
            <a:lvl6pPr defTabSz="90678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defTabSz="90678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defTabSz="90678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defTabSz="90678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solidFill>
                  <a:srgbClr val="FF0000"/>
                </a:solidFill>
                <a:latin typeface="Times New Roman" panose="02020603050405020304" pitchFamily="18" charset="0"/>
              </a:rPr>
              <a:t>D</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3013"/>
                                        </p:tgtEl>
                                        <p:attrNameLst>
                                          <p:attrName>style.visibility</p:attrName>
                                        </p:attrNameLst>
                                      </p:cBhvr>
                                      <p:to>
                                        <p:strVal val="visible"/>
                                      </p:to>
                                    </p:set>
                                    <p:animEffect transition="in" filter="blinds(horizontal)">
                                      <p:cBhvr>
                                        <p:cTn id="7" dur="500"/>
                                        <p:tgtEl>
                                          <p:spTgt spid="4301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3014"/>
                                        </p:tgtEl>
                                        <p:attrNameLst>
                                          <p:attrName>style.visibility</p:attrName>
                                        </p:attrNameLst>
                                      </p:cBhvr>
                                      <p:to>
                                        <p:strVal val="visible"/>
                                      </p:to>
                                    </p:set>
                                    <p:animEffect transition="in" filter="blinds(horizontal)">
                                      <p:cBhvr>
                                        <p:cTn id="12" dur="500"/>
                                        <p:tgtEl>
                                          <p:spTgt spid="430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3" grpId="0"/>
      <p:bldP spid="4301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矩形 44035"/>
          <p:cNvSpPr>
            <a:spLocks noChangeArrowheads="1"/>
          </p:cNvSpPr>
          <p:nvPr/>
        </p:nvSpPr>
        <p:spPr bwMode="auto">
          <a:xfrm>
            <a:off x="762000" y="762000"/>
            <a:ext cx="7696200" cy="554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60000"/>
              </a:lnSpc>
            </a:pPr>
            <a:r>
              <a:rPr lang="en-US" altLang="zh-CN" sz="3200" b="1" dirty="0">
                <a:latin typeface="Times New Roman" panose="02020603050405020304" pitchFamily="18" charset="0"/>
              </a:rPr>
              <a:t>3. The child is sleeping, don’t wake him   </a:t>
            </a:r>
          </a:p>
          <a:p>
            <a:pPr>
              <a:lnSpc>
                <a:spcPct val="160000"/>
              </a:lnSpc>
            </a:pPr>
            <a:r>
              <a:rPr lang="en-US" altLang="zh-CN" sz="3200" b="1" dirty="0">
                <a:latin typeface="Times New Roman" panose="02020603050405020304" pitchFamily="18" charset="0"/>
              </a:rPr>
              <a:t>     _____.</a:t>
            </a:r>
          </a:p>
          <a:p>
            <a:pPr>
              <a:lnSpc>
                <a:spcPct val="160000"/>
              </a:lnSpc>
            </a:pPr>
            <a:r>
              <a:rPr lang="en-US" altLang="zh-CN" sz="3200" b="1" dirty="0">
                <a:latin typeface="Times New Roman" panose="02020603050405020304" pitchFamily="18" charset="0"/>
              </a:rPr>
              <a:t>     A. up	   B. down	      C. off        D. in</a:t>
            </a:r>
          </a:p>
          <a:p>
            <a:pPr>
              <a:lnSpc>
                <a:spcPct val="160000"/>
              </a:lnSpc>
            </a:pPr>
            <a:r>
              <a:rPr lang="en-US" altLang="zh-CN" sz="3200" b="1" dirty="0">
                <a:latin typeface="Times New Roman" panose="02020603050405020304" pitchFamily="18" charset="0"/>
              </a:rPr>
              <a:t>4. _____ called you just now. I heard the  </a:t>
            </a:r>
          </a:p>
          <a:p>
            <a:pPr>
              <a:lnSpc>
                <a:spcPct val="160000"/>
              </a:lnSpc>
            </a:pPr>
            <a:r>
              <a:rPr lang="en-US" altLang="zh-CN" sz="3200" b="1" dirty="0">
                <a:latin typeface="Times New Roman" panose="02020603050405020304" pitchFamily="18" charset="0"/>
              </a:rPr>
              <a:t>   ring.</a:t>
            </a:r>
          </a:p>
          <a:p>
            <a:pPr>
              <a:lnSpc>
                <a:spcPct val="160000"/>
              </a:lnSpc>
            </a:pPr>
            <a:r>
              <a:rPr lang="en-US" altLang="zh-CN" sz="3200" b="1" dirty="0">
                <a:latin typeface="Times New Roman" panose="02020603050405020304" pitchFamily="18" charset="0"/>
              </a:rPr>
              <a:t>       A. Somebody	    B. anybody</a:t>
            </a:r>
          </a:p>
          <a:p>
            <a:pPr>
              <a:lnSpc>
                <a:spcPct val="160000"/>
              </a:lnSpc>
            </a:pPr>
            <a:r>
              <a:rPr lang="en-US" altLang="zh-CN" sz="3200" b="1" dirty="0">
                <a:latin typeface="Times New Roman" panose="02020603050405020304" pitchFamily="18" charset="0"/>
              </a:rPr>
              <a:t>       C. Nobody	             D. some body</a:t>
            </a:r>
          </a:p>
        </p:txBody>
      </p:sp>
      <p:sp>
        <p:nvSpPr>
          <p:cNvPr id="44037" name="矩形 44036"/>
          <p:cNvSpPr>
            <a:spLocks noChangeArrowheads="1"/>
          </p:cNvSpPr>
          <p:nvPr/>
        </p:nvSpPr>
        <p:spPr bwMode="auto">
          <a:xfrm>
            <a:off x="1600200" y="1828800"/>
            <a:ext cx="4778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a:solidFill>
                  <a:srgbClr val="FF0000"/>
                </a:solidFill>
                <a:latin typeface="Times New Roman" panose="02020603050405020304" pitchFamily="18" charset="0"/>
                <a:ea typeface="PMingLiU" pitchFamily="18" charset="-120"/>
              </a:rPr>
              <a:t>A</a:t>
            </a:r>
          </a:p>
        </p:txBody>
      </p:sp>
      <p:sp>
        <p:nvSpPr>
          <p:cNvPr id="44038" name="矩形 44037"/>
          <p:cNvSpPr>
            <a:spLocks noChangeArrowheads="1"/>
          </p:cNvSpPr>
          <p:nvPr/>
        </p:nvSpPr>
        <p:spPr bwMode="auto">
          <a:xfrm>
            <a:off x="1447800" y="3352800"/>
            <a:ext cx="4778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a:solidFill>
                  <a:srgbClr val="FF0000"/>
                </a:solidFill>
                <a:latin typeface="Times New Roman" panose="02020603050405020304" pitchFamily="18" charset="0"/>
                <a:ea typeface="PMingLiU" pitchFamily="18" charset="-120"/>
              </a:rPr>
              <a:t>A</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4037">
                                            <p:txEl>
                                              <p:pRg st="0" end="0"/>
                                            </p:txEl>
                                          </p:spTgt>
                                        </p:tgtEl>
                                        <p:attrNameLst>
                                          <p:attrName>style.visibility</p:attrName>
                                        </p:attrNameLst>
                                      </p:cBhvr>
                                      <p:to>
                                        <p:strVal val="visible"/>
                                      </p:to>
                                    </p:set>
                                    <p:anim calcmode="lin" valueType="num">
                                      <p:cBhvr>
                                        <p:cTn id="7" dur="1000" fill="hold"/>
                                        <p:tgtEl>
                                          <p:spTgt spid="4403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403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403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44038">
                                            <p:txEl>
                                              <p:pRg st="0" end="0"/>
                                            </p:txEl>
                                          </p:spTgt>
                                        </p:tgtEl>
                                        <p:attrNameLst>
                                          <p:attrName>style.visibility</p:attrName>
                                        </p:attrNameLst>
                                      </p:cBhvr>
                                      <p:to>
                                        <p:strVal val="visible"/>
                                      </p:to>
                                    </p:set>
                                    <p:anim calcmode="lin" valueType="num">
                                      <p:cBhvr>
                                        <p:cTn id="14" dur="1000" fill="hold"/>
                                        <p:tgtEl>
                                          <p:spTgt spid="44038">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44038">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4403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矩形 37891"/>
          <p:cNvSpPr>
            <a:spLocks noChangeArrowheads="1"/>
          </p:cNvSpPr>
          <p:nvPr/>
        </p:nvSpPr>
        <p:spPr bwMode="auto">
          <a:xfrm>
            <a:off x="381000" y="1295400"/>
            <a:ext cx="8382000" cy="496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buFont typeface="Arial" panose="020B0604020202020204" pitchFamily="34" charset="0"/>
              <a:buAutoNum type="arabicPeriod"/>
            </a:pPr>
            <a:r>
              <a:rPr lang="en-US" altLang="zh-CN" sz="3200" b="1" dirty="0">
                <a:latin typeface="Times New Roman" panose="02020603050405020304" pitchFamily="18" charset="0"/>
              </a:rPr>
              <a:t>David was so excited at the good news that he could	_____ say a word. </a:t>
            </a:r>
          </a:p>
          <a:p>
            <a:pPr marL="342900" indent="-342900"/>
            <a:r>
              <a:rPr lang="en-US" altLang="zh-TW" sz="3200" b="1" dirty="0">
                <a:latin typeface="Times New Roman" panose="02020603050405020304" pitchFamily="18" charset="0"/>
              </a:rPr>
              <a:t>                                               【2013 </a:t>
            </a:r>
            <a:r>
              <a:rPr lang="zh-TW" altLang="en-US" sz="3200" b="1" dirty="0">
                <a:latin typeface="Times New Roman" panose="02020603050405020304" pitchFamily="18" charset="0"/>
              </a:rPr>
              <a:t>山东临沂</a:t>
            </a:r>
            <a:r>
              <a:rPr lang="en-US" altLang="zh-TW" sz="3200" b="1" dirty="0">
                <a:latin typeface="Times New Roman" panose="02020603050405020304" pitchFamily="18" charset="0"/>
              </a:rPr>
              <a:t>】</a:t>
            </a:r>
            <a:endParaRPr lang="en-US" altLang="zh-CN" sz="3200" b="1" dirty="0">
              <a:latin typeface="Times New Roman" panose="02020603050405020304" pitchFamily="18" charset="0"/>
            </a:endParaRPr>
          </a:p>
          <a:p>
            <a:pPr marL="342900" indent="-342900"/>
            <a:r>
              <a:rPr lang="en-US" altLang="zh-CN" sz="3200" b="1" dirty="0">
                <a:latin typeface="Times New Roman" panose="02020603050405020304" pitchFamily="18" charset="0"/>
              </a:rPr>
              <a:t>   A. nearly    B. hard    C. ever	   D. hardly</a:t>
            </a:r>
          </a:p>
          <a:p>
            <a:pPr marL="342900" indent="-342900"/>
            <a:r>
              <a:rPr lang="en-US" altLang="zh-CN" sz="3200" b="1" dirty="0">
                <a:latin typeface="Times New Roman" panose="02020603050405020304" pitchFamily="18" charset="0"/>
                <a:ea typeface="PMingLiU" pitchFamily="18" charset="-120"/>
              </a:rPr>
              <a:t>2. </a:t>
            </a:r>
            <a:r>
              <a:rPr lang="en-US" altLang="zh-CN" sz="3200" b="1" dirty="0">
                <a:latin typeface="Times New Roman" panose="02020603050405020304" pitchFamily="18" charset="0"/>
              </a:rPr>
              <a:t>—</a:t>
            </a:r>
            <a:r>
              <a:rPr lang="zh-TW" altLang="en-US" sz="3200" b="1" dirty="0">
                <a:latin typeface="Times New Roman" panose="02020603050405020304" pitchFamily="18" charset="0"/>
                <a:ea typeface="PMingLiU" pitchFamily="18" charset="-120"/>
              </a:rPr>
              <a:t> </a:t>
            </a:r>
            <a:r>
              <a:rPr lang="en-US" altLang="zh-TW" sz="3200" b="1" dirty="0">
                <a:latin typeface="Times New Roman" panose="02020603050405020304" pitchFamily="18" charset="0"/>
                <a:ea typeface="PMingLiU" pitchFamily="18" charset="-120"/>
              </a:rPr>
              <a:t>Excuse me, sir, smoking _____ in the gas station.</a:t>
            </a:r>
          </a:p>
          <a:p>
            <a:pPr marL="342900" indent="-342900"/>
            <a:r>
              <a:rPr lang="en-US" altLang="zh-CN" sz="3200" b="1" dirty="0">
                <a:latin typeface="Times New Roman" panose="02020603050405020304" pitchFamily="18" charset="0"/>
              </a:rPr>
              <a:t>   —Oh, I’m really sorry. </a:t>
            </a:r>
          </a:p>
          <a:p>
            <a:pPr marL="342900" indent="-342900"/>
            <a:r>
              <a:rPr lang="en-US" altLang="zh-TW" sz="3200" b="1" dirty="0">
                <a:latin typeface="Times New Roman" panose="02020603050405020304" pitchFamily="18" charset="0"/>
              </a:rPr>
              <a:t>                                              【2013 </a:t>
            </a:r>
            <a:r>
              <a:rPr lang="zh-TW" altLang="en-US" sz="3200" b="1" dirty="0">
                <a:latin typeface="Times New Roman" panose="02020603050405020304" pitchFamily="18" charset="0"/>
              </a:rPr>
              <a:t>福建福州</a:t>
            </a:r>
            <a:r>
              <a:rPr lang="en-US" altLang="zh-TW" sz="3200" b="1" dirty="0">
                <a:latin typeface="Times New Roman" panose="02020603050405020304" pitchFamily="18" charset="0"/>
              </a:rPr>
              <a:t>】</a:t>
            </a:r>
          </a:p>
          <a:p>
            <a:pPr marL="342900" indent="-342900"/>
            <a:r>
              <a:rPr lang="en-US" altLang="zh-CN" sz="3200" b="1" dirty="0">
                <a:latin typeface="Times New Roman" panose="02020603050405020304" pitchFamily="18" charset="0"/>
              </a:rPr>
              <a:t>        A. doesn’t allow         B. isn’t allowed</a:t>
            </a:r>
          </a:p>
          <a:p>
            <a:pPr marL="342900" indent="-342900"/>
            <a:r>
              <a:rPr lang="en-US" altLang="zh-CN" sz="3200" b="1" dirty="0">
                <a:latin typeface="Times New Roman" panose="02020603050405020304" pitchFamily="18" charset="0"/>
              </a:rPr>
              <a:t>        C. aren’t allowed       D. don’t allowed</a:t>
            </a:r>
          </a:p>
        </p:txBody>
      </p:sp>
      <p:sp>
        <p:nvSpPr>
          <p:cNvPr id="38914" name="矩形 37892"/>
          <p:cNvSpPr>
            <a:spLocks noChangeArrowheads="1"/>
          </p:cNvSpPr>
          <p:nvPr/>
        </p:nvSpPr>
        <p:spPr bwMode="auto">
          <a:xfrm>
            <a:off x="304800" y="457200"/>
            <a:ext cx="2012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TW" altLang="en-US" sz="3600" b="1" dirty="0">
                <a:solidFill>
                  <a:schemeClr val="hlink"/>
                </a:solidFill>
                <a:ea typeface="PMingLiU" pitchFamily="18" charset="-120"/>
              </a:rPr>
              <a:t>中考链接</a:t>
            </a:r>
            <a:endParaRPr lang="en-US" altLang="zh-CN" sz="3600" b="1" dirty="0">
              <a:solidFill>
                <a:schemeClr val="hlink"/>
              </a:solidFill>
              <a:ea typeface="PMingLiU" pitchFamily="18" charset="-120"/>
            </a:endParaRPr>
          </a:p>
        </p:txBody>
      </p:sp>
      <p:sp>
        <p:nvSpPr>
          <p:cNvPr id="37895" name="矩形 37894"/>
          <p:cNvSpPr>
            <a:spLocks noChangeArrowheads="1"/>
          </p:cNvSpPr>
          <p:nvPr/>
        </p:nvSpPr>
        <p:spPr bwMode="auto">
          <a:xfrm>
            <a:off x="2514600" y="1828800"/>
            <a:ext cx="4778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a:solidFill>
                  <a:srgbClr val="FF0000"/>
                </a:solidFill>
                <a:latin typeface="Times New Roman" panose="02020603050405020304" pitchFamily="18" charset="0"/>
                <a:ea typeface="PMingLiU" pitchFamily="18" charset="-120"/>
              </a:rPr>
              <a:t>D</a:t>
            </a:r>
          </a:p>
        </p:txBody>
      </p:sp>
      <p:sp>
        <p:nvSpPr>
          <p:cNvPr id="37896" name="矩形 37895"/>
          <p:cNvSpPr>
            <a:spLocks noChangeArrowheads="1"/>
          </p:cNvSpPr>
          <p:nvPr/>
        </p:nvSpPr>
        <p:spPr bwMode="auto">
          <a:xfrm>
            <a:off x="5867400" y="3276600"/>
            <a:ext cx="4556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a:solidFill>
                  <a:srgbClr val="FF0000"/>
                </a:solidFill>
                <a:latin typeface="Times New Roman" panose="02020603050405020304" pitchFamily="18" charset="0"/>
                <a:ea typeface="PMingLiU" pitchFamily="18" charset="-120"/>
              </a:rPr>
              <a:t>B</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7895">
                                            <p:txEl>
                                              <p:pRg st="0" end="0"/>
                                            </p:txEl>
                                          </p:spTgt>
                                        </p:tgtEl>
                                        <p:attrNameLst>
                                          <p:attrName>style.visibility</p:attrName>
                                        </p:attrNameLst>
                                      </p:cBhvr>
                                      <p:to>
                                        <p:strVal val="visible"/>
                                      </p:to>
                                    </p:set>
                                    <p:anim calcmode="lin" valueType="num">
                                      <p:cBhvr>
                                        <p:cTn id="7" dur="1000" fill="hold"/>
                                        <p:tgtEl>
                                          <p:spTgt spid="3789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789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789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7896">
                                            <p:txEl>
                                              <p:pRg st="0" end="0"/>
                                            </p:txEl>
                                          </p:spTgt>
                                        </p:tgtEl>
                                        <p:attrNameLst>
                                          <p:attrName>style.visibility</p:attrName>
                                        </p:attrNameLst>
                                      </p:cBhvr>
                                      <p:to>
                                        <p:strVal val="visible"/>
                                      </p:to>
                                    </p:set>
                                    <p:anim calcmode="lin" valueType="num">
                                      <p:cBhvr>
                                        <p:cTn id="14" dur="1000" fill="hold"/>
                                        <p:tgtEl>
                                          <p:spTgt spid="37896">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7896">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789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矩形 39937"/>
          <p:cNvSpPr>
            <a:spLocks noChangeArrowheads="1"/>
          </p:cNvSpPr>
          <p:nvPr/>
        </p:nvSpPr>
        <p:spPr bwMode="auto">
          <a:xfrm>
            <a:off x="533400" y="609600"/>
            <a:ext cx="7924800" cy="593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nSpc>
                <a:spcPct val="120000"/>
              </a:lnSpc>
            </a:pPr>
            <a:r>
              <a:rPr lang="en-US" altLang="zh-CN" sz="3200" b="1" dirty="0">
                <a:latin typeface="Times New Roman" panose="02020603050405020304" pitchFamily="18" charset="0"/>
                <a:ea typeface="PMingLiU" pitchFamily="18" charset="-120"/>
              </a:rPr>
              <a:t>3. He felt ____ curious that he asked ____  </a:t>
            </a:r>
          </a:p>
          <a:p>
            <a:pPr marL="342900" indent="-342900">
              <a:lnSpc>
                <a:spcPct val="120000"/>
              </a:lnSpc>
            </a:pPr>
            <a:r>
              <a:rPr lang="en-US" altLang="zh-CN" sz="3200" b="1" dirty="0">
                <a:latin typeface="Times New Roman" panose="02020603050405020304" pitchFamily="18" charset="0"/>
                <a:ea typeface="PMingLiU" pitchFamily="18" charset="-120"/>
              </a:rPr>
              <a:t>    many questions about it.</a:t>
            </a:r>
          </a:p>
          <a:p>
            <a:pPr marL="342900" indent="-342900">
              <a:lnSpc>
                <a:spcPct val="120000"/>
              </a:lnSpc>
            </a:pPr>
            <a:r>
              <a:rPr lang="en-US" altLang="zh-TW" sz="3200" b="1" dirty="0">
                <a:latin typeface="Times New Roman" panose="02020603050405020304" pitchFamily="18" charset="0"/>
                <a:ea typeface="PMingLiU" pitchFamily="18" charset="-120"/>
              </a:rPr>
              <a:t>                                            【2013</a:t>
            </a:r>
            <a:r>
              <a:rPr lang="zh-TW" altLang="en-US" sz="3200" b="1" dirty="0">
                <a:latin typeface="Times New Roman" panose="02020603050405020304" pitchFamily="18" charset="0"/>
                <a:ea typeface="PMingLiU" pitchFamily="18" charset="-120"/>
              </a:rPr>
              <a:t>山东盐城</a:t>
            </a:r>
            <a:r>
              <a:rPr lang="en-US" altLang="zh-TW" sz="3200" b="1" dirty="0">
                <a:latin typeface="Times New Roman" panose="02020603050405020304" pitchFamily="18" charset="0"/>
                <a:ea typeface="PMingLiU" pitchFamily="18" charset="-120"/>
              </a:rPr>
              <a:t>】</a:t>
            </a:r>
            <a:endParaRPr lang="en-US" altLang="zh-CN" sz="3200" b="1" dirty="0">
              <a:latin typeface="Times New Roman" panose="02020603050405020304" pitchFamily="18" charset="0"/>
              <a:ea typeface="PMingLiU" pitchFamily="18" charset="-120"/>
            </a:endParaRPr>
          </a:p>
          <a:p>
            <a:pPr marL="342900" indent="-342900">
              <a:lnSpc>
                <a:spcPct val="120000"/>
              </a:lnSpc>
            </a:pPr>
            <a:r>
              <a:rPr lang="en-US" altLang="zh-CN" sz="3200" b="1" dirty="0">
                <a:latin typeface="Times New Roman" panose="02020603050405020304" pitchFamily="18" charset="0"/>
                <a:ea typeface="PMingLiU" pitchFamily="18" charset="-120"/>
              </a:rPr>
              <a:t>      A. such, such             B. so, so</a:t>
            </a:r>
          </a:p>
          <a:p>
            <a:pPr marL="342900" indent="-342900">
              <a:lnSpc>
                <a:spcPct val="120000"/>
              </a:lnSpc>
            </a:pPr>
            <a:r>
              <a:rPr lang="en-US" altLang="zh-CN" sz="3200" b="1" dirty="0">
                <a:latin typeface="Times New Roman" panose="02020603050405020304" pitchFamily="18" charset="0"/>
                <a:ea typeface="PMingLiU" pitchFamily="18" charset="-120"/>
              </a:rPr>
              <a:t>      C. such, so                 D. so, such</a:t>
            </a:r>
          </a:p>
          <a:p>
            <a:pPr marL="342900" indent="-342900">
              <a:lnSpc>
                <a:spcPct val="120000"/>
              </a:lnSpc>
            </a:pPr>
            <a:r>
              <a:rPr lang="en-US" altLang="zh-CN" sz="3200" b="1" dirty="0">
                <a:latin typeface="Times New Roman" panose="02020603050405020304" pitchFamily="18" charset="0"/>
                <a:ea typeface="PMingLiU" pitchFamily="18" charset="-120"/>
              </a:rPr>
              <a:t>4. She always does very well in the English exams. But she can _____ understand English radio programs.  </a:t>
            </a:r>
            <a:r>
              <a:rPr lang="zh-CN" altLang="en-US" sz="3200" b="1" dirty="0">
                <a:latin typeface="Times New Roman" panose="02020603050405020304" pitchFamily="18" charset="0"/>
                <a:ea typeface="PMingLiU" pitchFamily="18" charset="-120"/>
              </a:rPr>
              <a:t>【</a:t>
            </a:r>
            <a:r>
              <a:rPr lang="en-US" altLang="zh-CN" sz="3200" b="1" dirty="0">
                <a:latin typeface="Times New Roman" panose="02020603050405020304" pitchFamily="18" charset="0"/>
                <a:ea typeface="PMingLiU" pitchFamily="18" charset="-120"/>
              </a:rPr>
              <a:t>2013 </a:t>
            </a:r>
            <a:r>
              <a:rPr lang="zh-CN" altLang="en-US" sz="3200" b="1" dirty="0">
                <a:latin typeface="Times New Roman" panose="02020603050405020304" pitchFamily="18" charset="0"/>
                <a:ea typeface="PMingLiU" pitchFamily="18" charset="-120"/>
              </a:rPr>
              <a:t>江西】</a:t>
            </a:r>
          </a:p>
          <a:p>
            <a:pPr marL="342900" indent="-342900">
              <a:lnSpc>
                <a:spcPct val="120000"/>
              </a:lnSpc>
            </a:pPr>
            <a:r>
              <a:rPr lang="zh-CN" altLang="en-US" sz="3200" b="1" dirty="0">
                <a:latin typeface="Times New Roman" panose="02020603050405020304" pitchFamily="18" charset="0"/>
                <a:ea typeface="PMingLiU" pitchFamily="18" charset="-120"/>
              </a:rPr>
              <a:t>        </a:t>
            </a:r>
            <a:r>
              <a:rPr lang="en-US" altLang="zh-CN" sz="3200" b="1" dirty="0">
                <a:latin typeface="Times New Roman" panose="02020603050405020304" pitchFamily="18" charset="0"/>
                <a:ea typeface="PMingLiU" pitchFamily="18" charset="-120"/>
              </a:rPr>
              <a:t>A. always	             B. hardly</a:t>
            </a:r>
          </a:p>
          <a:p>
            <a:pPr marL="342900" indent="-342900">
              <a:lnSpc>
                <a:spcPct val="120000"/>
              </a:lnSpc>
            </a:pPr>
            <a:r>
              <a:rPr lang="en-US" altLang="zh-CN" sz="3200" b="1" dirty="0">
                <a:latin typeface="Times New Roman" panose="02020603050405020304" pitchFamily="18" charset="0"/>
                <a:ea typeface="PMingLiU" pitchFamily="18" charset="-120"/>
              </a:rPr>
              <a:t>        C. already	             D. easily</a:t>
            </a:r>
          </a:p>
        </p:txBody>
      </p:sp>
      <p:sp>
        <p:nvSpPr>
          <p:cNvPr id="39939" name="矩形 39938"/>
          <p:cNvSpPr>
            <a:spLocks noChangeArrowheads="1"/>
          </p:cNvSpPr>
          <p:nvPr/>
        </p:nvSpPr>
        <p:spPr bwMode="auto">
          <a:xfrm>
            <a:off x="2514600" y="685800"/>
            <a:ext cx="4556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a:solidFill>
                  <a:srgbClr val="FF0000"/>
                </a:solidFill>
                <a:latin typeface="Times New Roman" panose="02020603050405020304" pitchFamily="18" charset="0"/>
                <a:ea typeface="PMingLiU" pitchFamily="18" charset="-120"/>
              </a:rPr>
              <a:t>B</a:t>
            </a:r>
          </a:p>
        </p:txBody>
      </p:sp>
      <p:sp>
        <p:nvSpPr>
          <p:cNvPr id="39940" name="矩形 39939"/>
          <p:cNvSpPr>
            <a:spLocks noChangeArrowheads="1"/>
          </p:cNvSpPr>
          <p:nvPr/>
        </p:nvSpPr>
        <p:spPr bwMode="auto">
          <a:xfrm>
            <a:off x="4648200" y="4191000"/>
            <a:ext cx="4556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a:solidFill>
                  <a:srgbClr val="FF0000"/>
                </a:solidFill>
                <a:latin typeface="Times New Roman" panose="02020603050405020304" pitchFamily="18" charset="0"/>
                <a:ea typeface="PMingLiU" pitchFamily="18" charset="-120"/>
              </a:rPr>
              <a:t>B</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 calcmode="lin" valueType="num">
                                      <p:cBhvr>
                                        <p:cTn id="7" dur="1000" fill="hold"/>
                                        <p:tgtEl>
                                          <p:spTgt spid="3993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993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993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9940">
                                            <p:txEl>
                                              <p:pRg st="0" end="0"/>
                                            </p:txEl>
                                          </p:spTgt>
                                        </p:tgtEl>
                                        <p:attrNameLst>
                                          <p:attrName>style.visibility</p:attrName>
                                        </p:attrNameLst>
                                      </p:cBhvr>
                                      <p:to>
                                        <p:strVal val="visible"/>
                                      </p:to>
                                    </p:set>
                                    <p:anim calcmode="lin" valueType="num">
                                      <p:cBhvr>
                                        <p:cTn id="14" dur="1000" fill="hold"/>
                                        <p:tgtEl>
                                          <p:spTgt spid="39940">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9940">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994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矩形 40961"/>
          <p:cNvSpPr>
            <a:spLocks noChangeArrowheads="1"/>
          </p:cNvSpPr>
          <p:nvPr/>
        </p:nvSpPr>
        <p:spPr bwMode="auto">
          <a:xfrm>
            <a:off x="533400" y="762000"/>
            <a:ext cx="8077200" cy="555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nSpc>
                <a:spcPct val="140000"/>
              </a:lnSpc>
            </a:pPr>
            <a:r>
              <a:rPr lang="en-US" altLang="zh-CN" sz="3200" b="1">
                <a:latin typeface="Times New Roman" panose="02020603050405020304" pitchFamily="18" charset="0"/>
                <a:ea typeface="PMingLiU" pitchFamily="18" charset="-120"/>
              </a:rPr>
              <a:t>5. Jason likes the ____ of the cake. It is a heart.                                      </a:t>
            </a:r>
            <a:r>
              <a:rPr lang="zh-CN" altLang="en-US" sz="3200" b="1">
                <a:latin typeface="Times New Roman" panose="02020603050405020304" pitchFamily="18" charset="0"/>
                <a:ea typeface="PMingLiU" pitchFamily="18" charset="-120"/>
              </a:rPr>
              <a:t>【</a:t>
            </a:r>
            <a:r>
              <a:rPr lang="en-US" altLang="zh-CN" sz="3200" b="1">
                <a:latin typeface="Times New Roman" panose="02020603050405020304" pitchFamily="18" charset="0"/>
                <a:ea typeface="PMingLiU" pitchFamily="18" charset="-120"/>
              </a:rPr>
              <a:t>2013 </a:t>
            </a:r>
            <a:r>
              <a:rPr lang="zh-CN" altLang="en-US" sz="3200" b="1">
                <a:latin typeface="Times New Roman" panose="02020603050405020304" pitchFamily="18" charset="0"/>
                <a:ea typeface="PMingLiU" pitchFamily="18" charset="-120"/>
              </a:rPr>
              <a:t>河北】</a:t>
            </a:r>
          </a:p>
          <a:p>
            <a:pPr marL="342900" indent="-342900">
              <a:lnSpc>
                <a:spcPct val="140000"/>
              </a:lnSpc>
            </a:pPr>
            <a:r>
              <a:rPr lang="zh-CN" altLang="en-US" sz="3200" b="1">
                <a:latin typeface="Times New Roman" panose="02020603050405020304" pitchFamily="18" charset="0"/>
                <a:ea typeface="PMingLiU" pitchFamily="18" charset="-120"/>
              </a:rPr>
              <a:t>        </a:t>
            </a:r>
            <a:r>
              <a:rPr lang="en-US" altLang="zh-CN" sz="3200" b="1">
                <a:latin typeface="Times New Roman" panose="02020603050405020304" pitchFamily="18" charset="0"/>
                <a:ea typeface="PMingLiU" pitchFamily="18" charset="-120"/>
              </a:rPr>
              <a:t>A. color	       B. size</a:t>
            </a:r>
          </a:p>
          <a:p>
            <a:pPr marL="342900" indent="-342900">
              <a:lnSpc>
                <a:spcPct val="140000"/>
              </a:lnSpc>
            </a:pPr>
            <a:r>
              <a:rPr lang="en-US" altLang="zh-CN" sz="3200" b="1">
                <a:latin typeface="Times New Roman" panose="02020603050405020304" pitchFamily="18" charset="0"/>
                <a:ea typeface="PMingLiU" pitchFamily="18" charset="-120"/>
              </a:rPr>
              <a:t>        C. smell	       D. shape</a:t>
            </a:r>
          </a:p>
          <a:p>
            <a:pPr marL="342900" indent="-342900">
              <a:lnSpc>
                <a:spcPct val="140000"/>
              </a:lnSpc>
            </a:pPr>
            <a:r>
              <a:rPr lang="en-US" altLang="zh-CN" sz="3200" b="1">
                <a:latin typeface="Times New Roman" panose="02020603050405020304" pitchFamily="18" charset="0"/>
                <a:ea typeface="PMingLiU" pitchFamily="18" charset="-120"/>
              </a:rPr>
              <a:t>6. As volunteers, they should do ____ to help the children in trouble. </a:t>
            </a:r>
            <a:r>
              <a:rPr lang="zh-CN" altLang="en-US" sz="3200" b="1">
                <a:latin typeface="Times New Roman" panose="02020603050405020304" pitchFamily="18" charset="0"/>
                <a:ea typeface="PMingLiU" pitchFamily="18" charset="-120"/>
              </a:rPr>
              <a:t>【</a:t>
            </a:r>
            <a:r>
              <a:rPr lang="en-US" altLang="zh-CN" sz="3200" b="1">
                <a:latin typeface="Times New Roman" panose="02020603050405020304" pitchFamily="18" charset="0"/>
                <a:ea typeface="PMingLiU" pitchFamily="18" charset="-120"/>
              </a:rPr>
              <a:t>2012 </a:t>
            </a:r>
            <a:r>
              <a:rPr lang="zh-CN" altLang="en-US" sz="3200" b="1">
                <a:latin typeface="Times New Roman" panose="02020603050405020304" pitchFamily="18" charset="0"/>
                <a:ea typeface="PMingLiU" pitchFamily="18" charset="-120"/>
              </a:rPr>
              <a:t>山东济南】</a:t>
            </a:r>
          </a:p>
          <a:p>
            <a:pPr marL="342900" indent="-342900">
              <a:lnSpc>
                <a:spcPct val="140000"/>
              </a:lnSpc>
            </a:pPr>
            <a:r>
              <a:rPr lang="zh-CN" altLang="en-US" sz="3200" b="1">
                <a:latin typeface="Times New Roman" panose="02020603050405020304" pitchFamily="18" charset="0"/>
                <a:ea typeface="PMingLiU" pitchFamily="18" charset="-120"/>
              </a:rPr>
              <a:t>         </a:t>
            </a:r>
            <a:r>
              <a:rPr lang="en-US" altLang="zh-CN" sz="3200" b="1">
                <a:latin typeface="Times New Roman" panose="02020603050405020304" pitchFamily="18" charset="0"/>
                <a:ea typeface="PMingLiU" pitchFamily="18" charset="-120"/>
              </a:rPr>
              <a:t>A. nothing	             B. anybody</a:t>
            </a:r>
          </a:p>
          <a:p>
            <a:pPr marL="342900" indent="-342900">
              <a:lnSpc>
                <a:spcPct val="140000"/>
              </a:lnSpc>
            </a:pPr>
            <a:r>
              <a:rPr lang="en-US" altLang="zh-CN" sz="3200" b="1">
                <a:latin typeface="Times New Roman" panose="02020603050405020304" pitchFamily="18" charset="0"/>
                <a:ea typeface="PMingLiU" pitchFamily="18" charset="-120"/>
              </a:rPr>
              <a:t>         C. something	    D. somebody</a:t>
            </a:r>
          </a:p>
        </p:txBody>
      </p:sp>
      <p:sp>
        <p:nvSpPr>
          <p:cNvPr id="40963" name="矩形 40962"/>
          <p:cNvSpPr>
            <a:spLocks noChangeArrowheads="1"/>
          </p:cNvSpPr>
          <p:nvPr/>
        </p:nvSpPr>
        <p:spPr bwMode="auto">
          <a:xfrm>
            <a:off x="3810000" y="990600"/>
            <a:ext cx="4778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a:solidFill>
                  <a:srgbClr val="FF0000"/>
                </a:solidFill>
                <a:latin typeface="Times New Roman" panose="02020603050405020304" pitchFamily="18" charset="0"/>
                <a:ea typeface="PMingLiU" pitchFamily="18" charset="-120"/>
              </a:rPr>
              <a:t>D</a:t>
            </a:r>
          </a:p>
        </p:txBody>
      </p:sp>
      <p:sp>
        <p:nvSpPr>
          <p:cNvPr id="40964" name="矩形 40963"/>
          <p:cNvSpPr>
            <a:spLocks noChangeArrowheads="1"/>
          </p:cNvSpPr>
          <p:nvPr/>
        </p:nvSpPr>
        <p:spPr bwMode="auto">
          <a:xfrm>
            <a:off x="6400800" y="3657600"/>
            <a:ext cx="4778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a:solidFill>
                  <a:srgbClr val="FF0000"/>
                </a:solidFill>
                <a:latin typeface="Times New Roman" panose="02020603050405020304" pitchFamily="18" charset="0"/>
                <a:ea typeface="PMingLiU" pitchFamily="18" charset="-120"/>
              </a:rPr>
              <a:t>C</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 calcmode="lin" valueType="num">
                                      <p:cBhvr>
                                        <p:cTn id="7" dur="1000" fill="hold"/>
                                        <p:tgtEl>
                                          <p:spTgt spid="4096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096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096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40964">
                                            <p:txEl>
                                              <p:pRg st="0" end="0"/>
                                            </p:txEl>
                                          </p:spTgt>
                                        </p:tgtEl>
                                        <p:attrNameLst>
                                          <p:attrName>style.visibility</p:attrName>
                                        </p:attrNameLst>
                                      </p:cBhvr>
                                      <p:to>
                                        <p:strVal val="visible"/>
                                      </p:to>
                                    </p:set>
                                    <p:anim calcmode="lin" valueType="num">
                                      <p:cBhvr>
                                        <p:cTn id="14" dur="1000" fill="hold"/>
                                        <p:tgtEl>
                                          <p:spTgt spid="40964">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40964">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4096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矩形 41985"/>
          <p:cNvSpPr>
            <a:spLocks noChangeArrowheads="1"/>
          </p:cNvSpPr>
          <p:nvPr/>
        </p:nvSpPr>
        <p:spPr bwMode="auto">
          <a:xfrm>
            <a:off x="533400" y="762000"/>
            <a:ext cx="8305800" cy="487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nSpc>
                <a:spcPct val="140000"/>
              </a:lnSpc>
            </a:pPr>
            <a:r>
              <a:rPr lang="en-US" altLang="zh-CN" sz="3200" b="1">
                <a:latin typeface="Times New Roman" panose="02020603050405020304" pitchFamily="18" charset="0"/>
                <a:ea typeface="PMingLiU" pitchFamily="18" charset="-120"/>
              </a:rPr>
              <a:t>7. Jason likes the ____ of the cake. It is a heart.                                       </a:t>
            </a:r>
          </a:p>
          <a:p>
            <a:pPr marL="342900" indent="-342900">
              <a:lnSpc>
                <a:spcPct val="140000"/>
              </a:lnSpc>
            </a:pPr>
            <a:r>
              <a:rPr lang="en-US" altLang="zh-CN" sz="3200" b="1">
                <a:latin typeface="Times New Roman" panose="02020603050405020304" pitchFamily="18" charset="0"/>
                <a:ea typeface="PMingLiU" pitchFamily="18" charset="-120"/>
              </a:rPr>
              <a:t>                                                     </a:t>
            </a:r>
            <a:r>
              <a:rPr lang="zh-CN" altLang="en-US" sz="3200" b="1">
                <a:latin typeface="Times New Roman" panose="02020603050405020304" pitchFamily="18" charset="0"/>
                <a:ea typeface="PMingLiU" pitchFamily="18" charset="-120"/>
              </a:rPr>
              <a:t>【</a:t>
            </a:r>
            <a:r>
              <a:rPr lang="en-US" altLang="zh-CN" sz="3200" b="1">
                <a:latin typeface="Times New Roman" panose="02020603050405020304" pitchFamily="18" charset="0"/>
                <a:ea typeface="PMingLiU" pitchFamily="18" charset="-120"/>
              </a:rPr>
              <a:t>2013 </a:t>
            </a:r>
            <a:r>
              <a:rPr lang="zh-CN" altLang="en-US" sz="3200" b="1">
                <a:latin typeface="Times New Roman" panose="02020603050405020304" pitchFamily="18" charset="0"/>
                <a:ea typeface="PMingLiU" pitchFamily="18" charset="-120"/>
              </a:rPr>
              <a:t>河北】</a:t>
            </a:r>
          </a:p>
          <a:p>
            <a:pPr marL="342900" indent="-342900">
              <a:lnSpc>
                <a:spcPct val="140000"/>
              </a:lnSpc>
            </a:pPr>
            <a:r>
              <a:rPr lang="zh-CN" altLang="en-US" sz="3200" b="1">
                <a:latin typeface="Times New Roman" panose="02020603050405020304" pitchFamily="18" charset="0"/>
                <a:ea typeface="PMingLiU" pitchFamily="18" charset="-120"/>
              </a:rPr>
              <a:t>        </a:t>
            </a:r>
            <a:r>
              <a:rPr lang="en-US" altLang="zh-CN" sz="3200" b="1">
                <a:latin typeface="Times New Roman" panose="02020603050405020304" pitchFamily="18" charset="0"/>
                <a:ea typeface="PMingLiU" pitchFamily="18" charset="-120"/>
              </a:rPr>
              <a:t>A. color	       B. size</a:t>
            </a:r>
          </a:p>
          <a:p>
            <a:pPr marL="342900" indent="-342900">
              <a:lnSpc>
                <a:spcPct val="140000"/>
              </a:lnSpc>
            </a:pPr>
            <a:r>
              <a:rPr lang="en-US" altLang="zh-CN" sz="3200" b="1">
                <a:latin typeface="Times New Roman" panose="02020603050405020304" pitchFamily="18" charset="0"/>
                <a:ea typeface="PMingLiU" pitchFamily="18" charset="-120"/>
              </a:rPr>
              <a:t>        C. smell	       D. shape</a:t>
            </a:r>
          </a:p>
          <a:p>
            <a:pPr marL="342900" indent="-342900">
              <a:lnSpc>
                <a:spcPct val="140000"/>
              </a:lnSpc>
            </a:pPr>
            <a:r>
              <a:rPr lang="en-US" altLang="zh-CN" sz="3200" b="1">
                <a:latin typeface="Times New Roman" panose="02020603050405020304" pitchFamily="18" charset="0"/>
                <a:ea typeface="PMingLiU" pitchFamily="18" charset="-120"/>
              </a:rPr>
              <a:t>8. Sanya is famous _____ its beautiful beaches.   </a:t>
            </a:r>
          </a:p>
          <a:p>
            <a:pPr marL="342900" indent="-342900">
              <a:lnSpc>
                <a:spcPct val="140000"/>
              </a:lnSpc>
            </a:pPr>
            <a:r>
              <a:rPr lang="en-US" altLang="zh-CN" sz="3200" b="1">
                <a:latin typeface="Times New Roman" panose="02020603050405020304" pitchFamily="18" charset="0"/>
                <a:ea typeface="PMingLiU" pitchFamily="18" charset="-120"/>
              </a:rPr>
              <a:t>                                          </a:t>
            </a:r>
            <a:r>
              <a:rPr lang="zh-CN" altLang="en-US" sz="3200" b="1">
                <a:latin typeface="Times New Roman" panose="02020603050405020304" pitchFamily="18" charset="0"/>
                <a:ea typeface="PMingLiU" pitchFamily="18" charset="-120"/>
              </a:rPr>
              <a:t>【</a:t>
            </a:r>
            <a:r>
              <a:rPr lang="en-US" altLang="zh-CN" sz="3200" b="1">
                <a:latin typeface="Times New Roman" panose="02020603050405020304" pitchFamily="18" charset="0"/>
                <a:ea typeface="PMingLiU" pitchFamily="18" charset="-120"/>
              </a:rPr>
              <a:t>2013 </a:t>
            </a:r>
            <a:r>
              <a:rPr lang="zh-CN" altLang="en-US" sz="3200" b="1">
                <a:latin typeface="Times New Roman" panose="02020603050405020304" pitchFamily="18" charset="0"/>
                <a:ea typeface="PMingLiU" pitchFamily="18" charset="-120"/>
              </a:rPr>
              <a:t>黑龙江绥化】</a:t>
            </a:r>
          </a:p>
          <a:p>
            <a:pPr marL="342900" indent="-342900">
              <a:lnSpc>
                <a:spcPct val="140000"/>
              </a:lnSpc>
            </a:pPr>
            <a:r>
              <a:rPr lang="zh-CN" altLang="en-US" sz="3200" b="1">
                <a:latin typeface="Times New Roman" panose="02020603050405020304" pitchFamily="18" charset="0"/>
                <a:ea typeface="PMingLiU" pitchFamily="18" charset="-120"/>
              </a:rPr>
              <a:t>        </a:t>
            </a:r>
            <a:r>
              <a:rPr lang="en-US" altLang="zh-CN" sz="3200" b="1">
                <a:latin typeface="Times New Roman" panose="02020603050405020304" pitchFamily="18" charset="0"/>
                <a:ea typeface="PMingLiU" pitchFamily="18" charset="-120"/>
              </a:rPr>
              <a:t>A. of          B. for       C. as         D. to</a:t>
            </a:r>
          </a:p>
        </p:txBody>
      </p:sp>
      <p:sp>
        <p:nvSpPr>
          <p:cNvPr id="41987" name="矩形 41986"/>
          <p:cNvSpPr>
            <a:spLocks noChangeArrowheads="1"/>
          </p:cNvSpPr>
          <p:nvPr/>
        </p:nvSpPr>
        <p:spPr bwMode="auto">
          <a:xfrm>
            <a:off x="3810000" y="990600"/>
            <a:ext cx="4778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a:solidFill>
                  <a:srgbClr val="FF0000"/>
                </a:solidFill>
                <a:latin typeface="Times New Roman" panose="02020603050405020304" pitchFamily="18" charset="0"/>
                <a:ea typeface="PMingLiU" pitchFamily="18" charset="-120"/>
              </a:rPr>
              <a:t>D</a:t>
            </a:r>
          </a:p>
        </p:txBody>
      </p:sp>
      <p:sp>
        <p:nvSpPr>
          <p:cNvPr id="41988" name="矩形 41987"/>
          <p:cNvSpPr>
            <a:spLocks noChangeArrowheads="1"/>
          </p:cNvSpPr>
          <p:nvPr/>
        </p:nvSpPr>
        <p:spPr bwMode="auto">
          <a:xfrm>
            <a:off x="4191000" y="3733800"/>
            <a:ext cx="4556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a:solidFill>
                  <a:srgbClr val="FF0000"/>
                </a:solidFill>
                <a:latin typeface="Times New Roman" panose="02020603050405020304" pitchFamily="18" charset="0"/>
                <a:ea typeface="PMingLiU" pitchFamily="18" charset="-120"/>
              </a:rPr>
              <a:t>B</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 calcmode="lin" valueType="num">
                                      <p:cBhvr>
                                        <p:cTn id="7" dur="1000" fill="hold"/>
                                        <p:tgtEl>
                                          <p:spTgt spid="4198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198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198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41988">
                                            <p:txEl>
                                              <p:pRg st="0" end="0"/>
                                            </p:txEl>
                                          </p:spTgt>
                                        </p:tgtEl>
                                        <p:attrNameLst>
                                          <p:attrName>style.visibility</p:attrName>
                                        </p:attrNameLst>
                                      </p:cBhvr>
                                      <p:to>
                                        <p:strVal val="visible"/>
                                      </p:to>
                                    </p:set>
                                    <p:anim calcmode="lin" valueType="num">
                                      <p:cBhvr>
                                        <p:cTn id="14" dur="1000" fill="hold"/>
                                        <p:tgtEl>
                                          <p:spTgt spid="41988">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41988">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4198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矩形 48129"/>
          <p:cNvSpPr>
            <a:spLocks noChangeArrowheads="1"/>
          </p:cNvSpPr>
          <p:nvPr/>
        </p:nvSpPr>
        <p:spPr bwMode="auto">
          <a:xfrm>
            <a:off x="1828800" y="1752600"/>
            <a:ext cx="5257800" cy="990600"/>
          </a:xfrm>
          <a:prstGeom prst="rect">
            <a:avLst/>
          </a:prstGeom>
          <a:solidFill>
            <a:srgbClr val="FFFF99"/>
          </a:solidFill>
          <a:ln w="9525">
            <a:solidFill>
              <a:schemeClr val="tx1"/>
            </a:solidFill>
            <a:miter lim="800000"/>
          </a:ln>
          <a:effectLst>
            <a:outerShdw sy="50000" rotWithShape="0">
              <a:schemeClr val="bg2"/>
            </a:outerShdw>
          </a:effectLst>
        </p:spPr>
        <p:txBody>
          <a:bodyPr wrap="none" lIns="91435" tIns="45717" rIns="91435" bIns="45717" anchor="ctr"/>
          <a:lstStyle/>
          <a:p>
            <a:pPr algn="ctr" defTabSz="913130"/>
            <a:r>
              <a:rPr lang="en-US" altLang="zh-CN" sz="3600" b="1" dirty="0">
                <a:solidFill>
                  <a:srgbClr val="FF0000"/>
                </a:solidFill>
                <a:latin typeface="Tahoma" panose="020B0604030504040204" pitchFamily="34" charset="0"/>
                <a:ea typeface="黑体" panose="02010609060101010101" pitchFamily="49" charset="-122"/>
              </a:rPr>
              <a:t> that</a:t>
            </a:r>
            <a:r>
              <a:rPr lang="zh-CN" altLang="en-US" sz="3600" b="1" dirty="0">
                <a:solidFill>
                  <a:srgbClr val="FF0000"/>
                </a:solidFill>
                <a:latin typeface="Tahoma" panose="020B0604030504040204" pitchFamily="34" charset="0"/>
                <a:ea typeface="黑体" panose="02010609060101010101" pitchFamily="49" charset="-122"/>
              </a:rPr>
              <a:t>引导的宾语从句</a:t>
            </a:r>
          </a:p>
        </p:txBody>
      </p:sp>
      <p:sp>
        <p:nvSpPr>
          <p:cNvPr id="6146" name="文本框 48130"/>
          <p:cNvSpPr txBox="1">
            <a:spLocks noChangeArrowheads="1"/>
          </p:cNvSpPr>
          <p:nvPr/>
        </p:nvSpPr>
        <p:spPr bwMode="auto">
          <a:xfrm>
            <a:off x="304800" y="304800"/>
            <a:ext cx="3360738" cy="83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8515" tIns="59258" rIns="118515" bIns="59258">
            <a:spAutoFit/>
          </a:bodyPr>
          <a:lstStyle>
            <a:lvl1pPr defTabSz="913130">
              <a:defRPr>
                <a:solidFill>
                  <a:schemeClr val="tx1"/>
                </a:solidFill>
                <a:latin typeface="Arial" panose="020B0604020202020204" pitchFamily="34" charset="0"/>
                <a:ea typeface="宋体" panose="02010600030101010101" pitchFamily="2" charset="-122"/>
              </a:defRPr>
            </a:lvl1pPr>
            <a:lvl2pPr defTabSz="913130">
              <a:defRPr>
                <a:solidFill>
                  <a:schemeClr val="tx1"/>
                </a:solidFill>
                <a:latin typeface="Arial" panose="020B0604020202020204" pitchFamily="34" charset="0"/>
                <a:ea typeface="宋体" panose="02010600030101010101" pitchFamily="2" charset="-122"/>
              </a:defRPr>
            </a:lvl2pPr>
            <a:lvl3pPr defTabSz="913130">
              <a:defRPr>
                <a:solidFill>
                  <a:schemeClr val="tx1"/>
                </a:solidFill>
                <a:latin typeface="Arial" panose="020B0604020202020204" pitchFamily="34" charset="0"/>
                <a:ea typeface="宋体" panose="02010600030101010101" pitchFamily="2" charset="-122"/>
              </a:defRPr>
            </a:lvl3pPr>
            <a:lvl4pPr defTabSz="913130">
              <a:defRPr>
                <a:solidFill>
                  <a:schemeClr val="tx1"/>
                </a:solidFill>
                <a:latin typeface="Arial" panose="020B0604020202020204" pitchFamily="34" charset="0"/>
                <a:ea typeface="宋体" panose="02010600030101010101" pitchFamily="2" charset="-122"/>
              </a:defRPr>
            </a:lvl4pPr>
            <a:lvl5pPr defTabSz="913130">
              <a:defRPr>
                <a:solidFill>
                  <a:schemeClr val="tx1"/>
                </a:solidFill>
                <a:latin typeface="Arial" panose="020B0604020202020204" pitchFamily="34" charset="0"/>
                <a:ea typeface="宋体" panose="02010600030101010101" pitchFamily="2" charset="-122"/>
              </a:defRPr>
            </a:lvl5pPr>
            <a:lvl6pPr defTabSz="91313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defTabSz="91313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defTabSz="91313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defTabSz="91313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4700" b="1" dirty="0">
                <a:solidFill>
                  <a:srgbClr val="003399"/>
                </a:solidFill>
              </a:rPr>
              <a:t>Grammar</a:t>
            </a:r>
          </a:p>
        </p:txBody>
      </p:sp>
      <p:sp>
        <p:nvSpPr>
          <p:cNvPr id="6147" name="矩形 48131"/>
          <p:cNvSpPr>
            <a:spLocks noChangeArrowheads="1"/>
          </p:cNvSpPr>
          <p:nvPr/>
        </p:nvSpPr>
        <p:spPr bwMode="auto">
          <a:xfrm>
            <a:off x="609600" y="3733800"/>
            <a:ext cx="8077200" cy="125095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3800" b="1" dirty="0">
                <a:solidFill>
                  <a:srgbClr val="FF33CC"/>
                </a:solidFill>
                <a:latin typeface="Times New Roman" panose="02020603050405020304" pitchFamily="18" charset="0"/>
              </a:rPr>
              <a:t>定义：在句子中起宾语作用的从句叫做宾语从句。</a:t>
            </a:r>
          </a:p>
        </p:txBody>
      </p:sp>
    </p:spTree>
  </p:cSld>
  <p:clrMapOvr>
    <a:masterClrMapping/>
  </p:clrMapOvr>
  <p:transition>
    <p:random/>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矩形 59393"/>
          <p:cNvSpPr>
            <a:spLocks noChangeArrowheads="1"/>
          </p:cNvSpPr>
          <p:nvPr/>
        </p:nvSpPr>
        <p:spPr bwMode="auto">
          <a:xfrm>
            <a:off x="762000" y="1524000"/>
            <a:ext cx="7696200" cy="448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zh-CN" sz="3200" b="1" dirty="0">
                <a:latin typeface="Times New Roman" panose="02020603050405020304" pitchFamily="18" charset="0"/>
              </a:rPr>
              <a:t>1.我认为他不会来参加这个聚会。</a:t>
            </a:r>
            <a:r>
              <a:rPr lang="en-US" altLang="zh-CN" sz="3200" b="1" dirty="0">
                <a:latin typeface="Times New Roman" panose="02020603050405020304" pitchFamily="18" charset="0"/>
              </a:rPr>
              <a:t>  </a:t>
            </a:r>
          </a:p>
          <a:p>
            <a:pPr>
              <a:lnSpc>
                <a:spcPct val="150000"/>
              </a:lnSpc>
            </a:pPr>
            <a:r>
              <a:rPr lang="en-US" altLang="zh-CN" sz="3200" b="1" dirty="0">
                <a:latin typeface="Times New Roman" panose="02020603050405020304" pitchFamily="18" charset="0"/>
              </a:rPr>
              <a:t>__ _______  _______ he will come to the party.</a:t>
            </a:r>
          </a:p>
          <a:p>
            <a:pPr>
              <a:lnSpc>
                <a:spcPct val="150000"/>
              </a:lnSpc>
            </a:pPr>
            <a:r>
              <a:rPr lang="en-US" altLang="zh-CN" sz="3200" b="1" dirty="0">
                <a:latin typeface="Times New Roman" panose="02020603050405020304" pitchFamily="18" charset="0"/>
              </a:rPr>
              <a:t>2.</a:t>
            </a:r>
            <a:r>
              <a:rPr lang="zh-CN" altLang="en-US" sz="3200" b="1" dirty="0">
                <a:latin typeface="Times New Roman" panose="02020603050405020304" pitchFamily="18" charset="0"/>
              </a:rPr>
              <a:t>这个公园以这座漂亮的塔而闻名。</a:t>
            </a:r>
            <a:endParaRPr lang="zh-TW" altLang="en-US" sz="3200" b="1" dirty="0">
              <a:latin typeface="Times New Roman" panose="02020603050405020304" pitchFamily="18" charset="0"/>
            </a:endParaRPr>
          </a:p>
          <a:p>
            <a:pPr>
              <a:lnSpc>
                <a:spcPct val="150000"/>
              </a:lnSpc>
            </a:pPr>
            <a:r>
              <a:rPr lang="zh-CN" altLang="en-US" sz="3200" b="1" dirty="0">
                <a:latin typeface="Times New Roman" panose="02020603050405020304" pitchFamily="18" charset="0"/>
              </a:rPr>
              <a:t>  </a:t>
            </a:r>
            <a:r>
              <a:rPr lang="en-US" altLang="zh-CN" sz="3200" b="1" dirty="0">
                <a:latin typeface="Times New Roman" panose="02020603050405020304" pitchFamily="18" charset="0"/>
              </a:rPr>
              <a:t>This park _______________ its beautiful tower</a:t>
            </a:r>
          </a:p>
        </p:txBody>
      </p:sp>
      <p:sp>
        <p:nvSpPr>
          <p:cNvPr id="43010" name="矩形 59394"/>
          <p:cNvSpPr>
            <a:spLocks noChangeArrowheads="1"/>
          </p:cNvSpPr>
          <p:nvPr/>
        </p:nvSpPr>
        <p:spPr bwMode="auto">
          <a:xfrm>
            <a:off x="381000" y="533400"/>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3600" b="1" dirty="0">
                <a:solidFill>
                  <a:srgbClr val="000099"/>
                </a:solidFill>
                <a:latin typeface="Times New Roman" panose="02020603050405020304" pitchFamily="18" charset="0"/>
              </a:rPr>
              <a:t>二、根据中文提示完成句子。</a:t>
            </a:r>
          </a:p>
        </p:txBody>
      </p:sp>
      <p:sp>
        <p:nvSpPr>
          <p:cNvPr id="59396" name="文本框 59395"/>
          <p:cNvSpPr txBox="1">
            <a:spLocks noChangeArrowheads="1"/>
          </p:cNvSpPr>
          <p:nvPr/>
        </p:nvSpPr>
        <p:spPr bwMode="auto">
          <a:xfrm>
            <a:off x="838200" y="2438400"/>
            <a:ext cx="3886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06780">
              <a:defRPr>
                <a:solidFill>
                  <a:schemeClr val="tx1"/>
                </a:solidFill>
                <a:latin typeface="Arial" panose="020B0604020202020204" pitchFamily="34" charset="0"/>
                <a:ea typeface="宋体" panose="02010600030101010101" pitchFamily="2" charset="-122"/>
              </a:defRPr>
            </a:lvl1pPr>
            <a:lvl2pPr defTabSz="906780">
              <a:defRPr>
                <a:solidFill>
                  <a:schemeClr val="tx1"/>
                </a:solidFill>
                <a:latin typeface="Arial" panose="020B0604020202020204" pitchFamily="34" charset="0"/>
                <a:ea typeface="宋体" panose="02010600030101010101" pitchFamily="2" charset="-122"/>
              </a:defRPr>
            </a:lvl2pPr>
            <a:lvl3pPr defTabSz="906780">
              <a:defRPr>
                <a:solidFill>
                  <a:schemeClr val="tx1"/>
                </a:solidFill>
                <a:latin typeface="Arial" panose="020B0604020202020204" pitchFamily="34" charset="0"/>
                <a:ea typeface="宋体" panose="02010600030101010101" pitchFamily="2" charset="-122"/>
              </a:defRPr>
            </a:lvl3pPr>
            <a:lvl4pPr defTabSz="906780">
              <a:defRPr>
                <a:solidFill>
                  <a:schemeClr val="tx1"/>
                </a:solidFill>
                <a:latin typeface="Arial" panose="020B0604020202020204" pitchFamily="34" charset="0"/>
                <a:ea typeface="宋体" panose="02010600030101010101" pitchFamily="2" charset="-122"/>
              </a:defRPr>
            </a:lvl4pPr>
            <a:lvl5pPr defTabSz="906780">
              <a:defRPr>
                <a:solidFill>
                  <a:schemeClr val="tx1"/>
                </a:solidFill>
                <a:latin typeface="Arial" panose="020B0604020202020204" pitchFamily="34" charset="0"/>
                <a:ea typeface="宋体" panose="02010600030101010101" pitchFamily="2" charset="-122"/>
              </a:defRPr>
            </a:lvl5pPr>
            <a:lvl6pPr defTabSz="90678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defTabSz="90678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defTabSz="90678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defTabSz="90678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solidFill>
                  <a:srgbClr val="FF0000"/>
                </a:solidFill>
                <a:latin typeface="Times New Roman" panose="02020603050405020304" pitchFamily="18" charset="0"/>
              </a:rPr>
              <a:t>I   don’t      think</a:t>
            </a:r>
          </a:p>
        </p:txBody>
      </p:sp>
      <p:sp>
        <p:nvSpPr>
          <p:cNvPr id="59398" name="文本框 59397"/>
          <p:cNvSpPr txBox="1">
            <a:spLocks noChangeArrowheads="1"/>
          </p:cNvSpPr>
          <p:nvPr/>
        </p:nvSpPr>
        <p:spPr bwMode="auto">
          <a:xfrm>
            <a:off x="2895600" y="4648200"/>
            <a:ext cx="2895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06780">
              <a:defRPr>
                <a:solidFill>
                  <a:schemeClr val="tx1"/>
                </a:solidFill>
                <a:latin typeface="Arial" panose="020B0604020202020204" pitchFamily="34" charset="0"/>
                <a:ea typeface="宋体" panose="02010600030101010101" pitchFamily="2" charset="-122"/>
              </a:defRPr>
            </a:lvl1pPr>
            <a:lvl2pPr defTabSz="906780">
              <a:defRPr>
                <a:solidFill>
                  <a:schemeClr val="tx1"/>
                </a:solidFill>
                <a:latin typeface="Arial" panose="020B0604020202020204" pitchFamily="34" charset="0"/>
                <a:ea typeface="宋体" panose="02010600030101010101" pitchFamily="2" charset="-122"/>
              </a:defRPr>
            </a:lvl2pPr>
            <a:lvl3pPr defTabSz="906780">
              <a:defRPr>
                <a:solidFill>
                  <a:schemeClr val="tx1"/>
                </a:solidFill>
                <a:latin typeface="Arial" panose="020B0604020202020204" pitchFamily="34" charset="0"/>
                <a:ea typeface="宋体" panose="02010600030101010101" pitchFamily="2" charset="-122"/>
              </a:defRPr>
            </a:lvl3pPr>
            <a:lvl4pPr defTabSz="906780">
              <a:defRPr>
                <a:solidFill>
                  <a:schemeClr val="tx1"/>
                </a:solidFill>
                <a:latin typeface="Arial" panose="020B0604020202020204" pitchFamily="34" charset="0"/>
                <a:ea typeface="宋体" panose="02010600030101010101" pitchFamily="2" charset="-122"/>
              </a:defRPr>
            </a:lvl4pPr>
            <a:lvl5pPr defTabSz="906780">
              <a:defRPr>
                <a:solidFill>
                  <a:schemeClr val="tx1"/>
                </a:solidFill>
                <a:latin typeface="Arial" panose="020B0604020202020204" pitchFamily="34" charset="0"/>
                <a:ea typeface="宋体" panose="02010600030101010101" pitchFamily="2" charset="-122"/>
              </a:defRPr>
            </a:lvl5pPr>
            <a:lvl6pPr defTabSz="90678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defTabSz="90678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defTabSz="90678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defTabSz="90678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solidFill>
                  <a:srgbClr val="FF0000"/>
                </a:solidFill>
                <a:latin typeface="Times New Roman" panose="02020603050405020304" pitchFamily="18" charset="0"/>
              </a:rPr>
              <a:t>is famous for</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9396"/>
                                        </p:tgtEl>
                                        <p:attrNameLst>
                                          <p:attrName>style.visibility</p:attrName>
                                        </p:attrNameLst>
                                      </p:cBhvr>
                                      <p:to>
                                        <p:strVal val="visible"/>
                                      </p:to>
                                    </p:set>
                                    <p:anim calcmode="lin" valueType="num">
                                      <p:cBhvr>
                                        <p:cTn id="7" dur="1000" fill="hold"/>
                                        <p:tgtEl>
                                          <p:spTgt spid="59396"/>
                                        </p:tgtEl>
                                        <p:attrNameLst>
                                          <p:attrName>ppt_w</p:attrName>
                                        </p:attrNameLst>
                                      </p:cBhvr>
                                      <p:tavLst>
                                        <p:tav tm="0">
                                          <p:val>
                                            <p:strVal val="#ppt_w*0.70"/>
                                          </p:val>
                                        </p:tav>
                                        <p:tav tm="100000">
                                          <p:val>
                                            <p:strVal val="#ppt_w"/>
                                          </p:val>
                                        </p:tav>
                                      </p:tavLst>
                                    </p:anim>
                                    <p:anim calcmode="lin" valueType="num">
                                      <p:cBhvr>
                                        <p:cTn id="8" dur="1000" fill="hold"/>
                                        <p:tgtEl>
                                          <p:spTgt spid="59396"/>
                                        </p:tgtEl>
                                        <p:attrNameLst>
                                          <p:attrName>ppt_h</p:attrName>
                                        </p:attrNameLst>
                                      </p:cBhvr>
                                      <p:tavLst>
                                        <p:tav tm="0">
                                          <p:val>
                                            <p:strVal val="#ppt_h"/>
                                          </p:val>
                                        </p:tav>
                                        <p:tav tm="100000">
                                          <p:val>
                                            <p:strVal val="#ppt_h"/>
                                          </p:val>
                                        </p:tav>
                                      </p:tavLst>
                                    </p:anim>
                                    <p:animEffect transition="in" filter="fade">
                                      <p:cBhvr>
                                        <p:cTn id="9" dur="1000"/>
                                        <p:tgtEl>
                                          <p:spTgt spid="59396"/>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59398"/>
                                        </p:tgtEl>
                                        <p:attrNameLst>
                                          <p:attrName>style.visibility</p:attrName>
                                        </p:attrNameLst>
                                      </p:cBhvr>
                                      <p:to>
                                        <p:strVal val="visible"/>
                                      </p:to>
                                    </p:set>
                                    <p:anim calcmode="lin" valueType="num">
                                      <p:cBhvr>
                                        <p:cTn id="14" dur="1000" fill="hold"/>
                                        <p:tgtEl>
                                          <p:spTgt spid="59398"/>
                                        </p:tgtEl>
                                        <p:attrNameLst>
                                          <p:attrName>ppt_w</p:attrName>
                                        </p:attrNameLst>
                                      </p:cBhvr>
                                      <p:tavLst>
                                        <p:tav tm="0">
                                          <p:val>
                                            <p:strVal val="#ppt_w*0.70"/>
                                          </p:val>
                                        </p:tav>
                                        <p:tav tm="100000">
                                          <p:val>
                                            <p:strVal val="#ppt_w"/>
                                          </p:val>
                                        </p:tav>
                                      </p:tavLst>
                                    </p:anim>
                                    <p:anim calcmode="lin" valueType="num">
                                      <p:cBhvr>
                                        <p:cTn id="15" dur="1000" fill="hold"/>
                                        <p:tgtEl>
                                          <p:spTgt spid="59398"/>
                                        </p:tgtEl>
                                        <p:attrNameLst>
                                          <p:attrName>ppt_h</p:attrName>
                                        </p:attrNameLst>
                                      </p:cBhvr>
                                      <p:tavLst>
                                        <p:tav tm="0">
                                          <p:val>
                                            <p:strVal val="#ppt_h"/>
                                          </p:val>
                                        </p:tav>
                                        <p:tav tm="100000">
                                          <p:val>
                                            <p:strVal val="#ppt_h"/>
                                          </p:val>
                                        </p:tav>
                                      </p:tavLst>
                                    </p:anim>
                                    <p:animEffect transition="in" filter="fade">
                                      <p:cBhvr>
                                        <p:cTn id="16" dur="1000"/>
                                        <p:tgtEl>
                                          <p:spTgt spid="593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6" grpId="0"/>
      <p:bldP spid="59398"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矩形 61441"/>
          <p:cNvSpPr>
            <a:spLocks noChangeArrowheads="1"/>
          </p:cNvSpPr>
          <p:nvPr/>
        </p:nvSpPr>
        <p:spPr bwMode="auto">
          <a:xfrm>
            <a:off x="762000" y="990600"/>
            <a:ext cx="7696200" cy="506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70000"/>
              </a:lnSpc>
            </a:pPr>
            <a:r>
              <a:rPr lang="en-US" altLang="zh-CN" sz="3200" b="1" dirty="0">
                <a:latin typeface="Times New Roman" panose="02020603050405020304" pitchFamily="18" charset="0"/>
              </a:rPr>
              <a:t>3.</a:t>
            </a:r>
            <a:r>
              <a:rPr lang="zh-CN" altLang="en-US" sz="3200" b="1" dirty="0">
                <a:latin typeface="Times New Roman" panose="02020603050405020304" pitchFamily="18" charset="0"/>
              </a:rPr>
              <a:t>这条河太深，孩子们不能独自过河</a:t>
            </a:r>
            <a:r>
              <a:rPr lang="zh-CN" altLang="zh-CN" sz="3200" b="1" dirty="0">
                <a:latin typeface="Times New Roman" panose="02020603050405020304" pitchFamily="18" charset="0"/>
              </a:rPr>
              <a:t>。</a:t>
            </a:r>
            <a:r>
              <a:rPr lang="zh-CN" altLang="en-US" sz="3200" b="1" dirty="0">
                <a:latin typeface="Times New Roman" panose="02020603050405020304" pitchFamily="18" charset="0"/>
              </a:rPr>
              <a:t>  </a:t>
            </a:r>
          </a:p>
          <a:p>
            <a:pPr>
              <a:lnSpc>
                <a:spcPct val="170000"/>
              </a:lnSpc>
            </a:pPr>
            <a:r>
              <a:rPr lang="en-US" altLang="zh-CN" sz="3200" b="1" dirty="0">
                <a:latin typeface="Times New Roman" panose="02020603050405020304" pitchFamily="18" charset="0"/>
              </a:rPr>
              <a:t>The river is ___________. The children can't _________ by themselves.</a:t>
            </a:r>
          </a:p>
          <a:p>
            <a:pPr>
              <a:lnSpc>
                <a:spcPct val="170000"/>
              </a:lnSpc>
            </a:pPr>
            <a:r>
              <a:rPr lang="en-US" altLang="zh-CN" sz="3200" b="1" dirty="0">
                <a:latin typeface="Times New Roman" panose="02020603050405020304" pitchFamily="18" charset="0"/>
              </a:rPr>
              <a:t>4.</a:t>
            </a:r>
            <a:r>
              <a:rPr lang="zh-CN" altLang="en-US" sz="3200" b="1" dirty="0">
                <a:latin typeface="Times New Roman" panose="02020603050405020304" pitchFamily="18" charset="0"/>
              </a:rPr>
              <a:t>虎口拔牙很危险。</a:t>
            </a:r>
            <a:endParaRPr lang="zh-TW" altLang="en-US" sz="3200" b="1" dirty="0">
              <a:latin typeface="Times New Roman" panose="02020603050405020304" pitchFamily="18" charset="0"/>
            </a:endParaRPr>
          </a:p>
          <a:p>
            <a:pPr>
              <a:lnSpc>
                <a:spcPct val="170000"/>
              </a:lnSpc>
            </a:pPr>
            <a:r>
              <a:rPr lang="zh-CN" altLang="en-US" sz="3200" b="1" dirty="0">
                <a:latin typeface="Times New Roman" panose="02020603050405020304" pitchFamily="18" charset="0"/>
              </a:rPr>
              <a:t>  </a:t>
            </a:r>
            <a:r>
              <a:rPr lang="en-US" altLang="zh-CN" sz="3200" b="1" dirty="0">
                <a:latin typeface="Times New Roman" panose="02020603050405020304" pitchFamily="18" charset="0"/>
              </a:rPr>
              <a:t>It is dangerous to _________________ a tiger’s mouth.</a:t>
            </a:r>
          </a:p>
        </p:txBody>
      </p:sp>
      <p:sp>
        <p:nvSpPr>
          <p:cNvPr id="61444" name="文本框 61443"/>
          <p:cNvSpPr txBox="1">
            <a:spLocks noChangeArrowheads="1"/>
          </p:cNvSpPr>
          <p:nvPr/>
        </p:nvSpPr>
        <p:spPr bwMode="auto">
          <a:xfrm>
            <a:off x="2971800" y="2057400"/>
            <a:ext cx="1981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06780">
              <a:defRPr>
                <a:solidFill>
                  <a:schemeClr val="tx1"/>
                </a:solidFill>
                <a:latin typeface="Arial" panose="020B0604020202020204" pitchFamily="34" charset="0"/>
                <a:ea typeface="宋体" panose="02010600030101010101" pitchFamily="2" charset="-122"/>
              </a:defRPr>
            </a:lvl1pPr>
            <a:lvl2pPr defTabSz="906780">
              <a:defRPr>
                <a:solidFill>
                  <a:schemeClr val="tx1"/>
                </a:solidFill>
                <a:latin typeface="Arial" panose="020B0604020202020204" pitchFamily="34" charset="0"/>
                <a:ea typeface="宋体" panose="02010600030101010101" pitchFamily="2" charset="-122"/>
              </a:defRPr>
            </a:lvl2pPr>
            <a:lvl3pPr defTabSz="906780">
              <a:defRPr>
                <a:solidFill>
                  <a:schemeClr val="tx1"/>
                </a:solidFill>
                <a:latin typeface="Arial" panose="020B0604020202020204" pitchFamily="34" charset="0"/>
                <a:ea typeface="宋体" panose="02010600030101010101" pitchFamily="2" charset="-122"/>
              </a:defRPr>
            </a:lvl3pPr>
            <a:lvl4pPr defTabSz="906780">
              <a:defRPr>
                <a:solidFill>
                  <a:schemeClr val="tx1"/>
                </a:solidFill>
                <a:latin typeface="Arial" panose="020B0604020202020204" pitchFamily="34" charset="0"/>
                <a:ea typeface="宋体" panose="02010600030101010101" pitchFamily="2" charset="-122"/>
              </a:defRPr>
            </a:lvl4pPr>
            <a:lvl5pPr defTabSz="906780">
              <a:defRPr>
                <a:solidFill>
                  <a:schemeClr val="tx1"/>
                </a:solidFill>
                <a:latin typeface="Arial" panose="020B0604020202020204" pitchFamily="34" charset="0"/>
                <a:ea typeface="宋体" panose="02010600030101010101" pitchFamily="2" charset="-122"/>
              </a:defRPr>
            </a:lvl5pPr>
            <a:lvl6pPr defTabSz="90678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defTabSz="90678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defTabSz="90678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defTabSz="90678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400" b="1">
                <a:solidFill>
                  <a:srgbClr val="FF0000"/>
                </a:solidFill>
                <a:latin typeface="Times New Roman" panose="02020603050405020304" pitchFamily="18" charset="0"/>
              </a:rPr>
              <a:t>too deep</a:t>
            </a:r>
          </a:p>
        </p:txBody>
      </p:sp>
      <p:sp>
        <p:nvSpPr>
          <p:cNvPr id="61445" name="文本框 61444"/>
          <p:cNvSpPr txBox="1">
            <a:spLocks noChangeArrowheads="1"/>
          </p:cNvSpPr>
          <p:nvPr/>
        </p:nvSpPr>
        <p:spPr bwMode="auto">
          <a:xfrm>
            <a:off x="1981200" y="2819400"/>
            <a:ext cx="1828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06780">
              <a:defRPr>
                <a:solidFill>
                  <a:schemeClr val="tx1"/>
                </a:solidFill>
                <a:latin typeface="Arial" panose="020B0604020202020204" pitchFamily="34" charset="0"/>
                <a:ea typeface="宋体" panose="02010600030101010101" pitchFamily="2" charset="-122"/>
              </a:defRPr>
            </a:lvl1pPr>
            <a:lvl2pPr defTabSz="906780">
              <a:defRPr>
                <a:solidFill>
                  <a:schemeClr val="tx1"/>
                </a:solidFill>
                <a:latin typeface="Arial" panose="020B0604020202020204" pitchFamily="34" charset="0"/>
                <a:ea typeface="宋体" panose="02010600030101010101" pitchFamily="2" charset="-122"/>
              </a:defRPr>
            </a:lvl2pPr>
            <a:lvl3pPr defTabSz="906780">
              <a:defRPr>
                <a:solidFill>
                  <a:schemeClr val="tx1"/>
                </a:solidFill>
                <a:latin typeface="Arial" panose="020B0604020202020204" pitchFamily="34" charset="0"/>
                <a:ea typeface="宋体" panose="02010600030101010101" pitchFamily="2" charset="-122"/>
              </a:defRPr>
            </a:lvl3pPr>
            <a:lvl4pPr defTabSz="906780">
              <a:defRPr>
                <a:solidFill>
                  <a:schemeClr val="tx1"/>
                </a:solidFill>
                <a:latin typeface="Arial" panose="020B0604020202020204" pitchFamily="34" charset="0"/>
                <a:ea typeface="宋体" panose="02010600030101010101" pitchFamily="2" charset="-122"/>
              </a:defRPr>
            </a:lvl4pPr>
            <a:lvl5pPr defTabSz="906780">
              <a:defRPr>
                <a:solidFill>
                  <a:schemeClr val="tx1"/>
                </a:solidFill>
                <a:latin typeface="Arial" panose="020B0604020202020204" pitchFamily="34" charset="0"/>
                <a:ea typeface="宋体" panose="02010600030101010101" pitchFamily="2" charset="-122"/>
              </a:defRPr>
            </a:lvl5pPr>
            <a:lvl6pPr defTabSz="90678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defTabSz="90678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defTabSz="90678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defTabSz="90678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solidFill>
                  <a:srgbClr val="FF0000"/>
                </a:solidFill>
                <a:latin typeface="Times New Roman" panose="02020603050405020304" pitchFamily="18" charset="0"/>
              </a:rPr>
              <a:t>cross it</a:t>
            </a:r>
          </a:p>
        </p:txBody>
      </p:sp>
      <p:sp>
        <p:nvSpPr>
          <p:cNvPr id="61446" name="文本框 61445"/>
          <p:cNvSpPr txBox="1">
            <a:spLocks noChangeArrowheads="1"/>
          </p:cNvSpPr>
          <p:nvPr/>
        </p:nvSpPr>
        <p:spPr bwMode="auto">
          <a:xfrm>
            <a:off x="4267200" y="4495800"/>
            <a:ext cx="3200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06780">
              <a:defRPr>
                <a:solidFill>
                  <a:schemeClr val="tx1"/>
                </a:solidFill>
                <a:latin typeface="Arial" panose="020B0604020202020204" pitchFamily="34" charset="0"/>
                <a:ea typeface="宋体" panose="02010600030101010101" pitchFamily="2" charset="-122"/>
              </a:defRPr>
            </a:lvl1pPr>
            <a:lvl2pPr defTabSz="906780">
              <a:defRPr>
                <a:solidFill>
                  <a:schemeClr val="tx1"/>
                </a:solidFill>
                <a:latin typeface="Arial" panose="020B0604020202020204" pitchFamily="34" charset="0"/>
                <a:ea typeface="宋体" panose="02010600030101010101" pitchFamily="2" charset="-122"/>
              </a:defRPr>
            </a:lvl2pPr>
            <a:lvl3pPr defTabSz="906780">
              <a:defRPr>
                <a:solidFill>
                  <a:schemeClr val="tx1"/>
                </a:solidFill>
                <a:latin typeface="Arial" panose="020B0604020202020204" pitchFamily="34" charset="0"/>
                <a:ea typeface="宋体" panose="02010600030101010101" pitchFamily="2" charset="-122"/>
              </a:defRPr>
            </a:lvl3pPr>
            <a:lvl4pPr defTabSz="906780">
              <a:defRPr>
                <a:solidFill>
                  <a:schemeClr val="tx1"/>
                </a:solidFill>
                <a:latin typeface="Arial" panose="020B0604020202020204" pitchFamily="34" charset="0"/>
                <a:ea typeface="宋体" panose="02010600030101010101" pitchFamily="2" charset="-122"/>
              </a:defRPr>
            </a:lvl4pPr>
            <a:lvl5pPr defTabSz="906780">
              <a:defRPr>
                <a:solidFill>
                  <a:schemeClr val="tx1"/>
                </a:solidFill>
                <a:latin typeface="Arial" panose="020B0604020202020204" pitchFamily="34" charset="0"/>
                <a:ea typeface="宋体" panose="02010600030101010101" pitchFamily="2" charset="-122"/>
              </a:defRPr>
            </a:lvl5pPr>
            <a:lvl6pPr defTabSz="90678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defTabSz="90678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defTabSz="90678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defTabSz="90678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solidFill>
                  <a:srgbClr val="FF0000"/>
                </a:solidFill>
                <a:latin typeface="Times New Roman" panose="02020603050405020304" pitchFamily="18" charset="0"/>
              </a:rPr>
              <a:t>pull a tooth out</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1444"/>
                                        </p:tgtEl>
                                        <p:attrNameLst>
                                          <p:attrName>style.visibility</p:attrName>
                                        </p:attrNameLst>
                                      </p:cBhvr>
                                      <p:to>
                                        <p:strVal val="visible"/>
                                      </p:to>
                                    </p:set>
                                    <p:anim calcmode="lin" valueType="num">
                                      <p:cBhvr>
                                        <p:cTn id="7" dur="1000" fill="hold"/>
                                        <p:tgtEl>
                                          <p:spTgt spid="61444"/>
                                        </p:tgtEl>
                                        <p:attrNameLst>
                                          <p:attrName>ppt_w</p:attrName>
                                        </p:attrNameLst>
                                      </p:cBhvr>
                                      <p:tavLst>
                                        <p:tav tm="0">
                                          <p:val>
                                            <p:strVal val="#ppt_w*0.70"/>
                                          </p:val>
                                        </p:tav>
                                        <p:tav tm="100000">
                                          <p:val>
                                            <p:strVal val="#ppt_w"/>
                                          </p:val>
                                        </p:tav>
                                      </p:tavLst>
                                    </p:anim>
                                    <p:anim calcmode="lin" valueType="num">
                                      <p:cBhvr>
                                        <p:cTn id="8" dur="1000" fill="hold"/>
                                        <p:tgtEl>
                                          <p:spTgt spid="61444"/>
                                        </p:tgtEl>
                                        <p:attrNameLst>
                                          <p:attrName>ppt_h</p:attrName>
                                        </p:attrNameLst>
                                      </p:cBhvr>
                                      <p:tavLst>
                                        <p:tav tm="0">
                                          <p:val>
                                            <p:strVal val="#ppt_h"/>
                                          </p:val>
                                        </p:tav>
                                        <p:tav tm="100000">
                                          <p:val>
                                            <p:strVal val="#ppt_h"/>
                                          </p:val>
                                        </p:tav>
                                      </p:tavLst>
                                    </p:anim>
                                    <p:animEffect transition="in" filter="fade">
                                      <p:cBhvr>
                                        <p:cTn id="9" dur="1000"/>
                                        <p:tgtEl>
                                          <p:spTgt spid="6144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1445"/>
                                        </p:tgtEl>
                                        <p:attrNameLst>
                                          <p:attrName>style.visibility</p:attrName>
                                        </p:attrNameLst>
                                      </p:cBhvr>
                                      <p:to>
                                        <p:strVal val="visible"/>
                                      </p:to>
                                    </p:set>
                                    <p:anim calcmode="lin" valueType="num">
                                      <p:cBhvr>
                                        <p:cTn id="14" dur="1000" fill="hold"/>
                                        <p:tgtEl>
                                          <p:spTgt spid="61445"/>
                                        </p:tgtEl>
                                        <p:attrNameLst>
                                          <p:attrName>ppt_w</p:attrName>
                                        </p:attrNameLst>
                                      </p:cBhvr>
                                      <p:tavLst>
                                        <p:tav tm="0">
                                          <p:val>
                                            <p:strVal val="#ppt_w*0.70"/>
                                          </p:val>
                                        </p:tav>
                                        <p:tav tm="100000">
                                          <p:val>
                                            <p:strVal val="#ppt_w"/>
                                          </p:val>
                                        </p:tav>
                                      </p:tavLst>
                                    </p:anim>
                                    <p:anim calcmode="lin" valueType="num">
                                      <p:cBhvr>
                                        <p:cTn id="15" dur="1000" fill="hold"/>
                                        <p:tgtEl>
                                          <p:spTgt spid="61445"/>
                                        </p:tgtEl>
                                        <p:attrNameLst>
                                          <p:attrName>ppt_h</p:attrName>
                                        </p:attrNameLst>
                                      </p:cBhvr>
                                      <p:tavLst>
                                        <p:tav tm="0">
                                          <p:val>
                                            <p:strVal val="#ppt_h"/>
                                          </p:val>
                                        </p:tav>
                                        <p:tav tm="100000">
                                          <p:val>
                                            <p:strVal val="#ppt_h"/>
                                          </p:val>
                                        </p:tav>
                                      </p:tavLst>
                                    </p:anim>
                                    <p:animEffect transition="in" filter="fade">
                                      <p:cBhvr>
                                        <p:cTn id="16" dur="1000"/>
                                        <p:tgtEl>
                                          <p:spTgt spid="61445"/>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1446"/>
                                        </p:tgtEl>
                                        <p:attrNameLst>
                                          <p:attrName>style.visibility</p:attrName>
                                        </p:attrNameLst>
                                      </p:cBhvr>
                                      <p:to>
                                        <p:strVal val="visible"/>
                                      </p:to>
                                    </p:set>
                                    <p:anim calcmode="lin" valueType="num">
                                      <p:cBhvr>
                                        <p:cTn id="21" dur="1000" fill="hold"/>
                                        <p:tgtEl>
                                          <p:spTgt spid="61446"/>
                                        </p:tgtEl>
                                        <p:attrNameLst>
                                          <p:attrName>ppt_w</p:attrName>
                                        </p:attrNameLst>
                                      </p:cBhvr>
                                      <p:tavLst>
                                        <p:tav tm="0">
                                          <p:val>
                                            <p:strVal val="#ppt_w*0.70"/>
                                          </p:val>
                                        </p:tav>
                                        <p:tav tm="100000">
                                          <p:val>
                                            <p:strVal val="#ppt_w"/>
                                          </p:val>
                                        </p:tav>
                                      </p:tavLst>
                                    </p:anim>
                                    <p:anim calcmode="lin" valueType="num">
                                      <p:cBhvr>
                                        <p:cTn id="22" dur="1000" fill="hold"/>
                                        <p:tgtEl>
                                          <p:spTgt spid="61446"/>
                                        </p:tgtEl>
                                        <p:attrNameLst>
                                          <p:attrName>ppt_h</p:attrName>
                                        </p:attrNameLst>
                                      </p:cBhvr>
                                      <p:tavLst>
                                        <p:tav tm="0">
                                          <p:val>
                                            <p:strVal val="#ppt_h"/>
                                          </p:val>
                                        </p:tav>
                                        <p:tav tm="100000">
                                          <p:val>
                                            <p:strVal val="#ppt_h"/>
                                          </p:val>
                                        </p:tav>
                                      </p:tavLst>
                                    </p:anim>
                                    <p:animEffect transition="in" filter="fade">
                                      <p:cBhvr>
                                        <p:cTn id="23" dur="1000"/>
                                        <p:tgtEl>
                                          <p:spTgt spid="614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4" grpId="0"/>
      <p:bldP spid="61445" grpId="0"/>
      <p:bldP spid="61446"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ChangeArrowheads="1"/>
          </p:cNvSpPr>
          <p:nvPr/>
        </p:nvSpPr>
        <p:spPr bwMode="auto">
          <a:xfrm>
            <a:off x="2743200" y="685800"/>
            <a:ext cx="3559175"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5" tIns="45717" rIns="91435" bIns="45717">
            <a:spAutoFit/>
          </a:bodyPr>
          <a:lstStyle/>
          <a:p>
            <a:pPr defTabSz="913130">
              <a:spcBef>
                <a:spcPct val="50000"/>
              </a:spcBef>
            </a:pPr>
            <a:r>
              <a:rPr lang="en-US" altLang="zh-CN" sz="5200" b="1" dirty="0">
                <a:solidFill>
                  <a:srgbClr val="003399"/>
                </a:solidFill>
              </a:rPr>
              <a:t>Homework</a:t>
            </a:r>
          </a:p>
        </p:txBody>
      </p:sp>
      <p:sp>
        <p:nvSpPr>
          <p:cNvPr id="45058" name="Rectangle 3"/>
          <p:cNvSpPr>
            <a:spLocks noChangeArrowheads="1"/>
          </p:cNvSpPr>
          <p:nvPr/>
        </p:nvSpPr>
        <p:spPr bwMode="auto">
          <a:xfrm>
            <a:off x="533400" y="1828800"/>
            <a:ext cx="8216900" cy="423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8515" tIns="59258" rIns="118515" bIns="59258">
            <a:spAutoFit/>
          </a:bodyPr>
          <a:lstStyle/>
          <a:p>
            <a:pPr defTabSz="913130">
              <a:lnSpc>
                <a:spcPct val="140000"/>
              </a:lnSpc>
              <a:spcBef>
                <a:spcPct val="50000"/>
              </a:spcBef>
            </a:pPr>
            <a:r>
              <a:rPr lang="en-US" altLang="zh-CN" sz="3600" b="1" dirty="0">
                <a:latin typeface="Times New Roman" panose="02020603050405020304" pitchFamily="18" charset="0"/>
              </a:rPr>
              <a:t>To </a:t>
            </a:r>
            <a:r>
              <a:rPr lang="en-US" altLang="zh-CN" sz="3600" b="1" dirty="0" err="1">
                <a:latin typeface="Times New Roman" panose="02020603050405020304" pitchFamily="18" charset="0"/>
              </a:rPr>
              <a:t>summarise</a:t>
            </a:r>
            <a:r>
              <a:rPr lang="en-US" altLang="zh-CN" sz="3600" b="1" dirty="0">
                <a:latin typeface="Times New Roman" panose="02020603050405020304" pitchFamily="18" charset="0"/>
              </a:rPr>
              <a:t> and </a:t>
            </a:r>
            <a:r>
              <a:rPr lang="en-US" altLang="zh-CN" sz="3600" b="1" dirty="0" err="1">
                <a:latin typeface="Times New Roman" panose="02020603050405020304" pitchFamily="18" charset="0"/>
              </a:rPr>
              <a:t>practise</a:t>
            </a:r>
            <a:r>
              <a:rPr lang="en-US" altLang="zh-CN" sz="3600" b="1" dirty="0">
                <a:latin typeface="Times New Roman" panose="02020603050405020304" pitchFamily="18" charset="0"/>
              </a:rPr>
              <a:t> the use of the object clause with that.</a:t>
            </a:r>
          </a:p>
          <a:p>
            <a:pPr defTabSz="913130">
              <a:lnSpc>
                <a:spcPct val="140000"/>
              </a:lnSpc>
              <a:spcBef>
                <a:spcPct val="50000"/>
              </a:spcBef>
            </a:pPr>
            <a:r>
              <a:rPr lang="en-US" altLang="zh-CN" sz="3600" b="1" dirty="0">
                <a:latin typeface="Times New Roman" panose="02020603050405020304" pitchFamily="18" charset="0"/>
              </a:rPr>
              <a:t>Try your best to master what you have learned in this module and preview the next module.</a:t>
            </a:r>
          </a:p>
        </p:txBody>
      </p:sp>
    </p:spTree>
  </p:cSld>
  <p:clrMapOvr>
    <a:masterClrMapping/>
  </p:clrMapOvr>
  <p:transition>
    <p:random/>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3" name="Picture 2" descr="C:\Users\AppleBar\Desktop\剪头.png"/>
          <p:cNvPicPr>
            <a:picLocks noChangeAspect="1" noChangeArrowheads="1"/>
          </p:cNvPicPr>
          <p:nvPr/>
        </p:nvPicPr>
        <p:blipFill>
          <a:blip r:embed="rId2" cstate="email"/>
          <a:srcRect/>
          <a:stretch>
            <a:fillRect/>
          </a:stretch>
        </p:blipFill>
        <p:spPr bwMode="auto">
          <a:xfrm>
            <a:off x="539750" y="2636838"/>
            <a:ext cx="2303463"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4" name="矩形 6"/>
          <p:cNvPicPr>
            <a:picLocks noChangeArrowheads="1"/>
          </p:cNvPicPr>
          <p:nvPr/>
        </p:nvPicPr>
        <p:blipFill>
          <a:blip r:embed="rId3" cstate="email"/>
          <a:srcRect/>
          <a:stretch>
            <a:fillRect/>
          </a:stretch>
        </p:blipFill>
        <p:spPr bwMode="auto">
          <a:xfrm>
            <a:off x="2170113" y="2786063"/>
            <a:ext cx="6383337" cy="156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5"/>
          <p:cNvGrpSpPr/>
          <p:nvPr/>
        </p:nvGrpSpPr>
        <p:grpSpPr bwMode="auto">
          <a:xfrm>
            <a:off x="7235825" y="981075"/>
            <a:ext cx="1368425" cy="3454400"/>
            <a:chOff x="0" y="0"/>
            <a:chExt cx="1655762" cy="3311525"/>
          </a:xfrm>
        </p:grpSpPr>
        <p:sp>
          <p:nvSpPr>
            <p:cNvPr id="46085" name="Freeform 2"/>
            <p:cNvSpPr>
              <a:spLocks noChangeArrowheads="1"/>
            </p:cNvSpPr>
            <p:nvPr/>
          </p:nvSpPr>
          <p:spPr bwMode="auto">
            <a:xfrm>
              <a:off x="212725" y="0"/>
              <a:ext cx="219075" cy="863600"/>
            </a:xfrm>
            <a:custGeom>
              <a:avLst/>
              <a:gdLst>
                <a:gd name="T0" fmla="*/ 47 w 138"/>
                <a:gd name="T1" fmla="*/ 0 h 544"/>
                <a:gd name="T2" fmla="*/ 6 w 138"/>
                <a:gd name="T3" fmla="*/ 216 h 544"/>
                <a:gd name="T4" fmla="*/ 12 w 138"/>
                <a:gd name="T5" fmla="*/ 342 h 544"/>
                <a:gd name="T6" fmla="*/ 38 w 138"/>
                <a:gd name="T7" fmla="*/ 437 h 544"/>
                <a:gd name="T8" fmla="*/ 69 w 138"/>
                <a:gd name="T9" fmla="*/ 500 h 544"/>
                <a:gd name="T10" fmla="*/ 138 w 138"/>
                <a:gd name="T11" fmla="*/ 544 h 544"/>
              </a:gdLst>
              <a:ahLst/>
              <a:cxnLst>
                <a:cxn ang="0">
                  <a:pos x="T0" y="T1"/>
                </a:cxn>
                <a:cxn ang="0">
                  <a:pos x="T2" y="T3"/>
                </a:cxn>
                <a:cxn ang="0">
                  <a:pos x="T4" y="T5"/>
                </a:cxn>
                <a:cxn ang="0">
                  <a:pos x="T6" y="T7"/>
                </a:cxn>
                <a:cxn ang="0">
                  <a:pos x="T8" y="T9"/>
                </a:cxn>
                <a:cxn ang="0">
                  <a:pos x="T10" y="T11"/>
                </a:cxn>
              </a:cxnLst>
              <a:rect l="0" t="0" r="r" b="b"/>
              <a:pathLst>
                <a:path w="138" h="544">
                  <a:moveTo>
                    <a:pt x="47" y="0"/>
                  </a:moveTo>
                  <a:lnTo>
                    <a:pt x="6" y="216"/>
                  </a:lnTo>
                  <a:cubicBezTo>
                    <a:pt x="0" y="273"/>
                    <a:pt x="7" y="305"/>
                    <a:pt x="12" y="342"/>
                  </a:cubicBezTo>
                  <a:cubicBezTo>
                    <a:pt x="17" y="379"/>
                    <a:pt x="29" y="411"/>
                    <a:pt x="38" y="437"/>
                  </a:cubicBezTo>
                  <a:lnTo>
                    <a:pt x="69" y="500"/>
                  </a:lnTo>
                  <a:lnTo>
                    <a:pt x="138" y="544"/>
                  </a:lnTo>
                </a:path>
              </a:pathLst>
            </a:custGeom>
            <a:noFill/>
            <a:ln w="22225">
              <a:solidFill>
                <a:schemeClr val="tx1"/>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6086" name="Oval 3"/>
            <p:cNvSpPr>
              <a:spLocks noChangeArrowheads="1"/>
            </p:cNvSpPr>
            <p:nvPr/>
          </p:nvSpPr>
          <p:spPr bwMode="auto">
            <a:xfrm>
              <a:off x="431800" y="574675"/>
              <a:ext cx="360362" cy="360362"/>
            </a:xfrm>
            <a:prstGeom prst="ellipse">
              <a:avLst/>
            </a:prstGeom>
            <a:solidFill>
              <a:schemeClr val="bg1"/>
            </a:solidFill>
            <a:ln w="22225">
              <a:solidFill>
                <a:schemeClr val="tx1"/>
              </a:solidFill>
              <a:round/>
            </a:ln>
          </p:spPr>
          <p:txBody>
            <a:bodyPr wrap="none" anchor="ctr"/>
            <a:lstStyle/>
            <a:p>
              <a:pPr algn="ctr"/>
              <a:endParaRPr lang="zh-CN" altLang="en-US"/>
            </a:p>
          </p:txBody>
        </p:sp>
        <p:sp>
          <p:nvSpPr>
            <p:cNvPr id="46087" name="Freeform 4"/>
            <p:cNvSpPr>
              <a:spLocks noChangeArrowheads="1"/>
            </p:cNvSpPr>
            <p:nvPr/>
          </p:nvSpPr>
          <p:spPr bwMode="auto">
            <a:xfrm>
              <a:off x="554037" y="574675"/>
              <a:ext cx="165100" cy="288925"/>
            </a:xfrm>
            <a:custGeom>
              <a:avLst/>
              <a:gdLst>
                <a:gd name="T0" fmla="*/ 59 w 104"/>
                <a:gd name="T1" fmla="*/ 0 h 182"/>
                <a:gd name="T2" fmla="*/ 25 w 104"/>
                <a:gd name="T3" fmla="*/ 113 h 182"/>
                <a:gd name="T4" fmla="*/ 104 w 104"/>
                <a:gd name="T5" fmla="*/ 182 h 182"/>
              </a:gdLst>
              <a:ahLst/>
              <a:cxnLst>
                <a:cxn ang="0">
                  <a:pos x="T0" y="T1"/>
                </a:cxn>
                <a:cxn ang="0">
                  <a:pos x="T2" y="T3"/>
                </a:cxn>
                <a:cxn ang="0">
                  <a:pos x="T4" y="T5"/>
                </a:cxn>
              </a:cxnLst>
              <a:rect l="0" t="0" r="r" b="b"/>
              <a:pathLst>
                <a:path w="104" h="182">
                  <a:moveTo>
                    <a:pt x="59" y="0"/>
                  </a:moveTo>
                  <a:cubicBezTo>
                    <a:pt x="53" y="19"/>
                    <a:pt x="0" y="50"/>
                    <a:pt x="25" y="113"/>
                  </a:cubicBezTo>
                  <a:cubicBezTo>
                    <a:pt x="50" y="176"/>
                    <a:pt x="88" y="168"/>
                    <a:pt x="104" y="182"/>
                  </a:cubicBezTo>
                </a:path>
              </a:pathLst>
            </a:custGeom>
            <a:solidFill>
              <a:schemeClr val="bg1"/>
            </a:solidFill>
            <a:ln w="22225">
              <a:solidFill>
                <a:schemeClr val="tx1"/>
              </a:solidFill>
              <a:miter lim="800000"/>
            </a:ln>
          </p:spPr>
          <p:txBody>
            <a:bodyPr/>
            <a:lstStyle/>
            <a:p>
              <a:endParaRPr lang="zh-CN" altLang="en-US"/>
            </a:p>
          </p:txBody>
        </p:sp>
        <p:sp>
          <p:nvSpPr>
            <p:cNvPr id="46088" name="Freeform 5"/>
            <p:cNvSpPr>
              <a:spLocks noChangeArrowheads="1"/>
            </p:cNvSpPr>
            <p:nvPr/>
          </p:nvSpPr>
          <p:spPr bwMode="auto">
            <a:xfrm>
              <a:off x="792162" y="719137"/>
              <a:ext cx="142875" cy="144463"/>
            </a:xfrm>
            <a:custGeom>
              <a:avLst/>
              <a:gdLst>
                <a:gd name="T0" fmla="*/ 0 w 90"/>
                <a:gd name="T1" fmla="*/ 0 h 91"/>
                <a:gd name="T2" fmla="*/ 65 w 90"/>
                <a:gd name="T3" fmla="*/ 35 h 91"/>
                <a:gd name="T4" fmla="*/ 90 w 90"/>
                <a:gd name="T5" fmla="*/ 91 h 91"/>
              </a:gdLst>
              <a:ahLst/>
              <a:cxnLst>
                <a:cxn ang="0">
                  <a:pos x="T0" y="T1"/>
                </a:cxn>
                <a:cxn ang="0">
                  <a:pos x="T2" y="T3"/>
                </a:cxn>
                <a:cxn ang="0">
                  <a:pos x="T4" y="T5"/>
                </a:cxn>
              </a:cxnLst>
              <a:rect l="0" t="0" r="r" b="b"/>
              <a:pathLst>
                <a:path w="90" h="91">
                  <a:moveTo>
                    <a:pt x="0" y="0"/>
                  </a:moveTo>
                  <a:lnTo>
                    <a:pt x="65" y="35"/>
                  </a:lnTo>
                  <a:lnTo>
                    <a:pt x="90" y="91"/>
                  </a:lnTo>
                </a:path>
              </a:pathLst>
            </a:custGeom>
            <a:noFill/>
            <a:ln w="22225">
              <a:solidFill>
                <a:schemeClr val="tx1"/>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6089" name="Freeform 6"/>
            <p:cNvSpPr>
              <a:spLocks noChangeArrowheads="1"/>
            </p:cNvSpPr>
            <p:nvPr/>
          </p:nvSpPr>
          <p:spPr bwMode="auto">
            <a:xfrm>
              <a:off x="647700" y="792162"/>
              <a:ext cx="792162" cy="273050"/>
            </a:xfrm>
            <a:custGeom>
              <a:avLst/>
              <a:gdLst>
                <a:gd name="T0" fmla="*/ 0 w 499"/>
                <a:gd name="T1" fmla="*/ 137 h 172"/>
                <a:gd name="T2" fmla="*/ 67 w 499"/>
                <a:gd name="T3" fmla="*/ 160 h 172"/>
                <a:gd name="T4" fmla="*/ 150 w 499"/>
                <a:gd name="T5" fmla="*/ 172 h 172"/>
                <a:gd name="T6" fmla="*/ 264 w 499"/>
                <a:gd name="T7" fmla="*/ 160 h 172"/>
                <a:gd name="T8" fmla="*/ 397 w 499"/>
                <a:gd name="T9" fmla="*/ 90 h 172"/>
                <a:gd name="T10" fmla="*/ 499 w 499"/>
                <a:gd name="T11" fmla="*/ 0 h 172"/>
              </a:gdLst>
              <a:ahLst/>
              <a:cxnLst>
                <a:cxn ang="0">
                  <a:pos x="T0" y="T1"/>
                </a:cxn>
                <a:cxn ang="0">
                  <a:pos x="T2" y="T3"/>
                </a:cxn>
                <a:cxn ang="0">
                  <a:pos x="T4" y="T5"/>
                </a:cxn>
                <a:cxn ang="0">
                  <a:pos x="T6" y="T7"/>
                </a:cxn>
                <a:cxn ang="0">
                  <a:pos x="T8" y="T9"/>
                </a:cxn>
                <a:cxn ang="0">
                  <a:pos x="T10" y="T11"/>
                </a:cxn>
              </a:cxnLst>
              <a:rect l="0" t="0" r="r" b="b"/>
              <a:pathLst>
                <a:path w="499" h="172">
                  <a:moveTo>
                    <a:pt x="0" y="137"/>
                  </a:moveTo>
                  <a:lnTo>
                    <a:pt x="67" y="160"/>
                  </a:lnTo>
                  <a:lnTo>
                    <a:pt x="150" y="172"/>
                  </a:lnTo>
                  <a:lnTo>
                    <a:pt x="264" y="160"/>
                  </a:lnTo>
                  <a:lnTo>
                    <a:pt x="397" y="90"/>
                  </a:lnTo>
                  <a:lnTo>
                    <a:pt x="499" y="0"/>
                  </a:lnTo>
                </a:path>
              </a:pathLst>
            </a:custGeom>
            <a:noFill/>
            <a:ln w="22225">
              <a:solidFill>
                <a:schemeClr val="tx1"/>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6090" name="Freeform 7"/>
            <p:cNvSpPr>
              <a:spLocks noChangeArrowheads="1"/>
            </p:cNvSpPr>
            <p:nvPr/>
          </p:nvSpPr>
          <p:spPr bwMode="auto">
            <a:xfrm>
              <a:off x="382587" y="962025"/>
              <a:ext cx="93663" cy="536575"/>
            </a:xfrm>
            <a:custGeom>
              <a:avLst/>
              <a:gdLst>
                <a:gd name="T0" fmla="*/ 59 w 59"/>
                <a:gd name="T1" fmla="*/ 0 h 338"/>
                <a:gd name="T2" fmla="*/ 13 w 59"/>
                <a:gd name="T3" fmla="*/ 79 h 338"/>
                <a:gd name="T4" fmla="*/ 0 w 59"/>
                <a:gd name="T5" fmla="*/ 167 h 338"/>
                <a:gd name="T6" fmla="*/ 13 w 59"/>
                <a:gd name="T7" fmla="*/ 243 h 338"/>
                <a:gd name="T8" fmla="*/ 57 w 59"/>
                <a:gd name="T9" fmla="*/ 338 h 338"/>
              </a:gdLst>
              <a:ahLst/>
              <a:cxnLst>
                <a:cxn ang="0">
                  <a:pos x="T0" y="T1"/>
                </a:cxn>
                <a:cxn ang="0">
                  <a:pos x="T2" y="T3"/>
                </a:cxn>
                <a:cxn ang="0">
                  <a:pos x="T4" y="T5"/>
                </a:cxn>
                <a:cxn ang="0">
                  <a:pos x="T6" y="T7"/>
                </a:cxn>
                <a:cxn ang="0">
                  <a:pos x="T8" y="T9"/>
                </a:cxn>
              </a:cxnLst>
              <a:rect l="0" t="0" r="r" b="b"/>
              <a:pathLst>
                <a:path w="59" h="338">
                  <a:moveTo>
                    <a:pt x="59" y="0"/>
                  </a:moveTo>
                  <a:lnTo>
                    <a:pt x="13" y="79"/>
                  </a:lnTo>
                  <a:lnTo>
                    <a:pt x="0" y="167"/>
                  </a:lnTo>
                  <a:lnTo>
                    <a:pt x="13" y="243"/>
                  </a:lnTo>
                  <a:lnTo>
                    <a:pt x="57" y="338"/>
                  </a:lnTo>
                </a:path>
              </a:pathLst>
            </a:custGeom>
            <a:noFill/>
            <a:ln w="22225">
              <a:solidFill>
                <a:schemeClr val="tx1"/>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6091" name="Freeform 8"/>
            <p:cNvSpPr>
              <a:spLocks noChangeArrowheads="1"/>
            </p:cNvSpPr>
            <p:nvPr/>
          </p:nvSpPr>
          <p:spPr bwMode="auto">
            <a:xfrm>
              <a:off x="1587" y="1511300"/>
              <a:ext cx="503238" cy="360362"/>
            </a:xfrm>
            <a:custGeom>
              <a:avLst/>
              <a:gdLst>
                <a:gd name="T0" fmla="*/ 317 w 317"/>
                <a:gd name="T1" fmla="*/ 0 h 227"/>
                <a:gd name="T2" fmla="*/ 209 w 317"/>
                <a:gd name="T3" fmla="*/ 80 h 227"/>
                <a:gd name="T4" fmla="*/ 0 w 317"/>
                <a:gd name="T5" fmla="*/ 227 h 227"/>
              </a:gdLst>
              <a:ahLst/>
              <a:cxnLst>
                <a:cxn ang="0">
                  <a:pos x="T0" y="T1"/>
                </a:cxn>
                <a:cxn ang="0">
                  <a:pos x="T2" y="T3"/>
                </a:cxn>
                <a:cxn ang="0">
                  <a:pos x="T4" y="T5"/>
                </a:cxn>
              </a:cxnLst>
              <a:rect l="0" t="0" r="r" b="b"/>
              <a:pathLst>
                <a:path w="317" h="227">
                  <a:moveTo>
                    <a:pt x="317" y="0"/>
                  </a:moveTo>
                  <a:cubicBezTo>
                    <a:pt x="299" y="13"/>
                    <a:pt x="262" y="42"/>
                    <a:pt x="209" y="80"/>
                  </a:cubicBezTo>
                  <a:cubicBezTo>
                    <a:pt x="156" y="118"/>
                    <a:pt x="44" y="197"/>
                    <a:pt x="0" y="227"/>
                  </a:cubicBezTo>
                </a:path>
              </a:pathLst>
            </a:custGeom>
            <a:noFill/>
            <a:ln w="22225">
              <a:solidFill>
                <a:schemeClr val="tx1"/>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6092" name="Freeform 9"/>
            <p:cNvSpPr>
              <a:spLocks noChangeArrowheads="1"/>
            </p:cNvSpPr>
            <p:nvPr/>
          </p:nvSpPr>
          <p:spPr bwMode="auto">
            <a:xfrm>
              <a:off x="0" y="1366837"/>
              <a:ext cx="1008062" cy="661988"/>
            </a:xfrm>
            <a:custGeom>
              <a:avLst/>
              <a:gdLst>
                <a:gd name="T0" fmla="*/ 0 w 635"/>
                <a:gd name="T1" fmla="*/ 318 h 417"/>
                <a:gd name="T2" fmla="*/ 45 w 635"/>
                <a:gd name="T3" fmla="*/ 363 h 417"/>
                <a:gd name="T4" fmla="*/ 136 w 635"/>
                <a:gd name="T5" fmla="*/ 409 h 417"/>
                <a:gd name="T6" fmla="*/ 181 w 635"/>
                <a:gd name="T7" fmla="*/ 363 h 417"/>
                <a:gd name="T8" fmla="*/ 226 w 635"/>
                <a:gd name="T9" fmla="*/ 409 h 417"/>
                <a:gd name="T10" fmla="*/ 272 w 635"/>
                <a:gd name="T11" fmla="*/ 409 h 417"/>
                <a:gd name="T12" fmla="*/ 317 w 635"/>
                <a:gd name="T13" fmla="*/ 363 h 417"/>
                <a:gd name="T14" fmla="*/ 408 w 635"/>
                <a:gd name="T15" fmla="*/ 409 h 417"/>
                <a:gd name="T16" fmla="*/ 453 w 635"/>
                <a:gd name="T17" fmla="*/ 318 h 417"/>
                <a:gd name="T18" fmla="*/ 499 w 635"/>
                <a:gd name="T19" fmla="*/ 318 h 417"/>
                <a:gd name="T20" fmla="*/ 544 w 635"/>
                <a:gd name="T21" fmla="*/ 227 h 417"/>
                <a:gd name="T22" fmla="*/ 589 w 635"/>
                <a:gd name="T23" fmla="*/ 227 h 417"/>
                <a:gd name="T24" fmla="*/ 589 w 635"/>
                <a:gd name="T25" fmla="*/ 136 h 417"/>
                <a:gd name="T26" fmla="*/ 635 w 635"/>
                <a:gd name="T27" fmla="*/ 91 h 417"/>
                <a:gd name="T28" fmla="*/ 589 w 635"/>
                <a:gd name="T29" fmla="*/ 0 h 417"/>
                <a:gd name="T30" fmla="*/ 499 w 635"/>
                <a:gd name="T31" fmla="*/ 91 h 417"/>
                <a:gd name="T32" fmla="*/ 298 w 635"/>
                <a:gd name="T33" fmla="*/ 95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5" h="417">
                  <a:moveTo>
                    <a:pt x="0" y="318"/>
                  </a:moveTo>
                  <a:cubicBezTo>
                    <a:pt x="11" y="333"/>
                    <a:pt x="22" y="348"/>
                    <a:pt x="45" y="363"/>
                  </a:cubicBezTo>
                  <a:cubicBezTo>
                    <a:pt x="68" y="378"/>
                    <a:pt x="113" y="409"/>
                    <a:pt x="136" y="409"/>
                  </a:cubicBezTo>
                  <a:cubicBezTo>
                    <a:pt x="159" y="409"/>
                    <a:pt x="166" y="363"/>
                    <a:pt x="181" y="363"/>
                  </a:cubicBezTo>
                  <a:cubicBezTo>
                    <a:pt x="196" y="363"/>
                    <a:pt x="211" y="401"/>
                    <a:pt x="226" y="409"/>
                  </a:cubicBezTo>
                  <a:cubicBezTo>
                    <a:pt x="241" y="417"/>
                    <a:pt x="257" y="417"/>
                    <a:pt x="272" y="409"/>
                  </a:cubicBezTo>
                  <a:cubicBezTo>
                    <a:pt x="287" y="401"/>
                    <a:pt x="294" y="363"/>
                    <a:pt x="317" y="363"/>
                  </a:cubicBezTo>
                  <a:cubicBezTo>
                    <a:pt x="340" y="363"/>
                    <a:pt x="385" y="416"/>
                    <a:pt x="408" y="409"/>
                  </a:cubicBezTo>
                  <a:cubicBezTo>
                    <a:pt x="431" y="402"/>
                    <a:pt x="438" y="333"/>
                    <a:pt x="453" y="318"/>
                  </a:cubicBezTo>
                  <a:cubicBezTo>
                    <a:pt x="468" y="303"/>
                    <a:pt x="484" y="333"/>
                    <a:pt x="499" y="318"/>
                  </a:cubicBezTo>
                  <a:cubicBezTo>
                    <a:pt x="514" y="303"/>
                    <a:pt x="529" y="242"/>
                    <a:pt x="544" y="227"/>
                  </a:cubicBezTo>
                  <a:cubicBezTo>
                    <a:pt x="559" y="212"/>
                    <a:pt x="582" y="242"/>
                    <a:pt x="589" y="227"/>
                  </a:cubicBezTo>
                  <a:cubicBezTo>
                    <a:pt x="596" y="212"/>
                    <a:pt x="581" y="159"/>
                    <a:pt x="589" y="136"/>
                  </a:cubicBezTo>
                  <a:cubicBezTo>
                    <a:pt x="597" y="113"/>
                    <a:pt x="635" y="114"/>
                    <a:pt x="635" y="91"/>
                  </a:cubicBezTo>
                  <a:cubicBezTo>
                    <a:pt x="635" y="68"/>
                    <a:pt x="612" y="0"/>
                    <a:pt x="589" y="0"/>
                  </a:cubicBezTo>
                  <a:cubicBezTo>
                    <a:pt x="566" y="0"/>
                    <a:pt x="547" y="75"/>
                    <a:pt x="499" y="91"/>
                  </a:cubicBezTo>
                  <a:cubicBezTo>
                    <a:pt x="451" y="107"/>
                    <a:pt x="340" y="94"/>
                    <a:pt x="298" y="95"/>
                  </a:cubicBezTo>
                </a:path>
              </a:pathLst>
            </a:custGeom>
            <a:solidFill>
              <a:srgbClr val="FFFF00"/>
            </a:solidFill>
            <a:ln w="22225">
              <a:solidFill>
                <a:schemeClr val="tx1"/>
              </a:solidFill>
              <a:miter lim="800000"/>
            </a:ln>
          </p:spPr>
          <p:txBody>
            <a:bodyPr/>
            <a:lstStyle/>
            <a:p>
              <a:endParaRPr lang="zh-CN" altLang="en-US"/>
            </a:p>
          </p:txBody>
        </p:sp>
        <p:sp>
          <p:nvSpPr>
            <p:cNvPr id="46093" name="Freeform 10"/>
            <p:cNvSpPr>
              <a:spLocks noChangeArrowheads="1"/>
            </p:cNvSpPr>
            <p:nvPr/>
          </p:nvSpPr>
          <p:spPr bwMode="auto">
            <a:xfrm>
              <a:off x="403225" y="2087562"/>
              <a:ext cx="173037" cy="1079500"/>
            </a:xfrm>
            <a:custGeom>
              <a:avLst/>
              <a:gdLst>
                <a:gd name="T0" fmla="*/ 18 w 109"/>
                <a:gd name="T1" fmla="*/ 0 h 680"/>
                <a:gd name="T2" fmla="*/ 0 w 109"/>
                <a:gd name="T3" fmla="*/ 242 h 680"/>
                <a:gd name="T4" fmla="*/ 109 w 109"/>
                <a:gd name="T5" fmla="*/ 680 h 680"/>
              </a:gdLst>
              <a:ahLst/>
              <a:cxnLst>
                <a:cxn ang="0">
                  <a:pos x="T0" y="T1"/>
                </a:cxn>
                <a:cxn ang="0">
                  <a:pos x="T2" y="T3"/>
                </a:cxn>
                <a:cxn ang="0">
                  <a:pos x="T4" y="T5"/>
                </a:cxn>
              </a:cxnLst>
              <a:rect l="0" t="0" r="r" b="b"/>
              <a:pathLst>
                <a:path w="109" h="680">
                  <a:moveTo>
                    <a:pt x="18" y="0"/>
                  </a:moveTo>
                  <a:lnTo>
                    <a:pt x="0" y="242"/>
                  </a:lnTo>
                  <a:lnTo>
                    <a:pt x="109" y="680"/>
                  </a:lnTo>
                </a:path>
              </a:pathLst>
            </a:custGeom>
            <a:noFill/>
            <a:ln w="22225">
              <a:solidFill>
                <a:schemeClr val="tx1"/>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6094" name="Freeform 11"/>
            <p:cNvSpPr>
              <a:spLocks noChangeArrowheads="1"/>
            </p:cNvSpPr>
            <p:nvPr/>
          </p:nvSpPr>
          <p:spPr bwMode="auto">
            <a:xfrm>
              <a:off x="935037" y="1295400"/>
              <a:ext cx="576263" cy="484187"/>
            </a:xfrm>
            <a:custGeom>
              <a:avLst/>
              <a:gdLst>
                <a:gd name="T0" fmla="*/ 0 w 363"/>
                <a:gd name="T1" fmla="*/ 272 h 305"/>
                <a:gd name="T2" fmla="*/ 38 w 363"/>
                <a:gd name="T3" fmla="*/ 292 h 305"/>
                <a:gd name="T4" fmla="*/ 140 w 363"/>
                <a:gd name="T5" fmla="*/ 305 h 305"/>
                <a:gd name="T6" fmla="*/ 311 w 363"/>
                <a:gd name="T7" fmla="*/ 96 h 305"/>
                <a:gd name="T8" fmla="*/ 363 w 363"/>
                <a:gd name="T9" fmla="*/ 0 h 305"/>
              </a:gdLst>
              <a:ahLst/>
              <a:cxnLst>
                <a:cxn ang="0">
                  <a:pos x="T0" y="T1"/>
                </a:cxn>
                <a:cxn ang="0">
                  <a:pos x="T2" y="T3"/>
                </a:cxn>
                <a:cxn ang="0">
                  <a:pos x="T4" y="T5"/>
                </a:cxn>
                <a:cxn ang="0">
                  <a:pos x="T6" y="T7"/>
                </a:cxn>
                <a:cxn ang="0">
                  <a:pos x="T8" y="T9"/>
                </a:cxn>
              </a:cxnLst>
              <a:rect l="0" t="0" r="r" b="b"/>
              <a:pathLst>
                <a:path w="363" h="305">
                  <a:moveTo>
                    <a:pt x="0" y="272"/>
                  </a:moveTo>
                  <a:lnTo>
                    <a:pt x="38" y="292"/>
                  </a:lnTo>
                  <a:lnTo>
                    <a:pt x="140" y="305"/>
                  </a:lnTo>
                  <a:lnTo>
                    <a:pt x="311" y="96"/>
                  </a:lnTo>
                  <a:lnTo>
                    <a:pt x="363" y="0"/>
                  </a:lnTo>
                </a:path>
              </a:pathLst>
            </a:custGeom>
            <a:noFill/>
            <a:ln w="22225">
              <a:solidFill>
                <a:schemeClr val="tx1"/>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6095" name="Freeform 12"/>
            <p:cNvSpPr>
              <a:spLocks noChangeArrowheads="1"/>
            </p:cNvSpPr>
            <p:nvPr/>
          </p:nvSpPr>
          <p:spPr bwMode="auto">
            <a:xfrm>
              <a:off x="1511300" y="1152525"/>
              <a:ext cx="144462" cy="144462"/>
            </a:xfrm>
            <a:custGeom>
              <a:avLst/>
              <a:gdLst>
                <a:gd name="T0" fmla="*/ 0 w 91"/>
                <a:gd name="T1" fmla="*/ 91 h 91"/>
                <a:gd name="T2" fmla="*/ 68 w 91"/>
                <a:gd name="T3" fmla="*/ 37 h 91"/>
                <a:gd name="T4" fmla="*/ 91 w 91"/>
                <a:gd name="T5" fmla="*/ 0 h 91"/>
              </a:gdLst>
              <a:ahLst/>
              <a:cxnLst>
                <a:cxn ang="0">
                  <a:pos x="T0" y="T1"/>
                </a:cxn>
                <a:cxn ang="0">
                  <a:pos x="T2" y="T3"/>
                </a:cxn>
                <a:cxn ang="0">
                  <a:pos x="T4" y="T5"/>
                </a:cxn>
              </a:cxnLst>
              <a:rect l="0" t="0" r="r" b="b"/>
              <a:pathLst>
                <a:path w="91" h="91">
                  <a:moveTo>
                    <a:pt x="0" y="91"/>
                  </a:moveTo>
                  <a:lnTo>
                    <a:pt x="68" y="37"/>
                  </a:lnTo>
                  <a:lnTo>
                    <a:pt x="91" y="0"/>
                  </a:lnTo>
                </a:path>
              </a:pathLst>
            </a:custGeom>
            <a:noFill/>
            <a:ln w="22225">
              <a:solidFill>
                <a:schemeClr val="tx1"/>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6096" name="Freeform 13"/>
            <p:cNvSpPr>
              <a:spLocks noChangeArrowheads="1"/>
            </p:cNvSpPr>
            <p:nvPr/>
          </p:nvSpPr>
          <p:spPr bwMode="auto">
            <a:xfrm>
              <a:off x="433387" y="3167062"/>
              <a:ext cx="144463" cy="144463"/>
            </a:xfrm>
            <a:custGeom>
              <a:avLst/>
              <a:gdLst>
                <a:gd name="T0" fmla="*/ 91 w 91"/>
                <a:gd name="T1" fmla="*/ 0 h 91"/>
                <a:gd name="T2" fmla="*/ 60 w 91"/>
                <a:gd name="T3" fmla="*/ 45 h 91"/>
                <a:gd name="T4" fmla="*/ 0 w 91"/>
                <a:gd name="T5" fmla="*/ 91 h 91"/>
              </a:gdLst>
              <a:ahLst/>
              <a:cxnLst>
                <a:cxn ang="0">
                  <a:pos x="T0" y="T1"/>
                </a:cxn>
                <a:cxn ang="0">
                  <a:pos x="T2" y="T3"/>
                </a:cxn>
                <a:cxn ang="0">
                  <a:pos x="T4" y="T5"/>
                </a:cxn>
              </a:cxnLst>
              <a:rect l="0" t="0" r="r" b="b"/>
              <a:pathLst>
                <a:path w="91" h="91">
                  <a:moveTo>
                    <a:pt x="91" y="0"/>
                  </a:moveTo>
                  <a:lnTo>
                    <a:pt x="60" y="45"/>
                  </a:lnTo>
                  <a:lnTo>
                    <a:pt x="0" y="91"/>
                  </a:lnTo>
                </a:path>
              </a:pathLst>
            </a:custGeom>
            <a:noFill/>
            <a:ln w="22225">
              <a:solidFill>
                <a:schemeClr val="tx1"/>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6097" name="Freeform 14"/>
            <p:cNvSpPr>
              <a:spLocks noChangeArrowheads="1"/>
            </p:cNvSpPr>
            <p:nvPr/>
          </p:nvSpPr>
          <p:spPr bwMode="auto">
            <a:xfrm>
              <a:off x="576262" y="3167062"/>
              <a:ext cx="114300" cy="119063"/>
            </a:xfrm>
            <a:custGeom>
              <a:avLst/>
              <a:gdLst>
                <a:gd name="T0" fmla="*/ 0 w 72"/>
                <a:gd name="T1" fmla="*/ 0 h 75"/>
                <a:gd name="T2" fmla="*/ 62 w 72"/>
                <a:gd name="T3" fmla="*/ 6 h 75"/>
                <a:gd name="T4" fmla="*/ 62 w 72"/>
                <a:gd name="T5" fmla="*/ 75 h 75"/>
              </a:gdLst>
              <a:ahLst/>
              <a:cxnLst>
                <a:cxn ang="0">
                  <a:pos x="T0" y="T1"/>
                </a:cxn>
                <a:cxn ang="0">
                  <a:pos x="T2" y="T3"/>
                </a:cxn>
                <a:cxn ang="0">
                  <a:pos x="T4" y="T5"/>
                </a:cxn>
              </a:cxnLst>
              <a:rect l="0" t="0" r="r" b="b"/>
              <a:pathLst>
                <a:path w="72" h="75">
                  <a:moveTo>
                    <a:pt x="0" y="0"/>
                  </a:moveTo>
                  <a:cubicBezTo>
                    <a:pt x="10" y="1"/>
                    <a:pt x="49" y="18"/>
                    <a:pt x="62" y="6"/>
                  </a:cubicBezTo>
                  <a:cubicBezTo>
                    <a:pt x="72" y="18"/>
                    <a:pt x="62" y="61"/>
                    <a:pt x="62" y="75"/>
                  </a:cubicBezTo>
                </a:path>
              </a:pathLst>
            </a:custGeom>
            <a:noFill/>
            <a:ln w="22225">
              <a:solidFill>
                <a:schemeClr val="tx1"/>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5843"/>
                                        </p:tgtEl>
                                        <p:attrNameLst>
                                          <p:attrName>style.visibility</p:attrName>
                                        </p:attrNameLst>
                                      </p:cBhvr>
                                      <p:to>
                                        <p:strVal val="visible"/>
                                      </p:to>
                                    </p:set>
                                    <p:animEffect transition="in" filter="wipe(left)">
                                      <p:cBhvr>
                                        <p:cTn id="7" dur="500"/>
                                        <p:tgtEl>
                                          <p:spTgt spid="35843"/>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5844"/>
                                        </p:tgtEl>
                                        <p:attrNameLst>
                                          <p:attrName>style.visibility</p:attrName>
                                        </p:attrNameLst>
                                      </p:cBhvr>
                                      <p:to>
                                        <p:strVal val="visible"/>
                                      </p:to>
                                    </p:set>
                                    <p:animEffect transition="in" filter="wipe(left)">
                                      <p:cBhvr>
                                        <p:cTn id="11" dur="500"/>
                                        <p:tgtEl>
                                          <p:spTgt spid="35844"/>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矩形 49153"/>
          <p:cNvSpPr>
            <a:spLocks noChangeArrowheads="1"/>
          </p:cNvSpPr>
          <p:nvPr/>
        </p:nvSpPr>
        <p:spPr bwMode="auto">
          <a:xfrm>
            <a:off x="685800" y="609600"/>
            <a:ext cx="7848600" cy="577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40000"/>
              </a:lnSpc>
              <a:buFont typeface="Arial" panose="020B0604020202020204" pitchFamily="34" charset="0"/>
              <a:buChar char="•"/>
            </a:pPr>
            <a:r>
              <a:rPr lang="zh-TW" altLang="en-US" sz="3800" b="1" dirty="0">
                <a:solidFill>
                  <a:srgbClr val="FF0000"/>
                </a:solidFill>
                <a:latin typeface="Times New Roman" panose="02020603050405020304" pitchFamily="18" charset="0"/>
              </a:rPr>
              <a:t>宾语从句分为三类：</a:t>
            </a:r>
            <a:endParaRPr lang="en-US" altLang="zh-CN" sz="3800" b="1" dirty="0">
              <a:solidFill>
                <a:srgbClr val="FF0000"/>
              </a:solidFill>
              <a:latin typeface="Times New Roman" panose="02020603050405020304" pitchFamily="18" charset="0"/>
            </a:endParaRPr>
          </a:p>
          <a:p>
            <a:pPr>
              <a:lnSpc>
                <a:spcPct val="140000"/>
              </a:lnSpc>
            </a:pPr>
            <a:r>
              <a:rPr lang="zh-TW" altLang="en-US" sz="3800" b="1" dirty="0">
                <a:solidFill>
                  <a:srgbClr val="FF33CC"/>
                </a:solidFill>
                <a:latin typeface="Times New Roman" panose="02020603050405020304" pitchFamily="18" charset="0"/>
              </a:rPr>
              <a:t>(1) that引导的宾语从句</a:t>
            </a:r>
            <a:endParaRPr lang="en-US" altLang="zh-CN" sz="3800" b="1" dirty="0">
              <a:solidFill>
                <a:srgbClr val="FF33CC"/>
              </a:solidFill>
              <a:latin typeface="Times New Roman" panose="02020603050405020304" pitchFamily="18" charset="0"/>
            </a:endParaRPr>
          </a:p>
          <a:p>
            <a:pPr>
              <a:lnSpc>
                <a:spcPct val="140000"/>
              </a:lnSpc>
            </a:pPr>
            <a:r>
              <a:rPr lang="en-US" altLang="zh-CN" sz="3800" b="1" dirty="0">
                <a:latin typeface="Times New Roman" panose="02020603050405020304" pitchFamily="18" charset="0"/>
              </a:rPr>
              <a:t>I hope (that) it will snow this winter.</a:t>
            </a:r>
          </a:p>
          <a:p>
            <a:pPr>
              <a:lnSpc>
                <a:spcPct val="140000"/>
              </a:lnSpc>
            </a:pPr>
            <a:r>
              <a:rPr lang="zh-TW" altLang="en-US" sz="3800" b="1" dirty="0">
                <a:solidFill>
                  <a:srgbClr val="FF33CC"/>
                </a:solidFill>
                <a:latin typeface="Times New Roman" panose="02020603050405020304" pitchFamily="18" charset="0"/>
              </a:rPr>
              <a:t>(2) whether/if引导的宾</a:t>
            </a:r>
            <a:r>
              <a:rPr lang="zh-CN" altLang="en-US" sz="3800" b="1" dirty="0">
                <a:solidFill>
                  <a:srgbClr val="FF33CC"/>
                </a:solidFill>
                <a:latin typeface="Times New Roman" panose="02020603050405020304" pitchFamily="18" charset="0"/>
              </a:rPr>
              <a:t>语</a:t>
            </a:r>
            <a:r>
              <a:rPr lang="zh-TW" altLang="en-US" sz="3800" b="1" dirty="0">
                <a:solidFill>
                  <a:srgbClr val="FF33CC"/>
                </a:solidFill>
                <a:latin typeface="Times New Roman" panose="02020603050405020304" pitchFamily="18" charset="0"/>
              </a:rPr>
              <a:t>从句 </a:t>
            </a:r>
            <a:endParaRPr lang="zh-TW" altLang="zh-CN" sz="3800" b="1" dirty="0">
              <a:solidFill>
                <a:srgbClr val="FF33CC"/>
              </a:solidFill>
              <a:latin typeface="Times New Roman" panose="02020603050405020304" pitchFamily="18" charset="0"/>
            </a:endParaRPr>
          </a:p>
          <a:p>
            <a:pPr>
              <a:lnSpc>
                <a:spcPct val="140000"/>
              </a:lnSpc>
            </a:pPr>
            <a:r>
              <a:rPr lang="en-US" altLang="zh-CN" sz="3800" b="1" dirty="0">
                <a:latin typeface="Times New Roman" panose="02020603050405020304" pitchFamily="18" charset="0"/>
              </a:rPr>
              <a:t>I’m not sure if he will come.</a:t>
            </a:r>
          </a:p>
          <a:p>
            <a:pPr>
              <a:lnSpc>
                <a:spcPct val="140000"/>
              </a:lnSpc>
            </a:pPr>
            <a:r>
              <a:rPr lang="zh-TW" altLang="en-US" sz="3800" b="1" dirty="0">
                <a:solidFill>
                  <a:srgbClr val="FF33CC"/>
                </a:solidFill>
                <a:latin typeface="Times New Roman" panose="02020603050405020304" pitchFamily="18" charset="0"/>
              </a:rPr>
              <a:t>(3) 疑问词引导的宾语从句</a:t>
            </a:r>
          </a:p>
          <a:p>
            <a:pPr>
              <a:lnSpc>
                <a:spcPct val="140000"/>
              </a:lnSpc>
            </a:pPr>
            <a:r>
              <a:rPr lang="en-US" altLang="zh-TW" sz="3800" b="1" dirty="0">
                <a:latin typeface="Times New Roman" panose="02020603050405020304" pitchFamily="18" charset="0"/>
              </a:rPr>
              <a:t>I want to know what he will do next.</a:t>
            </a:r>
          </a:p>
        </p:txBody>
      </p:sp>
    </p:spTree>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矩形 45059"/>
          <p:cNvSpPr>
            <a:spLocks noChangeArrowheads="1"/>
          </p:cNvSpPr>
          <p:nvPr/>
        </p:nvSpPr>
        <p:spPr bwMode="auto">
          <a:xfrm>
            <a:off x="533400" y="609600"/>
            <a:ext cx="8001000" cy="555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40000"/>
              </a:lnSpc>
              <a:buFont typeface="Arial" panose="020B0604020202020204" pitchFamily="34" charset="0"/>
              <a:buChar char="•"/>
            </a:pPr>
            <a:r>
              <a:rPr lang="zh-TW" altLang="en-US" sz="3200" b="1" dirty="0">
                <a:solidFill>
                  <a:srgbClr val="FF0000"/>
                </a:solidFill>
                <a:latin typeface="Times New Roman" panose="02020603050405020304" pitchFamily="18" charset="0"/>
              </a:rPr>
              <a:t>当谓语动词表示肯定的概念，如“希望、相信、知道、说”时，其后面的句子一般用that引导。that没有任何词汇含义，只有语法功能，目的是使读者清楚后面的句子是宾语从句。多数情况下that可以省略。</a:t>
            </a:r>
            <a:r>
              <a:rPr lang="zh-TW" altLang="en-US" sz="3200" b="1" dirty="0">
                <a:latin typeface="Times New Roman" panose="02020603050405020304" pitchFamily="18" charset="0"/>
              </a:rPr>
              <a:t>例如：</a:t>
            </a:r>
            <a:endParaRPr lang="en-US" altLang="zh-CN" sz="3200" b="1" dirty="0">
              <a:latin typeface="Times New Roman" panose="02020603050405020304" pitchFamily="18" charset="0"/>
            </a:endParaRPr>
          </a:p>
          <a:p>
            <a:pPr>
              <a:lnSpc>
                <a:spcPct val="140000"/>
              </a:lnSpc>
            </a:pPr>
            <a:r>
              <a:rPr lang="en-US" altLang="zh-CN" sz="3200" b="1" dirty="0">
                <a:latin typeface="Times New Roman" panose="02020603050405020304" pitchFamily="18" charset="0"/>
              </a:rPr>
              <a:t>I hope (that) it will snow this winter.</a:t>
            </a:r>
          </a:p>
          <a:p>
            <a:pPr>
              <a:lnSpc>
                <a:spcPct val="140000"/>
              </a:lnSpc>
            </a:pPr>
            <a:r>
              <a:rPr lang="en-US" altLang="zh-CN" sz="3200" b="1" dirty="0">
                <a:latin typeface="Times New Roman" panose="02020603050405020304" pitchFamily="18" charset="0"/>
              </a:rPr>
              <a:t>Betty thinks (that) trees can improve the air.</a:t>
            </a:r>
          </a:p>
          <a:p>
            <a:pPr>
              <a:lnSpc>
                <a:spcPct val="140000"/>
              </a:lnSpc>
            </a:pPr>
            <a:r>
              <a:rPr lang="en-US" altLang="zh-CN" sz="3200" b="1" dirty="0">
                <a:latin typeface="Times New Roman" panose="02020603050405020304" pitchFamily="18" charset="0"/>
              </a:rPr>
              <a:t>I know (that) he is friendly.</a:t>
            </a:r>
          </a:p>
        </p:txBody>
      </p:sp>
    </p:spTree>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矩形 50181"/>
          <p:cNvSpPr>
            <a:spLocks noChangeArrowheads="1"/>
          </p:cNvSpPr>
          <p:nvPr/>
        </p:nvSpPr>
        <p:spPr bwMode="auto">
          <a:xfrm>
            <a:off x="609600" y="1143000"/>
            <a:ext cx="7594600" cy="448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Char char="•"/>
            </a:pPr>
            <a:r>
              <a:rPr lang="zh-CN" altLang="en-US" sz="3200" b="1" dirty="0">
                <a:solidFill>
                  <a:srgbClr val="FF0000"/>
                </a:solidFill>
                <a:latin typeface="Times New Roman" panose="02020603050405020304" pitchFamily="18" charset="0"/>
              </a:rPr>
              <a:t>注意：并非所有的动词后面都可接</a:t>
            </a:r>
            <a:r>
              <a:rPr lang="en-US" altLang="zh-CN" sz="3200" b="1" dirty="0">
                <a:solidFill>
                  <a:srgbClr val="FF0000"/>
                </a:solidFill>
                <a:latin typeface="Times New Roman" panose="02020603050405020304" pitchFamily="18" charset="0"/>
              </a:rPr>
              <a:t>that</a:t>
            </a:r>
            <a:r>
              <a:rPr lang="zh-CN" altLang="en-US" sz="3200" b="1" dirty="0">
                <a:solidFill>
                  <a:srgbClr val="FF0000"/>
                </a:solidFill>
                <a:latin typeface="Times New Roman" panose="02020603050405020304" pitchFamily="18" charset="0"/>
              </a:rPr>
              <a:t>引导的宾语从句，常</a:t>
            </a:r>
            <a:r>
              <a:rPr lang="zh-TW" altLang="en-US" sz="3200" b="1" dirty="0">
                <a:solidFill>
                  <a:srgbClr val="FF0000"/>
                </a:solidFill>
                <a:latin typeface="Times New Roman" panose="02020603050405020304" pitchFamily="18" charset="0"/>
              </a:rPr>
              <a:t>接 that 宾</a:t>
            </a:r>
            <a:r>
              <a:rPr lang="zh-CN" altLang="en-US" sz="3200" b="1" dirty="0">
                <a:solidFill>
                  <a:srgbClr val="FF0000"/>
                </a:solidFill>
                <a:latin typeface="Times New Roman" panose="02020603050405020304" pitchFamily="18" charset="0"/>
              </a:rPr>
              <a:t>语</a:t>
            </a:r>
            <a:r>
              <a:rPr lang="zh-TW" altLang="en-US" sz="3200" b="1" dirty="0">
                <a:solidFill>
                  <a:srgbClr val="FF0000"/>
                </a:solidFill>
                <a:latin typeface="Times New Roman" panose="02020603050405020304" pitchFamily="18" charset="0"/>
              </a:rPr>
              <a:t>从句的谓</a:t>
            </a:r>
            <a:r>
              <a:rPr lang="zh-CN" altLang="en-US" sz="3200" b="1" dirty="0">
                <a:solidFill>
                  <a:srgbClr val="FF0000"/>
                </a:solidFill>
                <a:latin typeface="Times New Roman" panose="02020603050405020304" pitchFamily="18" charset="0"/>
              </a:rPr>
              <a:t>语</a:t>
            </a:r>
            <a:r>
              <a:rPr lang="zh-TW" altLang="en-US" sz="3200" b="1" dirty="0">
                <a:solidFill>
                  <a:srgbClr val="FF0000"/>
                </a:solidFill>
                <a:latin typeface="Times New Roman" panose="02020603050405020304" pitchFamily="18" charset="0"/>
              </a:rPr>
              <a:t>动词有：</a:t>
            </a:r>
            <a:r>
              <a:rPr lang="en-US" altLang="zh-CN" sz="3200" b="1" dirty="0">
                <a:latin typeface="Times New Roman" panose="02020603050405020304" pitchFamily="18" charset="0"/>
              </a:rPr>
              <a:t>believe, expect, explain, feel</a:t>
            </a:r>
            <a:r>
              <a:rPr lang="zh-CN" altLang="en-US" sz="3200" b="1" dirty="0">
                <a:latin typeface="Times New Roman" panose="02020603050405020304" pitchFamily="18" charset="0"/>
              </a:rPr>
              <a:t>，</a:t>
            </a:r>
            <a:r>
              <a:rPr lang="en-US" altLang="zh-CN" sz="3200" b="1" dirty="0">
                <a:latin typeface="Times New Roman" panose="02020603050405020304" pitchFamily="18" charset="0"/>
              </a:rPr>
              <a:t>hear</a:t>
            </a:r>
            <a:r>
              <a:rPr lang="zh-CN" altLang="en-US" sz="3200" b="1" dirty="0">
                <a:latin typeface="Times New Roman" panose="02020603050405020304" pitchFamily="18" charset="0"/>
              </a:rPr>
              <a:t>，</a:t>
            </a:r>
            <a:r>
              <a:rPr lang="en-US" altLang="zh-CN" sz="3200" b="1" dirty="0">
                <a:latin typeface="Times New Roman" panose="02020603050405020304" pitchFamily="18" charset="0"/>
              </a:rPr>
              <a:t>hope, imagine, prefer, promise, report</a:t>
            </a:r>
            <a:r>
              <a:rPr lang="zh-CN" altLang="en-US" sz="3200" b="1" dirty="0">
                <a:latin typeface="Times New Roman" panose="02020603050405020304" pitchFamily="18" charset="0"/>
              </a:rPr>
              <a:t>，</a:t>
            </a:r>
            <a:r>
              <a:rPr lang="en-US" altLang="zh-CN" sz="3200" b="1" dirty="0">
                <a:latin typeface="Times New Roman" panose="02020603050405020304" pitchFamily="18" charset="0"/>
              </a:rPr>
              <a:t>say, see, tell, think, under, stand</a:t>
            </a:r>
            <a:r>
              <a:rPr lang="zh-CN" altLang="en-US" sz="3200" b="1" dirty="0">
                <a:latin typeface="Times New Roman" panose="02020603050405020304" pitchFamily="18" charset="0"/>
              </a:rPr>
              <a:t>，</a:t>
            </a:r>
            <a:r>
              <a:rPr lang="zh-TW" altLang="en-US" sz="3200" b="1" dirty="0">
                <a:latin typeface="Times New Roman" panose="02020603050405020304" pitchFamily="18" charset="0"/>
              </a:rPr>
              <a:t>warn, wish 等。</a:t>
            </a:r>
            <a:endParaRPr lang="zh-CN" altLang="en-US" sz="3200" b="1" dirty="0">
              <a:latin typeface="Times New Roman" panose="02020603050405020304" pitchFamily="18" charset="0"/>
            </a:endParaRPr>
          </a:p>
        </p:txBody>
      </p:sp>
    </p:spTree>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矩形 51203"/>
          <p:cNvSpPr>
            <a:spLocks noChangeArrowheads="1"/>
          </p:cNvSpPr>
          <p:nvPr/>
        </p:nvSpPr>
        <p:spPr bwMode="auto">
          <a:xfrm>
            <a:off x="838200" y="914400"/>
            <a:ext cx="7848600" cy="462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5000"/>
              </a:lnSpc>
              <a:buFont typeface="Arial" panose="020B0604020202020204" pitchFamily="34" charset="0"/>
              <a:buChar char="•"/>
            </a:pPr>
            <a:r>
              <a:rPr lang="zh-CN" altLang="en-US" sz="3200" b="1" dirty="0">
                <a:solidFill>
                  <a:srgbClr val="FF0000"/>
                </a:solidFill>
                <a:latin typeface="Times New Roman" panose="02020603050405020304" pitchFamily="18" charset="0"/>
              </a:rPr>
              <a:t>宾语从句的语序：</a:t>
            </a:r>
          </a:p>
          <a:p>
            <a:pPr>
              <a:lnSpc>
                <a:spcPct val="155000"/>
              </a:lnSpc>
            </a:pPr>
            <a:r>
              <a:rPr lang="en-US" altLang="zh-CN" sz="3200" b="1" dirty="0">
                <a:latin typeface="Times New Roman" panose="02020603050405020304" pitchFamily="18" charset="0"/>
              </a:rPr>
              <a:t>   </a:t>
            </a:r>
            <a:r>
              <a:rPr lang="zh-CN" altLang="en-US" sz="3200" b="1" dirty="0">
                <a:latin typeface="Times New Roman" panose="02020603050405020304" pitchFamily="18" charset="0"/>
              </a:rPr>
              <a:t>宾语从句的语序应为</a:t>
            </a:r>
            <a:r>
              <a:rPr lang="zh-CN" altLang="en-US" sz="3200" b="1" dirty="0">
                <a:solidFill>
                  <a:srgbClr val="008000"/>
                </a:solidFill>
                <a:latin typeface="Times New Roman" panose="02020603050405020304" pitchFamily="18" charset="0"/>
              </a:rPr>
              <a:t>陈述句的语序</a:t>
            </a:r>
            <a:r>
              <a:rPr lang="zh-CN" altLang="en-US" sz="3200" b="1" dirty="0">
                <a:latin typeface="Times New Roman" panose="02020603050405020304" pitchFamily="18" charset="0"/>
              </a:rPr>
              <a:t>。</a:t>
            </a:r>
          </a:p>
          <a:p>
            <a:pPr>
              <a:lnSpc>
                <a:spcPct val="155000"/>
              </a:lnSpc>
            </a:pPr>
            <a:r>
              <a:rPr lang="zh-CN" altLang="en-US" sz="3200" b="1" dirty="0">
                <a:latin typeface="Times New Roman" panose="02020603050405020304" pitchFamily="18" charset="0"/>
              </a:rPr>
              <a:t>例如：</a:t>
            </a:r>
          </a:p>
          <a:p>
            <a:pPr>
              <a:lnSpc>
                <a:spcPct val="155000"/>
              </a:lnSpc>
            </a:pPr>
            <a:r>
              <a:rPr lang="en-US" altLang="zh-CN" sz="3200" b="1" dirty="0">
                <a:latin typeface="Times New Roman" panose="02020603050405020304" pitchFamily="18" charset="0"/>
              </a:rPr>
              <a:t> I hear (that) physics isn’t easy. </a:t>
            </a:r>
          </a:p>
          <a:p>
            <a:pPr>
              <a:lnSpc>
                <a:spcPct val="155000"/>
              </a:lnSpc>
            </a:pPr>
            <a:r>
              <a:rPr lang="en-US" altLang="zh-CN" sz="3200" b="1" dirty="0">
                <a:latin typeface="Times New Roman" panose="02020603050405020304" pitchFamily="18" charset="0"/>
              </a:rPr>
              <a:t> I think (that) you will like this school soon. </a:t>
            </a:r>
          </a:p>
          <a:p>
            <a:pPr>
              <a:lnSpc>
                <a:spcPct val="155000"/>
              </a:lnSpc>
            </a:pPr>
            <a:r>
              <a:rPr lang="en-US" altLang="zh-CN" sz="3200" b="1" dirty="0">
                <a:latin typeface="Times New Roman" panose="02020603050405020304" pitchFamily="18" charset="0"/>
              </a:rPr>
              <a:t>Can you tell me how I can get to zoo</a:t>
            </a:r>
            <a:r>
              <a:rPr lang="zh-CN" altLang="en-US" sz="3200" b="1" dirty="0">
                <a:latin typeface="Times New Roman" panose="02020603050405020304" pitchFamily="18" charset="0"/>
              </a:rPr>
              <a:t>。</a:t>
            </a:r>
          </a:p>
        </p:txBody>
      </p:sp>
    </p:spTree>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矩形 52227"/>
          <p:cNvSpPr>
            <a:spLocks noChangeArrowheads="1"/>
          </p:cNvSpPr>
          <p:nvPr/>
        </p:nvSpPr>
        <p:spPr bwMode="auto">
          <a:xfrm>
            <a:off x="304800" y="609600"/>
            <a:ext cx="8458200" cy="593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buFont typeface="Arial" panose="020B0604020202020204" pitchFamily="34" charset="0"/>
              <a:buChar char="•"/>
            </a:pPr>
            <a:r>
              <a:rPr lang="zh-TW" altLang="en-US" sz="3200" b="1" dirty="0">
                <a:solidFill>
                  <a:srgbClr val="FF0000"/>
                </a:solidFill>
                <a:latin typeface="Times New Roman" panose="02020603050405020304" pitchFamily="18" charset="0"/>
              </a:rPr>
              <a:t>宾语从句的时态受主句的限制</a:t>
            </a:r>
            <a:endParaRPr lang="zh-TW" altLang="zh-CN" sz="3200" b="1" dirty="0">
              <a:latin typeface="Times New Roman" panose="02020603050405020304" pitchFamily="18" charset="0"/>
            </a:endParaRPr>
          </a:p>
          <a:p>
            <a:pPr>
              <a:lnSpc>
                <a:spcPct val="120000"/>
              </a:lnSpc>
            </a:pPr>
            <a:r>
              <a:rPr lang="zh-TW" altLang="en-US" sz="3200" b="1" dirty="0">
                <a:latin typeface="Times New Roman" panose="02020603050405020304" pitchFamily="18" charset="0"/>
              </a:rPr>
              <a:t> </a:t>
            </a:r>
            <a:r>
              <a:rPr lang="zh-TW" altLang="en-US" sz="3200" b="1" dirty="0">
                <a:solidFill>
                  <a:srgbClr val="FF0066"/>
                </a:solidFill>
                <a:latin typeface="Times New Roman" panose="02020603050405020304" pitchFamily="18" charset="0"/>
              </a:rPr>
              <a:t>1.主句是一般现在时态，从句根据实际</a:t>
            </a:r>
            <a:r>
              <a:rPr lang="zh-CN" altLang="en-US" sz="3200" b="1" dirty="0">
                <a:solidFill>
                  <a:srgbClr val="FF0066"/>
                </a:solidFill>
                <a:latin typeface="Times New Roman" panose="02020603050405020304" pitchFamily="18" charset="0"/>
              </a:rPr>
              <a:t>情</a:t>
            </a:r>
            <a:r>
              <a:rPr lang="zh-TW" altLang="en-US" sz="3200" b="1" dirty="0">
                <a:solidFill>
                  <a:srgbClr val="FF0066"/>
                </a:solidFill>
                <a:latin typeface="Times New Roman" panose="02020603050405020304" pitchFamily="18" charset="0"/>
              </a:rPr>
              <a:t>况而定。</a:t>
            </a:r>
            <a:endParaRPr lang="zh-TW" altLang="zh-CN" sz="3200" b="1" dirty="0">
              <a:solidFill>
                <a:srgbClr val="FF0066"/>
              </a:solidFill>
              <a:latin typeface="Times New Roman" panose="02020603050405020304" pitchFamily="18" charset="0"/>
            </a:endParaRPr>
          </a:p>
          <a:p>
            <a:pPr>
              <a:lnSpc>
                <a:spcPct val="120000"/>
              </a:lnSpc>
            </a:pPr>
            <a:r>
              <a:rPr lang="zh-TW" altLang="en-US" sz="3200" b="1" dirty="0">
                <a:solidFill>
                  <a:srgbClr val="FF0066"/>
                </a:solidFill>
                <a:latin typeface="Times New Roman" panose="02020603050405020304" pitchFamily="18" charset="0"/>
              </a:rPr>
              <a:t> 2.主句是一般过去时态，从句用相应的过去的时态。如果从句的动作发生在主句之前则从句要用过去完成时态。</a:t>
            </a:r>
            <a:r>
              <a:rPr lang="zh-TW" altLang="en-US" sz="3200" b="1" dirty="0">
                <a:latin typeface="Times New Roman" panose="02020603050405020304" pitchFamily="18" charset="0"/>
              </a:rPr>
              <a:t>例</a:t>
            </a:r>
            <a:r>
              <a:rPr lang="en-US" altLang="zh-TW" sz="3200" b="1" dirty="0">
                <a:latin typeface="Times New Roman" panose="02020603050405020304" pitchFamily="18" charset="0"/>
              </a:rPr>
              <a:t>:</a:t>
            </a:r>
            <a:endParaRPr lang="zh-CN" altLang="en-US" sz="3200" b="1" dirty="0">
              <a:solidFill>
                <a:srgbClr val="FF0066"/>
              </a:solidFill>
              <a:latin typeface="Times New Roman" panose="02020603050405020304" pitchFamily="18" charset="0"/>
            </a:endParaRPr>
          </a:p>
          <a:p>
            <a:pPr>
              <a:lnSpc>
                <a:spcPct val="120000"/>
              </a:lnSpc>
            </a:pPr>
            <a:r>
              <a:rPr lang="en-US" altLang="zh-TW" sz="3200" b="1" dirty="0">
                <a:latin typeface="Times New Roman" panose="02020603050405020304" pitchFamily="18" charset="0"/>
              </a:rPr>
              <a:t>1 </a:t>
            </a:r>
            <a:r>
              <a:rPr lang="en-US" altLang="zh-CN" sz="3200" b="1" dirty="0">
                <a:latin typeface="Times New Roman" panose="02020603050405020304" pitchFamily="18" charset="0"/>
              </a:rPr>
              <a:t>) She says that she is a student.</a:t>
            </a:r>
          </a:p>
          <a:p>
            <a:pPr>
              <a:lnSpc>
                <a:spcPct val="120000"/>
              </a:lnSpc>
            </a:pPr>
            <a:r>
              <a:rPr lang="en-US" altLang="zh-CN" sz="3200" b="1" dirty="0">
                <a:latin typeface="Times New Roman" panose="02020603050405020304" pitchFamily="18" charset="0"/>
              </a:rPr>
              <a:t>       She said that she was a student.</a:t>
            </a:r>
          </a:p>
          <a:p>
            <a:pPr>
              <a:lnSpc>
                <a:spcPct val="120000"/>
              </a:lnSpc>
            </a:pPr>
            <a:r>
              <a:rPr lang="en-US" altLang="zh-CN" sz="3200" b="1" dirty="0">
                <a:latin typeface="Times New Roman" panose="02020603050405020304" pitchFamily="18" charset="0"/>
              </a:rPr>
              <a:t>2) She says that she will fly to Japan in a week.</a:t>
            </a:r>
          </a:p>
          <a:p>
            <a:pPr>
              <a:lnSpc>
                <a:spcPct val="120000"/>
              </a:lnSpc>
            </a:pPr>
            <a:r>
              <a:rPr lang="en-US" altLang="zh-CN" sz="3200" b="1" dirty="0">
                <a:latin typeface="Times New Roman" panose="02020603050405020304" pitchFamily="18" charset="0"/>
              </a:rPr>
              <a:t>She said that she would fly to Japan in a week.</a:t>
            </a:r>
          </a:p>
        </p:txBody>
      </p:sp>
    </p:spTree>
  </p:cSld>
  <p:clrMapOvr>
    <a:masterClrMapping/>
  </p:clrMapOvr>
  <p:transition>
    <p:random/>
  </p:transition>
</p:sld>
</file>

<file path=ppt/theme/theme1.xml><?xml version="1.0" encoding="utf-8"?>
<a:theme xmlns:a="http://schemas.openxmlformats.org/drawingml/2006/main" name="WWW.2PPT.COM&#10;">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
      <a:majorFont>
        <a:latin typeface="微软雅黑"/>
        <a:ea typeface="宋体"/>
        <a:cs typeface=""/>
      </a:majorFont>
      <a:minorFont>
        <a:latin typeface="Franklin Gothic Medium"/>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演示文稿1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2353</Words>
  <Application>Microsoft Office PowerPoint</Application>
  <PresentationFormat>全屏显示(4:3)</PresentationFormat>
  <Paragraphs>279</Paragraphs>
  <Slides>43</Slides>
  <Notes>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43</vt:i4>
      </vt:variant>
    </vt:vector>
  </HeadingPairs>
  <TitlesOfParts>
    <vt:vector size="54" baseType="lpstr">
      <vt:lpstr>PMingLiU</vt:lpstr>
      <vt:lpstr>黑体</vt:lpstr>
      <vt:lpstr>宋体</vt:lpstr>
      <vt:lpstr>微软雅黑</vt:lpstr>
      <vt:lpstr>Arial</vt:lpstr>
      <vt:lpstr>Calibri</vt:lpstr>
      <vt:lpstr>Candara</vt:lpstr>
      <vt:lpstr>Franklin Gothic Medium</vt:lpstr>
      <vt:lpstr>Tahoma</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2016-08-21T03:53:00Z</dcterms:created>
  <dcterms:modified xsi:type="dcterms:W3CDTF">2023-01-16T19:56:15Z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r8>1</vt:r8>
  </property>
  <property fmtid="{D5CDD505-2E9C-101B-9397-08002B2CF9AE}" pid="3" name="KSOProductBuildVer">
    <vt:lpwstr>2052-11.1.0.11294</vt:lpwstr>
  </property>
  <property fmtid="{D5CDD505-2E9C-101B-9397-08002B2CF9AE}" pid="4" name="ICV">
    <vt:lpwstr>3B31B1BBDF2849E3922849FFA8C6C90E</vt:lpwstr>
  </property>
  <property fmtid="{A09F084E-AD41-489F-8076-AA5BE3082BCA}" pid="100">
    <vt:ui4>5</vt:ui4>
  </property>
  <property fmtid="{64440492-4C8B-11D1-8B70-080036B11A03}" pid="11">
    <vt:lpwstr>www.2ppt.com-爱PPT提供资源下载</vt:lpwstr>
  </property>
</Properties>
</file>