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8" r:id="rId3"/>
    <p:sldId id="296" r:id="rId4"/>
    <p:sldId id="301" r:id="rId5"/>
    <p:sldId id="295" r:id="rId6"/>
    <p:sldId id="294" r:id="rId7"/>
    <p:sldId id="293" r:id="rId8"/>
    <p:sldId id="292" r:id="rId9"/>
    <p:sldId id="289" r:id="rId10"/>
    <p:sldId id="291" r:id="rId11"/>
    <p:sldId id="290" r:id="rId12"/>
    <p:sldId id="298" r:id="rId13"/>
    <p:sldId id="300" r:id="rId14"/>
    <p:sldId id="29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EDFFB9"/>
    <a:srgbClr val="FF66FF"/>
    <a:srgbClr val="FF99FF"/>
    <a:srgbClr val="FFCC66"/>
    <a:srgbClr val="FFCCFF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F146-41B1-4727-9524-58EE9EC3DAA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31045-458A-4A98-BF70-AB217AA880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1045-458A-4A98-BF70-AB217AA880C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0BC2-4A98-4ADF-BB22-57E1A44B186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DC99-7747-48C7-A473-B6DAD8FA722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089150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15050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74B3-8D04-4DCB-831B-E3DE87153B5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5699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6490-97F3-4D21-A5F3-999B4A31AF4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5B3F-12C8-4F8D-B133-0D4FDA6F53F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E114-6617-4CAE-B7FF-1D3E7D06DDC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A907-8CB6-414A-B812-C34FA35F302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0B3B-8BD1-49DE-90AE-B82FD5A91B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8E0A-ABB0-450C-BC29-C51BF71B118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843E-7717-417C-8E52-41A1ACB8E3F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986C-5A82-4A66-8CA7-36AE25664CD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6095-CAF8-41AE-8DC2-4153988C9CC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0"/>
            <a:ext cx="82296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C40BC6-B7CC-4A9C-8D66-664C1E4267D1}" type="slidenum">
              <a:rPr lang="zh-CN" altLang="zh-CN"/>
              <a:t>‹#›</a:t>
            </a:fld>
            <a:endParaRPr lang="zh-CN" altLang="zh-CN"/>
          </a:p>
        </p:txBody>
      </p:sp>
      <p:grpSp>
        <p:nvGrpSpPr>
          <p:cNvPr id="1033" name="Group 18"/>
          <p:cNvGrpSpPr/>
          <p:nvPr userDrawn="1"/>
        </p:nvGrpSpPr>
        <p:grpSpPr bwMode="auto">
          <a:xfrm>
            <a:off x="7810500" y="0"/>
            <a:ext cx="1160463" cy="558800"/>
            <a:chOff x="0" y="0"/>
            <a:chExt cx="731" cy="352"/>
          </a:xfrm>
        </p:grpSpPr>
        <p:grpSp>
          <p:nvGrpSpPr>
            <p:cNvPr id="1034" name="Group 19"/>
            <p:cNvGrpSpPr/>
            <p:nvPr/>
          </p:nvGrpSpPr>
          <p:grpSpPr bwMode="auto">
            <a:xfrm>
              <a:off x="0" y="0"/>
              <a:ext cx="235" cy="352"/>
              <a:chOff x="0" y="0"/>
              <a:chExt cx="451" cy="676"/>
            </a:xfrm>
          </p:grpSpPr>
          <p:sp>
            <p:nvSpPr>
              <p:cNvPr id="1044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5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35" name="Group 23"/>
            <p:cNvGrpSpPr/>
            <p:nvPr/>
          </p:nvGrpSpPr>
          <p:grpSpPr bwMode="auto">
            <a:xfrm>
              <a:off x="248" y="0"/>
              <a:ext cx="235" cy="352"/>
              <a:chOff x="0" y="0"/>
              <a:chExt cx="451" cy="676"/>
            </a:xfrm>
          </p:grpSpPr>
          <p:sp>
            <p:nvSpPr>
              <p:cNvPr id="1048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9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36" name="Group 27"/>
            <p:cNvGrpSpPr/>
            <p:nvPr/>
          </p:nvGrpSpPr>
          <p:grpSpPr bwMode="auto">
            <a:xfrm>
              <a:off x="496" y="0"/>
              <a:ext cx="235" cy="352"/>
              <a:chOff x="0" y="0"/>
              <a:chExt cx="451" cy="676"/>
            </a:xfrm>
          </p:grpSpPr>
          <p:sp>
            <p:nvSpPr>
              <p:cNvPr id="1052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3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grapes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grapes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banana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banana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1160;&#30011;&#27427;&#36175;Doyoulikemangoes.sw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candy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candy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bread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brea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cake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cake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cookie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cookie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tea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5\&#35838;&#20214;\Unit5%20&#31532;1&#35838;&#26102;&#21442;&#32771;&#35838;&#20214;\tea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027113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chemeClr val="tx2"/>
                </a:solidFill>
              </a:rPr>
              <a:t>陕旅版小学英</a:t>
            </a:r>
            <a:r>
              <a:rPr lang="zh-CN" altLang="en-US" sz="4000" dirty="0" smtClean="0">
                <a:solidFill>
                  <a:schemeClr val="tx2"/>
                </a:solidFill>
              </a:rPr>
              <a:t>语三</a:t>
            </a:r>
            <a:r>
              <a:rPr lang="zh-CN" altLang="en-US" sz="4000" dirty="0">
                <a:solidFill>
                  <a:schemeClr val="tx2"/>
                </a:solidFill>
              </a:rPr>
              <a:t>年级下</a:t>
            </a:r>
            <a:r>
              <a:rPr lang="zh-CN" altLang="en-US" sz="4000" dirty="0" smtClean="0">
                <a:solidFill>
                  <a:schemeClr val="tx2"/>
                </a:solidFill>
              </a:rPr>
              <a:t>册</a:t>
            </a:r>
            <a:endParaRPr lang="en-US" altLang="zh-CN" sz="4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zh-CN" sz="4800" dirty="0">
                <a:solidFill>
                  <a:schemeClr val="tx2"/>
                </a:solidFill>
              </a:rPr>
              <a:t/>
            </a:r>
            <a:br>
              <a:rPr lang="en-US" altLang="zh-CN" sz="4800" dirty="0">
                <a:solidFill>
                  <a:schemeClr val="tx2"/>
                </a:solidFill>
              </a:rPr>
            </a:br>
            <a:r>
              <a:rPr lang="en-US" altLang="zh-CN" sz="4800" dirty="0">
                <a:solidFill>
                  <a:schemeClr val="tx2"/>
                </a:solidFill>
              </a:rPr>
              <a:t>Unit5 </a:t>
            </a:r>
            <a:r>
              <a:rPr lang="en-US" altLang="zh-CN" sz="4800" dirty="0"/>
              <a:t>D</a:t>
            </a:r>
            <a:r>
              <a:rPr lang="en-US" altLang="zh-CN" sz="4800" dirty="0">
                <a:solidFill>
                  <a:schemeClr val="tx2"/>
                </a:solidFill>
              </a:rPr>
              <a:t>o </a:t>
            </a:r>
            <a:r>
              <a:rPr lang="en-US" altLang="zh-CN" sz="4800" dirty="0"/>
              <a:t>Y</a:t>
            </a:r>
            <a:r>
              <a:rPr lang="en-US" altLang="zh-CN" sz="4800" dirty="0">
                <a:solidFill>
                  <a:schemeClr val="tx2"/>
                </a:solidFill>
              </a:rPr>
              <a:t>ou </a:t>
            </a:r>
            <a:r>
              <a:rPr lang="en-US" altLang="zh-CN" sz="4800" dirty="0"/>
              <a:t>L</a:t>
            </a:r>
            <a:r>
              <a:rPr lang="en-US" altLang="zh-CN" sz="4800" dirty="0">
                <a:solidFill>
                  <a:schemeClr val="tx2"/>
                </a:solidFill>
              </a:rPr>
              <a:t>ike </a:t>
            </a:r>
            <a:r>
              <a:rPr lang="en-US" altLang="zh-CN" sz="4800" dirty="0"/>
              <a:t>C</a:t>
            </a:r>
            <a:r>
              <a:rPr lang="en-US" altLang="zh-CN" sz="4800" dirty="0">
                <a:solidFill>
                  <a:schemeClr val="tx2"/>
                </a:solidFill>
              </a:rPr>
              <a:t>andies?</a:t>
            </a:r>
          </a:p>
          <a:p>
            <a:pPr algn="ctr" eaLnBrk="1" hangingPunct="1"/>
            <a:r>
              <a:rPr lang="zh-CN" altLang="en-US" sz="4800" dirty="0">
                <a:solidFill>
                  <a:schemeClr val="tx2"/>
                </a:solidFill>
              </a:rPr>
              <a:t>第</a:t>
            </a:r>
            <a:r>
              <a:rPr lang="en-US" altLang="zh-CN" sz="4800" dirty="0">
                <a:solidFill>
                  <a:schemeClr val="tx2"/>
                </a:solidFill>
              </a:rPr>
              <a:t>1</a:t>
            </a:r>
            <a:r>
              <a:rPr lang="zh-CN" altLang="en-US" sz="4800" dirty="0">
                <a:solidFill>
                  <a:schemeClr val="tx2"/>
                </a:solidFill>
              </a:rPr>
              <a:t>课时</a:t>
            </a:r>
            <a:endParaRPr lang="zh-CN" altLang="en-US" sz="4800" dirty="0"/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489200" y="2171700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 sz="2000"/>
          </a:p>
        </p:txBody>
      </p:sp>
      <p:sp>
        <p:nvSpPr>
          <p:cNvPr id="14" name="矩形 13"/>
          <p:cNvSpPr/>
          <p:nvPr/>
        </p:nvSpPr>
        <p:spPr>
          <a:xfrm>
            <a:off x="0" y="526936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"/>
          <p:cNvSpPr txBox="1">
            <a:spLocks noChangeArrowheads="1"/>
          </p:cNvSpPr>
          <p:nvPr/>
        </p:nvSpPr>
        <p:spPr bwMode="auto">
          <a:xfrm>
            <a:off x="2535238" y="4933950"/>
            <a:ext cx="4073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grapes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葡萄</a:t>
            </a:r>
            <a:endParaRPr lang="zh-CN" altLang="zh-CN" sz="3600"/>
          </a:p>
        </p:txBody>
      </p:sp>
      <p:pic>
        <p:nvPicPr>
          <p:cNvPr id="12291" name="图片 2" descr="grapes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47788" y="588963"/>
            <a:ext cx="6692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5181600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2252663" y="4668838"/>
            <a:ext cx="4073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banana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香蕉</a:t>
            </a:r>
            <a:endParaRPr lang="zh-CN" altLang="zh-CN" sz="360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6175" y="1273175"/>
            <a:ext cx="3657600" cy="35290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" name="banan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049838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2"/>
          <p:cNvSpPr txBox="1">
            <a:spLocks noChangeArrowheads="1"/>
          </p:cNvSpPr>
          <p:nvPr/>
        </p:nvSpPr>
        <p:spPr bwMode="auto">
          <a:xfrm>
            <a:off x="2006599" y="1535113"/>
            <a:ext cx="3516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1. </a:t>
            </a:r>
            <a:r>
              <a:rPr lang="zh-CN" altLang="en-US" sz="3600" dirty="0"/>
              <a:t>单词拼写</a:t>
            </a:r>
            <a:r>
              <a:rPr lang="en-US" sz="3600" dirty="0"/>
              <a:t>	</a:t>
            </a:r>
            <a:endParaRPr lang="zh-CN" altLang="en-US" sz="3600" dirty="0"/>
          </a:p>
          <a:p>
            <a:pPr eaLnBrk="1" hangingPunct="1"/>
            <a:r>
              <a:rPr lang="en-US" altLang="zh-CN" sz="3600" dirty="0"/>
              <a:t>c _ k _   </a:t>
            </a:r>
            <a:r>
              <a:rPr lang="zh-CN" altLang="en-US" sz="3600" dirty="0"/>
              <a:t>蛋糕</a:t>
            </a:r>
            <a:r>
              <a:rPr lang="en-US" sz="3600" dirty="0"/>
              <a:t>   </a:t>
            </a:r>
          </a:p>
          <a:p>
            <a:pPr eaLnBrk="1" hangingPunct="1"/>
            <a:r>
              <a:rPr lang="en-US" altLang="zh-CN" sz="3600" dirty="0"/>
              <a:t>t_ _ </a:t>
            </a:r>
            <a:r>
              <a:rPr lang="zh-CN" altLang="en-US" sz="3600" dirty="0"/>
              <a:t>茶</a:t>
            </a:r>
            <a:r>
              <a:rPr lang="en-US" sz="3600" dirty="0"/>
              <a:t>  </a:t>
            </a:r>
          </a:p>
          <a:p>
            <a:pPr eaLnBrk="1" hangingPunct="1"/>
            <a:r>
              <a:rPr lang="en-US" altLang="zh-CN" sz="3600" dirty="0"/>
              <a:t>b _</a:t>
            </a:r>
            <a:r>
              <a:rPr lang="en-US" altLang="zh-CN" sz="3600" dirty="0" err="1"/>
              <a:t>n_n</a:t>
            </a:r>
            <a:r>
              <a:rPr lang="en-US" altLang="zh-CN" sz="3600" dirty="0"/>
              <a:t>_  </a:t>
            </a:r>
            <a:r>
              <a:rPr lang="zh-CN" altLang="en-US" sz="3600" dirty="0"/>
              <a:t>香蕉</a:t>
            </a:r>
            <a:r>
              <a:rPr lang="en-US" sz="3600" dirty="0"/>
              <a:t> </a:t>
            </a:r>
          </a:p>
          <a:p>
            <a:pPr eaLnBrk="1" hangingPunct="1"/>
            <a:r>
              <a:rPr lang="en-US" altLang="zh-CN" sz="3600" dirty="0" err="1"/>
              <a:t>c_ndy</a:t>
            </a:r>
            <a:r>
              <a:rPr lang="en-US" altLang="zh-CN" sz="3600" dirty="0"/>
              <a:t> </a:t>
            </a:r>
            <a:r>
              <a:rPr lang="zh-CN" altLang="en-US" sz="3600" dirty="0"/>
              <a:t>糖果</a:t>
            </a:r>
          </a:p>
          <a:p>
            <a:pPr eaLnBrk="1" hangingPunct="1"/>
            <a:r>
              <a:rPr lang="en-US" altLang="zh-CN" sz="3600" dirty="0"/>
              <a:t>c_ _</a:t>
            </a:r>
            <a:r>
              <a:rPr lang="en-US" altLang="zh-CN" sz="3600" dirty="0" err="1"/>
              <a:t>kie</a:t>
            </a:r>
            <a:r>
              <a:rPr lang="en-US" altLang="zh-CN" sz="3600" dirty="0"/>
              <a:t> </a:t>
            </a:r>
            <a:r>
              <a:rPr lang="zh-CN" altLang="en-US" sz="3600" dirty="0"/>
              <a:t>饼干</a:t>
            </a:r>
            <a:r>
              <a:rPr lang="en-US" sz="3600" dirty="0"/>
              <a:t>  </a:t>
            </a:r>
          </a:p>
          <a:p>
            <a:pPr eaLnBrk="1" hangingPunct="1"/>
            <a:r>
              <a:rPr lang="en-US" altLang="zh-CN" sz="3600" dirty="0" err="1"/>
              <a:t>gr_p_s</a:t>
            </a:r>
            <a:r>
              <a:rPr lang="en-US" altLang="zh-CN" sz="3600" dirty="0"/>
              <a:t> </a:t>
            </a:r>
            <a:r>
              <a:rPr lang="zh-CN" altLang="en-US" sz="3600" dirty="0"/>
              <a:t>葡萄</a:t>
            </a:r>
            <a:r>
              <a:rPr lang="en-US" sz="3600" dirty="0"/>
              <a:t>  </a:t>
            </a:r>
          </a:p>
          <a:p>
            <a:pPr eaLnBrk="1" hangingPunct="1"/>
            <a:r>
              <a:rPr lang="en-US" altLang="zh-CN" sz="3600" dirty="0" err="1"/>
              <a:t>br</a:t>
            </a:r>
            <a:r>
              <a:rPr lang="en-US" altLang="zh-CN" sz="3600" dirty="0"/>
              <a:t>_ _d   </a:t>
            </a:r>
            <a:r>
              <a:rPr lang="zh-CN" altLang="en-US" sz="3600" dirty="0"/>
              <a:t>面包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49275" y="538163"/>
            <a:ext cx="5268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/>
              <a:t>随堂练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2"/>
          <p:cNvSpPr txBox="1">
            <a:spLocks noChangeArrowheads="1"/>
          </p:cNvSpPr>
          <p:nvPr/>
        </p:nvSpPr>
        <p:spPr bwMode="auto">
          <a:xfrm>
            <a:off x="0" y="2011363"/>
            <a:ext cx="92567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2.</a:t>
            </a:r>
            <a:r>
              <a:rPr lang="zh-CN" altLang="en-US" sz="3200" dirty="0"/>
              <a:t>单词连线</a:t>
            </a:r>
          </a:p>
          <a:p>
            <a:pPr eaLnBrk="1" hangingPunct="1"/>
            <a:r>
              <a:rPr lang="en-US" altLang="zh-CN" sz="3200" dirty="0"/>
              <a:t>cake  tea  banana   grapes   bread   candy  cookie</a:t>
            </a:r>
            <a:endParaRPr lang="zh-CN" altLang="en-US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dirty="0"/>
              <a:t>饼干</a:t>
            </a:r>
            <a:r>
              <a:rPr lang="en-US" sz="3200" dirty="0"/>
              <a:t>    </a:t>
            </a:r>
            <a:r>
              <a:rPr lang="zh-CN" altLang="en-US" sz="3200" dirty="0"/>
              <a:t>糖果</a:t>
            </a:r>
            <a:r>
              <a:rPr lang="en-US" sz="3200" dirty="0"/>
              <a:t>     </a:t>
            </a:r>
            <a:r>
              <a:rPr lang="zh-CN" altLang="en-US" sz="3200" dirty="0"/>
              <a:t>香蕉</a:t>
            </a:r>
            <a:r>
              <a:rPr lang="en-US" sz="3200" dirty="0"/>
              <a:t>     </a:t>
            </a:r>
            <a:r>
              <a:rPr lang="zh-CN" altLang="en-US" sz="3200" dirty="0"/>
              <a:t>葡萄</a:t>
            </a:r>
            <a:r>
              <a:rPr lang="en-US" sz="3200" dirty="0"/>
              <a:t>      </a:t>
            </a:r>
            <a:r>
              <a:rPr lang="zh-CN" altLang="en-US" sz="3200" dirty="0"/>
              <a:t>蛋糕</a:t>
            </a:r>
            <a:r>
              <a:rPr lang="en-US" sz="3200" dirty="0"/>
              <a:t>      </a:t>
            </a:r>
            <a:r>
              <a:rPr lang="zh-CN" altLang="en-US" sz="3200" dirty="0"/>
              <a:t>茶</a:t>
            </a:r>
            <a:r>
              <a:rPr lang="en-US" sz="3200" dirty="0"/>
              <a:t>       </a:t>
            </a:r>
            <a:r>
              <a:rPr lang="zh-CN" altLang="en-US" sz="3200" dirty="0"/>
              <a:t>面包</a:t>
            </a:r>
            <a:r>
              <a:rPr lang="en-US" sz="3200" dirty="0"/>
              <a:t>  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2"/>
          <p:cNvSpPr txBox="1">
            <a:spLocks noChangeArrowheads="1"/>
          </p:cNvSpPr>
          <p:nvPr/>
        </p:nvSpPr>
        <p:spPr bwMode="auto">
          <a:xfrm>
            <a:off x="812800" y="1790701"/>
            <a:ext cx="7197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3.</a:t>
            </a:r>
            <a:r>
              <a:rPr lang="zh-CN" altLang="en-US" sz="3600" dirty="0"/>
              <a:t>挑战自我</a:t>
            </a:r>
            <a:r>
              <a:rPr lang="en-US" sz="3600" dirty="0"/>
              <a:t>	</a:t>
            </a:r>
            <a:endParaRPr lang="zh-CN" altLang="en-US" sz="3600" dirty="0"/>
          </a:p>
          <a:p>
            <a:pPr eaLnBrk="1" hangingPunct="1"/>
            <a:r>
              <a:rPr lang="zh-CN" altLang="en-US" sz="3600" dirty="0"/>
              <a:t>仿照例句，各写三个句子。</a:t>
            </a:r>
          </a:p>
          <a:p>
            <a:pPr eaLnBrk="1" hangingPunct="1"/>
            <a:r>
              <a:rPr lang="zh-CN" altLang="en-US" sz="3600" dirty="0"/>
              <a:t>例句：</a:t>
            </a:r>
            <a:r>
              <a:rPr lang="en-US" altLang="zh-CN" sz="3600" dirty="0"/>
              <a:t>I like cakes.        </a:t>
            </a:r>
          </a:p>
          <a:p>
            <a:pPr eaLnBrk="1" hangingPunct="1"/>
            <a:r>
              <a:rPr lang="en-US" altLang="zh-CN" sz="3600" dirty="0"/>
              <a:t>           She likes bananas</a:t>
            </a:r>
            <a:r>
              <a:rPr lang="en-US" altLang="zh-CN" sz="3600" dirty="0" smtClean="0"/>
              <a:t>. 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Group 6"/>
          <p:cNvGrpSpPr/>
          <p:nvPr/>
        </p:nvGrpSpPr>
        <p:grpSpPr bwMode="auto">
          <a:xfrm>
            <a:off x="542925" y="2465388"/>
            <a:ext cx="419100" cy="423862"/>
            <a:chOff x="0" y="0"/>
            <a:chExt cx="264" cy="267"/>
          </a:xfrm>
        </p:grpSpPr>
        <p:sp>
          <p:nvSpPr>
            <p:cNvPr id="4118" name="Oval 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9" name="Text Box 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1</a:t>
              </a:r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 flipV="1">
            <a:off x="847725" y="2943225"/>
            <a:ext cx="7853363" cy="46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338263" y="946150"/>
            <a:ext cx="6797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/>
              <a:t>教学目标</a:t>
            </a:r>
          </a:p>
        </p:txBody>
      </p:sp>
      <p:grpSp>
        <p:nvGrpSpPr>
          <p:cNvPr id="4103" name="Group 11"/>
          <p:cNvGrpSpPr/>
          <p:nvPr/>
        </p:nvGrpSpPr>
        <p:grpSpPr bwMode="auto">
          <a:xfrm>
            <a:off x="487363" y="2171700"/>
            <a:ext cx="2284412" cy="2259013"/>
            <a:chOff x="-1229" y="17"/>
            <a:chExt cx="1439" cy="1423"/>
          </a:xfrm>
        </p:grpSpPr>
        <p:sp>
          <p:nvSpPr>
            <p:cNvPr id="4116" name="Oval 12"/>
            <p:cNvSpPr>
              <a:spLocks noChangeArrowheads="1"/>
            </p:cNvSpPr>
            <p:nvPr/>
          </p:nvSpPr>
          <p:spPr bwMode="auto">
            <a:xfrm>
              <a:off x="-1229" y="1176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r>
                <a:rPr lang="en-US" altLang="zh-CN"/>
                <a:t>2</a:t>
              </a:r>
              <a:endParaRPr lang="zh-CN" altLang="en-US"/>
            </a:p>
          </p:txBody>
        </p:sp>
        <p:sp>
          <p:nvSpPr>
            <p:cNvPr id="4117" name="Text Box 1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263650" y="3425825"/>
            <a:ext cx="7078663" cy="46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4105" name="Group 16"/>
          <p:cNvGrpSpPr/>
          <p:nvPr/>
        </p:nvGrpSpPr>
        <p:grpSpPr bwMode="auto">
          <a:xfrm>
            <a:off x="474663" y="5972175"/>
            <a:ext cx="419100" cy="423863"/>
            <a:chOff x="0" y="0"/>
            <a:chExt cx="264" cy="267"/>
          </a:xfrm>
        </p:grpSpPr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5" name="Text Box 1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838200" y="4440238"/>
            <a:ext cx="6870700" cy="809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4107" name="Group 21"/>
          <p:cNvGrpSpPr/>
          <p:nvPr/>
        </p:nvGrpSpPr>
        <p:grpSpPr bwMode="auto">
          <a:xfrm>
            <a:off x="1624013" y="6434138"/>
            <a:ext cx="419100" cy="423862"/>
            <a:chOff x="0" y="0"/>
            <a:chExt cx="264" cy="267"/>
          </a:xfrm>
        </p:grpSpPr>
        <p:sp>
          <p:nvSpPr>
            <p:cNvPr id="4112" name="Oval 22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3" name="Text Box 2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41350" y="4972050"/>
            <a:ext cx="7067550" cy="44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9" name="矩形 36"/>
          <p:cNvSpPr>
            <a:spLocks noChangeArrowheads="1"/>
          </p:cNvSpPr>
          <p:nvPr/>
        </p:nvSpPr>
        <p:spPr bwMode="auto">
          <a:xfrm>
            <a:off x="1182688" y="2417763"/>
            <a:ext cx="7264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/>
              <a:t>学习</a:t>
            </a:r>
            <a:r>
              <a:rPr lang="en-US" sz="3200" dirty="0"/>
              <a:t>“</a:t>
            </a:r>
            <a:r>
              <a:rPr lang="zh-CN" altLang="en-US" sz="3200" dirty="0"/>
              <a:t>四会</a:t>
            </a:r>
            <a:r>
              <a:rPr lang="en-US" sz="3200" dirty="0"/>
              <a:t>”</a:t>
            </a:r>
            <a:r>
              <a:rPr lang="zh-CN" altLang="en-US" sz="3200" dirty="0"/>
              <a:t>单词</a:t>
            </a:r>
            <a:r>
              <a:rPr lang="en-US" altLang="zh-CN" sz="3200" dirty="0"/>
              <a:t>cake, tea, banana, grapes, bread, candy, cookie </a:t>
            </a:r>
            <a:endParaRPr lang="zh-CN" altLang="en-US" sz="3200" dirty="0"/>
          </a:p>
        </p:txBody>
      </p:sp>
      <p:sp>
        <p:nvSpPr>
          <p:cNvPr id="4110" name="矩形 37"/>
          <p:cNvSpPr>
            <a:spLocks noChangeArrowheads="1"/>
          </p:cNvSpPr>
          <p:nvPr/>
        </p:nvSpPr>
        <p:spPr bwMode="auto">
          <a:xfrm>
            <a:off x="1154113" y="3951288"/>
            <a:ext cx="76215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/>
              <a:t>用所学单词和句型询问对方是否喜欢某物</a:t>
            </a:r>
            <a:r>
              <a:rPr lang="en-US" altLang="zh-CN" sz="3200" dirty="0"/>
              <a:t>:</a:t>
            </a:r>
            <a:endParaRPr lang="zh-CN" altLang="en-US" sz="3200" dirty="0"/>
          </a:p>
          <a:p>
            <a:r>
              <a:rPr lang="en-US" altLang="zh-CN" sz="3200" dirty="0"/>
              <a:t> Do you like …? Yes, I do. No, I don’t.</a:t>
            </a:r>
            <a:endParaRPr lang="zh-CN" altLang="en-US" sz="3200" dirty="0"/>
          </a:p>
          <a:p>
            <a:r>
              <a:rPr lang="en-US" altLang="zh-CN" sz="3200" dirty="0"/>
              <a:t> Does … like …?</a:t>
            </a:r>
            <a:endParaRPr lang="zh-CN" altLang="en-US" sz="3200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1236663" y="5467350"/>
            <a:ext cx="7078662" cy="46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9" grpId="0"/>
      <p:bldP spid="4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1443038" y="652463"/>
            <a:ext cx="5788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/>
              <a:t>动画欣赏：</a:t>
            </a:r>
            <a:endParaRPr lang="en-US" altLang="zh-CN" sz="3600"/>
          </a:p>
          <a:p>
            <a:pPr eaLnBrk="1" hangingPunct="1">
              <a:spcBef>
                <a:spcPct val="50000"/>
              </a:spcBef>
            </a:pPr>
            <a:r>
              <a:rPr lang="en-US" altLang="zh-CN" sz="3600"/>
              <a:t>Do you like mangoes</a:t>
            </a:r>
            <a:r>
              <a:rPr lang="zh-CN" altLang="en-US" sz="3600"/>
              <a:t>？</a:t>
            </a:r>
            <a:endParaRPr lang="zh-CN" altLang="zh-CN" sz="3600"/>
          </a:p>
        </p:txBody>
      </p:sp>
      <p:pic>
        <p:nvPicPr>
          <p:cNvPr id="5124" name="Picture 5" descr="C:\Documents and Settings\Administrator\桌面\Unit5\素材\动画欣赏Doyoulikemangoe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41600"/>
            <a:ext cx="366236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1393825" y="879475"/>
            <a:ext cx="63357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dirty="0"/>
              <a:t>列举自己喜欢的任何东西</a:t>
            </a:r>
            <a:endParaRPr lang="en-US" altLang="zh-CN" sz="3600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I like…</a:t>
            </a:r>
            <a:endParaRPr lang="zh-CN" altLang="zh-CN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913" y="3087688"/>
            <a:ext cx="5081587" cy="277336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/>
          <p:cNvSpPr txBox="1">
            <a:spLocks noChangeArrowheads="1"/>
          </p:cNvSpPr>
          <p:nvPr/>
        </p:nvSpPr>
        <p:spPr bwMode="auto">
          <a:xfrm>
            <a:off x="2676525" y="577850"/>
            <a:ext cx="407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/>
              <a:t>New words</a:t>
            </a:r>
            <a:endParaRPr lang="zh-CN" altLang="zh-CN" sz="400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601913" y="4751388"/>
            <a:ext cx="4440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/>
              <a:t>candy</a:t>
            </a:r>
          </a:p>
          <a:p>
            <a:pPr algn="ctr" eaLnBrk="1" hangingPunct="1"/>
            <a:r>
              <a:rPr lang="zh-CN" altLang="en-US" sz="3600"/>
              <a:t>糖果</a:t>
            </a:r>
          </a:p>
        </p:txBody>
      </p:sp>
      <p:pic>
        <p:nvPicPr>
          <p:cNvPr id="7172" name="图片 3" descr="candy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70075" y="1446213"/>
            <a:ext cx="5275263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and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4872038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2573338" y="4883150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bread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面包</a:t>
            </a:r>
            <a:endParaRPr lang="zh-CN" altLang="zh-CN" sz="3600"/>
          </a:p>
        </p:txBody>
      </p:sp>
      <p:pic>
        <p:nvPicPr>
          <p:cNvPr id="8195" name="图片 2" descr="bread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46263" y="757238"/>
            <a:ext cx="56007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rea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51260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2497138" y="4829175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cake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蛋糕</a:t>
            </a:r>
            <a:endParaRPr lang="zh-CN" altLang="zh-CN" sz="3600"/>
          </a:p>
        </p:txBody>
      </p:sp>
      <p:pic>
        <p:nvPicPr>
          <p:cNvPr id="9219" name="图片 2" descr="cake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2800" y="631825"/>
            <a:ext cx="482758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ak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5154613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2"/>
          <p:cNvSpPr txBox="1">
            <a:spLocks noChangeArrowheads="1"/>
          </p:cNvSpPr>
          <p:nvPr/>
        </p:nvSpPr>
        <p:spPr bwMode="auto">
          <a:xfrm>
            <a:off x="2281238" y="4716463"/>
            <a:ext cx="4073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cookie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饼干；点心</a:t>
            </a:r>
            <a:endParaRPr lang="zh-CN" altLang="zh-CN" sz="3600"/>
          </a:p>
        </p:txBody>
      </p:sp>
      <p:pic>
        <p:nvPicPr>
          <p:cNvPr id="10243" name="图片 2" descr="cooki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25" y="1431925"/>
            <a:ext cx="382428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oki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984750"/>
            <a:ext cx="55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2"/>
          <p:cNvSpPr txBox="1">
            <a:spLocks noChangeArrowheads="1"/>
          </p:cNvSpPr>
          <p:nvPr/>
        </p:nvSpPr>
        <p:spPr bwMode="auto">
          <a:xfrm>
            <a:off x="2346325" y="4716463"/>
            <a:ext cx="4073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tea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茶</a:t>
            </a:r>
            <a:endParaRPr lang="zh-CN" altLang="zh-CN" sz="3600"/>
          </a:p>
        </p:txBody>
      </p:sp>
      <p:pic>
        <p:nvPicPr>
          <p:cNvPr id="11267" name="图片 2" descr="te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0863" y="803275"/>
            <a:ext cx="5343525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e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106988"/>
            <a:ext cx="566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全屏显示(4:3)</PresentationFormat>
  <Paragraphs>49</Paragraphs>
  <Slides>14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华文细黑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2009-10-02T06:06:00Z</dcterms:created>
  <dcterms:modified xsi:type="dcterms:W3CDTF">2023-01-16T19:56:20Z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1A40247A66F34489A97DBAE3DCEBD0D4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