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464" r:id="rId2"/>
    <p:sldId id="465" r:id="rId3"/>
    <p:sldId id="466" r:id="rId4"/>
    <p:sldId id="467" r:id="rId5"/>
    <p:sldId id="468" r:id="rId6"/>
    <p:sldId id="469" r:id="rId7"/>
    <p:sldId id="470" r:id="rId8"/>
    <p:sldId id="471" r:id="rId9"/>
    <p:sldId id="472" r:id="rId10"/>
    <p:sldId id="473" r:id="rId11"/>
    <p:sldId id="474" r:id="rId12"/>
    <p:sldId id="475" r:id="rId13"/>
    <p:sldId id="476" r:id="rId14"/>
    <p:sldId id="477" r:id="rId15"/>
    <p:sldId id="478" r:id="rId16"/>
    <p:sldId id="479" r:id="rId17"/>
    <p:sldId id="480" r:id="rId18"/>
    <p:sldId id="481" r:id="rId19"/>
    <p:sldId id="482" r:id="rId20"/>
  </p:sldIdLst>
  <p:sldSz cx="9144000" cy="5184775"/>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541">
          <p15:clr>
            <a:srgbClr val="A4A3A4"/>
          </p15:clr>
        </p15:guide>
        <p15:guide id="2" pos="28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107" d="100"/>
          <a:sy n="107" d="100"/>
        </p:scale>
        <p:origin x="-84" y="-672"/>
      </p:cViewPr>
      <p:guideLst>
        <p:guide orient="horz" pos="1541"/>
        <p:guide pos="2897"/>
      </p:guideLst>
    </p:cSldViewPr>
  </p:slideViewPr>
  <p:notesTextViewPr>
    <p:cViewPr>
      <p:scale>
        <a:sx n="100" d="100"/>
        <a:sy n="100" d="100"/>
      </p:scale>
      <p:origin x="0" y="0"/>
    </p:cViewPr>
  </p:notesTextViewPr>
  <p:sorterViewPr>
    <p:cViewPr>
      <p:scale>
        <a:sx n="168" d="100"/>
        <a:sy n="168" d="100"/>
      </p:scale>
      <p:origin x="0" y="0"/>
    </p:cViewPr>
  </p:sorter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buFont typeface="Arial" panose="020B0604020202020204" pitchFamily="34" charset="0"/>
              <a:buNone/>
              <a:defRPr sz="1200" noProof="1">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buFont typeface="Arial" panose="020B0604020202020204" pitchFamily="34" charset="0"/>
              <a:buNone/>
              <a:defRPr sz="1200" noProof="1">
                <a:latin typeface="Calibri" panose="020F0502020204030204" pitchFamily="34" charset="0"/>
                <a:ea typeface="宋体" panose="02010600030101010101" pitchFamily="2" charset="-122"/>
                <a:cs typeface="+mn-ea"/>
              </a:defRPr>
            </a:lvl1pPr>
          </a:lstStyle>
          <a:p>
            <a:pPr>
              <a:defRPr/>
            </a:pPr>
            <a:fld id="{232076FE-A603-4B03-8496-533C9CEF4101}" type="datetimeFigureOut">
              <a:rPr lang="zh-CN" altLang="en-US"/>
              <a:t>2023-01-17</a:t>
            </a:fld>
            <a:endParaRPr lang="zh-CN" altLang="en-US">
              <a:latin typeface="Calibri" panose="020F0502020204030204" pitchFamily="34" charset="0"/>
              <a:cs typeface="+mn-cs"/>
            </a:endParaRPr>
          </a:p>
        </p:txBody>
      </p:sp>
      <p:sp>
        <p:nvSpPr>
          <p:cNvPr id="22532" name="幻灯片图像占位符 3"/>
          <p:cNvSpPr>
            <a:spLocks noGrp="1" noRot="1" noChangeAspect="1" noChangeArrowheads="1"/>
          </p:cNvSpPr>
          <p:nvPr>
            <p:ph type="sldImg" idx="4294967295"/>
          </p:nvPr>
        </p:nvSpPr>
        <p:spPr bwMode="auto">
          <a:xfrm>
            <a:off x="708025" y="1143000"/>
            <a:ext cx="5441950" cy="30861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5125" name="备注占位符 4"/>
          <p:cNvSpPr>
            <a:spLocks noGrp="1" noChangeArrowheads="1"/>
          </p:cNvSpPr>
          <p:nvPr>
            <p:ph type="body" sz="quarter" idx="9"/>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buFont typeface="Arial" panose="020B0604020202020204" pitchFamily="34" charset="0"/>
              <a:buNone/>
              <a:defRPr sz="1200" noProof="1">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buFont typeface="Arial" panose="020B0604020202020204" pitchFamily="34" charset="0"/>
              <a:buNone/>
              <a:defRPr sz="1200">
                <a:ea typeface="宋体" panose="02010600030101010101" pitchFamily="2" charset="-122"/>
              </a:defRPr>
            </a:lvl1pPr>
          </a:lstStyle>
          <a:p>
            <a:pPr>
              <a:defRPr/>
            </a:pPr>
            <a:fld id="{E08B6F5C-7184-42C3-9551-66A984BA1E86}"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08B6F5C-7184-42C3-9551-66A984BA1E86}" type="slidenum">
              <a:rPr lang="zh-CN" altLang="en-US" smtClean="0"/>
              <a:t>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ChangeArrowheads="1" noTextEdit="1"/>
          </p:cNvSpPr>
          <p:nvPr>
            <p:ph type="sldImg" idx="4294967295"/>
          </p:nvPr>
        </p:nvSpPr>
        <p:spPr>
          <a:xfrm>
            <a:off x="708025" y="1143000"/>
            <a:ext cx="5441950" cy="3086100"/>
          </a:xfrm>
          <a:ln>
            <a:miter lim="800000"/>
          </a:ln>
        </p:spPr>
      </p:sp>
      <p:sp>
        <p:nvSpPr>
          <p:cNvPr id="23555" name="文本占位符 2"/>
          <p:cNvSpPr>
            <a:spLocks noGrp="1" noChangeArrowheads="1"/>
          </p:cNvSpPr>
          <p:nvPr>
            <p:ph type="body" idx="4294967295"/>
          </p:nvPr>
        </p:nvSpPr>
        <p:spPr>
          <a:noFill/>
        </p:spPr>
        <p:txBody>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610641"/>
            <a:ext cx="7772400" cy="1111366"/>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38039"/>
            <a:ext cx="6400800" cy="132499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BA546009-D654-4393-AED8-CDF6DF0462C5}"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94D6788-0491-4CE4-9386-4A6B0264E2F9}"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29343"/>
            <a:ext cx="5486400" cy="42846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63269"/>
            <a:ext cx="5486400" cy="31108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1792288" y="4057809"/>
            <a:ext cx="5486400" cy="6084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B268244-A254-4098-8CCE-987FBDBB711F}"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6237730-E4D3-499F-95E4-0AB404FBAACF}"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6169EB4-46D0-4145-BEF4-44327E40589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A39D2A9-E57D-43D1-B3E6-C46261982A03}"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7634"/>
            <a:ext cx="2057400" cy="4423861"/>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7634"/>
            <a:ext cx="6019800" cy="4423861"/>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1577E36F-C779-4BCA-8E15-2BBF730D32D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43EB1E5-A34C-43B1-BAC0-520627821CA0}"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9C039B51-D3A4-4D07-8759-ECCC26BB5B62}"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AFE7514-D3DA-4F6D-B286-F390D2187B5A}"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025B6A8-83D3-4944-8510-9936C53C2706}"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BAE0762-F6A0-4C86-95F1-F42565A7E1CE}"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6AC144A-F363-48A2-B133-6BDF2984A6AE}"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FD4D1664-4CA9-4E47-9872-A00CC892320C}"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ECF85D6-E7A8-4A9D-BFE0-0655AA255F36}"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02147F4-2B10-487D-A40E-DBC4F1ADDB4C}"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ED51AF7-6865-40F7-92E6-E2C9396C7E69}"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9A6A58A-0F52-440B-A92B-9A8BAD288FC0}"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80594F2-EBDE-4A8B-9B96-A80BD94E80F6}"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10F4BF87-6E5A-4F2A-9B99-F47D1B937A46}"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07633"/>
            <a:ext cx="8229600" cy="4423861"/>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2"/>
          <p:cNvSpPr>
            <a:spLocks noGrp="1"/>
          </p:cNvSpPr>
          <p:nvPr>
            <p:ph type="dt" sz="half" idx="10"/>
          </p:nvPr>
        </p:nvSpPr>
        <p:spPr/>
        <p:txBody>
          <a:bodyPr/>
          <a:lstStyle>
            <a:lvl1pPr fontAlgn="base">
              <a:buFontTx/>
              <a:buNone/>
              <a:defRPr sz="1400" noProof="0">
                <a:solidFill>
                  <a:schemeClr val="tx1"/>
                </a:solidFill>
                <a:latin typeface="Arial" panose="020B0604020202020204" pitchFamily="34" charset="0"/>
              </a:defRPr>
            </a:lvl1pPr>
          </a:lstStyle>
          <a:p>
            <a:pPr>
              <a:defRPr/>
            </a:pPr>
            <a:endParaRPr lang="en-US" altLang="zh-CN"/>
          </a:p>
        </p:txBody>
      </p:sp>
      <p:sp>
        <p:nvSpPr>
          <p:cNvPr id="4" name="页脚占位符 3"/>
          <p:cNvSpPr>
            <a:spLocks noGrp="1"/>
          </p:cNvSpPr>
          <p:nvPr>
            <p:ph type="ftr" sz="quarter" idx="11"/>
          </p:nvPr>
        </p:nvSpPr>
        <p:spPr/>
        <p:txBody>
          <a:bodyPr/>
          <a:lstStyle>
            <a:lvl1pPr fontAlgn="base">
              <a:buFontTx/>
              <a:buNone/>
              <a:defRPr sz="1400" noProof="0">
                <a:solidFill>
                  <a:schemeClr val="tx1"/>
                </a:solidFill>
                <a:latin typeface="Arial" panose="020B0604020202020204" pitchFamily="34" charset="0"/>
                <a:ea typeface="+mn-ea"/>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sz="1400"/>
            </a:lvl1pPr>
          </a:lstStyle>
          <a:p>
            <a:pPr>
              <a:defRPr/>
            </a:pPr>
            <a:fld id="{C1C98E41-32DB-49A8-BBE6-836045CC88AE}" type="slidenum">
              <a:rPr lang="en-US" altLang="zh-CN"/>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D746A8E-6E42-4F36-92A2-1FC5A65F030E}"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DA645B75-A7B7-4342-B8A7-F2841F97AEE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B0293578-3BF7-470D-AA2D-D63F32C3486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D85910D-997D-4378-8F98-C862FEFB0C29}"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31698"/>
            <a:ext cx="7772400" cy="1029754"/>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97531"/>
            <a:ext cx="7772400" cy="113416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906D7EC5-D0E6-4AE8-8C79-D871694DECF9}"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6CA25B-8CCC-4904-8D63-96721F9B7486}"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209781"/>
            <a:ext cx="4038600" cy="3421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209781"/>
            <a:ext cx="4038600" cy="3421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AEBBFF99-9302-43B8-8CE6-635C99BC9D1E}"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7E4A9DB-714B-4B69-BA0B-0A790B77E26E}"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60574"/>
            <a:ext cx="4040188" cy="4836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44246"/>
            <a:ext cx="4040188" cy="29872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0" y="1160574"/>
            <a:ext cx="4041775" cy="4836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0" y="1644246"/>
            <a:ext cx="4041775" cy="29872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1E378BC7-4582-48E5-B178-839C40CF7878}"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5BE57C5E-796F-4AFD-A113-C92C8C38E33A}"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34E142D6-C01C-42A2-806C-025047BA70DA}"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6BFB1BD4-3BE6-4826-9808-B877442236C9}"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89EC9AF5-8482-43E0-902C-90BAA1A9193E}"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FE54EBE8-6B29-48A5-8C9F-3FA06B1BDC6A}"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6433"/>
            <a:ext cx="3008313" cy="878531"/>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6431"/>
            <a:ext cx="5111750" cy="4425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5" y="1084963"/>
            <a:ext cx="3008313" cy="35465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0BECA7B-BF62-4FF3-8BFB-88A41D5AF1BD}"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0BDA171-DF98-45F2-83D7-672CCE2496E7}"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22" cstate="email"/>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68313" y="215900"/>
            <a:ext cx="8229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457200" y="1209677"/>
            <a:ext cx="8229600" cy="342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4805363"/>
            <a:ext cx="2133600" cy="276225"/>
          </a:xfrm>
          <a:prstGeom prst="rect">
            <a:avLst/>
          </a:prstGeom>
        </p:spPr>
        <p:txBody>
          <a:bodyPr vert="horz" lIns="91440" tIns="45720" rIns="91440" bIns="45720" rtlCol="0" anchor="ctr"/>
          <a:lstStyle>
            <a:lvl1pPr algn="l" fontAlgn="auto">
              <a:buFont typeface="Arial" panose="020B0604020202020204" pitchFamily="34" charset="0"/>
              <a:buNone/>
              <a:defRPr sz="1200" noProof="1">
                <a:solidFill>
                  <a:schemeClr val="tx1">
                    <a:tint val="75000"/>
                  </a:schemeClr>
                </a:solidFill>
                <a:latin typeface="+mn-lt"/>
                <a:ea typeface="+mn-ea"/>
              </a:defRPr>
            </a:lvl1pPr>
          </a:lstStyle>
          <a:p>
            <a:pPr>
              <a:defRPr/>
            </a:pPr>
            <a:fld id="{1AB13FE3-7391-4EC7-B053-75D1428B4C76}" type="datetimeFigureOut">
              <a:rPr lang="zh-CN" altLang="en-US"/>
              <a:t>2023-01-17</a:t>
            </a:fld>
            <a:endParaRPr lang="zh-CN" altLang="en-US"/>
          </a:p>
        </p:txBody>
      </p:sp>
      <p:sp>
        <p:nvSpPr>
          <p:cNvPr id="5" name="页脚占位符 4"/>
          <p:cNvSpPr>
            <a:spLocks noGrp="1"/>
          </p:cNvSpPr>
          <p:nvPr>
            <p:ph type="ftr" sz="quarter" idx="3"/>
          </p:nvPr>
        </p:nvSpPr>
        <p:spPr>
          <a:xfrm>
            <a:off x="3124200" y="4805363"/>
            <a:ext cx="2895600" cy="276225"/>
          </a:xfrm>
          <a:prstGeom prst="rect">
            <a:avLst/>
          </a:prstGeom>
        </p:spPr>
        <p:txBody>
          <a:bodyPr vert="horz" lIns="91440" tIns="45720" rIns="91440" bIns="45720" rtlCol="0" anchor="ctr"/>
          <a:lstStyle>
            <a:lvl1pPr algn="ctr" fontAlgn="auto">
              <a:buFont typeface="Arial" panose="020B0604020202020204" pitchFamily="34" charset="0"/>
              <a:buNone/>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553200" y="4805363"/>
            <a:ext cx="2133600" cy="276225"/>
          </a:xfrm>
          <a:prstGeom prst="rect">
            <a:avLst/>
          </a:prstGeom>
        </p:spPr>
        <p:txBody>
          <a:bodyPr vert="horz" wrap="square" lIns="91440" tIns="45720" rIns="91440" bIns="45720" numCol="1" anchor="ctr" anchorCtr="0" compatLnSpc="1"/>
          <a:lstStyle>
            <a:lvl1pPr algn="r">
              <a:buFont typeface="Arial" panose="020B0604020202020204" pitchFamily="34" charset="0"/>
              <a:buNone/>
              <a:defRPr sz="1200">
                <a:solidFill>
                  <a:srgbClr val="898989"/>
                </a:solidFill>
                <a:ea typeface="宋体" panose="02010600030101010101" pitchFamily="2" charset="-122"/>
              </a:defRPr>
            </a:lvl1pPr>
          </a:lstStyle>
          <a:p>
            <a:pPr>
              <a:defRPr/>
            </a:pPr>
            <a:fld id="{8D084694-D6CA-4CA0-98A0-60F86BE43CB5}"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slideLayout" Target="../slideLayouts/slideLayout18.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noChangeArrowheads="1"/>
          </p:cNvSpPr>
          <p:nvPr>
            <p:ph type="ctrTitle"/>
          </p:nvPr>
        </p:nvSpPr>
        <p:spPr>
          <a:xfrm>
            <a:off x="1043755" y="288228"/>
            <a:ext cx="1922462" cy="385763"/>
          </a:xfrm>
        </p:spPr>
        <p:txBody>
          <a:bodyPr anchor="t"/>
          <a:lstStyle/>
          <a:p>
            <a:pPr eaLnBrk="1" hangingPunct="1"/>
            <a:r>
              <a:rPr lang="zh-CN" altLang="en-US" sz="2400" dirty="0" smtClean="0">
                <a:latin typeface="微软雅黑" panose="020B0503020204020204" pitchFamily="34" charset="-122"/>
                <a:ea typeface="微软雅黑" panose="020B0503020204020204" pitchFamily="34" charset="-122"/>
              </a:rPr>
              <a:t>六年级上册</a:t>
            </a:r>
          </a:p>
        </p:txBody>
      </p:sp>
      <p:sp>
        <p:nvSpPr>
          <p:cNvPr id="3075" name="副标题 2"/>
          <p:cNvSpPr>
            <a:spLocks noGrp="1" noChangeArrowheads="1"/>
          </p:cNvSpPr>
          <p:nvPr>
            <p:ph type="subTitle" idx="4294967295"/>
          </p:nvPr>
        </p:nvSpPr>
        <p:spPr>
          <a:xfrm>
            <a:off x="0" y="1512312"/>
            <a:ext cx="9144000" cy="1512105"/>
          </a:xfrm>
        </p:spPr>
        <p:txBody>
          <a:bodyPr/>
          <a:lstStyle/>
          <a:p>
            <a:pPr algn="ctr" eaLnBrk="1" hangingPunct="1">
              <a:lnSpc>
                <a:spcPct val="150000"/>
              </a:lnSpc>
              <a:spcBef>
                <a:spcPct val="0"/>
              </a:spcBef>
              <a:buFont typeface="Arial" panose="020B0604020202020204" pitchFamily="34" charset="0"/>
              <a:buNone/>
            </a:pPr>
            <a:r>
              <a:rPr lang="zh-CN" sz="4000" dirty="0" smtClean="0">
                <a:latin typeface="微软雅黑" panose="020B0503020204020204" pitchFamily="34" charset="-122"/>
                <a:ea typeface="微软雅黑" panose="020B0503020204020204" pitchFamily="34" charset="-122"/>
              </a:rPr>
              <a:t>数据处理整理</a:t>
            </a:r>
            <a:r>
              <a:rPr lang="zh-CN" altLang="en-US" sz="4000" dirty="0" smtClean="0">
                <a:latin typeface="微软雅黑" panose="020B0503020204020204" pitchFamily="34" charset="-122"/>
                <a:ea typeface="微软雅黑" panose="020B0503020204020204" pitchFamily="34" charset="-122"/>
              </a:rPr>
              <a:t>与</a:t>
            </a:r>
            <a:r>
              <a:rPr lang="zh-CN" sz="4000" dirty="0" smtClean="0">
                <a:latin typeface="微软雅黑" panose="020B0503020204020204" pitchFamily="34" charset="-122"/>
                <a:ea typeface="微软雅黑" panose="020B0503020204020204" pitchFamily="34" charset="-122"/>
              </a:rPr>
              <a:t>练习</a:t>
            </a:r>
          </a:p>
        </p:txBody>
      </p:sp>
      <p:sp>
        <p:nvSpPr>
          <p:cNvPr id="4" name="矩形 3"/>
          <p:cNvSpPr/>
          <p:nvPr/>
        </p:nvSpPr>
        <p:spPr>
          <a:xfrm>
            <a:off x="0" y="3888477"/>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难点突破</a:t>
            </a:r>
          </a:p>
        </p:txBody>
      </p:sp>
      <p:sp>
        <p:nvSpPr>
          <p:cNvPr id="12291" name="矩形 8"/>
          <p:cNvSpPr>
            <a:spLocks noChangeArrowheads="1"/>
          </p:cNvSpPr>
          <p:nvPr/>
        </p:nvSpPr>
        <p:spPr bwMode="auto">
          <a:xfrm>
            <a:off x="338138" y="1274765"/>
            <a:ext cx="1244888" cy="46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4924" tIns="22462" rIns="44924" bIns="22462">
            <a:spAutoFit/>
          </a:bodyPr>
          <a:lstStyle/>
          <a:p>
            <a:pPr>
              <a:lnSpc>
                <a:spcPct val="150000"/>
              </a:lnSpc>
            </a:pPr>
            <a:r>
              <a:rPr lang="zh-CN" altLang="en-US">
                <a:latin typeface="微软雅黑" panose="020B0503020204020204" pitchFamily="34" charset="-122"/>
                <a:ea typeface="微软雅黑" panose="020B0503020204020204" pitchFamily="34" charset="-122"/>
              </a:rPr>
              <a:t>典例精析：</a:t>
            </a:r>
            <a:endParaRPr lang="zh-CN" altLang="en-US"/>
          </a:p>
        </p:txBody>
      </p:sp>
      <p:sp>
        <p:nvSpPr>
          <p:cNvPr id="12292" name="副标题 2"/>
          <p:cNvSpPr txBox="1">
            <a:spLocks noChangeArrowheads="1"/>
          </p:cNvSpPr>
          <p:nvPr/>
        </p:nvSpPr>
        <p:spPr bwMode="auto">
          <a:xfrm>
            <a:off x="395288" y="633413"/>
            <a:ext cx="5429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latin typeface="微软雅黑" panose="020B0503020204020204" pitchFamily="34" charset="-122"/>
                <a:ea typeface="微软雅黑" panose="020B0503020204020204" pitchFamily="34" charset="-122"/>
              </a:rPr>
              <a:t>1</a:t>
            </a:r>
            <a:r>
              <a:rPr lang="zh-CN" altLang="en-US">
                <a:latin typeface="微软雅黑" panose="020B0503020204020204" pitchFamily="34" charset="-122"/>
                <a:ea typeface="微软雅黑" panose="020B0503020204020204" pitchFamily="34" charset="-122"/>
              </a:rPr>
              <a:t>、</a:t>
            </a:r>
            <a:r>
              <a:rPr lang="en-US" altLang="zh-CN">
                <a:latin typeface="微软雅黑" panose="020B0503020204020204" pitchFamily="34" charset="-122"/>
                <a:ea typeface="微软雅黑" panose="020B0503020204020204" pitchFamily="34" charset="-122"/>
              </a:rPr>
              <a:t>根据数据统计画出统计图并回答问题：</a:t>
            </a:r>
          </a:p>
        </p:txBody>
      </p:sp>
      <p:sp>
        <p:nvSpPr>
          <p:cNvPr id="12293" name="副标题 2"/>
          <p:cNvSpPr txBox="1">
            <a:spLocks noChangeArrowheads="1"/>
          </p:cNvSpPr>
          <p:nvPr/>
        </p:nvSpPr>
        <p:spPr bwMode="auto">
          <a:xfrm>
            <a:off x="1373192" y="3116265"/>
            <a:ext cx="7513637"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dirty="0">
                <a:latin typeface="微软雅黑" panose="020B0503020204020204" pitchFamily="34" charset="-122"/>
                <a:ea typeface="微软雅黑" panose="020B0503020204020204" pitchFamily="34" charset="-122"/>
              </a:rPr>
              <a:t>根据统计图回答下列问题。</a:t>
            </a:r>
          </a:p>
          <a:p>
            <a:pPr eaLnBrk="1" hangingPunct="1">
              <a:lnSpc>
                <a:spcPct val="150000"/>
              </a:lnSpc>
            </a:pP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3</a:t>
            </a:r>
            <a:r>
              <a:rPr lang="zh-CN" dirty="0">
                <a:latin typeface="微软雅黑" panose="020B0503020204020204" pitchFamily="34" charset="-122"/>
                <a:ea typeface="微软雅黑" panose="020B0503020204020204" pitchFamily="34" charset="-122"/>
              </a:rPr>
              <a:t>）你认为去年销售量的统计对以后鞋店确定进货数量有什么帮助？</a:t>
            </a:r>
          </a:p>
        </p:txBody>
      </p:sp>
      <p:pic>
        <p:nvPicPr>
          <p:cNvPr id="12294" name="图片 27"/>
          <p:cNvPicPr>
            <a:picLocks noChangeAspect="1" noChangeArrowheads="1"/>
          </p:cNvPicPr>
          <p:nvPr/>
        </p:nvPicPr>
        <p:blipFill>
          <a:blip r:embed="rId2" cstate="email"/>
          <a:srcRect/>
          <a:stretch>
            <a:fillRect/>
          </a:stretch>
        </p:blipFill>
        <p:spPr bwMode="auto">
          <a:xfrm>
            <a:off x="3100392" y="1274763"/>
            <a:ext cx="2943225"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副标题 2"/>
          <p:cNvSpPr txBox="1">
            <a:spLocks noChangeArrowheads="1"/>
          </p:cNvSpPr>
          <p:nvPr/>
        </p:nvSpPr>
        <p:spPr bwMode="auto">
          <a:xfrm>
            <a:off x="2174875" y="4202113"/>
            <a:ext cx="55324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dirty="0">
                <a:solidFill>
                  <a:srgbClr val="FF0000"/>
                </a:solidFill>
                <a:latin typeface="微软雅黑" panose="020B0503020204020204" pitchFamily="34" charset="-122"/>
                <a:ea typeface="微软雅黑" panose="020B0503020204020204" pitchFamily="34" charset="-122"/>
              </a:rPr>
              <a:t>可以参考去年的数据确定今年的进货情况。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难点突破</a:t>
            </a:r>
          </a:p>
        </p:txBody>
      </p:sp>
      <p:sp>
        <p:nvSpPr>
          <p:cNvPr id="13315" name="矩形 8"/>
          <p:cNvSpPr>
            <a:spLocks noChangeArrowheads="1"/>
          </p:cNvSpPr>
          <p:nvPr/>
        </p:nvSpPr>
        <p:spPr bwMode="auto">
          <a:xfrm>
            <a:off x="447675" y="1260477"/>
            <a:ext cx="1244888" cy="46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4924" tIns="22462" rIns="44924" bIns="22462">
            <a:spAutoFit/>
          </a:bodyPr>
          <a:lstStyle/>
          <a:p>
            <a:pPr>
              <a:lnSpc>
                <a:spcPct val="150000"/>
              </a:lnSpc>
            </a:pPr>
            <a:r>
              <a:rPr lang="zh-CN" altLang="en-US">
                <a:latin typeface="微软雅黑" panose="020B0503020204020204" pitchFamily="34" charset="-122"/>
                <a:ea typeface="微软雅黑" panose="020B0503020204020204" pitchFamily="34" charset="-122"/>
              </a:rPr>
              <a:t>典例精析：</a:t>
            </a:r>
            <a:endParaRPr lang="zh-CN" altLang="en-US"/>
          </a:p>
        </p:txBody>
      </p:sp>
      <p:sp>
        <p:nvSpPr>
          <p:cNvPr id="13316" name="副标题 2"/>
          <p:cNvSpPr txBox="1">
            <a:spLocks noChangeArrowheads="1"/>
          </p:cNvSpPr>
          <p:nvPr/>
        </p:nvSpPr>
        <p:spPr bwMode="auto">
          <a:xfrm>
            <a:off x="395288" y="633413"/>
            <a:ext cx="5429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2、对数据进行分段整理并回答问题：</a:t>
            </a:r>
          </a:p>
        </p:txBody>
      </p:sp>
      <p:sp>
        <p:nvSpPr>
          <p:cNvPr id="13317" name="副标题 2"/>
          <p:cNvSpPr txBox="1">
            <a:spLocks noChangeArrowheads="1"/>
          </p:cNvSpPr>
          <p:nvPr/>
        </p:nvSpPr>
        <p:spPr bwMode="auto">
          <a:xfrm>
            <a:off x="1692275" y="1066800"/>
            <a:ext cx="64214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sz="1600">
                <a:latin typeface="微软雅黑" panose="020B0503020204020204" pitchFamily="34" charset="-122"/>
                <a:ea typeface="微软雅黑" panose="020B0503020204020204" pitchFamily="34" charset="-122"/>
              </a:rPr>
              <a:t> </a:t>
            </a:r>
            <a:r>
              <a:rPr lang="zh-CN" sz="1600">
                <a:latin typeface="微软雅黑" panose="020B0503020204020204" pitchFamily="34" charset="-122"/>
                <a:ea typeface="微软雅黑" panose="020B0503020204020204" pitchFamily="34" charset="-122"/>
              </a:rPr>
              <a:t>例：滨海小学准备为舞蹈队员购买服装，服装分大号、中号和小号。身高</a:t>
            </a:r>
            <a:r>
              <a:rPr lang="zh-CN" altLang="zh-CN" sz="1600">
                <a:latin typeface="微软雅黑" panose="020B0503020204020204" pitchFamily="34" charset="-122"/>
                <a:ea typeface="微软雅黑" panose="020B0503020204020204" pitchFamily="34" charset="-122"/>
              </a:rPr>
              <a:t>120-129</a:t>
            </a:r>
            <a:r>
              <a:rPr lang="zh-CN" sz="1600">
                <a:latin typeface="微软雅黑" panose="020B0503020204020204" pitchFamily="34" charset="-122"/>
                <a:ea typeface="微软雅黑" panose="020B0503020204020204" pitchFamily="34" charset="-122"/>
              </a:rPr>
              <a:t>厘米的适合穿小号，</a:t>
            </a:r>
            <a:r>
              <a:rPr lang="zh-CN" altLang="zh-CN" sz="1600">
                <a:latin typeface="微软雅黑" panose="020B0503020204020204" pitchFamily="34" charset="-122"/>
                <a:ea typeface="微软雅黑" panose="020B0503020204020204" pitchFamily="34" charset="-122"/>
              </a:rPr>
              <a:t>130-139</a:t>
            </a:r>
            <a:r>
              <a:rPr lang="zh-CN" sz="1600">
                <a:latin typeface="微软雅黑" panose="020B0503020204020204" pitchFamily="34" charset="-122"/>
                <a:ea typeface="微软雅黑" panose="020B0503020204020204" pitchFamily="34" charset="-122"/>
              </a:rPr>
              <a:t>厘米的适合穿中号，</a:t>
            </a:r>
            <a:r>
              <a:rPr lang="zh-CN" altLang="zh-CN" sz="1600">
                <a:latin typeface="微软雅黑" panose="020B0503020204020204" pitchFamily="34" charset="-122"/>
                <a:ea typeface="微软雅黑" panose="020B0503020204020204" pitchFamily="34" charset="-122"/>
              </a:rPr>
              <a:t>140-149</a:t>
            </a:r>
            <a:r>
              <a:rPr lang="zh-CN" sz="1600">
                <a:latin typeface="微软雅黑" panose="020B0503020204020204" pitchFamily="34" charset="-122"/>
                <a:ea typeface="微软雅黑" panose="020B0503020204020204" pitchFamily="34" charset="-122"/>
              </a:rPr>
              <a:t>厘米的适合穿大号。</a:t>
            </a:r>
          </a:p>
          <a:p>
            <a:pPr eaLnBrk="1" hangingPunct="1">
              <a:lnSpc>
                <a:spcPct val="150000"/>
              </a:lnSpc>
            </a:pPr>
            <a:endParaRPr lang="zh-CN" altLang="zh-CN" sz="1600">
              <a:latin typeface="微软雅黑" panose="020B0503020204020204" pitchFamily="34" charset="-122"/>
              <a:ea typeface="微软雅黑" panose="020B0503020204020204" pitchFamily="34" charset="-122"/>
            </a:endParaRPr>
          </a:p>
          <a:p>
            <a:pPr eaLnBrk="1" hangingPunct="1">
              <a:lnSpc>
                <a:spcPct val="150000"/>
              </a:lnSpc>
            </a:pPr>
            <a:endParaRPr lang="zh-CN" altLang="zh-CN" sz="1600">
              <a:latin typeface="微软雅黑" panose="020B0503020204020204" pitchFamily="34" charset="-122"/>
              <a:ea typeface="微软雅黑" panose="020B0503020204020204" pitchFamily="34" charset="-122"/>
            </a:endParaRPr>
          </a:p>
          <a:p>
            <a:pPr eaLnBrk="1" hangingPunct="1">
              <a:lnSpc>
                <a:spcPct val="150000"/>
              </a:lnSpc>
            </a:pPr>
            <a:endParaRPr lang="zh-CN" altLang="zh-CN" sz="1600">
              <a:latin typeface="微软雅黑" panose="020B0503020204020204" pitchFamily="34" charset="-122"/>
              <a:ea typeface="微软雅黑" panose="020B0503020204020204" pitchFamily="34" charset="-122"/>
            </a:endParaRPr>
          </a:p>
          <a:p>
            <a:pPr eaLnBrk="1" hangingPunct="1">
              <a:lnSpc>
                <a:spcPct val="150000"/>
              </a:lnSpc>
            </a:pPr>
            <a:r>
              <a:rPr lang="zh-CN" sz="1600">
                <a:latin typeface="微软雅黑" panose="020B0503020204020204" pitchFamily="34" charset="-122"/>
                <a:ea typeface="微软雅黑" panose="020B0503020204020204" pitchFamily="34" charset="-122"/>
              </a:rPr>
              <a:t>（</a:t>
            </a:r>
            <a:r>
              <a:rPr lang="zh-CN" altLang="zh-CN" sz="1600">
                <a:latin typeface="微软雅黑" panose="020B0503020204020204" pitchFamily="34" charset="-122"/>
                <a:ea typeface="微软雅黑" panose="020B0503020204020204" pitchFamily="34" charset="-122"/>
              </a:rPr>
              <a:t>1</a:t>
            </a:r>
            <a:r>
              <a:rPr lang="zh-CN" sz="1600">
                <a:latin typeface="微软雅黑" panose="020B0503020204020204" pitchFamily="34" charset="-122"/>
                <a:ea typeface="微软雅黑" panose="020B0503020204020204" pitchFamily="34" charset="-122"/>
              </a:rPr>
              <a:t>）完成下表。</a:t>
            </a:r>
          </a:p>
        </p:txBody>
      </p:sp>
      <p:pic>
        <p:nvPicPr>
          <p:cNvPr id="13318" name="图片 -2147482610"/>
          <p:cNvPicPr>
            <a:picLocks noChangeAspect="1" noChangeArrowheads="1"/>
          </p:cNvPicPr>
          <p:nvPr/>
        </p:nvPicPr>
        <p:blipFill>
          <a:blip r:embed="rId2" cstate="email"/>
          <a:srcRect/>
          <a:stretch>
            <a:fillRect/>
          </a:stretch>
        </p:blipFill>
        <p:spPr bwMode="auto">
          <a:xfrm>
            <a:off x="4057654" y="2001840"/>
            <a:ext cx="42449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图片 -2147482615"/>
          <p:cNvPicPr>
            <a:picLocks noChangeAspect="1" noChangeArrowheads="1"/>
          </p:cNvPicPr>
          <p:nvPr/>
        </p:nvPicPr>
        <p:blipFill>
          <a:blip r:embed="rId3" cstate="email"/>
          <a:srcRect/>
          <a:stretch>
            <a:fillRect/>
          </a:stretch>
        </p:blipFill>
        <p:spPr bwMode="auto">
          <a:xfrm>
            <a:off x="2298700" y="3948113"/>
            <a:ext cx="4546600"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副标题 2"/>
          <p:cNvSpPr txBox="1">
            <a:spLocks noChangeArrowheads="1"/>
          </p:cNvSpPr>
          <p:nvPr/>
        </p:nvSpPr>
        <p:spPr bwMode="auto">
          <a:xfrm>
            <a:off x="3794125" y="4270375"/>
            <a:ext cx="4460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7</a:t>
            </a:r>
          </a:p>
        </p:txBody>
      </p:sp>
      <p:sp>
        <p:nvSpPr>
          <p:cNvPr id="3" name="副标题 2"/>
          <p:cNvSpPr txBox="1">
            <a:spLocks noChangeArrowheads="1"/>
          </p:cNvSpPr>
          <p:nvPr/>
        </p:nvSpPr>
        <p:spPr bwMode="auto">
          <a:xfrm>
            <a:off x="4616450" y="4270375"/>
            <a:ext cx="4445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8</a:t>
            </a:r>
          </a:p>
        </p:txBody>
      </p:sp>
      <p:sp>
        <p:nvSpPr>
          <p:cNvPr id="4" name="副标题 2"/>
          <p:cNvSpPr txBox="1">
            <a:spLocks noChangeArrowheads="1"/>
          </p:cNvSpPr>
          <p:nvPr/>
        </p:nvSpPr>
        <p:spPr bwMode="auto">
          <a:xfrm>
            <a:off x="5380038" y="4270375"/>
            <a:ext cx="4445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5</a:t>
            </a:r>
          </a:p>
        </p:txBody>
      </p:sp>
      <p:sp>
        <p:nvSpPr>
          <p:cNvPr id="6" name="副标题 2"/>
          <p:cNvSpPr txBox="1">
            <a:spLocks noChangeArrowheads="1"/>
          </p:cNvSpPr>
          <p:nvPr/>
        </p:nvSpPr>
        <p:spPr bwMode="auto">
          <a:xfrm>
            <a:off x="6234117" y="4270375"/>
            <a:ext cx="4460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难点突破</a:t>
            </a:r>
          </a:p>
        </p:txBody>
      </p:sp>
      <p:sp>
        <p:nvSpPr>
          <p:cNvPr id="14339" name="矩形 8"/>
          <p:cNvSpPr>
            <a:spLocks noChangeArrowheads="1"/>
          </p:cNvSpPr>
          <p:nvPr/>
        </p:nvSpPr>
        <p:spPr bwMode="auto">
          <a:xfrm>
            <a:off x="447675" y="1474790"/>
            <a:ext cx="1244888" cy="46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4924" tIns="22462" rIns="44924" bIns="22462">
            <a:spAutoFit/>
          </a:bodyPr>
          <a:lstStyle/>
          <a:p>
            <a:pPr>
              <a:lnSpc>
                <a:spcPct val="150000"/>
              </a:lnSpc>
            </a:pPr>
            <a:r>
              <a:rPr lang="zh-CN" altLang="en-US">
                <a:latin typeface="微软雅黑" panose="020B0503020204020204" pitchFamily="34" charset="-122"/>
                <a:ea typeface="微软雅黑" panose="020B0503020204020204" pitchFamily="34" charset="-122"/>
              </a:rPr>
              <a:t>典例精析：</a:t>
            </a:r>
            <a:endParaRPr lang="zh-CN" altLang="en-US"/>
          </a:p>
        </p:txBody>
      </p:sp>
      <p:sp>
        <p:nvSpPr>
          <p:cNvPr id="14340" name="副标题 2"/>
          <p:cNvSpPr txBox="1">
            <a:spLocks noChangeArrowheads="1"/>
          </p:cNvSpPr>
          <p:nvPr/>
        </p:nvSpPr>
        <p:spPr bwMode="auto">
          <a:xfrm>
            <a:off x="447675" y="828675"/>
            <a:ext cx="5429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latin typeface="微软雅黑" panose="020B0503020204020204" pitchFamily="34" charset="-122"/>
                <a:ea typeface="微软雅黑" panose="020B0503020204020204" pitchFamily="34" charset="-122"/>
              </a:rPr>
              <a:t>2、对数据进行分段整理并回答问题：</a:t>
            </a:r>
          </a:p>
        </p:txBody>
      </p:sp>
      <p:sp>
        <p:nvSpPr>
          <p:cNvPr id="14341" name="副标题 2"/>
          <p:cNvSpPr txBox="1">
            <a:spLocks noChangeArrowheads="1"/>
          </p:cNvSpPr>
          <p:nvPr/>
        </p:nvSpPr>
        <p:spPr bwMode="auto">
          <a:xfrm>
            <a:off x="1692275" y="2697165"/>
            <a:ext cx="6421438"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latin typeface="微软雅黑" panose="020B0503020204020204" pitchFamily="34" charset="-122"/>
                <a:ea typeface="微软雅黑" panose="020B0503020204020204" pitchFamily="34" charset="-122"/>
              </a:rPr>
              <a:t> </a:t>
            </a:r>
            <a:r>
              <a:rPr lang="zh-CN">
                <a:latin typeface="微软雅黑" panose="020B0503020204020204" pitchFamily="34" charset="-122"/>
                <a:ea typeface="微软雅黑" panose="020B0503020204020204" pitchFamily="34" charset="-122"/>
              </a:rPr>
              <a:t>（</a:t>
            </a:r>
            <a:r>
              <a:rPr lang="zh-CN" altLang="zh-CN">
                <a:latin typeface="微软雅黑" panose="020B0503020204020204" pitchFamily="34" charset="-122"/>
                <a:ea typeface="微软雅黑" panose="020B0503020204020204" pitchFamily="34" charset="-122"/>
              </a:rPr>
              <a:t>2</a:t>
            </a:r>
            <a:r>
              <a:rPr lang="zh-CN">
                <a:latin typeface="微软雅黑" panose="020B0503020204020204" pitchFamily="34" charset="-122"/>
                <a:ea typeface="微软雅黑" panose="020B0503020204020204" pitchFamily="34" charset="-122"/>
              </a:rPr>
              <a:t>）各种服装各买多少套？</a:t>
            </a:r>
          </a:p>
        </p:txBody>
      </p:sp>
      <p:sp>
        <p:nvSpPr>
          <p:cNvPr id="8" name="副标题 2"/>
          <p:cNvSpPr txBox="1">
            <a:spLocks noChangeArrowheads="1"/>
          </p:cNvSpPr>
          <p:nvPr/>
        </p:nvSpPr>
        <p:spPr bwMode="auto">
          <a:xfrm>
            <a:off x="1997079" y="3524250"/>
            <a:ext cx="47148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小号7套、中号8套、大号5套。</a:t>
            </a:r>
          </a:p>
        </p:txBody>
      </p:sp>
      <p:pic>
        <p:nvPicPr>
          <p:cNvPr id="14343" name="图片 6"/>
          <p:cNvPicPr>
            <a:picLocks noChangeAspect="1" noChangeArrowheads="1"/>
          </p:cNvPicPr>
          <p:nvPr/>
        </p:nvPicPr>
        <p:blipFill>
          <a:blip r:embed="rId2" cstate="email"/>
          <a:srcRect/>
          <a:stretch>
            <a:fillRect/>
          </a:stretch>
        </p:blipFill>
        <p:spPr bwMode="auto">
          <a:xfrm>
            <a:off x="2473325" y="1676402"/>
            <a:ext cx="3760788"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本课小结</a:t>
            </a:r>
          </a:p>
        </p:txBody>
      </p:sp>
      <p:sp>
        <p:nvSpPr>
          <p:cNvPr id="3" name="MH_Other_1"/>
          <p:cNvSpPr/>
          <p:nvPr>
            <p:custDataLst>
              <p:tags r:id="rId1"/>
            </p:custDataLst>
          </p:nvPr>
        </p:nvSpPr>
        <p:spPr>
          <a:xfrm>
            <a:off x="1808167" y="1433515"/>
            <a:ext cx="720725" cy="54292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4" name="MH_Other_2"/>
          <p:cNvSpPr/>
          <p:nvPr>
            <p:custDataLst>
              <p:tags r:id="rId2"/>
            </p:custDataLst>
          </p:nvPr>
        </p:nvSpPr>
        <p:spPr>
          <a:xfrm>
            <a:off x="1931988" y="1525588"/>
            <a:ext cx="474662" cy="358775"/>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en-US" altLang="zh-CN" noProof="1">
                <a:solidFill>
                  <a:srgbClr val="FEFFFF"/>
                </a:solidFill>
              </a:rPr>
              <a:t>A</a:t>
            </a:r>
            <a:endParaRPr lang="zh-CN" altLang="en-US" noProof="1">
              <a:solidFill>
                <a:srgbClr val="FEFFFF"/>
              </a:solidFill>
            </a:endParaRPr>
          </a:p>
        </p:txBody>
      </p:sp>
      <p:sp>
        <p:nvSpPr>
          <p:cNvPr id="5" name="MH_Other_3"/>
          <p:cNvSpPr/>
          <p:nvPr>
            <p:custDataLst>
              <p:tags r:id="rId3"/>
            </p:custDataLst>
          </p:nvPr>
        </p:nvSpPr>
        <p:spPr>
          <a:xfrm>
            <a:off x="1993900" y="1582740"/>
            <a:ext cx="534988" cy="390525"/>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0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6" name="MH_Other_4"/>
          <p:cNvSpPr/>
          <p:nvPr>
            <p:custDataLst>
              <p:tags r:id="rId4"/>
            </p:custDataLst>
          </p:nvPr>
        </p:nvSpPr>
        <p:spPr>
          <a:xfrm>
            <a:off x="1703392" y="1846265"/>
            <a:ext cx="930275" cy="22383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7" name="MH_Other_5"/>
          <p:cNvSpPr/>
          <p:nvPr>
            <p:custDataLst>
              <p:tags r:id="rId5"/>
            </p:custDataLst>
          </p:nvPr>
        </p:nvSpPr>
        <p:spPr>
          <a:xfrm flipV="1">
            <a:off x="1703392" y="2049463"/>
            <a:ext cx="930275" cy="225425"/>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8" name="MH_SubTitle_1"/>
          <p:cNvSpPr txBox="1">
            <a:spLocks noChangeArrowheads="1"/>
          </p:cNvSpPr>
          <p:nvPr>
            <p:custDataLst>
              <p:tags r:id="rId6"/>
            </p:custDataLst>
          </p:nvPr>
        </p:nvSpPr>
        <p:spPr bwMode="auto">
          <a:xfrm>
            <a:off x="995363" y="2328865"/>
            <a:ext cx="2132012" cy="203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pPr>
            <a:r>
              <a:rPr lang="zh-CN" altLang="en-US" dirty="0">
                <a:latin typeface="微软雅黑" panose="020B0503020204020204" pitchFamily="34" charset="-122"/>
                <a:ea typeface="微软雅黑" panose="020B0503020204020204" pitchFamily="34" charset="-122"/>
              </a:rPr>
              <a:t>折线统计图中不仅能够看出数量的多少，而且能够更清楚地看出数量的增减变化情况。</a:t>
            </a:r>
          </a:p>
        </p:txBody>
      </p:sp>
      <p:sp>
        <p:nvSpPr>
          <p:cNvPr id="9" name="MH_Other_6"/>
          <p:cNvSpPr/>
          <p:nvPr>
            <p:custDataLst>
              <p:tags r:id="rId7"/>
            </p:custDataLst>
          </p:nvPr>
        </p:nvSpPr>
        <p:spPr>
          <a:xfrm>
            <a:off x="4211642" y="1433515"/>
            <a:ext cx="720725" cy="54292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0" name="MH_Other_7"/>
          <p:cNvSpPr/>
          <p:nvPr>
            <p:custDataLst>
              <p:tags r:id="rId8"/>
            </p:custDataLst>
          </p:nvPr>
        </p:nvSpPr>
        <p:spPr>
          <a:xfrm>
            <a:off x="4335467" y="1525588"/>
            <a:ext cx="473075" cy="358775"/>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en-US" altLang="zh-CN" noProof="1">
                <a:solidFill>
                  <a:srgbClr val="FEFFFF"/>
                </a:solidFill>
              </a:rPr>
              <a:t>B</a:t>
            </a:r>
            <a:endParaRPr lang="zh-CN" altLang="en-US" noProof="1">
              <a:solidFill>
                <a:srgbClr val="FEFFFF"/>
              </a:solidFill>
            </a:endParaRPr>
          </a:p>
        </p:txBody>
      </p:sp>
      <p:sp>
        <p:nvSpPr>
          <p:cNvPr id="11" name="MH_Other_8"/>
          <p:cNvSpPr/>
          <p:nvPr>
            <p:custDataLst>
              <p:tags r:id="rId9"/>
            </p:custDataLst>
          </p:nvPr>
        </p:nvSpPr>
        <p:spPr>
          <a:xfrm>
            <a:off x="4397375" y="1582740"/>
            <a:ext cx="534988" cy="390525"/>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0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2" name="MH_Other_9"/>
          <p:cNvSpPr/>
          <p:nvPr>
            <p:custDataLst>
              <p:tags r:id="rId10"/>
            </p:custDataLst>
          </p:nvPr>
        </p:nvSpPr>
        <p:spPr>
          <a:xfrm>
            <a:off x="4106867" y="1846265"/>
            <a:ext cx="930275" cy="22383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3" name="MH_Other_10"/>
          <p:cNvSpPr/>
          <p:nvPr>
            <p:custDataLst>
              <p:tags r:id="rId11"/>
            </p:custDataLst>
          </p:nvPr>
        </p:nvSpPr>
        <p:spPr>
          <a:xfrm flipV="1">
            <a:off x="4106867" y="2049463"/>
            <a:ext cx="930275" cy="225425"/>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4" name="MH_SubTitle_2"/>
          <p:cNvSpPr txBox="1">
            <a:spLocks noChangeArrowheads="1"/>
          </p:cNvSpPr>
          <p:nvPr>
            <p:custDataLst>
              <p:tags r:id="rId12"/>
            </p:custDataLst>
          </p:nvPr>
        </p:nvSpPr>
        <p:spPr bwMode="auto">
          <a:xfrm>
            <a:off x="3695700" y="2400301"/>
            <a:ext cx="17526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40000"/>
              </a:lnSpc>
            </a:pPr>
            <a:r>
              <a:rPr lang="zh-CN" altLang="en-US" dirty="0">
                <a:latin typeface="微软雅黑" panose="020B0503020204020204" pitchFamily="34" charset="-122"/>
                <a:ea typeface="微软雅黑" panose="020B0503020204020204" pitchFamily="34" charset="-122"/>
                <a:sym typeface="宋体" panose="02010600030101010101" pitchFamily="2" charset="-122"/>
              </a:rPr>
              <a:t>扇形统计图可以很清楚地表示部分和整体的关系。</a:t>
            </a:r>
          </a:p>
        </p:txBody>
      </p:sp>
      <p:sp>
        <p:nvSpPr>
          <p:cNvPr id="15" name="MH_Other_11"/>
          <p:cNvSpPr/>
          <p:nvPr>
            <p:custDataLst>
              <p:tags r:id="rId13"/>
            </p:custDataLst>
          </p:nvPr>
        </p:nvSpPr>
        <p:spPr>
          <a:xfrm>
            <a:off x="6615113" y="1433515"/>
            <a:ext cx="720725" cy="54292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6" name="MH_Other_12"/>
          <p:cNvSpPr/>
          <p:nvPr>
            <p:custDataLst>
              <p:tags r:id="rId14"/>
            </p:custDataLst>
          </p:nvPr>
        </p:nvSpPr>
        <p:spPr>
          <a:xfrm>
            <a:off x="6737354" y="1525588"/>
            <a:ext cx="474663" cy="358775"/>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en-US" altLang="zh-CN" noProof="1">
                <a:solidFill>
                  <a:srgbClr val="FEFFFF"/>
                </a:solidFill>
              </a:rPr>
              <a:t>C</a:t>
            </a:r>
            <a:endParaRPr lang="zh-CN" altLang="en-US" noProof="1">
              <a:solidFill>
                <a:srgbClr val="FEFFFF"/>
              </a:solidFill>
            </a:endParaRPr>
          </a:p>
        </p:txBody>
      </p:sp>
      <p:sp>
        <p:nvSpPr>
          <p:cNvPr id="17" name="MH_Other_13"/>
          <p:cNvSpPr/>
          <p:nvPr>
            <p:custDataLst>
              <p:tags r:id="rId15"/>
            </p:custDataLst>
          </p:nvPr>
        </p:nvSpPr>
        <p:spPr>
          <a:xfrm>
            <a:off x="6799265" y="1582740"/>
            <a:ext cx="536575" cy="390525"/>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0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8" name="MH_Other_14"/>
          <p:cNvSpPr/>
          <p:nvPr>
            <p:custDataLst>
              <p:tags r:id="rId16"/>
            </p:custDataLst>
          </p:nvPr>
        </p:nvSpPr>
        <p:spPr>
          <a:xfrm>
            <a:off x="6510338" y="1846265"/>
            <a:ext cx="930275" cy="22383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9" name="MH_Other_15"/>
          <p:cNvSpPr/>
          <p:nvPr>
            <p:custDataLst>
              <p:tags r:id="rId17"/>
            </p:custDataLst>
          </p:nvPr>
        </p:nvSpPr>
        <p:spPr>
          <a:xfrm flipV="1">
            <a:off x="6510338" y="2049463"/>
            <a:ext cx="930275" cy="225425"/>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20" name="MH_SubTitle_3"/>
          <p:cNvSpPr txBox="1">
            <a:spLocks noChangeArrowheads="1"/>
          </p:cNvSpPr>
          <p:nvPr>
            <p:custDataLst>
              <p:tags r:id="rId18"/>
            </p:custDataLst>
          </p:nvPr>
        </p:nvSpPr>
        <p:spPr bwMode="auto">
          <a:xfrm>
            <a:off x="6153150" y="2328863"/>
            <a:ext cx="1670050"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pPr>
            <a:r>
              <a:rPr lang="zh-CN" altLang="en-US" dirty="0">
                <a:latin typeface="微软雅黑" panose="020B0503020204020204" pitchFamily="34" charset="-122"/>
                <a:ea typeface="微软雅黑" panose="020B0503020204020204" pitchFamily="34" charset="-122"/>
                <a:sym typeface="宋体" panose="02010600030101010101" pitchFamily="2" charset="-122"/>
              </a:rPr>
              <a:t>分段统计便于我们对数据的整理和比较。 </a:t>
            </a:r>
          </a:p>
        </p:txBody>
      </p:sp>
      <p:sp>
        <p:nvSpPr>
          <p:cNvPr id="15381" name="矩形 22"/>
          <p:cNvSpPr>
            <a:spLocks noChangeArrowheads="1"/>
          </p:cNvSpPr>
          <p:nvPr/>
        </p:nvSpPr>
        <p:spPr bwMode="auto">
          <a:xfrm>
            <a:off x="3122458" y="576265"/>
            <a:ext cx="29546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algn="ctr"/>
            <a:r>
              <a:rPr lang="zh-CN" altLang="en-US" sz="2400" dirty="0">
                <a:latin typeface="微软雅黑" panose="020B0503020204020204" pitchFamily="34" charset="-122"/>
                <a:ea typeface="微软雅黑" panose="020B0503020204020204" pitchFamily="34" charset="-122"/>
              </a:rPr>
              <a:t>数据处理整理与练习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par>
                                <p:cTn id="11" presetID="22" presetClass="entr" presetSubtype="1"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500"/>
                                        <p:tgtEl>
                                          <p:spTgt spid="3"/>
                                        </p:tgtEl>
                                      </p:cBhvr>
                                    </p:animEffect>
                                  </p:childTnLst>
                                </p:cTn>
                              </p:par>
                              <p:par>
                                <p:cTn id="17" presetID="22" presetClass="entr" presetSubtype="1"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par>
                                <p:cTn id="28" presetID="22" presetClass="entr" presetSubtype="1"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par>
                                <p:cTn id="31" presetID="22" presetClass="entr" presetSubtype="1"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up)">
                                      <p:cBhvr>
                                        <p:cTn id="33" dur="500"/>
                                        <p:tgtEl>
                                          <p:spTgt spid="13"/>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up)">
                                      <p:cBhvr>
                                        <p:cTn id="36" dur="500"/>
                                        <p:tgtEl>
                                          <p:spTgt spid="14"/>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up)">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up)">
                                      <p:cBhvr>
                                        <p:cTn id="44" dur="500"/>
                                        <p:tgtEl>
                                          <p:spTgt spid="17"/>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up)">
                                      <p:cBhvr>
                                        <p:cTn id="47" dur="500"/>
                                        <p:tgtEl>
                                          <p:spTgt spid="15"/>
                                        </p:tgtEl>
                                      </p:cBhvr>
                                    </p:animEffect>
                                  </p:childTnLst>
                                </p:cTn>
                              </p:par>
                              <p:par>
                                <p:cTn id="48" presetID="22" presetClass="entr" presetSubtype="1"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up)">
                                      <p:cBhvr>
                                        <p:cTn id="50" dur="500"/>
                                        <p:tgtEl>
                                          <p:spTgt spid="18"/>
                                        </p:tgtEl>
                                      </p:cBhvr>
                                    </p:animEffect>
                                  </p:childTnLst>
                                </p:cTn>
                              </p:par>
                              <p:par>
                                <p:cTn id="51" presetID="22" presetClass="entr" presetSubtype="1"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up)">
                                      <p:cBhvr>
                                        <p:cTn id="53" dur="500"/>
                                        <p:tgtEl>
                                          <p:spTgt spid="19"/>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up)">
                                      <p:cBhvr>
                                        <p:cTn id="5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8" grpId="0"/>
      <p:bldP spid="9" grpId="0" bldLvl="0" animBg="1"/>
      <p:bldP spid="10" grpId="0" bldLvl="0" animBg="1"/>
      <p:bldP spid="14" grpId="0"/>
      <p:bldP spid="15" grpId="0" bldLvl="0" animBg="1"/>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6387" name="TextBox 2"/>
          <p:cNvSpPr txBox="1">
            <a:spLocks noChangeArrowheads="1"/>
          </p:cNvSpPr>
          <p:nvPr/>
        </p:nvSpPr>
        <p:spPr bwMode="auto">
          <a:xfrm>
            <a:off x="822325" y="1139826"/>
            <a:ext cx="5976938"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a:t>
            </a:r>
            <a:r>
              <a:rPr lang="zh-CN" dirty="0">
                <a:latin typeface="微软雅黑" panose="020B0503020204020204" pitchFamily="34" charset="-122"/>
                <a:ea typeface="微软雅黑" panose="020B0503020204020204" pitchFamily="34" charset="-122"/>
              </a:rPr>
              <a:t>右面是奇思家</a:t>
            </a:r>
            <a:r>
              <a:rPr lang="zh-CN" altLang="zh-CN" dirty="0">
                <a:latin typeface="微软雅黑" panose="020B0503020204020204" pitchFamily="34" charset="-122"/>
                <a:ea typeface="微软雅黑" panose="020B0503020204020204" pitchFamily="34" charset="-122"/>
              </a:rPr>
              <a:t>12</a:t>
            </a:r>
            <a:r>
              <a:rPr lang="zh-CN" dirty="0">
                <a:latin typeface="微软雅黑" panose="020B0503020204020204" pitchFamily="34" charset="-122"/>
                <a:ea typeface="微软雅黑" panose="020B0503020204020204" pitchFamily="34" charset="-122"/>
              </a:rPr>
              <a:t>月生活支出情况统计图。</a:t>
            </a:r>
          </a:p>
          <a:p>
            <a:pPr eaLnBrk="1" hangingPunct="1">
              <a:lnSpc>
                <a:spcPct val="150000"/>
              </a:lnSpc>
            </a:pPr>
            <a:endParaRPr lang="zh-CN" altLang="zh-CN" dirty="0">
              <a:latin typeface="微软雅黑" panose="020B0503020204020204" pitchFamily="34" charset="-122"/>
              <a:ea typeface="微软雅黑" panose="020B0503020204020204" pitchFamily="34" charset="-122"/>
            </a:endParaRPr>
          </a:p>
          <a:p>
            <a:pPr eaLnBrk="1" hangingPunct="1">
              <a:lnSpc>
                <a:spcPct val="150000"/>
              </a:lnSpc>
            </a:pP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1</a:t>
            </a:r>
            <a:r>
              <a:rPr lang="zh-CN" dirty="0">
                <a:latin typeface="微软雅黑" panose="020B0503020204020204" pitchFamily="34" charset="-122"/>
                <a:ea typeface="微软雅黑" panose="020B0503020204020204" pitchFamily="34" charset="-122"/>
              </a:rPr>
              <a:t>）从这个扇形统计图中，你知道了什么？  </a:t>
            </a:r>
          </a:p>
        </p:txBody>
      </p:sp>
      <p:pic>
        <p:nvPicPr>
          <p:cNvPr id="16388" name="图片 -2147482614"/>
          <p:cNvPicPr>
            <a:picLocks noChangeAspect="1" noChangeArrowheads="1"/>
          </p:cNvPicPr>
          <p:nvPr/>
        </p:nvPicPr>
        <p:blipFill>
          <a:blip r:embed="rId2" cstate="email"/>
          <a:srcRect/>
          <a:stretch>
            <a:fillRect/>
          </a:stretch>
        </p:blipFill>
        <p:spPr bwMode="auto">
          <a:xfrm>
            <a:off x="5830892" y="1419225"/>
            <a:ext cx="2733675"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副标题 2"/>
          <p:cNvSpPr txBox="1">
            <a:spLocks noChangeArrowheads="1"/>
          </p:cNvSpPr>
          <p:nvPr/>
        </p:nvSpPr>
        <p:spPr bwMode="auto">
          <a:xfrm>
            <a:off x="965200" y="3257550"/>
            <a:ext cx="8045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solidFill>
                  <a:srgbClr val="FF0000"/>
                </a:solidFill>
                <a:latin typeface="微软雅黑" panose="020B0503020204020204" pitchFamily="34" charset="-122"/>
                <a:ea typeface="微软雅黑" panose="020B0503020204020204" pitchFamily="34" charset="-122"/>
              </a:rPr>
              <a:t>①食品36%，服装10%，文化20%，水电气10%，赡养老人16%，其他8%</a:t>
            </a:r>
          </a:p>
        </p:txBody>
      </p:sp>
      <p:sp>
        <p:nvSpPr>
          <p:cNvPr id="3" name="副标题 2"/>
          <p:cNvSpPr txBox="1">
            <a:spLocks noChangeArrowheads="1"/>
          </p:cNvSpPr>
          <p:nvPr/>
        </p:nvSpPr>
        <p:spPr bwMode="auto">
          <a:xfrm>
            <a:off x="1282704" y="4130675"/>
            <a:ext cx="50577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solidFill>
                  <a:srgbClr val="FF0000"/>
                </a:solidFill>
                <a:latin typeface="宋体" panose="02010600030101010101" pitchFamily="2" charset="-122"/>
              </a:rPr>
              <a:t>②</a:t>
            </a:r>
            <a:r>
              <a:rPr lang="en-US" altLang="zh-CN" dirty="0" err="1">
                <a:solidFill>
                  <a:srgbClr val="FF0000"/>
                </a:solidFill>
                <a:latin typeface="微软雅黑" panose="020B0503020204020204" pitchFamily="34" charset="-122"/>
                <a:ea typeface="微软雅黑" panose="020B0503020204020204" pitchFamily="34" charset="-122"/>
              </a:rPr>
              <a:t>食品支出最多，服装和水电气的支出一样多</a:t>
            </a:r>
            <a:r>
              <a:rPr lang="en-US" altLang="zh-CN" dirty="0">
                <a:solidFill>
                  <a:srgbClr val="FF0000"/>
                </a:solidFill>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7411" name="TextBox 2"/>
          <p:cNvSpPr txBox="1">
            <a:spLocks noChangeArrowheads="1"/>
          </p:cNvSpPr>
          <p:nvPr/>
        </p:nvSpPr>
        <p:spPr bwMode="auto">
          <a:xfrm>
            <a:off x="822329" y="1139826"/>
            <a:ext cx="5008563"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a:t>
            </a:r>
            <a:r>
              <a:rPr lang="zh-CN" dirty="0">
                <a:latin typeface="微软雅黑" panose="020B0503020204020204" pitchFamily="34" charset="-122"/>
                <a:ea typeface="微软雅黑" panose="020B0503020204020204" pitchFamily="34" charset="-122"/>
              </a:rPr>
              <a:t>右面是奇思家</a:t>
            </a:r>
            <a:r>
              <a:rPr lang="zh-CN" altLang="zh-CN" dirty="0">
                <a:latin typeface="微软雅黑" panose="020B0503020204020204" pitchFamily="34" charset="-122"/>
                <a:ea typeface="微软雅黑" panose="020B0503020204020204" pitchFamily="34" charset="-122"/>
              </a:rPr>
              <a:t>12</a:t>
            </a:r>
            <a:r>
              <a:rPr lang="zh-CN" dirty="0">
                <a:latin typeface="微软雅黑" panose="020B0503020204020204" pitchFamily="34" charset="-122"/>
                <a:ea typeface="微软雅黑" panose="020B0503020204020204" pitchFamily="34" charset="-122"/>
              </a:rPr>
              <a:t>月生活支出情况统计图。</a:t>
            </a:r>
          </a:p>
          <a:p>
            <a:pPr eaLnBrk="1" hangingPunct="1">
              <a:lnSpc>
                <a:spcPct val="150000"/>
              </a:lnSpc>
            </a:pP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2</a:t>
            </a:r>
            <a:r>
              <a:rPr lang="zh-CN" dirty="0">
                <a:latin typeface="微软雅黑" panose="020B0503020204020204" pitchFamily="34" charset="-122"/>
                <a:ea typeface="微软雅黑" panose="020B0503020204020204" pitchFamily="34" charset="-122"/>
              </a:rPr>
              <a:t>）如果奇思家这个月的支出是</a:t>
            </a:r>
            <a:r>
              <a:rPr lang="zh-CN" altLang="zh-CN" dirty="0">
                <a:latin typeface="微软雅黑" panose="020B0503020204020204" pitchFamily="34" charset="-122"/>
                <a:ea typeface="微软雅黑" panose="020B0503020204020204" pitchFamily="34" charset="-122"/>
              </a:rPr>
              <a:t>1600</a:t>
            </a:r>
            <a:r>
              <a:rPr lang="zh-CN" dirty="0">
                <a:latin typeface="微软雅黑" panose="020B0503020204020204" pitchFamily="34" charset="-122"/>
                <a:ea typeface="微软雅黑" panose="020B0503020204020204" pitchFamily="34" charset="-122"/>
              </a:rPr>
              <a:t>元，分别计算各项支出的钱数。</a:t>
            </a:r>
          </a:p>
        </p:txBody>
      </p:sp>
      <p:pic>
        <p:nvPicPr>
          <p:cNvPr id="17412" name="图片 -2147482614"/>
          <p:cNvPicPr>
            <a:picLocks noChangeAspect="1" noChangeArrowheads="1"/>
          </p:cNvPicPr>
          <p:nvPr/>
        </p:nvPicPr>
        <p:blipFill>
          <a:blip r:embed="rId2" cstate="email"/>
          <a:srcRect/>
          <a:stretch>
            <a:fillRect/>
          </a:stretch>
        </p:blipFill>
        <p:spPr bwMode="auto">
          <a:xfrm>
            <a:off x="5830892" y="1419225"/>
            <a:ext cx="2733675"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副标题 2"/>
          <p:cNvSpPr txBox="1">
            <a:spLocks noChangeArrowheads="1"/>
          </p:cNvSpPr>
          <p:nvPr/>
        </p:nvSpPr>
        <p:spPr bwMode="auto">
          <a:xfrm>
            <a:off x="1754188" y="2471738"/>
            <a:ext cx="40767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solidFill>
                  <a:srgbClr val="FF0000"/>
                </a:solidFill>
                <a:latin typeface="微软雅黑" panose="020B0503020204020204" pitchFamily="34" charset="-122"/>
                <a:ea typeface="微软雅黑" panose="020B0503020204020204" pitchFamily="34" charset="-122"/>
              </a:rPr>
              <a:t>食品：1600×36%=576（元），</a:t>
            </a:r>
          </a:p>
          <a:p>
            <a:pPr eaLnBrk="1" hangingPunct="1">
              <a:lnSpc>
                <a:spcPct val="150000"/>
              </a:lnSpc>
            </a:pPr>
            <a:r>
              <a:rPr lang="en-US" altLang="zh-CN" dirty="0">
                <a:solidFill>
                  <a:srgbClr val="FF0000"/>
                </a:solidFill>
                <a:latin typeface="微软雅黑" panose="020B0503020204020204" pitchFamily="34" charset="-122"/>
                <a:ea typeface="微软雅黑" panose="020B0503020204020204" pitchFamily="34" charset="-122"/>
              </a:rPr>
              <a:t>服装：1600×10%=160（元），</a:t>
            </a:r>
          </a:p>
          <a:p>
            <a:pPr eaLnBrk="1" hangingPunct="1">
              <a:lnSpc>
                <a:spcPct val="150000"/>
              </a:lnSpc>
            </a:pPr>
            <a:r>
              <a:rPr lang="en-US" altLang="zh-CN" dirty="0">
                <a:solidFill>
                  <a:srgbClr val="FF0000"/>
                </a:solidFill>
                <a:latin typeface="微软雅黑" panose="020B0503020204020204" pitchFamily="34" charset="-122"/>
                <a:ea typeface="微软雅黑" panose="020B0503020204020204" pitchFamily="34" charset="-122"/>
              </a:rPr>
              <a:t>文化：1600×20%=320（元），</a:t>
            </a:r>
          </a:p>
          <a:p>
            <a:pPr eaLnBrk="1" hangingPunct="1">
              <a:lnSpc>
                <a:spcPct val="150000"/>
              </a:lnSpc>
            </a:pPr>
            <a:r>
              <a:rPr lang="en-US" altLang="zh-CN" dirty="0">
                <a:solidFill>
                  <a:srgbClr val="FF0000"/>
                </a:solidFill>
                <a:latin typeface="微软雅黑" panose="020B0503020204020204" pitchFamily="34" charset="-122"/>
                <a:ea typeface="微软雅黑" panose="020B0503020204020204" pitchFamily="34" charset="-122"/>
              </a:rPr>
              <a:t>水电气：1600×10%=160（元），</a:t>
            </a:r>
          </a:p>
          <a:p>
            <a:pPr eaLnBrk="1" hangingPunct="1">
              <a:lnSpc>
                <a:spcPct val="150000"/>
              </a:lnSpc>
            </a:pPr>
            <a:r>
              <a:rPr lang="en-US" altLang="zh-CN" dirty="0">
                <a:solidFill>
                  <a:srgbClr val="FF0000"/>
                </a:solidFill>
                <a:latin typeface="微软雅黑" panose="020B0503020204020204" pitchFamily="34" charset="-122"/>
                <a:ea typeface="微软雅黑" panose="020B0503020204020204" pitchFamily="34" charset="-122"/>
              </a:rPr>
              <a:t>赡养老人：1600×16%=256（元），</a:t>
            </a:r>
          </a:p>
          <a:p>
            <a:pPr eaLnBrk="1" hangingPunct="1">
              <a:lnSpc>
                <a:spcPct val="150000"/>
              </a:lnSpc>
            </a:pPr>
            <a:r>
              <a:rPr lang="en-US" altLang="zh-CN" dirty="0">
                <a:solidFill>
                  <a:srgbClr val="FF0000"/>
                </a:solidFill>
                <a:latin typeface="微软雅黑" panose="020B0503020204020204" pitchFamily="34" charset="-122"/>
                <a:ea typeface="微软雅黑" panose="020B0503020204020204" pitchFamily="34" charset="-122"/>
              </a:rPr>
              <a:t>其他：1600×8%=128（元）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8435" name="TextBox 2"/>
          <p:cNvSpPr txBox="1">
            <a:spLocks noChangeArrowheads="1"/>
          </p:cNvSpPr>
          <p:nvPr/>
        </p:nvSpPr>
        <p:spPr bwMode="auto">
          <a:xfrm>
            <a:off x="774700" y="979488"/>
            <a:ext cx="7594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a:t>
            </a:r>
            <a:r>
              <a:rPr lang="zh-CN" dirty="0">
                <a:latin typeface="微软雅黑" panose="020B0503020204020204" pitchFamily="34" charset="-122"/>
                <a:ea typeface="微软雅黑" panose="020B0503020204020204" pitchFamily="34" charset="-122"/>
              </a:rPr>
              <a:t>下面数据分别用哪种统计图表示比较合适？</a:t>
            </a:r>
          </a:p>
          <a:p>
            <a:pPr eaLnBrk="1" hangingPunct="1">
              <a:lnSpc>
                <a:spcPct val="150000"/>
              </a:lnSpc>
            </a:pP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1</a:t>
            </a:r>
            <a:r>
              <a:rPr lang="zh-CN" dirty="0">
                <a:latin typeface="微软雅黑" panose="020B0503020204020204" pitchFamily="34" charset="-122"/>
                <a:ea typeface="微软雅黑" panose="020B0503020204020204" pitchFamily="34" charset="-122"/>
              </a:rPr>
              <a:t>）某小学六年级学生中，喜欢乒乓球的有</a:t>
            </a:r>
            <a:r>
              <a:rPr lang="zh-CN" altLang="zh-CN" dirty="0">
                <a:latin typeface="微软雅黑" panose="020B0503020204020204" pitchFamily="34" charset="-122"/>
                <a:ea typeface="微软雅黑" panose="020B0503020204020204" pitchFamily="34" charset="-122"/>
              </a:rPr>
              <a:t>32%</a:t>
            </a:r>
            <a:r>
              <a:rPr lang="zh-CN" dirty="0">
                <a:latin typeface="微软雅黑" panose="020B0503020204020204" pitchFamily="34" charset="-122"/>
                <a:ea typeface="微软雅黑" panose="020B0503020204020204" pitchFamily="34" charset="-122"/>
              </a:rPr>
              <a:t>，喜欢排球的有</a:t>
            </a:r>
            <a:r>
              <a:rPr lang="zh-CN" altLang="zh-CN" dirty="0">
                <a:latin typeface="微软雅黑" panose="020B0503020204020204" pitchFamily="34" charset="-122"/>
                <a:ea typeface="微软雅黑" panose="020B0503020204020204" pitchFamily="34" charset="-122"/>
              </a:rPr>
              <a:t>18%</a:t>
            </a:r>
            <a:r>
              <a:rPr lang="zh-CN" dirty="0">
                <a:latin typeface="微软雅黑" panose="020B0503020204020204" pitchFamily="34" charset="-122"/>
                <a:ea typeface="微软雅黑" panose="020B0503020204020204" pitchFamily="34" charset="-122"/>
              </a:rPr>
              <a:t>，喜欢足球的有</a:t>
            </a:r>
            <a:r>
              <a:rPr lang="zh-CN" altLang="zh-CN" dirty="0">
                <a:latin typeface="微软雅黑" panose="020B0503020204020204" pitchFamily="34" charset="-122"/>
                <a:ea typeface="微软雅黑" panose="020B0503020204020204" pitchFamily="34" charset="-122"/>
              </a:rPr>
              <a:t>25%</a:t>
            </a:r>
            <a:r>
              <a:rPr lang="zh-CN" dirty="0">
                <a:latin typeface="微软雅黑" panose="020B0503020204020204" pitchFamily="34" charset="-122"/>
                <a:ea typeface="微软雅黑" panose="020B0503020204020204" pitchFamily="34" charset="-122"/>
              </a:rPr>
              <a:t>，喜欢蓝球的有</a:t>
            </a:r>
            <a:r>
              <a:rPr lang="zh-CN" altLang="zh-CN" dirty="0">
                <a:latin typeface="微软雅黑" panose="020B0503020204020204" pitchFamily="34" charset="-122"/>
                <a:ea typeface="微软雅黑" panose="020B0503020204020204" pitchFamily="34" charset="-122"/>
              </a:rPr>
              <a:t>19%</a:t>
            </a:r>
            <a:r>
              <a:rPr lang="zh-CN" dirty="0">
                <a:latin typeface="微软雅黑" panose="020B0503020204020204" pitchFamily="34" charset="-122"/>
                <a:ea typeface="微软雅黑" panose="020B0503020204020204" pitchFamily="34" charset="-122"/>
              </a:rPr>
              <a:t>，喜欢其它球类的有</a:t>
            </a:r>
            <a:r>
              <a:rPr lang="zh-CN" altLang="zh-CN" dirty="0">
                <a:latin typeface="微软雅黑" panose="020B0503020204020204" pitchFamily="34" charset="-122"/>
                <a:ea typeface="微软雅黑" panose="020B0503020204020204" pitchFamily="34" charset="-122"/>
              </a:rPr>
              <a:t>6%</a:t>
            </a:r>
            <a:r>
              <a:rPr lang="zh-CN" dirty="0">
                <a:latin typeface="微软雅黑" panose="020B0503020204020204" pitchFamily="34" charset="-122"/>
                <a:ea typeface="微软雅黑" panose="020B0503020204020204" pitchFamily="34" charset="-122"/>
              </a:rPr>
              <a:t>，要表示喜欢各种球类的百分比情况。</a:t>
            </a:r>
          </a:p>
        </p:txBody>
      </p:sp>
      <p:sp>
        <p:nvSpPr>
          <p:cNvPr id="8" name="副标题 2"/>
          <p:cNvSpPr txBox="1">
            <a:spLocks noChangeArrowheads="1"/>
          </p:cNvSpPr>
          <p:nvPr/>
        </p:nvSpPr>
        <p:spPr bwMode="auto">
          <a:xfrm>
            <a:off x="965200" y="3257550"/>
            <a:ext cx="8045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err="1">
                <a:solidFill>
                  <a:srgbClr val="FF0000"/>
                </a:solidFill>
                <a:latin typeface="微软雅黑" panose="020B0503020204020204" pitchFamily="34" charset="-122"/>
                <a:ea typeface="微软雅黑" panose="020B0503020204020204" pitchFamily="34" charset="-122"/>
              </a:rPr>
              <a:t>反映的是整体和部分的关系，用扇形统计图比较合适</a:t>
            </a:r>
            <a:r>
              <a:rPr lang="en-US" altLang="zh-CN" dirty="0">
                <a:solidFill>
                  <a:srgbClr val="FF0000"/>
                </a:solidFill>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9459" name="TextBox 2"/>
          <p:cNvSpPr txBox="1">
            <a:spLocks noChangeArrowheads="1"/>
          </p:cNvSpPr>
          <p:nvPr/>
        </p:nvSpPr>
        <p:spPr bwMode="auto">
          <a:xfrm>
            <a:off x="774700" y="979488"/>
            <a:ext cx="75946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a:t>
            </a:r>
            <a:r>
              <a:rPr lang="zh-CN" dirty="0">
                <a:latin typeface="微软雅黑" panose="020B0503020204020204" pitchFamily="34" charset="-122"/>
                <a:ea typeface="微软雅黑" panose="020B0503020204020204" pitchFamily="34" charset="-122"/>
              </a:rPr>
              <a:t>下面数据分别用哪种统计图表示比较合适？</a:t>
            </a:r>
          </a:p>
          <a:p>
            <a:pPr eaLnBrk="1" hangingPunct="1">
              <a:lnSpc>
                <a:spcPct val="150000"/>
              </a:lnSpc>
            </a:pP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2</a:t>
            </a:r>
            <a:r>
              <a:rPr lang="zh-CN" dirty="0">
                <a:latin typeface="微软雅黑" panose="020B0503020204020204" pitchFamily="34" charset="-122"/>
                <a:ea typeface="微软雅黑" panose="020B0503020204020204" pitchFamily="34" charset="-122"/>
              </a:rPr>
              <a:t>）下面是某地区</a:t>
            </a:r>
            <a:r>
              <a:rPr lang="zh-CN" altLang="zh-CN" dirty="0">
                <a:latin typeface="微软雅黑" panose="020B0503020204020204" pitchFamily="34" charset="-122"/>
                <a:ea typeface="微软雅黑" panose="020B0503020204020204" pitchFamily="34" charset="-122"/>
              </a:rPr>
              <a:t>2011</a:t>
            </a:r>
            <a:r>
              <a:rPr lang="zh-CN" dirty="0">
                <a:latin typeface="微软雅黑" panose="020B0503020204020204" pitchFamily="34" charset="-122"/>
                <a:ea typeface="微软雅黑" panose="020B0503020204020204" pitchFamily="34" charset="-122"/>
              </a:rPr>
              <a:t>年月平均气温情况统计表。要表示出气温的变化情况。</a:t>
            </a:r>
          </a:p>
        </p:txBody>
      </p:sp>
      <p:sp>
        <p:nvSpPr>
          <p:cNvPr id="8" name="副标题 2"/>
          <p:cNvSpPr txBox="1">
            <a:spLocks noChangeArrowheads="1"/>
          </p:cNvSpPr>
          <p:nvPr/>
        </p:nvSpPr>
        <p:spPr bwMode="auto">
          <a:xfrm>
            <a:off x="1516063" y="3808413"/>
            <a:ext cx="63373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solidFill>
                  <a:srgbClr val="FF0000"/>
                </a:solidFill>
                <a:latin typeface="微软雅黑" panose="020B0503020204020204" pitchFamily="34" charset="-122"/>
                <a:ea typeface="微软雅黑" panose="020B0503020204020204" pitchFamily="34" charset="-122"/>
              </a:rPr>
              <a:t>反映的是某地区2011年月平均气温的变化情况，用折线统计图比较合适。</a:t>
            </a:r>
          </a:p>
        </p:txBody>
      </p:sp>
      <p:pic>
        <p:nvPicPr>
          <p:cNvPr id="19461" name="图片 -2147482613"/>
          <p:cNvPicPr>
            <a:picLocks noChangeAspect="1" noChangeArrowheads="1"/>
          </p:cNvPicPr>
          <p:nvPr/>
        </p:nvPicPr>
        <p:blipFill>
          <a:blip r:embed="rId2" cstate="email"/>
          <a:srcRect/>
          <a:stretch>
            <a:fillRect/>
          </a:stretch>
        </p:blipFill>
        <p:spPr bwMode="auto">
          <a:xfrm>
            <a:off x="1157292" y="2568577"/>
            <a:ext cx="68294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20483" name="TextBox 2"/>
          <p:cNvSpPr txBox="1">
            <a:spLocks noChangeArrowheads="1"/>
          </p:cNvSpPr>
          <p:nvPr/>
        </p:nvSpPr>
        <p:spPr bwMode="auto">
          <a:xfrm>
            <a:off x="774700" y="979488"/>
            <a:ext cx="75946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a:t>
            </a:r>
            <a:r>
              <a:rPr lang="zh-CN" dirty="0">
                <a:latin typeface="微软雅黑" panose="020B0503020204020204" pitchFamily="34" charset="-122"/>
                <a:ea typeface="微软雅黑" panose="020B0503020204020204" pitchFamily="34" charset="-122"/>
              </a:rPr>
              <a:t>下面数据分别用哪种统计图表示比较合适？</a:t>
            </a:r>
          </a:p>
          <a:p>
            <a:pPr eaLnBrk="1" hangingPunct="1">
              <a:lnSpc>
                <a:spcPct val="150000"/>
              </a:lnSpc>
            </a:pP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3</a:t>
            </a:r>
            <a:r>
              <a:rPr lang="zh-CN" dirty="0">
                <a:latin typeface="微软雅黑" panose="020B0503020204020204" pitchFamily="34" charset="-122"/>
                <a:ea typeface="微软雅黑" panose="020B0503020204020204" pitchFamily="34" charset="-122"/>
              </a:rPr>
              <a:t>）下面是某年我国部分城市日照时数统计表，要表示出这些城市年日照时数的情况。</a:t>
            </a:r>
          </a:p>
        </p:txBody>
      </p:sp>
      <p:sp>
        <p:nvSpPr>
          <p:cNvPr id="8" name="副标题 2"/>
          <p:cNvSpPr txBox="1">
            <a:spLocks noChangeArrowheads="1"/>
          </p:cNvSpPr>
          <p:nvPr/>
        </p:nvSpPr>
        <p:spPr bwMode="auto">
          <a:xfrm>
            <a:off x="1036638" y="3843338"/>
            <a:ext cx="80438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err="1">
                <a:solidFill>
                  <a:srgbClr val="FF0000"/>
                </a:solidFill>
                <a:latin typeface="微软雅黑" panose="020B0503020204020204" pitchFamily="34" charset="-122"/>
                <a:ea typeface="微软雅黑" panose="020B0503020204020204" pitchFamily="34" charset="-122"/>
              </a:rPr>
              <a:t>反映的是部分城市日照时数的情况，选用条形统计图比较合适</a:t>
            </a:r>
            <a:r>
              <a:rPr lang="en-US" altLang="zh-CN" dirty="0">
                <a:solidFill>
                  <a:srgbClr val="FF0000"/>
                </a:solidFill>
                <a:latin typeface="微软雅黑" panose="020B0503020204020204" pitchFamily="34" charset="-122"/>
                <a:ea typeface="微软雅黑" panose="020B0503020204020204" pitchFamily="34" charset="-122"/>
              </a:rPr>
              <a:t>。</a:t>
            </a:r>
          </a:p>
        </p:txBody>
      </p:sp>
      <p:pic>
        <p:nvPicPr>
          <p:cNvPr id="20485" name="图片 -2147482612"/>
          <p:cNvPicPr>
            <a:picLocks noChangeAspect="1" noChangeArrowheads="1"/>
          </p:cNvPicPr>
          <p:nvPr/>
        </p:nvPicPr>
        <p:blipFill>
          <a:blip r:embed="rId2" cstate="email"/>
          <a:srcRect/>
          <a:stretch>
            <a:fillRect/>
          </a:stretch>
        </p:blipFill>
        <p:spPr bwMode="auto">
          <a:xfrm>
            <a:off x="414342" y="2339976"/>
            <a:ext cx="8313737"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作业布置</a:t>
            </a:r>
          </a:p>
        </p:txBody>
      </p:sp>
      <p:sp>
        <p:nvSpPr>
          <p:cNvPr id="21507" name="副标题 2"/>
          <p:cNvSpPr txBox="1">
            <a:spLocks noChangeArrowheads="1"/>
          </p:cNvSpPr>
          <p:nvPr/>
        </p:nvSpPr>
        <p:spPr bwMode="auto">
          <a:xfrm>
            <a:off x="2092325" y="1311275"/>
            <a:ext cx="4033838"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1、课本67页第5、6题。</a:t>
            </a: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r>
              <a:rPr lang="zh-CN" altLang="en-US" dirty="0">
                <a:latin typeface="微软雅黑" panose="020B0503020204020204" pitchFamily="34" charset="-122"/>
                <a:ea typeface="微软雅黑" panose="020B0503020204020204" pitchFamily="34" charset="-122"/>
              </a:rPr>
              <a:t>2、预习第69、70页的有关内容。</a:t>
            </a: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、讨论交流：说说你对比的认识。</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学习目标</a:t>
            </a:r>
          </a:p>
        </p:txBody>
      </p:sp>
      <p:sp>
        <p:nvSpPr>
          <p:cNvPr id="4099" name="副标题 2"/>
          <p:cNvSpPr txBox="1">
            <a:spLocks noChangeArrowheads="1"/>
          </p:cNvSpPr>
          <p:nvPr/>
        </p:nvSpPr>
        <p:spPr bwMode="auto">
          <a:xfrm>
            <a:off x="1331913" y="1152527"/>
            <a:ext cx="6912342"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dirty="0">
                <a:latin typeface="微软雅黑" panose="020B0503020204020204" pitchFamily="34" charset="-122"/>
                <a:ea typeface="微软雅黑" panose="020B0503020204020204" pitchFamily="34" charset="-122"/>
              </a:rPr>
              <a:t>1</a:t>
            </a:r>
            <a:r>
              <a:rPr lang="zh-CN" dirty="0">
                <a:latin typeface="微软雅黑" panose="020B0503020204020204" pitchFamily="34" charset="-122"/>
                <a:ea typeface="微软雅黑" panose="020B0503020204020204" pitchFamily="34" charset="-122"/>
              </a:rPr>
              <a:t>、在练习中，经历对数据处理的有关知识系统复习与整理的过程。</a:t>
            </a:r>
          </a:p>
          <a:p>
            <a:pPr eaLnBrk="1" hangingPunct="1">
              <a:lnSpc>
                <a:spcPct val="150000"/>
              </a:lnSpc>
            </a:pPr>
            <a:r>
              <a:rPr lang="zh-CN" altLang="zh-CN" dirty="0">
                <a:latin typeface="微软雅黑" panose="020B0503020204020204" pitchFamily="34" charset="-122"/>
                <a:ea typeface="微软雅黑" panose="020B0503020204020204" pitchFamily="34" charset="-122"/>
              </a:rPr>
              <a:t>2</a:t>
            </a:r>
            <a:r>
              <a:rPr lang="zh-CN" dirty="0">
                <a:latin typeface="微软雅黑" panose="020B0503020204020204" pitchFamily="34" charset="-122"/>
                <a:ea typeface="微软雅黑" panose="020B0503020204020204" pitchFamily="34" charset="-122"/>
              </a:rPr>
              <a:t>、进一步理解并掌握数据处理的有关知识，能用数据处理有关知识解决实际问题。</a:t>
            </a:r>
          </a:p>
          <a:p>
            <a:pPr eaLnBrk="1" hangingPunct="1">
              <a:lnSpc>
                <a:spcPct val="150000"/>
              </a:lnSpc>
            </a:pPr>
            <a:r>
              <a:rPr lang="zh-CN" altLang="zh-CN" dirty="0">
                <a:latin typeface="微软雅黑" panose="020B0503020204020204" pitchFamily="34" charset="-122"/>
                <a:ea typeface="微软雅黑" panose="020B0503020204020204" pitchFamily="34" charset="-122"/>
              </a:rPr>
              <a:t>3</a:t>
            </a:r>
            <a:r>
              <a:rPr lang="zh-CN" dirty="0">
                <a:latin typeface="微软雅黑" panose="020B0503020204020204" pitchFamily="34" charset="-122"/>
                <a:ea typeface="微软雅黑" panose="020B0503020204020204" pitchFamily="34" charset="-122"/>
              </a:rPr>
              <a:t>、培养回顾与复习的好习惯，查漏补缺，获得积极的学习体验。</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知识梳理</a:t>
            </a:r>
          </a:p>
        </p:txBody>
      </p:sp>
      <p:sp>
        <p:nvSpPr>
          <p:cNvPr id="5123" name="副标题 2"/>
          <p:cNvSpPr txBox="1">
            <a:spLocks noChangeArrowheads="1"/>
          </p:cNvSpPr>
          <p:nvPr/>
        </p:nvSpPr>
        <p:spPr bwMode="auto">
          <a:xfrm>
            <a:off x="1425579" y="992188"/>
            <a:ext cx="54276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dirty="0">
                <a:latin typeface="微软雅黑" panose="020B0503020204020204" pitchFamily="34" charset="-122"/>
                <a:ea typeface="微软雅黑" panose="020B0503020204020204" pitchFamily="34" charset="-122"/>
              </a:rPr>
              <a:t>讨论交流：</a:t>
            </a:r>
          </a:p>
          <a:p>
            <a:pPr eaLnBrk="1" hangingPunct="1">
              <a:lnSpc>
                <a:spcPct val="150000"/>
              </a:lnSpc>
            </a:pPr>
            <a:r>
              <a:rPr lang="zh-CN" altLang="zh-CN" dirty="0">
                <a:latin typeface="微软雅黑" panose="020B0503020204020204" pitchFamily="34" charset="-122"/>
                <a:ea typeface="微软雅黑" panose="020B0503020204020204" pitchFamily="34" charset="-122"/>
              </a:rPr>
              <a:t>1</a:t>
            </a:r>
            <a:r>
              <a:rPr lang="zh-CN" dirty="0">
                <a:latin typeface="微软雅黑" panose="020B0503020204020204" pitchFamily="34" charset="-122"/>
                <a:ea typeface="微软雅黑" panose="020B0503020204020204" pitchFamily="34" charset="-122"/>
              </a:rPr>
              <a:t>、说说扇形统计图是怎样表示数据的。</a:t>
            </a:r>
          </a:p>
          <a:p>
            <a:pPr eaLnBrk="1" hangingPunct="1">
              <a:lnSpc>
                <a:spcPct val="150000"/>
              </a:lnSpc>
            </a:pPr>
            <a:endParaRPr lang="zh-CN" altLang="zh-CN" dirty="0">
              <a:latin typeface="微软雅黑" panose="020B0503020204020204" pitchFamily="34" charset="-122"/>
              <a:ea typeface="微软雅黑" panose="020B0503020204020204" pitchFamily="34" charset="-122"/>
            </a:endParaRPr>
          </a:p>
          <a:p>
            <a:pPr eaLnBrk="1" hangingPunct="1">
              <a:lnSpc>
                <a:spcPct val="150000"/>
              </a:lnSpc>
            </a:pPr>
            <a:r>
              <a:rPr lang="zh-CN" altLang="zh-CN" dirty="0">
                <a:latin typeface="微软雅黑" panose="020B0503020204020204" pitchFamily="34" charset="-122"/>
                <a:ea typeface="微软雅黑" panose="020B0503020204020204" pitchFamily="34" charset="-122"/>
              </a:rPr>
              <a:t>2</a:t>
            </a:r>
            <a:r>
              <a:rPr lang="zh-CN" dirty="0">
                <a:latin typeface="微软雅黑" panose="020B0503020204020204" pitchFamily="34" charset="-122"/>
                <a:ea typeface="微软雅黑" panose="020B0503020204020204" pitchFamily="34" charset="-122"/>
              </a:rPr>
              <a:t>、说说我们学过的各种统计图的特点。</a:t>
            </a:r>
          </a:p>
          <a:p>
            <a:pPr eaLnBrk="1" hangingPunct="1">
              <a:lnSpc>
                <a:spcPct val="150000"/>
              </a:lnSpc>
            </a:pPr>
            <a:endParaRPr lang="zh-CN" altLang="zh-CN" dirty="0">
              <a:latin typeface="微软雅黑" panose="020B0503020204020204" pitchFamily="34" charset="-122"/>
              <a:ea typeface="微软雅黑" panose="020B0503020204020204" pitchFamily="34" charset="-122"/>
            </a:endParaRPr>
          </a:p>
          <a:p>
            <a:pPr eaLnBrk="1" hangingPunct="1">
              <a:lnSpc>
                <a:spcPct val="150000"/>
              </a:lnSpc>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a:t>
            </a:r>
            <a:r>
              <a:rPr lang="zh-CN" dirty="0">
                <a:latin typeface="微软雅黑" panose="020B0503020204020204" pitchFamily="34" charset="-122"/>
                <a:ea typeface="微软雅黑" panose="020B0503020204020204" pitchFamily="34" charset="-122"/>
              </a:rPr>
              <a:t>谈谈你是如何选择合适的统计图来表示数据的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知识梳理</a:t>
            </a:r>
          </a:p>
        </p:txBody>
      </p:sp>
      <p:sp>
        <p:nvSpPr>
          <p:cNvPr id="6147" name="副标题 2"/>
          <p:cNvSpPr txBox="1">
            <a:spLocks noChangeArrowheads="1"/>
          </p:cNvSpPr>
          <p:nvPr/>
        </p:nvSpPr>
        <p:spPr bwMode="auto">
          <a:xfrm>
            <a:off x="711200" y="814388"/>
            <a:ext cx="7721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dirty="0">
                <a:latin typeface="微软雅黑" panose="020B0503020204020204" pitchFamily="34" charset="-122"/>
                <a:ea typeface="微软雅黑" panose="020B0503020204020204" pitchFamily="34" charset="-122"/>
              </a:rPr>
              <a:t>议一议，填一填</a:t>
            </a:r>
          </a:p>
          <a:p>
            <a:pPr eaLnBrk="1" hangingPunct="1">
              <a:lnSpc>
                <a:spcPct val="150000"/>
              </a:lnSpc>
            </a:pPr>
            <a:r>
              <a:rPr lang="zh-CN" altLang="zh-CN" dirty="0">
                <a:latin typeface="微软雅黑" panose="020B0503020204020204" pitchFamily="34" charset="-122"/>
                <a:ea typeface="微软雅黑" panose="020B0503020204020204" pitchFamily="34" charset="-122"/>
              </a:rPr>
              <a:t>1</a:t>
            </a:r>
            <a:r>
              <a:rPr lang="zh-CN" dirty="0">
                <a:latin typeface="微软雅黑" panose="020B0503020204020204" pitchFamily="34" charset="-122"/>
                <a:ea typeface="微软雅黑" panose="020B0503020204020204" pitchFamily="34" charset="-122"/>
              </a:rPr>
              <a:t>、扇形统计图用（     ）表示总数，用（       ）表示部分占总体的百分之几。</a:t>
            </a:r>
          </a:p>
          <a:p>
            <a:pPr eaLnBrk="1" hangingPunct="1">
              <a:lnSpc>
                <a:spcPct val="150000"/>
              </a:lnSpc>
            </a:pPr>
            <a:r>
              <a:rPr lang="zh-CN" altLang="zh-CN" dirty="0">
                <a:latin typeface="微软雅黑" panose="020B0503020204020204" pitchFamily="34" charset="-122"/>
                <a:ea typeface="微软雅黑" panose="020B0503020204020204" pitchFamily="34" charset="-122"/>
              </a:rPr>
              <a:t>2</a:t>
            </a:r>
            <a:r>
              <a:rPr lang="zh-CN" dirty="0">
                <a:latin typeface="微软雅黑" panose="020B0503020204020204" pitchFamily="34" charset="-122"/>
                <a:ea typeface="微软雅黑" panose="020B0503020204020204" pitchFamily="34" charset="-122"/>
              </a:rPr>
              <a:t>、扇形统计图可以很清楚地表示（         ）和（        ）的关系。</a:t>
            </a:r>
          </a:p>
          <a:p>
            <a:pPr eaLnBrk="1" hangingPunct="1">
              <a:lnSpc>
                <a:spcPct val="150000"/>
              </a:lnSpc>
            </a:pPr>
            <a:r>
              <a:rPr lang="zh-CN" altLang="zh-CN" dirty="0">
                <a:latin typeface="微软雅黑" panose="020B0503020204020204" pitchFamily="34" charset="-122"/>
                <a:ea typeface="微软雅黑" panose="020B0503020204020204" pitchFamily="34" charset="-122"/>
              </a:rPr>
              <a:t>3</a:t>
            </a:r>
            <a:r>
              <a:rPr lang="zh-CN" dirty="0">
                <a:latin typeface="微软雅黑" panose="020B0503020204020204" pitchFamily="34" charset="-122"/>
                <a:ea typeface="微软雅黑" panose="020B0503020204020204" pitchFamily="34" charset="-122"/>
              </a:rPr>
              <a:t>、扇形统计图中的数据都是（             ）。</a:t>
            </a:r>
          </a:p>
          <a:p>
            <a:pPr eaLnBrk="1" hangingPunct="1">
              <a:lnSpc>
                <a:spcPct val="150000"/>
              </a:lnSpc>
            </a:pPr>
            <a:r>
              <a:rPr lang="zh-CN" altLang="zh-CN" dirty="0">
                <a:latin typeface="微软雅黑" panose="020B0503020204020204" pitchFamily="34" charset="-122"/>
                <a:ea typeface="微软雅黑" panose="020B0503020204020204" pitchFamily="34" charset="-122"/>
              </a:rPr>
              <a:t>4</a:t>
            </a:r>
            <a:r>
              <a:rPr lang="zh-CN" dirty="0">
                <a:latin typeface="微软雅黑" panose="020B0503020204020204" pitchFamily="34" charset="-122"/>
                <a:ea typeface="微软雅黑" panose="020B0503020204020204" pitchFamily="34" charset="-122"/>
              </a:rPr>
              <a:t>、扇形统计图中几个百分数的和是（           ）。</a:t>
            </a:r>
          </a:p>
          <a:p>
            <a:pPr eaLnBrk="1" hangingPunct="1">
              <a:lnSpc>
                <a:spcPct val="150000"/>
              </a:lnSpc>
            </a:pPr>
            <a:r>
              <a:rPr lang="zh-CN" altLang="zh-CN" dirty="0">
                <a:latin typeface="微软雅黑" panose="020B0503020204020204" pitchFamily="34" charset="-122"/>
                <a:ea typeface="微软雅黑" panose="020B0503020204020204" pitchFamily="34" charset="-122"/>
              </a:rPr>
              <a:t>5</a:t>
            </a:r>
            <a:r>
              <a:rPr lang="zh-CN" dirty="0">
                <a:latin typeface="微软雅黑" panose="020B0503020204020204" pitchFamily="34" charset="-122"/>
                <a:ea typeface="微软雅黑" panose="020B0503020204020204" pitchFamily="34" charset="-122"/>
              </a:rPr>
              <a:t>、（       ）统计图从图中能清楚地看出各数据的多少，便于相互比较。</a:t>
            </a:r>
          </a:p>
        </p:txBody>
      </p:sp>
      <p:sp>
        <p:nvSpPr>
          <p:cNvPr id="2" name="副标题 2"/>
          <p:cNvSpPr txBox="1">
            <a:spLocks noChangeArrowheads="1"/>
          </p:cNvSpPr>
          <p:nvPr/>
        </p:nvSpPr>
        <p:spPr bwMode="auto">
          <a:xfrm>
            <a:off x="2708279" y="1246188"/>
            <a:ext cx="765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圆</a:t>
            </a:r>
          </a:p>
        </p:txBody>
      </p:sp>
      <p:sp>
        <p:nvSpPr>
          <p:cNvPr id="3" name="副标题 2"/>
          <p:cNvSpPr txBox="1">
            <a:spLocks noChangeArrowheads="1"/>
          </p:cNvSpPr>
          <p:nvPr/>
        </p:nvSpPr>
        <p:spPr bwMode="auto">
          <a:xfrm>
            <a:off x="4810129" y="1246188"/>
            <a:ext cx="765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扇形</a:t>
            </a:r>
          </a:p>
        </p:txBody>
      </p:sp>
      <p:sp>
        <p:nvSpPr>
          <p:cNvPr id="5" name="副标题 2"/>
          <p:cNvSpPr txBox="1">
            <a:spLocks noChangeArrowheads="1"/>
          </p:cNvSpPr>
          <p:nvPr/>
        </p:nvSpPr>
        <p:spPr bwMode="auto">
          <a:xfrm>
            <a:off x="4381504" y="2084388"/>
            <a:ext cx="7667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部分</a:t>
            </a:r>
          </a:p>
        </p:txBody>
      </p:sp>
      <p:sp>
        <p:nvSpPr>
          <p:cNvPr id="6" name="副标题 2"/>
          <p:cNvSpPr txBox="1">
            <a:spLocks noChangeArrowheads="1"/>
          </p:cNvSpPr>
          <p:nvPr/>
        </p:nvSpPr>
        <p:spPr bwMode="auto">
          <a:xfrm>
            <a:off x="5575301" y="2084388"/>
            <a:ext cx="765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整体</a:t>
            </a:r>
          </a:p>
        </p:txBody>
      </p:sp>
      <p:sp>
        <p:nvSpPr>
          <p:cNvPr id="7" name="副标题 2"/>
          <p:cNvSpPr txBox="1">
            <a:spLocks noChangeArrowheads="1"/>
          </p:cNvSpPr>
          <p:nvPr/>
        </p:nvSpPr>
        <p:spPr bwMode="auto">
          <a:xfrm>
            <a:off x="3778254" y="2516188"/>
            <a:ext cx="10318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百分数</a:t>
            </a:r>
          </a:p>
        </p:txBody>
      </p:sp>
      <p:sp>
        <p:nvSpPr>
          <p:cNvPr id="8" name="副标题 2"/>
          <p:cNvSpPr txBox="1">
            <a:spLocks noChangeArrowheads="1"/>
          </p:cNvSpPr>
          <p:nvPr/>
        </p:nvSpPr>
        <p:spPr bwMode="auto">
          <a:xfrm>
            <a:off x="4705354" y="2947988"/>
            <a:ext cx="765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1</a:t>
            </a:r>
          </a:p>
        </p:txBody>
      </p:sp>
      <p:sp>
        <p:nvSpPr>
          <p:cNvPr id="9" name="副标题 2"/>
          <p:cNvSpPr txBox="1">
            <a:spLocks noChangeArrowheads="1"/>
          </p:cNvSpPr>
          <p:nvPr/>
        </p:nvSpPr>
        <p:spPr bwMode="auto">
          <a:xfrm>
            <a:off x="1304929" y="3308350"/>
            <a:ext cx="765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复式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知识梳理</a:t>
            </a:r>
          </a:p>
        </p:txBody>
      </p:sp>
      <p:sp>
        <p:nvSpPr>
          <p:cNvPr id="7171" name="副标题 2"/>
          <p:cNvSpPr txBox="1">
            <a:spLocks noChangeArrowheads="1"/>
          </p:cNvSpPr>
          <p:nvPr/>
        </p:nvSpPr>
        <p:spPr bwMode="auto">
          <a:xfrm>
            <a:off x="711200" y="796925"/>
            <a:ext cx="7721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dirty="0">
                <a:latin typeface="微软雅黑" panose="020B0503020204020204" pitchFamily="34" charset="-122"/>
                <a:ea typeface="微软雅黑" panose="020B0503020204020204" pitchFamily="34" charset="-122"/>
              </a:rPr>
              <a:t>议一议，填一填</a:t>
            </a:r>
          </a:p>
          <a:p>
            <a:pPr eaLnBrk="1" hangingPunct="1">
              <a:lnSpc>
                <a:spcPct val="150000"/>
              </a:lnSpc>
            </a:pPr>
            <a:r>
              <a:rPr lang="zh-CN" altLang="zh-CN" dirty="0">
                <a:latin typeface="微软雅黑" panose="020B0503020204020204" pitchFamily="34" charset="-122"/>
                <a:ea typeface="微软雅黑" panose="020B0503020204020204" pitchFamily="34" charset="-122"/>
              </a:rPr>
              <a:t>6</a:t>
            </a: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     </a:t>
            </a:r>
            <a:r>
              <a:rPr lang="zh-CN" dirty="0">
                <a:latin typeface="微软雅黑" panose="020B0503020204020204" pitchFamily="34" charset="-122"/>
                <a:ea typeface="微软雅黑" panose="020B0503020204020204" pitchFamily="34" charset="-122"/>
              </a:rPr>
              <a:t>）统计图从图中能清楚地看出数据的增减变化情况，也能看出数据的多少。</a:t>
            </a:r>
          </a:p>
          <a:p>
            <a:pPr eaLnBrk="1" hangingPunct="1">
              <a:lnSpc>
                <a:spcPct val="150000"/>
              </a:lnSpc>
            </a:pPr>
            <a:r>
              <a:rPr lang="zh-CN" altLang="zh-CN" dirty="0">
                <a:latin typeface="微软雅黑" panose="020B0503020204020204" pitchFamily="34" charset="-122"/>
                <a:ea typeface="微软雅黑" panose="020B0503020204020204" pitchFamily="34" charset="-122"/>
              </a:rPr>
              <a:t>7</a:t>
            </a:r>
            <a:r>
              <a:rPr lang="zh-CN" dirty="0">
                <a:latin typeface="微软雅黑" panose="020B0503020204020204" pitchFamily="34" charset="-122"/>
                <a:ea typeface="微软雅黑" panose="020B0503020204020204" pitchFamily="34" charset="-122"/>
              </a:rPr>
              <a:t>、（     ）统计图从图中能清楚地看出各部分与总数的百分比及部分与部分之间的关系。</a:t>
            </a:r>
          </a:p>
          <a:p>
            <a:pPr eaLnBrk="1" hangingPunct="1">
              <a:lnSpc>
                <a:spcPct val="150000"/>
              </a:lnSpc>
            </a:pPr>
            <a:r>
              <a:rPr lang="zh-CN" altLang="zh-CN" dirty="0">
                <a:latin typeface="微软雅黑" panose="020B0503020204020204" pitchFamily="34" charset="-122"/>
                <a:ea typeface="微软雅黑" panose="020B0503020204020204" pitchFamily="34" charset="-122"/>
              </a:rPr>
              <a:t>8</a:t>
            </a:r>
            <a:r>
              <a:rPr lang="zh-CN" dirty="0">
                <a:latin typeface="微软雅黑" panose="020B0503020204020204" pitchFamily="34" charset="-122"/>
                <a:ea typeface="微软雅黑" panose="020B0503020204020204" pitchFamily="34" charset="-122"/>
              </a:rPr>
              <a:t>、通过分段整理，可以知道各类（     ）的多少。</a:t>
            </a:r>
          </a:p>
          <a:p>
            <a:pPr eaLnBrk="1" hangingPunct="1">
              <a:lnSpc>
                <a:spcPct val="150000"/>
              </a:lnSpc>
            </a:pPr>
            <a:r>
              <a:rPr lang="zh-CN" altLang="zh-CN" dirty="0">
                <a:latin typeface="微软雅黑" panose="020B0503020204020204" pitchFamily="34" charset="-122"/>
                <a:ea typeface="微软雅黑" panose="020B0503020204020204" pitchFamily="34" charset="-122"/>
              </a:rPr>
              <a:t>9</a:t>
            </a:r>
            <a:r>
              <a:rPr lang="zh-CN" dirty="0">
                <a:latin typeface="微软雅黑" panose="020B0503020204020204" pitchFamily="34" charset="-122"/>
                <a:ea typeface="微软雅黑" panose="020B0503020204020204" pitchFamily="34" charset="-122"/>
              </a:rPr>
              <a:t>、通过分段整理，便于我们根据分段整理的结果制成（    ）统计图。</a:t>
            </a:r>
          </a:p>
          <a:p>
            <a:pPr eaLnBrk="1" hangingPunct="1">
              <a:lnSpc>
                <a:spcPct val="150000"/>
              </a:lnSpc>
            </a:pPr>
            <a:r>
              <a:rPr lang="zh-CN" altLang="zh-CN" dirty="0">
                <a:latin typeface="微软雅黑" panose="020B0503020204020204" pitchFamily="34" charset="-122"/>
                <a:ea typeface="微软雅黑" panose="020B0503020204020204" pitchFamily="34" charset="-122"/>
              </a:rPr>
              <a:t>10</a:t>
            </a:r>
            <a:r>
              <a:rPr lang="zh-CN" dirty="0">
                <a:latin typeface="微软雅黑" panose="020B0503020204020204" pitchFamily="34" charset="-122"/>
                <a:ea typeface="微软雅黑" panose="020B0503020204020204" pitchFamily="34" charset="-122"/>
              </a:rPr>
              <a:t>、分段整理时，要注意不（      ）、不（        ）。</a:t>
            </a:r>
          </a:p>
        </p:txBody>
      </p:sp>
      <p:sp>
        <p:nvSpPr>
          <p:cNvPr id="2" name="副标题 2"/>
          <p:cNvSpPr txBox="1">
            <a:spLocks noChangeArrowheads="1"/>
          </p:cNvSpPr>
          <p:nvPr/>
        </p:nvSpPr>
        <p:spPr bwMode="auto">
          <a:xfrm>
            <a:off x="1141413" y="1211263"/>
            <a:ext cx="7667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折线</a:t>
            </a:r>
          </a:p>
        </p:txBody>
      </p:sp>
      <p:sp>
        <p:nvSpPr>
          <p:cNvPr id="3" name="副标题 2"/>
          <p:cNvSpPr txBox="1">
            <a:spLocks noChangeArrowheads="1"/>
          </p:cNvSpPr>
          <p:nvPr/>
        </p:nvSpPr>
        <p:spPr bwMode="auto">
          <a:xfrm>
            <a:off x="1230313" y="2027238"/>
            <a:ext cx="7667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扇形</a:t>
            </a:r>
          </a:p>
        </p:txBody>
      </p:sp>
      <p:sp>
        <p:nvSpPr>
          <p:cNvPr id="5" name="副标题 2"/>
          <p:cNvSpPr txBox="1">
            <a:spLocks noChangeArrowheads="1"/>
          </p:cNvSpPr>
          <p:nvPr/>
        </p:nvSpPr>
        <p:spPr bwMode="auto">
          <a:xfrm>
            <a:off x="4206879" y="2847975"/>
            <a:ext cx="7667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数据</a:t>
            </a:r>
          </a:p>
        </p:txBody>
      </p:sp>
      <p:sp>
        <p:nvSpPr>
          <p:cNvPr id="6" name="副标题 2"/>
          <p:cNvSpPr txBox="1">
            <a:spLocks noChangeArrowheads="1"/>
          </p:cNvSpPr>
          <p:nvPr/>
        </p:nvSpPr>
        <p:spPr bwMode="auto">
          <a:xfrm>
            <a:off x="6265867" y="3279775"/>
            <a:ext cx="765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条形</a:t>
            </a:r>
          </a:p>
        </p:txBody>
      </p:sp>
      <p:sp>
        <p:nvSpPr>
          <p:cNvPr id="7" name="副标题 2"/>
          <p:cNvSpPr txBox="1">
            <a:spLocks noChangeArrowheads="1"/>
          </p:cNvSpPr>
          <p:nvPr/>
        </p:nvSpPr>
        <p:spPr bwMode="auto">
          <a:xfrm>
            <a:off x="3703638" y="3729038"/>
            <a:ext cx="7667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a:solidFill>
                  <a:srgbClr val="FF0000"/>
                </a:solidFill>
                <a:latin typeface="微软雅黑" panose="020B0503020204020204" pitchFamily="34" charset="-122"/>
                <a:ea typeface="微软雅黑" panose="020B0503020204020204" pitchFamily="34" charset="-122"/>
              </a:rPr>
              <a:t>重复</a:t>
            </a:r>
          </a:p>
        </p:txBody>
      </p:sp>
      <p:sp>
        <p:nvSpPr>
          <p:cNvPr id="8" name="副标题 2"/>
          <p:cNvSpPr txBox="1">
            <a:spLocks noChangeArrowheads="1"/>
          </p:cNvSpPr>
          <p:nvPr/>
        </p:nvSpPr>
        <p:spPr bwMode="auto">
          <a:xfrm>
            <a:off x="5080004" y="3729038"/>
            <a:ext cx="765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FF0000"/>
                </a:solidFill>
                <a:latin typeface="微软雅黑" panose="020B0503020204020204" pitchFamily="34" charset="-122"/>
                <a:ea typeface="微软雅黑" panose="020B0503020204020204" pitchFamily="34" charset="-122"/>
              </a:rPr>
              <a:t>遗漏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难点突破</a:t>
            </a:r>
          </a:p>
        </p:txBody>
      </p:sp>
      <p:sp>
        <p:nvSpPr>
          <p:cNvPr id="8195" name="矩形 8"/>
          <p:cNvSpPr>
            <a:spLocks noChangeArrowheads="1"/>
          </p:cNvSpPr>
          <p:nvPr/>
        </p:nvSpPr>
        <p:spPr bwMode="auto">
          <a:xfrm>
            <a:off x="338138" y="1274765"/>
            <a:ext cx="1244888" cy="46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4924" tIns="22462" rIns="44924" bIns="22462">
            <a:spAutoFit/>
          </a:bodyPr>
          <a:lstStyle/>
          <a:p>
            <a:pPr>
              <a:lnSpc>
                <a:spcPct val="150000"/>
              </a:lnSpc>
            </a:pPr>
            <a:r>
              <a:rPr lang="zh-CN" altLang="en-US" dirty="0">
                <a:latin typeface="微软雅黑" panose="020B0503020204020204" pitchFamily="34" charset="-122"/>
                <a:ea typeface="微软雅黑" panose="020B0503020204020204" pitchFamily="34" charset="-122"/>
              </a:rPr>
              <a:t>典例精析：</a:t>
            </a:r>
            <a:endParaRPr lang="zh-CN" altLang="en-US" dirty="0"/>
          </a:p>
        </p:txBody>
      </p:sp>
      <p:sp>
        <p:nvSpPr>
          <p:cNvPr id="8196" name="副标题 2"/>
          <p:cNvSpPr txBox="1">
            <a:spLocks noChangeArrowheads="1"/>
          </p:cNvSpPr>
          <p:nvPr/>
        </p:nvSpPr>
        <p:spPr bwMode="auto">
          <a:xfrm>
            <a:off x="395288" y="633413"/>
            <a:ext cx="5429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a:t>
            </a:r>
            <a:r>
              <a:rPr lang="en-US" altLang="zh-CN" dirty="0" err="1">
                <a:latin typeface="微软雅黑" panose="020B0503020204020204" pitchFamily="34" charset="-122"/>
                <a:ea typeface="微软雅黑" panose="020B0503020204020204" pitchFamily="34" charset="-122"/>
              </a:rPr>
              <a:t>根据数据统计画出统计图并回答问题</a:t>
            </a:r>
            <a:r>
              <a:rPr lang="en-US" altLang="zh-CN" dirty="0">
                <a:latin typeface="微软雅黑" panose="020B0503020204020204" pitchFamily="34" charset="-122"/>
                <a:ea typeface="微软雅黑" panose="020B0503020204020204" pitchFamily="34" charset="-122"/>
              </a:rPr>
              <a:t>：</a:t>
            </a:r>
          </a:p>
        </p:txBody>
      </p:sp>
      <p:sp>
        <p:nvSpPr>
          <p:cNvPr id="8197" name="副标题 2"/>
          <p:cNvSpPr txBox="1">
            <a:spLocks noChangeArrowheads="1"/>
          </p:cNvSpPr>
          <p:nvPr/>
        </p:nvSpPr>
        <p:spPr bwMode="auto">
          <a:xfrm>
            <a:off x="1462092" y="1066800"/>
            <a:ext cx="75660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dirty="0">
                <a:latin typeface="微软雅黑" panose="020B0503020204020204" pitchFamily="34" charset="-122"/>
                <a:ea typeface="微软雅黑" panose="020B0503020204020204" pitchFamily="34" charset="-122"/>
              </a:rPr>
              <a:t>笑笑的爸爸开了一家鞋店，笑笑把过去一年售出的凉鞋数量做了一个统计，结果如下：你能帮笑笑完成下面的统计图，表示出去年凉鞋销售量的变化情况吗？</a:t>
            </a:r>
          </a:p>
        </p:txBody>
      </p:sp>
      <p:pic>
        <p:nvPicPr>
          <p:cNvPr id="8198" name="图片 -2147482619"/>
          <p:cNvPicPr>
            <a:picLocks noChangeAspect="1" noChangeArrowheads="1"/>
          </p:cNvPicPr>
          <p:nvPr/>
        </p:nvPicPr>
        <p:blipFill>
          <a:blip r:embed="rId2" cstate="email"/>
          <a:srcRect/>
          <a:stretch>
            <a:fillRect/>
          </a:stretch>
        </p:blipFill>
        <p:spPr bwMode="auto">
          <a:xfrm>
            <a:off x="2654300" y="2001840"/>
            <a:ext cx="479425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图片 -2147482618"/>
          <p:cNvPicPr>
            <a:picLocks noChangeAspect="1" noChangeArrowheads="1"/>
          </p:cNvPicPr>
          <p:nvPr/>
        </p:nvPicPr>
        <p:blipFill>
          <a:blip r:embed="rId3" cstate="email"/>
          <a:srcRect/>
          <a:stretch>
            <a:fillRect/>
          </a:stretch>
        </p:blipFill>
        <p:spPr bwMode="auto">
          <a:xfrm>
            <a:off x="2847975" y="2727327"/>
            <a:ext cx="3448050"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8"/>
          <p:cNvSpPr>
            <a:spLocks noChangeArrowheads="1"/>
          </p:cNvSpPr>
          <p:nvPr/>
        </p:nvSpPr>
        <p:spPr bwMode="auto">
          <a:xfrm>
            <a:off x="338138" y="1274765"/>
            <a:ext cx="1244888" cy="46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4924" tIns="22462" rIns="44924" bIns="22462">
            <a:spAutoFit/>
          </a:bodyPr>
          <a:lstStyle/>
          <a:p>
            <a:pPr>
              <a:lnSpc>
                <a:spcPct val="150000"/>
              </a:lnSpc>
            </a:pPr>
            <a:r>
              <a:rPr lang="zh-CN" altLang="en-US">
                <a:latin typeface="微软雅黑" panose="020B0503020204020204" pitchFamily="34" charset="-122"/>
                <a:ea typeface="微软雅黑" panose="020B0503020204020204" pitchFamily="34" charset="-122"/>
              </a:rPr>
              <a:t>典例精析：</a:t>
            </a:r>
            <a:endParaRPr lang="zh-CN" altLang="en-US"/>
          </a:p>
        </p:txBody>
      </p:sp>
      <p:pic>
        <p:nvPicPr>
          <p:cNvPr id="9219" name="图片 -2147482618"/>
          <p:cNvPicPr>
            <a:picLocks noChangeAspect="1" noChangeArrowheads="1"/>
          </p:cNvPicPr>
          <p:nvPr/>
        </p:nvPicPr>
        <p:blipFill>
          <a:blip r:embed="rId3" cstate="email"/>
          <a:srcRect/>
          <a:stretch>
            <a:fillRect/>
          </a:stretch>
        </p:blipFill>
        <p:spPr bwMode="auto">
          <a:xfrm>
            <a:off x="2028825" y="1077915"/>
            <a:ext cx="5418138" cy="338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椭圆 9"/>
          <p:cNvSpPr/>
          <p:nvPr/>
        </p:nvSpPr>
        <p:spPr>
          <a:xfrm>
            <a:off x="2755900" y="3960813"/>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5" name="椭圆 4"/>
          <p:cNvSpPr/>
          <p:nvPr/>
        </p:nvSpPr>
        <p:spPr>
          <a:xfrm>
            <a:off x="3130550" y="4048126"/>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6" name="椭圆 5"/>
          <p:cNvSpPr/>
          <p:nvPr/>
        </p:nvSpPr>
        <p:spPr>
          <a:xfrm>
            <a:off x="3494088" y="3754438"/>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7" name="椭圆 6"/>
          <p:cNvSpPr/>
          <p:nvPr/>
        </p:nvSpPr>
        <p:spPr>
          <a:xfrm>
            <a:off x="3852863" y="3678238"/>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8" name="椭圆 7"/>
          <p:cNvSpPr/>
          <p:nvPr/>
        </p:nvSpPr>
        <p:spPr>
          <a:xfrm>
            <a:off x="4219575" y="3149601"/>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9" name="椭圆 8"/>
          <p:cNvSpPr/>
          <p:nvPr/>
        </p:nvSpPr>
        <p:spPr>
          <a:xfrm>
            <a:off x="4581525" y="2500313"/>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1" name="椭圆 10"/>
          <p:cNvSpPr/>
          <p:nvPr/>
        </p:nvSpPr>
        <p:spPr>
          <a:xfrm>
            <a:off x="4949825" y="1641475"/>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2" name="椭圆 11"/>
          <p:cNvSpPr/>
          <p:nvPr/>
        </p:nvSpPr>
        <p:spPr>
          <a:xfrm>
            <a:off x="5319713" y="1854201"/>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3" name="椭圆 12"/>
          <p:cNvSpPr/>
          <p:nvPr/>
        </p:nvSpPr>
        <p:spPr>
          <a:xfrm>
            <a:off x="5683250" y="2878139"/>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4" name="椭圆 13"/>
          <p:cNvSpPr/>
          <p:nvPr/>
        </p:nvSpPr>
        <p:spPr>
          <a:xfrm>
            <a:off x="6043613" y="3602038"/>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5" name="椭圆 14"/>
          <p:cNvSpPr/>
          <p:nvPr/>
        </p:nvSpPr>
        <p:spPr>
          <a:xfrm>
            <a:off x="6408738" y="3971925"/>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sp>
        <p:nvSpPr>
          <p:cNvPr id="16" name="椭圆 15"/>
          <p:cNvSpPr/>
          <p:nvPr/>
        </p:nvSpPr>
        <p:spPr>
          <a:xfrm>
            <a:off x="6783388" y="4124326"/>
            <a:ext cx="76200" cy="76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noProof="1"/>
          </a:p>
        </p:txBody>
      </p:sp>
      <p:cxnSp>
        <p:nvCxnSpPr>
          <p:cNvPr id="17" name="直接连接符 16"/>
          <p:cNvCxnSpPr/>
          <p:nvPr/>
        </p:nvCxnSpPr>
        <p:spPr>
          <a:xfrm>
            <a:off x="2768600" y="4008438"/>
            <a:ext cx="438150" cy="8731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3113092" y="3792539"/>
            <a:ext cx="439737" cy="32385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3552825" y="3727452"/>
            <a:ext cx="298450" cy="4127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3883029" y="3206750"/>
            <a:ext cx="377825" cy="54133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4241804" y="2519363"/>
            <a:ext cx="396875" cy="68421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4640263" y="1676401"/>
            <a:ext cx="360362" cy="82867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5026029" y="1676401"/>
            <a:ext cx="322263" cy="18732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a:cxnSpLocks noChangeAspect="1"/>
          </p:cNvCxnSpPr>
          <p:nvPr/>
        </p:nvCxnSpPr>
        <p:spPr>
          <a:xfrm>
            <a:off x="5375275" y="1917700"/>
            <a:ext cx="323850" cy="94773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cxnSpLocks noChangeAspect="1"/>
          </p:cNvCxnSpPr>
          <p:nvPr/>
        </p:nvCxnSpPr>
        <p:spPr>
          <a:xfrm flipH="1" flipV="1">
            <a:off x="5683250" y="2863852"/>
            <a:ext cx="393700" cy="792163"/>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flipV="1">
            <a:off x="6092829" y="3678239"/>
            <a:ext cx="360363" cy="32385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flipV="1">
            <a:off x="6408738" y="4013200"/>
            <a:ext cx="412750" cy="1524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流程图: 可选过程 27"/>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难点突破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down)">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down)">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left)">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wipe(left)">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wipe(left)">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left)">
                                      <p:cBhvr>
                                        <p:cTn id="82" dur="5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wipe(left)">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wipe(left)">
                                      <p:cBhvr>
                                        <p:cTn id="92" dur="500"/>
                                        <p:tgtEl>
                                          <p:spTgt spid="2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500"/>
                                        <p:tgtEl>
                                          <p:spTgt spid="23"/>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wipe(left)">
                                      <p:cBhvr>
                                        <p:cTn id="102" dur="500"/>
                                        <p:tgtEl>
                                          <p:spTgt spid="24"/>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wipe(left)">
                                      <p:cBhvr>
                                        <p:cTn id="107" dur="500"/>
                                        <p:tgtEl>
                                          <p:spTgt spid="25"/>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left)">
                                      <p:cBhvr>
                                        <p:cTn id="112" dur="500"/>
                                        <p:tgtEl>
                                          <p:spTgt spid="26"/>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wipe(left)">
                                      <p:cBhvr>
                                        <p:cTn id="1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5" grpId="0" bldLvl="0" animBg="1"/>
      <p:bldP spid="6" grpId="0" bldLvl="0" animBg="1"/>
      <p:bldP spid="7" grpId="0" bldLvl="0" animBg="1"/>
      <p:bldP spid="8" grpId="0" bldLvl="0" animBg="1"/>
      <p:bldP spid="9" grpId="0" bldLvl="0" animBg="1"/>
      <p:bldP spid="11" grpId="0" bldLvl="0" animBg="1"/>
      <p:bldP spid="12" grpId="0" bldLvl="0" animBg="1"/>
      <p:bldP spid="13" grpId="0" bldLvl="0" animBg="1"/>
      <p:bldP spid="14" grpId="0" bldLvl="0" animBg="1"/>
      <p:bldP spid="15" grpId="0" bldLvl="0" animBg="1"/>
      <p:bldP spid="1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难点突破</a:t>
            </a:r>
          </a:p>
        </p:txBody>
      </p:sp>
      <p:sp>
        <p:nvSpPr>
          <p:cNvPr id="10243" name="矩形 8"/>
          <p:cNvSpPr>
            <a:spLocks noChangeArrowheads="1"/>
          </p:cNvSpPr>
          <p:nvPr/>
        </p:nvSpPr>
        <p:spPr bwMode="auto">
          <a:xfrm>
            <a:off x="338138" y="1274765"/>
            <a:ext cx="1244888" cy="46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4924" tIns="22462" rIns="44924" bIns="22462">
            <a:spAutoFit/>
          </a:bodyPr>
          <a:lstStyle/>
          <a:p>
            <a:pPr>
              <a:lnSpc>
                <a:spcPct val="150000"/>
              </a:lnSpc>
            </a:pPr>
            <a:r>
              <a:rPr lang="zh-CN" altLang="en-US">
                <a:latin typeface="微软雅黑" panose="020B0503020204020204" pitchFamily="34" charset="-122"/>
                <a:ea typeface="微软雅黑" panose="020B0503020204020204" pitchFamily="34" charset="-122"/>
              </a:rPr>
              <a:t>典例精析：</a:t>
            </a:r>
            <a:endParaRPr lang="zh-CN" altLang="en-US"/>
          </a:p>
        </p:txBody>
      </p:sp>
      <p:sp>
        <p:nvSpPr>
          <p:cNvPr id="10244" name="副标题 2"/>
          <p:cNvSpPr txBox="1">
            <a:spLocks noChangeArrowheads="1"/>
          </p:cNvSpPr>
          <p:nvPr/>
        </p:nvSpPr>
        <p:spPr bwMode="auto">
          <a:xfrm>
            <a:off x="395288" y="633413"/>
            <a:ext cx="5429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latin typeface="微软雅黑" panose="020B0503020204020204" pitchFamily="34" charset="-122"/>
                <a:ea typeface="微软雅黑" panose="020B0503020204020204" pitchFamily="34" charset="-122"/>
              </a:rPr>
              <a:t>1</a:t>
            </a:r>
            <a:r>
              <a:rPr lang="zh-CN" altLang="en-US">
                <a:latin typeface="微软雅黑" panose="020B0503020204020204" pitchFamily="34" charset="-122"/>
                <a:ea typeface="微软雅黑" panose="020B0503020204020204" pitchFamily="34" charset="-122"/>
              </a:rPr>
              <a:t>、</a:t>
            </a:r>
            <a:r>
              <a:rPr lang="en-US" altLang="zh-CN">
                <a:latin typeface="微软雅黑" panose="020B0503020204020204" pitchFamily="34" charset="-122"/>
                <a:ea typeface="微软雅黑" panose="020B0503020204020204" pitchFamily="34" charset="-122"/>
              </a:rPr>
              <a:t>根据数据统计画出统计图并回答问题：</a:t>
            </a:r>
          </a:p>
        </p:txBody>
      </p:sp>
      <p:sp>
        <p:nvSpPr>
          <p:cNvPr id="10245" name="副标题 2"/>
          <p:cNvSpPr txBox="1">
            <a:spLocks noChangeArrowheads="1"/>
          </p:cNvSpPr>
          <p:nvPr/>
        </p:nvSpPr>
        <p:spPr bwMode="auto">
          <a:xfrm>
            <a:off x="1373192" y="3116265"/>
            <a:ext cx="6072187"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dirty="0">
                <a:latin typeface="微软雅黑" panose="020B0503020204020204" pitchFamily="34" charset="-122"/>
                <a:ea typeface="微软雅黑" panose="020B0503020204020204" pitchFamily="34" charset="-122"/>
              </a:rPr>
              <a:t>根据统计图回答下列问题。</a:t>
            </a:r>
          </a:p>
          <a:p>
            <a:pPr eaLnBrk="1" hangingPunct="1">
              <a:lnSpc>
                <a:spcPct val="150000"/>
              </a:lnSpc>
            </a:pP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1</a:t>
            </a:r>
            <a:r>
              <a:rPr lang="zh-CN" dirty="0">
                <a:latin typeface="微软雅黑" panose="020B0503020204020204" pitchFamily="34" charset="-122"/>
                <a:ea typeface="微软雅黑" panose="020B0503020204020204" pitchFamily="34" charset="-122"/>
              </a:rPr>
              <a:t>）说一说销售量的变化情况，想一想变化的原因。</a:t>
            </a:r>
          </a:p>
        </p:txBody>
      </p:sp>
      <p:pic>
        <p:nvPicPr>
          <p:cNvPr id="10246" name="图片 27"/>
          <p:cNvPicPr>
            <a:picLocks noChangeAspect="1" noChangeArrowheads="1"/>
          </p:cNvPicPr>
          <p:nvPr/>
        </p:nvPicPr>
        <p:blipFill>
          <a:blip r:embed="rId2" cstate="email"/>
          <a:srcRect/>
          <a:stretch>
            <a:fillRect/>
          </a:stretch>
        </p:blipFill>
        <p:spPr bwMode="auto">
          <a:xfrm>
            <a:off x="3100392" y="1274763"/>
            <a:ext cx="2943225"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副标题 2"/>
          <p:cNvSpPr txBox="1">
            <a:spLocks noChangeArrowheads="1"/>
          </p:cNvSpPr>
          <p:nvPr/>
        </p:nvSpPr>
        <p:spPr bwMode="auto">
          <a:xfrm>
            <a:off x="2174875" y="4202113"/>
            <a:ext cx="4216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dirty="0">
                <a:solidFill>
                  <a:srgbClr val="FF0000"/>
                </a:solidFill>
                <a:latin typeface="微软雅黑" panose="020B0503020204020204" pitchFamily="34" charset="-122"/>
                <a:ea typeface="微软雅黑" panose="020B0503020204020204" pitchFamily="34" charset="-122"/>
              </a:rPr>
              <a:t>主要原因是季节的变化。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0" y="203141"/>
            <a:ext cx="1342581" cy="431392"/>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buFont typeface="Arial" panose="020B0604020202020204" pitchFamily="34" charset="0"/>
              <a:buNone/>
              <a:defRPr/>
            </a:pPr>
            <a:r>
              <a:rPr lang="zh-CN" altLang="en-US" sz="1600" b="1" noProof="1">
                <a:solidFill>
                  <a:schemeClr val="bg1"/>
                </a:solidFill>
                <a:latin typeface="微软雅黑" panose="020B0503020204020204" pitchFamily="34" charset="-122"/>
                <a:ea typeface="微软雅黑" panose="020B0503020204020204" pitchFamily="34" charset="-122"/>
              </a:rPr>
              <a:t>难点突破</a:t>
            </a:r>
          </a:p>
        </p:txBody>
      </p:sp>
      <p:sp>
        <p:nvSpPr>
          <p:cNvPr id="11267" name="矩形 8"/>
          <p:cNvSpPr>
            <a:spLocks noChangeArrowheads="1"/>
          </p:cNvSpPr>
          <p:nvPr/>
        </p:nvSpPr>
        <p:spPr bwMode="auto">
          <a:xfrm>
            <a:off x="338138" y="1274765"/>
            <a:ext cx="1244888" cy="46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4924" tIns="22462" rIns="44924" bIns="22462">
            <a:spAutoFit/>
          </a:bodyPr>
          <a:lstStyle/>
          <a:p>
            <a:pPr>
              <a:lnSpc>
                <a:spcPct val="150000"/>
              </a:lnSpc>
            </a:pPr>
            <a:r>
              <a:rPr lang="zh-CN" altLang="en-US">
                <a:latin typeface="微软雅黑" panose="020B0503020204020204" pitchFamily="34" charset="-122"/>
                <a:ea typeface="微软雅黑" panose="020B0503020204020204" pitchFamily="34" charset="-122"/>
              </a:rPr>
              <a:t>典例精析：</a:t>
            </a:r>
            <a:endParaRPr lang="zh-CN" altLang="en-US"/>
          </a:p>
        </p:txBody>
      </p:sp>
      <p:sp>
        <p:nvSpPr>
          <p:cNvPr id="11268" name="副标题 2"/>
          <p:cNvSpPr txBox="1">
            <a:spLocks noChangeArrowheads="1"/>
          </p:cNvSpPr>
          <p:nvPr/>
        </p:nvSpPr>
        <p:spPr bwMode="auto">
          <a:xfrm>
            <a:off x="395288" y="633413"/>
            <a:ext cx="5429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latin typeface="微软雅黑" panose="020B0503020204020204" pitchFamily="34" charset="-122"/>
                <a:ea typeface="微软雅黑" panose="020B0503020204020204" pitchFamily="34" charset="-122"/>
              </a:rPr>
              <a:t>1</a:t>
            </a:r>
            <a:r>
              <a:rPr lang="zh-CN" altLang="en-US">
                <a:latin typeface="微软雅黑" panose="020B0503020204020204" pitchFamily="34" charset="-122"/>
                <a:ea typeface="微软雅黑" panose="020B0503020204020204" pitchFamily="34" charset="-122"/>
              </a:rPr>
              <a:t>、</a:t>
            </a:r>
            <a:r>
              <a:rPr lang="en-US" altLang="zh-CN">
                <a:latin typeface="微软雅黑" panose="020B0503020204020204" pitchFamily="34" charset="-122"/>
                <a:ea typeface="微软雅黑" panose="020B0503020204020204" pitchFamily="34" charset="-122"/>
              </a:rPr>
              <a:t>根据数据统计画出统计图并回答问题：</a:t>
            </a:r>
          </a:p>
        </p:txBody>
      </p:sp>
      <p:sp>
        <p:nvSpPr>
          <p:cNvPr id="11269" name="副标题 2"/>
          <p:cNvSpPr txBox="1">
            <a:spLocks noChangeArrowheads="1"/>
          </p:cNvSpPr>
          <p:nvPr/>
        </p:nvSpPr>
        <p:spPr bwMode="auto">
          <a:xfrm>
            <a:off x="1009654" y="2955925"/>
            <a:ext cx="79978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dirty="0">
                <a:latin typeface="微软雅黑" panose="020B0503020204020204" pitchFamily="34" charset="-122"/>
                <a:ea typeface="微软雅黑" panose="020B0503020204020204" pitchFamily="34" charset="-122"/>
              </a:rPr>
              <a:t>根据统计图回答下列问题。</a:t>
            </a:r>
          </a:p>
          <a:p>
            <a:pPr eaLnBrk="1" hangingPunct="1">
              <a:lnSpc>
                <a:spcPct val="150000"/>
              </a:lnSpc>
            </a:pP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2</a:t>
            </a:r>
            <a:r>
              <a:rPr lang="zh-CN" dirty="0">
                <a:latin typeface="微软雅黑" panose="020B0503020204020204" pitchFamily="34" charset="-122"/>
                <a:ea typeface="微软雅黑" panose="020B0503020204020204" pitchFamily="34" charset="-122"/>
              </a:rPr>
              <a:t>）如果每月卖出</a:t>
            </a:r>
            <a:r>
              <a:rPr lang="zh-CN" altLang="zh-CN" dirty="0">
                <a:latin typeface="微软雅黑" panose="020B0503020204020204" pitchFamily="34" charset="-122"/>
                <a:ea typeface="微软雅黑" panose="020B0503020204020204" pitchFamily="34" charset="-122"/>
              </a:rPr>
              <a:t>60</a:t>
            </a:r>
            <a:r>
              <a:rPr lang="zh-CN" dirty="0">
                <a:latin typeface="微软雅黑" panose="020B0503020204020204" pitchFamily="34" charset="-122"/>
                <a:ea typeface="微软雅黑" panose="020B0503020204020204" pitchFamily="34" charset="-122"/>
              </a:rPr>
              <a:t>双凉鞋便能收回成本，那么有哪几个月是盈利？哪一个月亏本？哪几个月不亏不盈。</a:t>
            </a:r>
          </a:p>
        </p:txBody>
      </p:sp>
      <p:pic>
        <p:nvPicPr>
          <p:cNvPr id="11270" name="图片 27"/>
          <p:cNvPicPr>
            <a:picLocks noChangeAspect="1" noChangeArrowheads="1"/>
          </p:cNvPicPr>
          <p:nvPr/>
        </p:nvPicPr>
        <p:blipFill>
          <a:blip r:embed="rId2" cstate="email"/>
          <a:srcRect/>
          <a:stretch>
            <a:fillRect/>
          </a:stretch>
        </p:blipFill>
        <p:spPr bwMode="auto">
          <a:xfrm>
            <a:off x="3100392" y="1274763"/>
            <a:ext cx="2943225"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副标题 2"/>
          <p:cNvSpPr txBox="1">
            <a:spLocks noChangeArrowheads="1"/>
          </p:cNvSpPr>
          <p:nvPr/>
        </p:nvSpPr>
        <p:spPr bwMode="auto">
          <a:xfrm>
            <a:off x="1009654" y="4318000"/>
            <a:ext cx="79978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zh-CN" dirty="0">
                <a:solidFill>
                  <a:srgbClr val="FF0000"/>
                </a:solidFill>
                <a:latin typeface="微软雅黑" panose="020B0503020204020204" pitchFamily="34" charset="-122"/>
                <a:ea typeface="微软雅黑" panose="020B0503020204020204" pitchFamily="34" charset="-122"/>
              </a:rPr>
              <a:t>4、5、6、7、8、9、10月是盈利的；3月是不盈不亏；1、2、11、12月亏本。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9"/>
</p:tagLst>
</file>

<file path=ppt/tags/tag11.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10"/>
</p:tagLst>
</file>

<file path=ppt/tags/tag12.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SubTitle"/>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11"/>
</p:tagLst>
</file>

<file path=ppt/tags/tag14.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12"/>
</p:tagLst>
</file>

<file path=ppt/tags/tag15.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13"/>
</p:tagLst>
</file>

<file path=ppt/tags/tag16.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14"/>
</p:tagLst>
</file>

<file path=ppt/tags/tag17.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15"/>
</p:tagLst>
</file>

<file path=ppt/tags/tag18.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SubTitle"/>
  <p:tag name="MH_ORDER" val="3"/>
</p:tagLst>
</file>

<file path=ppt/tags/tag2.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5"/>
</p:tagLst>
</file>

<file path=ppt/tags/tag6.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SubTitle"/>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6"/>
</p:tagLst>
</file>

<file path=ppt/tags/tag8.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7"/>
</p:tagLst>
</file>

<file path=ppt/tags/tag9.xml><?xml version="1.0" encoding="utf-8"?>
<p:tagLst xmlns:a="http://schemas.openxmlformats.org/drawingml/2006/main" xmlns:r="http://schemas.openxmlformats.org/officeDocument/2006/relationships" xmlns:p="http://schemas.openxmlformats.org/presentationml/2006/main">
  <p:tag name="MH" val="20161223145315"/>
  <p:tag name="MH_LIBRARY" val="GRAPHIC"/>
  <p:tag name="MH_TYPE" val="Other"/>
  <p:tag name="MH_ORDER" val="8"/>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9525" cap="flat" cmpd="sng">
          <a:solidFill>
            <a:srgbClr val="D60093"/>
          </a:solidFill>
          <a:prstDash val="solid"/>
          <a:miter/>
          <a:headEnd type="none" w="med" len="med"/>
          <a:tailEnd type="none" w="med" len="med"/>
        </a:ln>
      </a:spPr>
      <a:bodyPr wrap="square" lIns="68041" tIns="35381" rIns="68041" bIns="35381">
        <a:spAutoFit/>
      </a:bodyPr>
      <a:lstStyle>
        <a:defPPr algn="l">
          <a:defRPr lang="zh-CN" altLang="en-US" sz="1800" dirty="0">
            <a:solidFill>
              <a:srgbClr val="D60093"/>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1018</Words>
  <Application>Microsoft Office PowerPoint</Application>
  <PresentationFormat>自定义</PresentationFormat>
  <Paragraphs>124</Paragraphs>
  <Slides>19</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19</vt:i4>
      </vt:variant>
    </vt:vector>
  </HeadingPairs>
  <TitlesOfParts>
    <vt:vector size="24" baseType="lpstr">
      <vt:lpstr>宋体</vt:lpstr>
      <vt:lpstr>微软雅黑</vt:lpstr>
      <vt:lpstr>Arial</vt:lpstr>
      <vt:lpstr>Calibri</vt:lpstr>
      <vt:lpstr>WWW.2PPT.COM
</vt:lpstr>
      <vt:lpstr>六年级上册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2016-08-11T08:55:00Z</dcterms:created>
  <dcterms:modified xsi:type="dcterms:W3CDTF">2023-01-16T19:56:30Z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798BA8DD79B64DB29A0FF5DF7DB640B6</vt:lpwstr>
  </property>
  <property fmtid="{A09F084E-AD41-489F-8076-AA5BE3082BCA}" pid="100">
    <vt:ui4>5</vt:ui4>
  </property>
  <property fmtid="{64440492-4C8B-11D1-8B70-080036B11A03}" pid="11">
    <vt:lpwstr>www.2ppt.com-爱PPT提供资源下载</vt:lpwstr>
  </property>
</Properties>
</file>