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49" r:id="rId2"/>
    <p:sldId id="308" r:id="rId3"/>
    <p:sldId id="260" r:id="rId4"/>
    <p:sldId id="286" r:id="rId5"/>
    <p:sldId id="333" r:id="rId6"/>
    <p:sldId id="373" r:id="rId7"/>
    <p:sldId id="374" r:id="rId8"/>
    <p:sldId id="375" r:id="rId9"/>
    <p:sldId id="379" r:id="rId10"/>
    <p:sldId id="376" r:id="rId11"/>
    <p:sldId id="377" r:id="rId12"/>
    <p:sldId id="378" r:id="rId13"/>
    <p:sldId id="334" r:id="rId14"/>
    <p:sldId id="346" r:id="rId15"/>
    <p:sldId id="290" r:id="rId16"/>
    <p:sldId id="350" r:id="rId17"/>
    <p:sldId id="269" r:id="rId18"/>
    <p:sldId id="342" r:id="rId19"/>
    <p:sldId id="301" r:id="rId20"/>
    <p:sldId id="339" r:id="rId21"/>
    <p:sldId id="340" r:id="rId22"/>
  </p:sldIdLst>
  <p:sldSz cx="9144000" cy="5143500" type="screen16x9"/>
  <p:notesSz cx="6858000" cy="9144000"/>
  <p:custDataLst>
    <p:tags r:id="rId25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9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2AFA52"/>
    <a:srgbClr val="34FC77"/>
    <a:srgbClr val="F4AD00"/>
    <a:srgbClr val="F4A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0" autoAdjust="0"/>
    <p:restoredTop sz="94660" autoAdjust="0"/>
  </p:normalViewPr>
  <p:slideViewPr>
    <p:cSldViewPr snapToGrid="0">
      <p:cViewPr varScale="1">
        <p:scale>
          <a:sx n="104" d="100"/>
          <a:sy n="104" d="100"/>
        </p:scale>
        <p:origin x="-84" y="-738"/>
      </p:cViewPr>
      <p:guideLst>
        <p:guide orient="horz" pos="1639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FBEA367-AEED-4C0F-99E5-395BEEA666A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/>
            </a:lvl1pPr>
          </a:lstStyle>
          <a:p>
            <a:pPr>
              <a:defRPr/>
            </a:pPr>
            <a:fld id="{0BB8C2FA-E9B3-4727-A818-44326492BD8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1CEBE6B-8370-45ED-972A-D49EEA1BE71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6C107BCC-28E7-4532-8707-FCE6CBF49F6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24579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80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fld id="{733F0739-EA58-4EE4-8248-120E46EEC8B2}" type="slidenum">
              <a:rPr lang="zh-CN" altLang="en-US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1</a:t>
            </a:fld>
            <a:endParaRPr lang="zh-CN" altLang="en-US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390650"/>
            <a:ext cx="6858000" cy="1241822"/>
          </a:xfrm>
        </p:spPr>
        <p:txBody>
          <a:bodyPr anchor="b">
            <a:normAutofit/>
          </a:bodyPr>
          <a:lstStyle>
            <a:lvl1pPr algn="ctr">
              <a:defRPr sz="5400" b="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1FD31-2B7B-4B56-B3F0-84DB9954EC4F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F096C-F0F1-4FC5-92A4-DA4FECC666B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E4000-6A1D-4811-BD17-DD2AB1C5FECB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516EA-2A21-4AF4-B6CD-A19E4A89DDF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E4000-6A1D-4811-BD17-DD2AB1C5FECB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516EA-2A21-4AF4-B6CD-A19E4A89DDF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20D25-87D9-420E-ACDB-DCA895FA2590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BE376-649F-45FE-96D5-9F4FE65FD25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950630-487F-4994-A722-BCC68A04CBC9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27A9D-D658-49A4-BF00-C372F1B47BC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950630-487F-4994-A722-BCC68A04CBC9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27A9D-D658-49A4-BF00-C372F1B47BC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8"/>
            </p:custDataLst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9"/>
            </p:custDataLst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5A950630-487F-4994-A722-BCC68A04CBC9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 algn="ctr">
              <a:defRPr sz="900" smtClean="0">
                <a:solidFill>
                  <a:srgbClr val="7F7F7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87D27A9D-D658-49A4-BF00-C372F1B47BC6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10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2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0" y="765001"/>
            <a:ext cx="9144000" cy="53344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7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第三章  变量之间的关系</a:t>
            </a:r>
          </a:p>
        </p:txBody>
      </p:sp>
      <p:sp>
        <p:nvSpPr>
          <p:cNvPr id="2051" name="文本框 6"/>
          <p:cNvSpPr txBox="1">
            <a:spLocks noChangeArrowheads="1"/>
          </p:cNvSpPr>
          <p:nvPr/>
        </p:nvSpPr>
        <p:spPr bwMode="auto">
          <a:xfrm>
            <a:off x="0" y="1936752"/>
            <a:ext cx="9144000" cy="684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4000" b="1" dirty="0">
                <a:latin typeface="微软雅黑" panose="020B0503020204020204" pitchFamily="34" charset="-122"/>
                <a:sym typeface="+mn-ea"/>
              </a:rPr>
              <a:t>用表格表示的变量间关系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175481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073944" y="923926"/>
            <a:ext cx="5372100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1800" dirty="0">
                <a:latin typeface="+mn-ea"/>
                <a:ea typeface="+mn-ea"/>
              </a:rPr>
              <a:t>下面是王波学习小组得到的数据：</a:t>
            </a:r>
          </a:p>
        </p:txBody>
      </p:sp>
      <p:graphicFrame>
        <p:nvGraphicFramePr>
          <p:cNvPr id="4" name="Group 3"/>
          <p:cNvGraphicFramePr>
            <a:graphicFrameLocks noGrp="1"/>
          </p:cNvGraphicFramePr>
          <p:nvPr/>
        </p:nvGraphicFramePr>
        <p:xfrm>
          <a:off x="1163241" y="1538287"/>
          <a:ext cx="6606779" cy="891779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5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41"/>
          <p:cNvSpPr>
            <a:spLocks noChangeArrowheads="1"/>
          </p:cNvSpPr>
          <p:nvPr/>
        </p:nvSpPr>
        <p:spPr bwMode="auto">
          <a:xfrm>
            <a:off x="931069" y="3199210"/>
            <a:ext cx="5400675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>
                <a:latin typeface="+mn-ea"/>
                <a:ea typeface="+mn-ea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+mn-ea"/>
                <a:ea typeface="+mn-ea"/>
              </a:rPr>
              <a:t>）支撑物高度为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70cm</a:t>
            </a:r>
            <a:r>
              <a:rPr lang="zh-CN" altLang="en-US" dirty="0">
                <a:latin typeface="+mn-ea"/>
                <a:ea typeface="+mn-ea"/>
              </a:rPr>
              <a:t>时，小车下滑时间是多少？</a:t>
            </a:r>
          </a:p>
        </p:txBody>
      </p:sp>
      <p:sp>
        <p:nvSpPr>
          <p:cNvPr id="6" name="Rectangle 42"/>
          <p:cNvSpPr>
            <a:spLocks noChangeArrowheads="1"/>
          </p:cNvSpPr>
          <p:nvPr/>
        </p:nvSpPr>
        <p:spPr bwMode="auto">
          <a:xfrm>
            <a:off x="931069" y="3638550"/>
            <a:ext cx="5543550" cy="762000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>
                <a:latin typeface="+mn-ea"/>
                <a:ea typeface="+mn-ea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+mn-ea"/>
                <a:ea typeface="+mn-ea"/>
              </a:rPr>
              <a:t>）如果用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lang="zh-CN" altLang="en-US" dirty="0">
                <a:latin typeface="+mn-ea"/>
                <a:ea typeface="+mn-ea"/>
              </a:rPr>
              <a:t>表示支撑物高度，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lang="zh-CN" altLang="en-US" dirty="0">
                <a:latin typeface="+mn-ea"/>
                <a:ea typeface="+mn-ea"/>
              </a:rPr>
              <a:t>表示小车下滑时间，</a:t>
            </a:r>
            <a:endParaRPr lang="en-US" altLang="zh-CN" dirty="0">
              <a:latin typeface="+mn-ea"/>
              <a:ea typeface="+mn-ea"/>
            </a:endParaRPr>
          </a:p>
          <a:p>
            <a:pPr>
              <a:spcBef>
                <a:spcPct val="50000"/>
              </a:spcBef>
              <a:defRPr/>
            </a:pPr>
            <a:r>
              <a:rPr lang="en-US" altLang="zh-CN" dirty="0">
                <a:latin typeface="+mn-ea"/>
                <a:ea typeface="+mn-ea"/>
              </a:rPr>
              <a:t>         </a:t>
            </a:r>
            <a:r>
              <a:rPr lang="zh-CN" altLang="en-US" dirty="0">
                <a:latin typeface="+mn-ea"/>
                <a:ea typeface="+mn-ea"/>
              </a:rPr>
              <a:t>随着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lang="zh-CN" altLang="en-US" dirty="0">
                <a:latin typeface="+mn-ea"/>
                <a:ea typeface="+mn-ea"/>
              </a:rPr>
              <a:t>逐渐变大，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lang="zh-CN" altLang="en-US" dirty="0">
                <a:latin typeface="+mn-ea"/>
                <a:ea typeface="+mn-ea"/>
              </a:rPr>
              <a:t>的变化趋势是什么？</a:t>
            </a:r>
          </a:p>
        </p:txBody>
      </p:sp>
      <p:sp>
        <p:nvSpPr>
          <p:cNvPr id="7" name="Rectangle 43"/>
          <p:cNvSpPr>
            <a:spLocks noChangeArrowheads="1"/>
          </p:cNvSpPr>
          <p:nvPr/>
        </p:nvSpPr>
        <p:spPr bwMode="auto">
          <a:xfrm>
            <a:off x="931069" y="4426744"/>
            <a:ext cx="4541044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>
                <a:latin typeface="+mn-ea"/>
                <a:ea typeface="+mn-ea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+mn-ea"/>
                <a:ea typeface="+mn-ea"/>
              </a:rPr>
              <a:t>）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lang="zh-CN" altLang="en-US" dirty="0">
                <a:latin typeface="+mn-ea"/>
                <a:ea typeface="+mn-ea"/>
              </a:rPr>
              <a:t>每增加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10cm</a:t>
            </a:r>
            <a:r>
              <a:rPr lang="zh-CN" altLang="en-US" dirty="0">
                <a:latin typeface="+mn-ea"/>
                <a:ea typeface="+mn-ea"/>
              </a:rPr>
              <a:t>，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lang="zh-CN" altLang="en-US" dirty="0">
                <a:latin typeface="+mn-ea"/>
                <a:ea typeface="+mn-ea"/>
              </a:rPr>
              <a:t>的变化情况相同吗？</a:t>
            </a:r>
          </a:p>
        </p:txBody>
      </p:sp>
      <p:sp>
        <p:nvSpPr>
          <p:cNvPr id="11309" name="Rectangle 45"/>
          <p:cNvSpPr>
            <a:spLocks noChangeArrowheads="1"/>
          </p:cNvSpPr>
          <p:nvPr/>
        </p:nvSpPr>
        <p:spPr bwMode="auto">
          <a:xfrm>
            <a:off x="2488156" y="2052638"/>
            <a:ext cx="452688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r"/>
            <a:r>
              <a:rPr lang="en-US" altLang="zh-CN" sz="1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4.23</a:t>
            </a:r>
          </a:p>
        </p:txBody>
      </p:sp>
      <p:sp>
        <p:nvSpPr>
          <p:cNvPr id="11310" name="Rectangle 46"/>
          <p:cNvSpPr>
            <a:spLocks noChangeArrowheads="1"/>
          </p:cNvSpPr>
          <p:nvPr/>
        </p:nvSpPr>
        <p:spPr bwMode="auto">
          <a:xfrm>
            <a:off x="7221141" y="2052638"/>
            <a:ext cx="514350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altLang="zh-CN" sz="1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1.35</a:t>
            </a:r>
          </a:p>
        </p:txBody>
      </p:sp>
      <p:sp>
        <p:nvSpPr>
          <p:cNvPr id="11311" name="Rectangle 47"/>
          <p:cNvSpPr>
            <a:spLocks noChangeArrowheads="1"/>
          </p:cNvSpPr>
          <p:nvPr/>
        </p:nvSpPr>
        <p:spPr bwMode="auto">
          <a:xfrm>
            <a:off x="6763941" y="2052638"/>
            <a:ext cx="514350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altLang="zh-CN" sz="1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1.41</a:t>
            </a:r>
          </a:p>
        </p:txBody>
      </p:sp>
      <p:sp>
        <p:nvSpPr>
          <p:cNvPr id="11312" name="Rectangle 48"/>
          <p:cNvSpPr>
            <a:spLocks noChangeArrowheads="1"/>
          </p:cNvSpPr>
          <p:nvPr/>
        </p:nvSpPr>
        <p:spPr bwMode="auto">
          <a:xfrm>
            <a:off x="6135291" y="2052638"/>
            <a:ext cx="571500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altLang="zh-CN" sz="1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1.50</a:t>
            </a:r>
          </a:p>
        </p:txBody>
      </p:sp>
      <p:sp>
        <p:nvSpPr>
          <p:cNvPr id="11313" name="Rectangle 49"/>
          <p:cNvSpPr>
            <a:spLocks noChangeArrowheads="1"/>
          </p:cNvSpPr>
          <p:nvPr/>
        </p:nvSpPr>
        <p:spPr bwMode="auto">
          <a:xfrm>
            <a:off x="5563791" y="2052638"/>
            <a:ext cx="571500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altLang="zh-CN" sz="1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1.59</a:t>
            </a:r>
          </a:p>
        </p:txBody>
      </p:sp>
      <p:sp>
        <p:nvSpPr>
          <p:cNvPr id="11314" name="Rectangle 50"/>
          <p:cNvSpPr>
            <a:spLocks noChangeArrowheads="1"/>
          </p:cNvSpPr>
          <p:nvPr/>
        </p:nvSpPr>
        <p:spPr bwMode="auto">
          <a:xfrm>
            <a:off x="5049441" y="2052638"/>
            <a:ext cx="571500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altLang="zh-CN" sz="1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1.71</a:t>
            </a:r>
          </a:p>
        </p:txBody>
      </p:sp>
      <p:sp>
        <p:nvSpPr>
          <p:cNvPr id="11315" name="Rectangle 51"/>
          <p:cNvSpPr>
            <a:spLocks noChangeArrowheads="1"/>
          </p:cNvSpPr>
          <p:nvPr/>
        </p:nvSpPr>
        <p:spPr bwMode="auto">
          <a:xfrm>
            <a:off x="4535091" y="2052638"/>
            <a:ext cx="514350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altLang="zh-CN" sz="1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1.89</a:t>
            </a:r>
          </a:p>
        </p:txBody>
      </p:sp>
      <p:sp>
        <p:nvSpPr>
          <p:cNvPr id="11316" name="Rectangle 52"/>
          <p:cNvSpPr>
            <a:spLocks noChangeArrowheads="1"/>
          </p:cNvSpPr>
          <p:nvPr/>
        </p:nvSpPr>
        <p:spPr bwMode="auto">
          <a:xfrm>
            <a:off x="3963591" y="2052638"/>
            <a:ext cx="514350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altLang="zh-CN" sz="1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2.13</a:t>
            </a:r>
          </a:p>
        </p:txBody>
      </p:sp>
      <p:sp>
        <p:nvSpPr>
          <p:cNvPr id="11317" name="Rectangle 53"/>
          <p:cNvSpPr>
            <a:spLocks noChangeArrowheads="1"/>
          </p:cNvSpPr>
          <p:nvPr/>
        </p:nvSpPr>
        <p:spPr bwMode="auto">
          <a:xfrm>
            <a:off x="3449241" y="2052638"/>
            <a:ext cx="514350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altLang="zh-CN" sz="1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2.45</a:t>
            </a:r>
          </a:p>
        </p:txBody>
      </p:sp>
      <p:sp>
        <p:nvSpPr>
          <p:cNvPr id="11318" name="Rectangle 54"/>
          <p:cNvSpPr>
            <a:spLocks noChangeArrowheads="1"/>
          </p:cNvSpPr>
          <p:nvPr/>
        </p:nvSpPr>
        <p:spPr bwMode="auto">
          <a:xfrm>
            <a:off x="2934891" y="2052638"/>
            <a:ext cx="571500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altLang="zh-CN" sz="1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3.00</a:t>
            </a:r>
          </a:p>
        </p:txBody>
      </p:sp>
      <p:sp>
        <p:nvSpPr>
          <p:cNvPr id="18" name="Text Box 55"/>
          <p:cNvSpPr txBox="1">
            <a:spLocks noChangeArrowheads="1"/>
          </p:cNvSpPr>
          <p:nvPr/>
        </p:nvSpPr>
        <p:spPr bwMode="auto">
          <a:xfrm>
            <a:off x="1044178" y="2805113"/>
            <a:ext cx="2689622" cy="346472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800" dirty="0">
                <a:latin typeface="+mn-ea"/>
                <a:ea typeface="+mn-ea"/>
              </a:rPr>
              <a:t>根据上表回答下列问题：</a:t>
            </a:r>
          </a:p>
        </p:txBody>
      </p:sp>
      <p:sp>
        <p:nvSpPr>
          <p:cNvPr id="19" name="Rectangle 68"/>
          <p:cNvSpPr>
            <a:spLocks noChangeArrowheads="1"/>
          </p:cNvSpPr>
          <p:nvPr/>
        </p:nvSpPr>
        <p:spPr bwMode="auto">
          <a:xfrm>
            <a:off x="1163242" y="1538288"/>
            <a:ext cx="1305486" cy="284693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r>
              <a:rPr lang="zh-CN" altLang="en-US" sz="1400" dirty="0">
                <a:latin typeface="+mn-ea"/>
                <a:ea typeface="+mn-ea"/>
                <a:cs typeface="Times New Roman" panose="02020603050405020304" pitchFamily="18" charset="0"/>
              </a:rPr>
              <a:t>支撑物高度</a:t>
            </a:r>
            <a:r>
              <a:rPr lang="en-US" altLang="zh-CN" sz="1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/cm</a:t>
            </a:r>
          </a:p>
        </p:txBody>
      </p:sp>
      <p:sp>
        <p:nvSpPr>
          <p:cNvPr id="20" name="Rectangle 69"/>
          <p:cNvSpPr>
            <a:spLocks noChangeArrowheads="1"/>
          </p:cNvSpPr>
          <p:nvPr/>
        </p:nvSpPr>
        <p:spPr bwMode="auto">
          <a:xfrm>
            <a:off x="1163242" y="1995488"/>
            <a:ext cx="1431131" cy="284693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r>
              <a:rPr lang="zh-CN" altLang="en-US" sz="1400" dirty="0">
                <a:latin typeface="+mn-ea"/>
                <a:ea typeface="+mn-ea"/>
                <a:cs typeface="Times New Roman" panose="02020603050405020304" pitchFamily="18" charset="0"/>
              </a:rPr>
              <a:t>小车下滑时间</a:t>
            </a:r>
            <a:r>
              <a:rPr lang="en-US" altLang="zh-CN" sz="1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/s</a:t>
            </a:r>
          </a:p>
        </p:txBody>
      </p:sp>
      <p:sp>
        <p:nvSpPr>
          <p:cNvPr id="11322" name="Text Box 71"/>
          <p:cNvSpPr txBox="1">
            <a:spLocks noChangeArrowheads="1"/>
          </p:cNvSpPr>
          <p:nvPr/>
        </p:nvSpPr>
        <p:spPr bwMode="auto">
          <a:xfrm>
            <a:off x="1677592" y="1724026"/>
            <a:ext cx="431006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200" i="1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h</a:t>
            </a:r>
          </a:p>
        </p:txBody>
      </p:sp>
      <p:sp>
        <p:nvSpPr>
          <p:cNvPr id="11323" name="Rectangle 73"/>
          <p:cNvSpPr>
            <a:spLocks noChangeArrowheads="1"/>
          </p:cNvSpPr>
          <p:nvPr/>
        </p:nvSpPr>
        <p:spPr bwMode="auto">
          <a:xfrm>
            <a:off x="1697832" y="2159794"/>
            <a:ext cx="18931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12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</a:p>
        </p:txBody>
      </p:sp>
      <p:grpSp>
        <p:nvGrpSpPr>
          <p:cNvPr id="2" name="Group 60"/>
          <p:cNvGrpSpPr/>
          <p:nvPr/>
        </p:nvGrpSpPr>
        <p:grpSpPr bwMode="auto">
          <a:xfrm>
            <a:off x="2695576" y="2406254"/>
            <a:ext cx="594122" cy="470296"/>
            <a:chOff x="0" y="0"/>
            <a:chExt cx="499" cy="395"/>
          </a:xfrm>
        </p:grpSpPr>
        <p:sp>
          <p:nvSpPr>
            <p:cNvPr id="11352" name="AutoShape 75"/>
            <p:cNvSpPr/>
            <p:nvPr/>
          </p:nvSpPr>
          <p:spPr bwMode="auto">
            <a:xfrm rot="-5400000">
              <a:off x="114" y="-114"/>
              <a:ext cx="136" cy="363"/>
            </a:xfrm>
            <a:prstGeom prst="leftBrace">
              <a:avLst>
                <a:gd name="adj1" fmla="val 22230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algn="ctr"/>
              <a:endParaRPr lang="zh-CN" altLang="en-US" sz="1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353" name="Text Box 85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1.23</a:t>
              </a:r>
            </a:p>
          </p:txBody>
        </p:sp>
      </p:grpSp>
      <p:grpSp>
        <p:nvGrpSpPr>
          <p:cNvPr id="8" name="Group 63"/>
          <p:cNvGrpSpPr/>
          <p:nvPr/>
        </p:nvGrpSpPr>
        <p:grpSpPr bwMode="auto">
          <a:xfrm>
            <a:off x="3220641" y="2397919"/>
            <a:ext cx="594122" cy="469108"/>
            <a:chOff x="0" y="0"/>
            <a:chExt cx="499" cy="394"/>
          </a:xfrm>
        </p:grpSpPr>
        <p:sp>
          <p:nvSpPr>
            <p:cNvPr id="11350" name="AutoShape 76"/>
            <p:cNvSpPr/>
            <p:nvPr/>
          </p:nvSpPr>
          <p:spPr bwMode="auto">
            <a:xfrm rot="-5400000">
              <a:off x="137" y="-91"/>
              <a:ext cx="136" cy="318"/>
            </a:xfrm>
            <a:prstGeom prst="leftBrace">
              <a:avLst>
                <a:gd name="adj1" fmla="val 19474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algn="ctr"/>
              <a:endParaRPr lang="zh-CN" altLang="en-US" sz="1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351" name="Text Box 86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0.55</a:t>
              </a:r>
            </a:p>
          </p:txBody>
        </p:sp>
      </p:grpSp>
      <p:grpSp>
        <p:nvGrpSpPr>
          <p:cNvPr id="9" name="Group 66"/>
          <p:cNvGrpSpPr/>
          <p:nvPr/>
        </p:nvGrpSpPr>
        <p:grpSpPr bwMode="auto">
          <a:xfrm>
            <a:off x="3734991" y="2397919"/>
            <a:ext cx="594122" cy="469108"/>
            <a:chOff x="0" y="0"/>
            <a:chExt cx="499" cy="394"/>
          </a:xfrm>
        </p:grpSpPr>
        <p:sp>
          <p:nvSpPr>
            <p:cNvPr id="11348" name="AutoShape 77"/>
            <p:cNvSpPr/>
            <p:nvPr/>
          </p:nvSpPr>
          <p:spPr bwMode="auto">
            <a:xfrm rot="-5400000">
              <a:off x="136" y="-91"/>
              <a:ext cx="136" cy="318"/>
            </a:xfrm>
            <a:prstGeom prst="leftBrace">
              <a:avLst>
                <a:gd name="adj1" fmla="val 19474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algn="ctr"/>
              <a:endParaRPr lang="zh-CN" altLang="en-US" sz="1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349" name="Text Box 87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0.32</a:t>
              </a:r>
            </a:p>
          </p:txBody>
        </p:sp>
      </p:grpSp>
      <p:grpSp>
        <p:nvGrpSpPr>
          <p:cNvPr id="10" name="Group 69"/>
          <p:cNvGrpSpPr/>
          <p:nvPr/>
        </p:nvGrpSpPr>
        <p:grpSpPr bwMode="auto">
          <a:xfrm>
            <a:off x="4249341" y="2397919"/>
            <a:ext cx="594122" cy="469108"/>
            <a:chOff x="0" y="0"/>
            <a:chExt cx="499" cy="394"/>
          </a:xfrm>
        </p:grpSpPr>
        <p:sp>
          <p:nvSpPr>
            <p:cNvPr id="11346" name="AutoShape 79"/>
            <p:cNvSpPr/>
            <p:nvPr/>
          </p:nvSpPr>
          <p:spPr bwMode="auto">
            <a:xfrm rot="-5400000">
              <a:off x="182" y="-91"/>
              <a:ext cx="136" cy="318"/>
            </a:xfrm>
            <a:prstGeom prst="leftBrace">
              <a:avLst>
                <a:gd name="adj1" fmla="val 19474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algn="ctr"/>
              <a:endParaRPr lang="zh-CN" altLang="en-US" sz="1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347" name="Text Box 88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0.24</a:t>
              </a:r>
            </a:p>
          </p:txBody>
        </p:sp>
      </p:grpSp>
      <p:grpSp>
        <p:nvGrpSpPr>
          <p:cNvPr id="11" name="Group 72"/>
          <p:cNvGrpSpPr/>
          <p:nvPr/>
        </p:nvGrpSpPr>
        <p:grpSpPr bwMode="auto">
          <a:xfrm>
            <a:off x="4877991" y="2397919"/>
            <a:ext cx="594122" cy="469108"/>
            <a:chOff x="0" y="0"/>
            <a:chExt cx="499" cy="394"/>
          </a:xfrm>
        </p:grpSpPr>
        <p:sp>
          <p:nvSpPr>
            <p:cNvPr id="11344" name="AutoShape 80"/>
            <p:cNvSpPr/>
            <p:nvPr/>
          </p:nvSpPr>
          <p:spPr bwMode="auto">
            <a:xfrm rot="-5400000">
              <a:off x="114" y="-114"/>
              <a:ext cx="136" cy="364"/>
            </a:xfrm>
            <a:prstGeom prst="leftBrace">
              <a:avLst>
                <a:gd name="adj1" fmla="val 22292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algn="ctr"/>
              <a:endParaRPr lang="zh-CN" altLang="en-US" sz="1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345" name="Text Box 89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0.18</a:t>
              </a:r>
            </a:p>
          </p:txBody>
        </p:sp>
      </p:grpSp>
      <p:grpSp>
        <p:nvGrpSpPr>
          <p:cNvPr id="12" name="Group 75"/>
          <p:cNvGrpSpPr/>
          <p:nvPr/>
        </p:nvGrpSpPr>
        <p:grpSpPr bwMode="auto">
          <a:xfrm>
            <a:off x="5335191" y="2397919"/>
            <a:ext cx="594122" cy="469108"/>
            <a:chOff x="0" y="0"/>
            <a:chExt cx="499" cy="394"/>
          </a:xfrm>
        </p:grpSpPr>
        <p:sp>
          <p:nvSpPr>
            <p:cNvPr id="11342" name="AutoShape 81"/>
            <p:cNvSpPr/>
            <p:nvPr/>
          </p:nvSpPr>
          <p:spPr bwMode="auto">
            <a:xfrm rot="-5400000">
              <a:off x="155" y="-114"/>
              <a:ext cx="136" cy="363"/>
            </a:xfrm>
            <a:prstGeom prst="leftBrace">
              <a:avLst>
                <a:gd name="adj1" fmla="val 22230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algn="ctr"/>
              <a:endParaRPr lang="zh-CN" altLang="en-US" sz="1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343" name="Text Box 90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0.12</a:t>
              </a:r>
            </a:p>
          </p:txBody>
        </p:sp>
      </p:grpSp>
      <p:grpSp>
        <p:nvGrpSpPr>
          <p:cNvPr id="13" name="Group 78"/>
          <p:cNvGrpSpPr/>
          <p:nvPr/>
        </p:nvGrpSpPr>
        <p:grpSpPr bwMode="auto">
          <a:xfrm>
            <a:off x="5959078" y="2397919"/>
            <a:ext cx="652463" cy="469108"/>
            <a:chOff x="-4" y="0"/>
            <a:chExt cx="548" cy="394"/>
          </a:xfrm>
        </p:grpSpPr>
        <p:sp>
          <p:nvSpPr>
            <p:cNvPr id="11340" name="AutoShape 82"/>
            <p:cNvSpPr/>
            <p:nvPr/>
          </p:nvSpPr>
          <p:spPr bwMode="auto">
            <a:xfrm rot="-5400000">
              <a:off x="109" y="-113"/>
              <a:ext cx="181" cy="408"/>
            </a:xfrm>
            <a:prstGeom prst="leftBrace">
              <a:avLst>
                <a:gd name="adj1" fmla="val 18774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algn="ctr"/>
              <a:endParaRPr lang="zh-CN" altLang="en-US" sz="1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341" name="Text Box 91"/>
            <p:cNvSpPr txBox="1">
              <a:spLocks noChangeArrowheads="1"/>
            </p:cNvSpPr>
            <p:nvPr/>
          </p:nvSpPr>
          <p:spPr bwMode="auto">
            <a:xfrm>
              <a:off x="45" y="136"/>
              <a:ext cx="499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0.09</a:t>
              </a:r>
            </a:p>
          </p:txBody>
        </p:sp>
      </p:grpSp>
      <p:grpSp>
        <p:nvGrpSpPr>
          <p:cNvPr id="14" name="Group 81"/>
          <p:cNvGrpSpPr/>
          <p:nvPr/>
        </p:nvGrpSpPr>
        <p:grpSpPr bwMode="auto">
          <a:xfrm>
            <a:off x="6535341" y="2397919"/>
            <a:ext cx="594122" cy="469108"/>
            <a:chOff x="0" y="0"/>
            <a:chExt cx="499" cy="394"/>
          </a:xfrm>
        </p:grpSpPr>
        <p:sp>
          <p:nvSpPr>
            <p:cNvPr id="11338" name="AutoShape 83"/>
            <p:cNvSpPr/>
            <p:nvPr/>
          </p:nvSpPr>
          <p:spPr bwMode="auto">
            <a:xfrm rot="-5400000">
              <a:off x="114" y="-114"/>
              <a:ext cx="136" cy="363"/>
            </a:xfrm>
            <a:prstGeom prst="leftBrace">
              <a:avLst>
                <a:gd name="adj1" fmla="val 22230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algn="ctr"/>
              <a:endParaRPr lang="zh-CN" altLang="en-US" sz="1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339" name="Text Box 92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0.09</a:t>
              </a:r>
            </a:p>
          </p:txBody>
        </p:sp>
      </p:grpSp>
      <p:grpSp>
        <p:nvGrpSpPr>
          <p:cNvPr id="15" name="Group 84"/>
          <p:cNvGrpSpPr/>
          <p:nvPr/>
        </p:nvGrpSpPr>
        <p:grpSpPr bwMode="auto">
          <a:xfrm>
            <a:off x="7049691" y="2397919"/>
            <a:ext cx="594122" cy="469108"/>
            <a:chOff x="0" y="0"/>
            <a:chExt cx="499" cy="394"/>
          </a:xfrm>
        </p:grpSpPr>
        <p:sp>
          <p:nvSpPr>
            <p:cNvPr id="11336" name="AutoShape 84"/>
            <p:cNvSpPr/>
            <p:nvPr/>
          </p:nvSpPr>
          <p:spPr bwMode="auto">
            <a:xfrm rot="-5400000">
              <a:off x="114" y="-114"/>
              <a:ext cx="136" cy="363"/>
            </a:xfrm>
            <a:prstGeom prst="leftBrace">
              <a:avLst>
                <a:gd name="adj1" fmla="val 22230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algn="ctr"/>
              <a:endParaRPr lang="zh-CN" altLang="en-US" sz="1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337" name="Text Box 93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0.06</a:t>
              </a:r>
            </a:p>
          </p:txBody>
        </p:sp>
      </p:grpSp>
      <p:sp>
        <p:nvSpPr>
          <p:cNvPr id="50" name="Text Box 89"/>
          <p:cNvSpPr txBox="1">
            <a:spLocks noChangeArrowheads="1"/>
          </p:cNvSpPr>
          <p:nvPr/>
        </p:nvSpPr>
        <p:spPr bwMode="auto">
          <a:xfrm>
            <a:off x="6331744" y="3199210"/>
            <a:ext cx="1332310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1800" dirty="0">
                <a:solidFill>
                  <a:srgbClr val="0033CC"/>
                </a:solidFill>
                <a:latin typeface="+mn-ea"/>
                <a:ea typeface="+mn-ea"/>
              </a:rPr>
              <a:t>解：</a:t>
            </a:r>
            <a:r>
              <a:rPr lang="en-US" altLang="zh-CN" sz="1800" dirty="0">
                <a:solidFill>
                  <a:srgbClr val="0033CC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1.59 s</a:t>
            </a:r>
            <a:endParaRPr lang="zh-CN" altLang="en-US" sz="1800" dirty="0">
              <a:solidFill>
                <a:srgbClr val="0033CC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1" name="Text Box 90"/>
          <p:cNvSpPr txBox="1">
            <a:spLocks noChangeArrowheads="1"/>
          </p:cNvSpPr>
          <p:nvPr/>
        </p:nvSpPr>
        <p:spPr bwMode="auto">
          <a:xfrm>
            <a:off x="5473304" y="4052888"/>
            <a:ext cx="3469481" cy="34528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1800" dirty="0">
                <a:solidFill>
                  <a:srgbClr val="0033CC"/>
                </a:solidFill>
                <a:latin typeface="+mn-ea"/>
                <a:ea typeface="+mn-ea"/>
              </a:rPr>
              <a:t>解：随着</a:t>
            </a:r>
            <a:r>
              <a:rPr lang="en-US" altLang="zh-CN" sz="1800" i="1" dirty="0">
                <a:solidFill>
                  <a:srgbClr val="0033CC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lang="zh-CN" altLang="en-US" sz="1800" dirty="0">
                <a:solidFill>
                  <a:srgbClr val="0033CC"/>
                </a:solidFill>
                <a:latin typeface="+mn-ea"/>
                <a:ea typeface="+mn-ea"/>
              </a:rPr>
              <a:t>逐渐变大，</a:t>
            </a:r>
            <a:r>
              <a:rPr lang="en-US" altLang="zh-CN" sz="1800" i="1" dirty="0">
                <a:solidFill>
                  <a:srgbClr val="0033CC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lang="zh-CN" altLang="en-US" sz="1800" dirty="0">
                <a:solidFill>
                  <a:srgbClr val="0033CC"/>
                </a:solidFill>
                <a:latin typeface="+mn-ea"/>
                <a:ea typeface="+mn-ea"/>
              </a:rPr>
              <a:t>逐渐变小</a:t>
            </a:r>
            <a:r>
              <a:rPr lang="en-US" altLang="zh-CN" sz="1800" dirty="0">
                <a:solidFill>
                  <a:srgbClr val="0033CC"/>
                </a:solidFill>
                <a:latin typeface="+mn-ea"/>
                <a:ea typeface="+mn-ea"/>
              </a:rPr>
              <a:t>.</a:t>
            </a:r>
            <a:endParaRPr lang="zh-CN" altLang="en-US" sz="1800" dirty="0">
              <a:solidFill>
                <a:srgbClr val="0033CC"/>
              </a:solidFill>
              <a:latin typeface="+mn-ea"/>
              <a:ea typeface="+mn-ea"/>
            </a:endParaRPr>
          </a:p>
        </p:txBody>
      </p:sp>
      <p:sp>
        <p:nvSpPr>
          <p:cNvPr id="52" name="Text Box 91"/>
          <p:cNvSpPr txBox="1">
            <a:spLocks noChangeArrowheads="1"/>
          </p:cNvSpPr>
          <p:nvPr/>
        </p:nvSpPr>
        <p:spPr bwMode="auto">
          <a:xfrm>
            <a:off x="5454253" y="4426744"/>
            <a:ext cx="2452688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1800" dirty="0">
                <a:solidFill>
                  <a:srgbClr val="0033CC"/>
                </a:solidFill>
                <a:latin typeface="+mn-ea"/>
                <a:ea typeface="+mn-ea"/>
              </a:rPr>
              <a:t>解：</a:t>
            </a:r>
            <a:r>
              <a:rPr lang="en-US" altLang="zh-CN" sz="1800" i="1" dirty="0">
                <a:solidFill>
                  <a:srgbClr val="0033CC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lang="zh-CN" altLang="en-US" sz="1800" dirty="0">
                <a:solidFill>
                  <a:srgbClr val="0033CC"/>
                </a:solidFill>
                <a:latin typeface="+mn-ea"/>
                <a:ea typeface="+mn-ea"/>
              </a:rPr>
              <a:t>的变化越来越小</a:t>
            </a:r>
            <a:r>
              <a:rPr lang="en-US" altLang="zh-CN" sz="1800" dirty="0">
                <a:solidFill>
                  <a:srgbClr val="0033CC"/>
                </a:solidFill>
                <a:latin typeface="+mn-ea"/>
                <a:ea typeface="+mn-ea"/>
              </a:rPr>
              <a:t>.</a:t>
            </a:r>
            <a:endParaRPr lang="zh-CN" altLang="en-US" sz="1800" dirty="0">
              <a:solidFill>
                <a:srgbClr val="0033CC"/>
              </a:solidFill>
              <a:latin typeface="+mn-ea"/>
              <a:ea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Rectangle 44"/>
          <p:cNvSpPr txBox="1">
            <a:spLocks noChangeArrowheads="1"/>
          </p:cNvSpPr>
          <p:nvPr/>
        </p:nvSpPr>
        <p:spPr>
          <a:xfrm>
            <a:off x="939404" y="3132535"/>
            <a:ext cx="6858000" cy="1302544"/>
          </a:xfrm>
          <a:prstGeom prst="rect">
            <a:avLst/>
          </a:prstGeom>
          <a:noFill/>
        </p:spPr>
        <p:txBody>
          <a:bodyPr lIns="68580" tIns="34290" rIns="68580" bIns="34290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200000"/>
              </a:lnSpc>
              <a:spcBef>
                <a:spcPts val="0"/>
              </a:spcBef>
              <a:buNone/>
              <a:defRPr/>
            </a:pPr>
            <a:r>
              <a:rPr lang="zh-CN" altLang="en-US" sz="1800" dirty="0">
                <a:latin typeface="+mn-ea"/>
              </a:rPr>
              <a:t>（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1800" dirty="0">
                <a:latin typeface="+mn-ea"/>
              </a:rPr>
              <a:t>）随着支撑物高度</a:t>
            </a:r>
            <a:r>
              <a:rPr lang="en-US" altLang="zh-CN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zh-CN" altLang="en-US" sz="1800" dirty="0">
                <a:latin typeface="+mn-ea"/>
              </a:rPr>
              <a:t>的变化，还有哪些量发生变化？哪些量始</a:t>
            </a:r>
            <a:endParaRPr lang="en-US" altLang="zh-CN" sz="1800" dirty="0">
              <a:latin typeface="+mn-ea"/>
            </a:endParaRPr>
          </a:p>
          <a:p>
            <a:pPr marL="0" indent="0" eaLnBrk="1" hangingPunct="1">
              <a:lnSpc>
                <a:spcPct val="200000"/>
              </a:lnSpc>
              <a:spcBef>
                <a:spcPts val="0"/>
              </a:spcBef>
              <a:buNone/>
              <a:defRPr/>
            </a:pPr>
            <a:r>
              <a:rPr lang="en-US" altLang="zh-CN" sz="1800" dirty="0">
                <a:latin typeface="+mn-ea"/>
              </a:rPr>
              <a:t>         </a:t>
            </a:r>
            <a:r>
              <a:rPr lang="zh-CN" altLang="en-US" sz="1800" dirty="0">
                <a:latin typeface="+mn-ea"/>
              </a:rPr>
              <a:t>终不发生变化？</a:t>
            </a:r>
          </a:p>
        </p:txBody>
      </p:sp>
      <p:sp>
        <p:nvSpPr>
          <p:cNvPr id="4" name="Rectangle 44"/>
          <p:cNvSpPr>
            <a:spLocks noChangeArrowheads="1"/>
          </p:cNvSpPr>
          <p:nvPr/>
        </p:nvSpPr>
        <p:spPr bwMode="auto">
          <a:xfrm>
            <a:off x="939404" y="2201467"/>
            <a:ext cx="6465094" cy="34528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>
                <a:latin typeface="+mn-ea"/>
                <a:ea typeface="+mn-ea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+mn-ea"/>
                <a:ea typeface="+mn-ea"/>
              </a:rPr>
              <a:t>）估计当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lang="en-US" altLang="zh-CN" dirty="0">
                <a:latin typeface="+mn-ea"/>
                <a:ea typeface="+mn-ea"/>
              </a:rPr>
              <a:t>=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110</a:t>
            </a:r>
            <a:r>
              <a:rPr lang="zh-CN" altLang="en-US" dirty="0">
                <a:latin typeface="+mn-ea"/>
                <a:ea typeface="+mn-ea"/>
              </a:rPr>
              <a:t>厘米时，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lang="zh-CN" altLang="en-US" dirty="0">
                <a:latin typeface="+mn-ea"/>
                <a:ea typeface="+mn-ea"/>
              </a:rPr>
              <a:t>的值是多少？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527572" y="2769394"/>
            <a:ext cx="4914900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解：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1.35s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到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1.29s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中的任意一个值 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  <a:endParaRPr lang="zh-CN" altLang="en-US" sz="18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466851" y="4466035"/>
            <a:ext cx="6536531" cy="26908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 解：下滑的时间</a:t>
            </a:r>
            <a:r>
              <a:rPr lang="en-US" altLang="zh-CN" sz="1800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会发生变化，小车下滑的路程没有发生变化 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  <a:endParaRPr lang="zh-CN" altLang="en-US" sz="18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graphicFrame>
        <p:nvGraphicFramePr>
          <p:cNvPr id="7" name="Group 3"/>
          <p:cNvGraphicFramePr>
            <a:graphicFrameLocks noGrp="1"/>
          </p:cNvGraphicFramePr>
          <p:nvPr/>
        </p:nvGraphicFramePr>
        <p:xfrm>
          <a:off x="1073944" y="1050131"/>
          <a:ext cx="6606779" cy="891779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5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333" name="Rectangle 45"/>
          <p:cNvSpPr>
            <a:spLocks noChangeArrowheads="1"/>
          </p:cNvSpPr>
          <p:nvPr/>
        </p:nvSpPr>
        <p:spPr bwMode="auto">
          <a:xfrm>
            <a:off x="2398860" y="1564481"/>
            <a:ext cx="452688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r"/>
            <a:r>
              <a:rPr lang="en-US" altLang="zh-CN" sz="1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4.23</a:t>
            </a:r>
          </a:p>
        </p:txBody>
      </p:sp>
      <p:sp>
        <p:nvSpPr>
          <p:cNvPr id="12334" name="Rectangle 46"/>
          <p:cNvSpPr>
            <a:spLocks noChangeArrowheads="1"/>
          </p:cNvSpPr>
          <p:nvPr/>
        </p:nvSpPr>
        <p:spPr bwMode="auto">
          <a:xfrm>
            <a:off x="7131844" y="1564482"/>
            <a:ext cx="514350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altLang="zh-CN" sz="1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1.35</a:t>
            </a:r>
          </a:p>
        </p:txBody>
      </p:sp>
      <p:sp>
        <p:nvSpPr>
          <p:cNvPr id="12335" name="Rectangle 47"/>
          <p:cNvSpPr>
            <a:spLocks noChangeArrowheads="1"/>
          </p:cNvSpPr>
          <p:nvPr/>
        </p:nvSpPr>
        <p:spPr bwMode="auto">
          <a:xfrm>
            <a:off x="6674644" y="1564482"/>
            <a:ext cx="514350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altLang="zh-CN" sz="1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1.41</a:t>
            </a:r>
          </a:p>
        </p:txBody>
      </p:sp>
      <p:sp>
        <p:nvSpPr>
          <p:cNvPr id="12336" name="Rectangle 48"/>
          <p:cNvSpPr>
            <a:spLocks noChangeArrowheads="1"/>
          </p:cNvSpPr>
          <p:nvPr/>
        </p:nvSpPr>
        <p:spPr bwMode="auto">
          <a:xfrm>
            <a:off x="6045994" y="1564482"/>
            <a:ext cx="571500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altLang="zh-CN" sz="1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1.50</a:t>
            </a:r>
          </a:p>
        </p:txBody>
      </p:sp>
      <p:sp>
        <p:nvSpPr>
          <p:cNvPr id="12337" name="Rectangle 49"/>
          <p:cNvSpPr>
            <a:spLocks noChangeArrowheads="1"/>
          </p:cNvSpPr>
          <p:nvPr/>
        </p:nvSpPr>
        <p:spPr bwMode="auto">
          <a:xfrm>
            <a:off x="5474494" y="1564482"/>
            <a:ext cx="571500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altLang="zh-CN" sz="1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1.59</a:t>
            </a:r>
          </a:p>
        </p:txBody>
      </p:sp>
      <p:sp>
        <p:nvSpPr>
          <p:cNvPr id="12338" name="Rectangle 50"/>
          <p:cNvSpPr>
            <a:spLocks noChangeArrowheads="1"/>
          </p:cNvSpPr>
          <p:nvPr/>
        </p:nvSpPr>
        <p:spPr bwMode="auto">
          <a:xfrm>
            <a:off x="4960144" y="1564482"/>
            <a:ext cx="571500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altLang="zh-CN" sz="1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1.71</a:t>
            </a:r>
          </a:p>
        </p:txBody>
      </p:sp>
      <p:sp>
        <p:nvSpPr>
          <p:cNvPr id="12339" name="Rectangle 51"/>
          <p:cNvSpPr>
            <a:spLocks noChangeArrowheads="1"/>
          </p:cNvSpPr>
          <p:nvPr/>
        </p:nvSpPr>
        <p:spPr bwMode="auto">
          <a:xfrm>
            <a:off x="4445794" y="1564482"/>
            <a:ext cx="514350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altLang="zh-CN" sz="1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1.89</a:t>
            </a:r>
          </a:p>
        </p:txBody>
      </p:sp>
      <p:sp>
        <p:nvSpPr>
          <p:cNvPr id="12340" name="Rectangle 52"/>
          <p:cNvSpPr>
            <a:spLocks noChangeArrowheads="1"/>
          </p:cNvSpPr>
          <p:nvPr/>
        </p:nvSpPr>
        <p:spPr bwMode="auto">
          <a:xfrm>
            <a:off x="3874294" y="1564482"/>
            <a:ext cx="514350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altLang="zh-CN" sz="1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2.13</a:t>
            </a:r>
          </a:p>
        </p:txBody>
      </p:sp>
      <p:sp>
        <p:nvSpPr>
          <p:cNvPr id="12341" name="Rectangle 53"/>
          <p:cNvSpPr>
            <a:spLocks noChangeArrowheads="1"/>
          </p:cNvSpPr>
          <p:nvPr/>
        </p:nvSpPr>
        <p:spPr bwMode="auto">
          <a:xfrm>
            <a:off x="3359944" y="1564482"/>
            <a:ext cx="514350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altLang="zh-CN" sz="1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2.45</a:t>
            </a:r>
          </a:p>
        </p:txBody>
      </p:sp>
      <p:sp>
        <p:nvSpPr>
          <p:cNvPr id="12342" name="Rectangle 54"/>
          <p:cNvSpPr>
            <a:spLocks noChangeArrowheads="1"/>
          </p:cNvSpPr>
          <p:nvPr/>
        </p:nvSpPr>
        <p:spPr bwMode="auto">
          <a:xfrm>
            <a:off x="2845594" y="1564482"/>
            <a:ext cx="571500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altLang="zh-CN" sz="1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3.00</a:t>
            </a:r>
          </a:p>
        </p:txBody>
      </p:sp>
      <p:sp>
        <p:nvSpPr>
          <p:cNvPr id="18" name="Rectangle 68"/>
          <p:cNvSpPr>
            <a:spLocks noChangeArrowheads="1"/>
          </p:cNvSpPr>
          <p:nvPr/>
        </p:nvSpPr>
        <p:spPr bwMode="auto">
          <a:xfrm>
            <a:off x="1073944" y="1050132"/>
            <a:ext cx="1305486" cy="284693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r>
              <a:rPr lang="zh-CN" altLang="en-US" sz="1400" dirty="0">
                <a:latin typeface="+mn-ea"/>
                <a:ea typeface="+mn-ea"/>
                <a:cs typeface="Times New Roman" panose="02020603050405020304" pitchFamily="18" charset="0"/>
              </a:rPr>
              <a:t>支撑物高度</a:t>
            </a:r>
            <a:r>
              <a:rPr lang="en-US" altLang="zh-CN" sz="1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/cm</a:t>
            </a:r>
          </a:p>
        </p:txBody>
      </p:sp>
      <p:sp>
        <p:nvSpPr>
          <p:cNvPr id="19" name="Rectangle 69"/>
          <p:cNvSpPr>
            <a:spLocks noChangeArrowheads="1"/>
          </p:cNvSpPr>
          <p:nvPr/>
        </p:nvSpPr>
        <p:spPr bwMode="auto">
          <a:xfrm>
            <a:off x="1073944" y="1507332"/>
            <a:ext cx="1431131" cy="284693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r>
              <a:rPr lang="zh-CN" altLang="en-US" sz="1400" dirty="0">
                <a:latin typeface="+mn-ea"/>
                <a:ea typeface="+mn-ea"/>
                <a:cs typeface="Times New Roman" panose="02020603050405020304" pitchFamily="18" charset="0"/>
              </a:rPr>
              <a:t>小车下滑时间</a:t>
            </a:r>
            <a:r>
              <a:rPr lang="en-US" altLang="zh-CN" sz="1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/s</a:t>
            </a:r>
          </a:p>
        </p:txBody>
      </p:sp>
      <p:sp>
        <p:nvSpPr>
          <p:cNvPr id="12345" name="Text Box 71"/>
          <p:cNvSpPr txBox="1">
            <a:spLocks noChangeArrowheads="1"/>
          </p:cNvSpPr>
          <p:nvPr/>
        </p:nvSpPr>
        <p:spPr bwMode="auto">
          <a:xfrm>
            <a:off x="1588294" y="1235869"/>
            <a:ext cx="431006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200" i="1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h</a:t>
            </a:r>
          </a:p>
        </p:txBody>
      </p:sp>
      <p:sp>
        <p:nvSpPr>
          <p:cNvPr id="12346" name="Rectangle 73"/>
          <p:cNvSpPr>
            <a:spLocks noChangeArrowheads="1"/>
          </p:cNvSpPr>
          <p:nvPr/>
        </p:nvSpPr>
        <p:spPr bwMode="auto">
          <a:xfrm>
            <a:off x="1608535" y="1671638"/>
            <a:ext cx="189309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12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Rectangle 3"/>
          <p:cNvSpPr txBox="1"/>
          <p:nvPr/>
        </p:nvSpPr>
        <p:spPr bwMode="auto">
          <a:xfrm>
            <a:off x="1073944" y="1067992"/>
            <a:ext cx="6858000" cy="392906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zh-CN" altLang="en-US" sz="1800" dirty="0">
                <a:latin typeface="+mn-ea"/>
              </a:rPr>
              <a:t>我国从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1949</a:t>
            </a:r>
            <a:r>
              <a:rPr lang="zh-CN" altLang="en-US" sz="1800" dirty="0">
                <a:latin typeface="+mn-ea"/>
              </a:rPr>
              <a:t>年到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2009</a:t>
            </a:r>
            <a:r>
              <a:rPr lang="zh-CN" altLang="en-US" sz="1800" dirty="0">
                <a:latin typeface="+mn-ea"/>
              </a:rPr>
              <a:t>年的人口统计数据如下（精确到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0.01</a:t>
            </a:r>
            <a:r>
              <a:rPr lang="zh-CN" altLang="en-US" sz="1800" dirty="0">
                <a:latin typeface="+mn-ea"/>
              </a:rPr>
              <a:t>亿）：</a:t>
            </a:r>
          </a:p>
          <a:p>
            <a:pPr eaLnBrk="1" hangingPunct="1">
              <a:buFontTx/>
              <a:buNone/>
              <a:defRPr/>
            </a:pPr>
            <a:endParaRPr lang="zh-CN" altLang="en-US" sz="1800" dirty="0">
              <a:latin typeface="+mn-ea"/>
            </a:endParaRPr>
          </a:p>
        </p:txBody>
      </p:sp>
      <p:graphicFrame>
        <p:nvGraphicFramePr>
          <p:cNvPr id="4" name="Group 3"/>
          <p:cNvGraphicFramePr/>
          <p:nvPr/>
        </p:nvGraphicFramePr>
        <p:xfrm>
          <a:off x="1162050" y="1602581"/>
          <a:ext cx="6938964" cy="1458517"/>
        </p:xfrm>
        <a:graphic>
          <a:graphicData uri="http://schemas.openxmlformats.org/drawingml/2006/table">
            <a:tbl>
              <a:tblPr/>
              <a:tblGrid>
                <a:gridCol w="1160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0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60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60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60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79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79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79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286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时间</a:t>
                      </a: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CN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年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1949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1959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1969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1979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1989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1999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2009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985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人口</a:t>
                      </a: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亿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5.42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6.72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8.07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9.75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11.07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12.59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13.35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 Box 62"/>
          <p:cNvSpPr txBox="1">
            <a:spLocks noChangeArrowheads="1"/>
          </p:cNvSpPr>
          <p:nvPr/>
        </p:nvSpPr>
        <p:spPr bwMode="auto">
          <a:xfrm>
            <a:off x="1338263" y="4456510"/>
            <a:ext cx="4226719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1800" b="1" dirty="0">
                <a:solidFill>
                  <a:srgbClr val="0033CC"/>
                </a:solidFill>
                <a:latin typeface="+mn-ea"/>
                <a:ea typeface="+mn-ea"/>
              </a:rPr>
              <a:t>解：随着</a:t>
            </a:r>
            <a:r>
              <a:rPr lang="en-US" altLang="zh-CN" sz="1800" b="1" i="1" dirty="0">
                <a:solidFill>
                  <a:srgbClr val="0033CC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zh-CN" altLang="en-US" sz="1800" b="1" dirty="0">
                <a:solidFill>
                  <a:srgbClr val="0033CC"/>
                </a:solidFill>
                <a:latin typeface="+mn-ea"/>
                <a:ea typeface="+mn-ea"/>
              </a:rPr>
              <a:t>的增加，</a:t>
            </a:r>
            <a:r>
              <a:rPr lang="en-US" altLang="zh-CN" sz="1800" b="1" i="1" dirty="0">
                <a:solidFill>
                  <a:srgbClr val="0033CC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lang="zh-CN" altLang="en-US" sz="1800" b="1" dirty="0">
                <a:solidFill>
                  <a:srgbClr val="0033CC"/>
                </a:solidFill>
                <a:latin typeface="+mn-ea"/>
                <a:ea typeface="+mn-ea"/>
              </a:rPr>
              <a:t>也增加</a:t>
            </a:r>
            <a:r>
              <a:rPr lang="en-US" altLang="zh-CN" sz="1800" b="1" dirty="0">
                <a:solidFill>
                  <a:srgbClr val="0033CC"/>
                </a:solidFill>
                <a:latin typeface="+mn-ea"/>
                <a:ea typeface="+mn-ea"/>
              </a:rPr>
              <a:t>.</a:t>
            </a:r>
            <a:endParaRPr lang="zh-CN" altLang="en-US" sz="1800" b="1" dirty="0">
              <a:solidFill>
                <a:srgbClr val="0033CC"/>
              </a:solidFill>
              <a:latin typeface="+mn-ea"/>
              <a:ea typeface="+mn-ea"/>
            </a:endParaRPr>
          </a:p>
        </p:txBody>
      </p:sp>
      <p:sp>
        <p:nvSpPr>
          <p:cNvPr id="6" name="Rectangle 3"/>
          <p:cNvSpPr txBox="1"/>
          <p:nvPr/>
        </p:nvSpPr>
        <p:spPr bwMode="auto">
          <a:xfrm>
            <a:off x="1073944" y="3202782"/>
            <a:ext cx="7093744" cy="698897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200000"/>
              </a:lnSpc>
              <a:spcBef>
                <a:spcPts val="0"/>
              </a:spcBef>
              <a:buNone/>
              <a:defRPr/>
            </a:pPr>
            <a:r>
              <a:rPr lang="en-US" altLang="zh-CN" sz="1800" dirty="0">
                <a:latin typeface="+mn-ea"/>
              </a:rPr>
              <a:t>(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dirty="0">
                <a:latin typeface="+mn-ea"/>
              </a:rPr>
              <a:t>)</a:t>
            </a:r>
            <a:r>
              <a:rPr lang="zh-CN" altLang="en-US" sz="1800" dirty="0">
                <a:latin typeface="+mn-ea"/>
              </a:rPr>
              <a:t>如果用</a:t>
            </a:r>
            <a:r>
              <a:rPr lang="en-US" altLang="zh-CN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1800" dirty="0">
                <a:latin typeface="+mn-ea"/>
              </a:rPr>
              <a:t>表示时间，</a:t>
            </a:r>
            <a:r>
              <a:rPr lang="en-US" altLang="zh-CN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en-US" sz="1800" dirty="0">
                <a:latin typeface="+mn-ea"/>
              </a:rPr>
              <a:t>表示我国人口总数，那么随着</a:t>
            </a:r>
            <a:r>
              <a:rPr lang="en-US" altLang="zh-CN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1800" dirty="0">
                <a:latin typeface="+mn-ea"/>
              </a:rPr>
              <a:t>的变化，</a:t>
            </a:r>
            <a:r>
              <a:rPr lang="en-US" altLang="zh-CN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en-US" sz="1800" dirty="0">
                <a:latin typeface="+mn-ea"/>
              </a:rPr>
              <a:t>的变</a:t>
            </a:r>
            <a:endParaRPr lang="en-US" altLang="zh-CN" sz="1800" dirty="0">
              <a:latin typeface="+mn-ea"/>
            </a:endParaRPr>
          </a:p>
          <a:p>
            <a:pPr marL="0" indent="0" eaLnBrk="1" hangingPunct="1">
              <a:lnSpc>
                <a:spcPct val="200000"/>
              </a:lnSpc>
              <a:spcBef>
                <a:spcPts val="0"/>
              </a:spcBef>
              <a:buNone/>
              <a:defRPr/>
            </a:pPr>
            <a:r>
              <a:rPr lang="en-US" altLang="zh-CN" sz="1800" dirty="0">
                <a:latin typeface="+mn-ea"/>
              </a:rPr>
              <a:t>    </a:t>
            </a:r>
            <a:r>
              <a:rPr lang="zh-CN" altLang="en-US" sz="1800" dirty="0">
                <a:latin typeface="+mn-ea"/>
              </a:rPr>
              <a:t>化趋势是什么？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Rectangle 34"/>
          <p:cNvSpPr>
            <a:spLocks noChangeArrowheads="1"/>
          </p:cNvSpPr>
          <p:nvPr/>
        </p:nvSpPr>
        <p:spPr bwMode="auto">
          <a:xfrm>
            <a:off x="1073944" y="3336132"/>
            <a:ext cx="6858000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defRPr/>
            </a:pPr>
            <a:r>
              <a:rPr lang="en-US" altLang="zh-CN" dirty="0">
                <a:latin typeface="+mn-ea"/>
                <a:ea typeface="+mn-ea"/>
              </a:rPr>
              <a:t>(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latin typeface="+mn-ea"/>
                <a:ea typeface="+mn-ea"/>
              </a:rPr>
              <a:t>)</a:t>
            </a:r>
            <a:r>
              <a:rPr lang="zh-CN" altLang="en-US" dirty="0">
                <a:latin typeface="+mn-ea"/>
                <a:ea typeface="+mn-ea"/>
              </a:rPr>
              <a:t>从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1949</a:t>
            </a:r>
            <a:r>
              <a:rPr lang="zh-CN" altLang="en-US" dirty="0">
                <a:latin typeface="+mn-ea"/>
                <a:ea typeface="+mn-ea"/>
              </a:rPr>
              <a:t>年起，时间每向后推移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</a:t>
            </a:r>
            <a:r>
              <a:rPr lang="zh-CN" altLang="en-US" dirty="0">
                <a:latin typeface="+mn-ea"/>
                <a:ea typeface="+mn-ea"/>
              </a:rPr>
              <a:t>年，我国人口是怎样的变化？</a:t>
            </a:r>
          </a:p>
        </p:txBody>
      </p:sp>
      <p:sp>
        <p:nvSpPr>
          <p:cNvPr id="4" name="Text Box 35"/>
          <p:cNvSpPr txBox="1">
            <a:spLocks noChangeArrowheads="1"/>
          </p:cNvSpPr>
          <p:nvPr/>
        </p:nvSpPr>
        <p:spPr bwMode="auto">
          <a:xfrm>
            <a:off x="1073944" y="3873103"/>
            <a:ext cx="7027069" cy="900246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zh-CN" altLang="en-US" sz="1800" dirty="0">
                <a:solidFill>
                  <a:srgbClr val="0033CC"/>
                </a:solidFill>
                <a:latin typeface="+mn-ea"/>
                <a:ea typeface="+mn-ea"/>
              </a:rPr>
              <a:t>解：从</a:t>
            </a:r>
            <a:r>
              <a:rPr lang="en-US" altLang="zh-CN" sz="1800" dirty="0">
                <a:solidFill>
                  <a:srgbClr val="0033CC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1949</a:t>
            </a:r>
            <a:r>
              <a:rPr lang="zh-CN" altLang="en-US" sz="1800" dirty="0">
                <a:solidFill>
                  <a:srgbClr val="0033CC"/>
                </a:solidFill>
                <a:latin typeface="+mn-ea"/>
                <a:ea typeface="+mn-ea"/>
              </a:rPr>
              <a:t>年起，时间每向后推移</a:t>
            </a:r>
            <a:r>
              <a:rPr lang="en-US" altLang="zh-CN" sz="1800" dirty="0">
                <a:solidFill>
                  <a:srgbClr val="0033CC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</a:t>
            </a:r>
            <a:r>
              <a:rPr lang="zh-CN" altLang="en-US" sz="1800" dirty="0">
                <a:solidFill>
                  <a:srgbClr val="0033CC"/>
                </a:solidFill>
                <a:latin typeface="+mn-ea"/>
                <a:ea typeface="+mn-ea"/>
              </a:rPr>
              <a:t>年，我国人口增加</a:t>
            </a:r>
            <a:r>
              <a:rPr lang="en-US" altLang="zh-CN" sz="1800" dirty="0">
                <a:solidFill>
                  <a:srgbClr val="0033CC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1.5</a:t>
            </a:r>
            <a:r>
              <a:rPr lang="zh-CN" altLang="en-US" sz="1800" dirty="0">
                <a:solidFill>
                  <a:srgbClr val="0033CC"/>
                </a:solidFill>
                <a:latin typeface="+mn-ea"/>
                <a:ea typeface="+mn-ea"/>
              </a:rPr>
              <a:t>亿左右，</a:t>
            </a:r>
            <a:endParaRPr lang="en-US" altLang="zh-CN" sz="1800" dirty="0">
              <a:solidFill>
                <a:srgbClr val="0033CC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1800" dirty="0">
                <a:solidFill>
                  <a:srgbClr val="0033CC"/>
                </a:solidFill>
                <a:latin typeface="+mn-ea"/>
                <a:ea typeface="+mn-ea"/>
              </a:rPr>
              <a:t>       </a:t>
            </a:r>
            <a:r>
              <a:rPr lang="zh-CN" altLang="en-US" sz="1800" dirty="0">
                <a:solidFill>
                  <a:srgbClr val="0033CC"/>
                </a:solidFill>
                <a:latin typeface="+mn-ea"/>
                <a:ea typeface="+mn-ea"/>
              </a:rPr>
              <a:t>但最后</a:t>
            </a:r>
            <a:r>
              <a:rPr lang="en-US" altLang="zh-CN" sz="1800" dirty="0">
                <a:solidFill>
                  <a:srgbClr val="0033CC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</a:t>
            </a:r>
            <a:r>
              <a:rPr lang="zh-CN" altLang="en-US" sz="1800" dirty="0">
                <a:solidFill>
                  <a:srgbClr val="0033CC"/>
                </a:solidFill>
                <a:latin typeface="+mn-ea"/>
                <a:ea typeface="+mn-ea"/>
              </a:rPr>
              <a:t>年的增加量大约只有</a:t>
            </a:r>
            <a:r>
              <a:rPr lang="en-US" altLang="zh-CN" sz="1800" dirty="0">
                <a:solidFill>
                  <a:srgbClr val="0033CC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0.76</a:t>
            </a:r>
            <a:r>
              <a:rPr lang="zh-CN" altLang="en-US" sz="1800" dirty="0">
                <a:solidFill>
                  <a:srgbClr val="0033CC"/>
                </a:solidFill>
                <a:latin typeface="+mn-ea"/>
                <a:ea typeface="+mn-ea"/>
              </a:rPr>
              <a:t>亿</a:t>
            </a:r>
            <a:r>
              <a:rPr lang="en-US" altLang="zh-CN" sz="1800" dirty="0">
                <a:solidFill>
                  <a:srgbClr val="0033CC"/>
                </a:solidFill>
                <a:latin typeface="+mn-ea"/>
                <a:ea typeface="+mn-ea"/>
              </a:rPr>
              <a:t>.</a:t>
            </a:r>
            <a:endParaRPr lang="zh-CN" altLang="en-US" sz="1800" dirty="0">
              <a:solidFill>
                <a:srgbClr val="0033CC"/>
              </a:solidFill>
              <a:latin typeface="+mn-ea"/>
              <a:ea typeface="+mn-ea"/>
            </a:endParaRPr>
          </a:p>
        </p:txBody>
      </p:sp>
      <p:sp>
        <p:nvSpPr>
          <p:cNvPr id="5" name="Rectangle 3"/>
          <p:cNvSpPr txBox="1"/>
          <p:nvPr/>
        </p:nvSpPr>
        <p:spPr bwMode="auto">
          <a:xfrm>
            <a:off x="1073944" y="1067992"/>
            <a:ext cx="6858000" cy="392906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zh-CN" altLang="en-US" sz="1800" dirty="0">
                <a:latin typeface="+mn-ea"/>
              </a:rPr>
              <a:t>我国从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1949</a:t>
            </a:r>
            <a:r>
              <a:rPr lang="zh-CN" altLang="en-US" sz="1800" dirty="0">
                <a:latin typeface="+mn-ea"/>
              </a:rPr>
              <a:t>年到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2009</a:t>
            </a:r>
            <a:r>
              <a:rPr lang="zh-CN" altLang="en-US" sz="1800" dirty="0">
                <a:latin typeface="+mn-ea"/>
              </a:rPr>
              <a:t>年的人口统计数据如下（精确到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0.01</a:t>
            </a:r>
            <a:r>
              <a:rPr lang="zh-CN" altLang="en-US" sz="1800" dirty="0">
                <a:latin typeface="+mn-ea"/>
              </a:rPr>
              <a:t>亿）：</a:t>
            </a:r>
          </a:p>
          <a:p>
            <a:pPr eaLnBrk="1" hangingPunct="1">
              <a:buFontTx/>
              <a:buNone/>
              <a:defRPr/>
            </a:pPr>
            <a:endParaRPr lang="zh-CN" altLang="en-US" sz="1800" dirty="0">
              <a:latin typeface="+mn-ea"/>
            </a:endParaRPr>
          </a:p>
        </p:txBody>
      </p:sp>
      <p:graphicFrame>
        <p:nvGraphicFramePr>
          <p:cNvPr id="6" name="Group 3"/>
          <p:cNvGraphicFramePr/>
          <p:nvPr/>
        </p:nvGraphicFramePr>
        <p:xfrm>
          <a:off x="1162050" y="1602581"/>
          <a:ext cx="6938964" cy="1458517"/>
        </p:xfrm>
        <a:graphic>
          <a:graphicData uri="http://schemas.openxmlformats.org/drawingml/2006/table">
            <a:tbl>
              <a:tblPr/>
              <a:tblGrid>
                <a:gridCol w="1160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0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60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60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60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79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79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79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286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时间</a:t>
                      </a: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CN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年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1949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1959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1969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1979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1989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1999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2009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985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人口</a:t>
                      </a: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亿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5.42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6.72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8.07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9.75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11.07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12.59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13.35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Rectangle 3"/>
          <p:cNvSpPr txBox="1"/>
          <p:nvPr/>
        </p:nvSpPr>
        <p:spPr bwMode="auto">
          <a:xfrm>
            <a:off x="1000125" y="1366838"/>
            <a:ext cx="6929438" cy="2582466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130000"/>
              </a:lnSpc>
              <a:spcBef>
                <a:spcPts val="0"/>
              </a:spcBef>
              <a:buNone/>
              <a:defRPr/>
            </a:pPr>
            <a:r>
              <a:rPr lang="zh-CN" altLang="en-US" sz="1800" dirty="0">
                <a:latin typeface="+mn-ea"/>
              </a:rPr>
              <a:t>       在“小车下滑的时间”中，支撑物的高度</a:t>
            </a:r>
            <a:r>
              <a:rPr lang="en-US" altLang="zh-CN" sz="1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zh-CN" altLang="en-US" sz="1800" dirty="0">
                <a:latin typeface="+mn-ea"/>
              </a:rPr>
              <a:t>和小车下滑的时间</a:t>
            </a:r>
            <a:r>
              <a:rPr lang="en-US" altLang="zh-CN" sz="1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en-US" sz="1800" dirty="0">
                <a:latin typeface="+mn-ea"/>
              </a:rPr>
              <a:t>都在变化，它们都是</a:t>
            </a:r>
            <a:r>
              <a:rPr lang="zh-CN" altLang="en-US" sz="1800" dirty="0">
                <a:solidFill>
                  <a:srgbClr val="0033CC"/>
                </a:solidFill>
                <a:latin typeface="+mn-ea"/>
              </a:rPr>
              <a:t>变量 </a:t>
            </a:r>
            <a:r>
              <a:rPr lang="en-US" altLang="zh-CN" sz="1800" dirty="0">
                <a:solidFill>
                  <a:srgbClr val="0033CC"/>
                </a:solidFill>
                <a:latin typeface="+mn-ea"/>
              </a:rPr>
              <a:t>.</a:t>
            </a:r>
            <a:endParaRPr lang="zh-CN" altLang="en-US" sz="1800" dirty="0">
              <a:solidFill>
                <a:srgbClr val="0033CC"/>
              </a:solidFill>
              <a:latin typeface="+mn-ea"/>
            </a:endParaRPr>
          </a:p>
          <a:p>
            <a:pPr marL="0" indent="0" eaLnBrk="1" hangingPunct="1">
              <a:lnSpc>
                <a:spcPct val="130000"/>
              </a:lnSpc>
              <a:spcBef>
                <a:spcPts val="0"/>
              </a:spcBef>
              <a:buNone/>
              <a:defRPr/>
            </a:pPr>
            <a:r>
              <a:rPr lang="zh-CN" altLang="en-US" sz="1800" dirty="0">
                <a:latin typeface="+mn-ea"/>
              </a:rPr>
              <a:t>       其中小车下滑的时间</a:t>
            </a:r>
            <a:r>
              <a:rPr lang="en-US" altLang="zh-CN" sz="1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en-US" sz="1800" dirty="0">
                <a:latin typeface="+mn-ea"/>
              </a:rPr>
              <a:t>随支撑物的高度</a:t>
            </a:r>
            <a:r>
              <a:rPr lang="en-US" altLang="zh-CN" sz="1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zh-CN" altLang="en-US" sz="1800" dirty="0">
                <a:latin typeface="+mn-ea"/>
              </a:rPr>
              <a:t>的变化而变化</a:t>
            </a:r>
            <a:r>
              <a:rPr lang="en-US" altLang="zh-CN" sz="1800" dirty="0">
                <a:latin typeface="+mn-ea"/>
              </a:rPr>
              <a:t>.</a:t>
            </a:r>
            <a:r>
              <a:rPr lang="zh-CN" altLang="en-US" sz="1800" dirty="0">
                <a:latin typeface="+mn-ea"/>
              </a:rPr>
              <a:t>支撑物的高度</a:t>
            </a:r>
            <a:r>
              <a:rPr lang="en-US" altLang="zh-CN" sz="1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zh-CN" altLang="en-US" sz="1800" dirty="0">
                <a:latin typeface="+mn-ea"/>
              </a:rPr>
              <a:t>是</a:t>
            </a:r>
            <a:r>
              <a:rPr lang="zh-CN" altLang="en-US" sz="1800" dirty="0">
                <a:solidFill>
                  <a:srgbClr val="0033CC"/>
                </a:solidFill>
                <a:latin typeface="+mn-ea"/>
              </a:rPr>
              <a:t>自变量 ，</a:t>
            </a:r>
            <a:endParaRPr lang="en-US" altLang="zh-CN" sz="1800" dirty="0">
              <a:solidFill>
                <a:srgbClr val="0033CC"/>
              </a:solidFill>
              <a:latin typeface="+mn-ea"/>
            </a:endParaRPr>
          </a:p>
          <a:p>
            <a:pPr marL="0" indent="0" eaLnBrk="1" hangingPunct="1">
              <a:lnSpc>
                <a:spcPct val="130000"/>
              </a:lnSpc>
              <a:spcBef>
                <a:spcPts val="0"/>
              </a:spcBef>
              <a:buNone/>
              <a:defRPr/>
            </a:pPr>
            <a:r>
              <a:rPr lang="zh-CN" altLang="en-US" sz="1800" dirty="0">
                <a:solidFill>
                  <a:srgbClr val="FF0000"/>
                </a:solidFill>
                <a:latin typeface="+mn-ea"/>
              </a:rPr>
              <a:t>       自己主动发生变化的量（变化产生的原因）</a:t>
            </a:r>
            <a:r>
              <a:rPr lang="en-US" altLang="zh-CN" sz="1800" dirty="0">
                <a:solidFill>
                  <a:srgbClr val="FF0000"/>
                </a:solidFill>
                <a:latin typeface="+mn-ea"/>
              </a:rPr>
              <a:t>.</a:t>
            </a:r>
            <a:endParaRPr lang="zh-CN" altLang="en-US" sz="1800" dirty="0">
              <a:solidFill>
                <a:srgbClr val="FF0000"/>
              </a:solidFill>
              <a:latin typeface="+mn-ea"/>
            </a:endParaRPr>
          </a:p>
          <a:p>
            <a:pPr marL="0" indent="0" eaLnBrk="1" hangingPunct="1">
              <a:lnSpc>
                <a:spcPct val="130000"/>
              </a:lnSpc>
              <a:spcBef>
                <a:spcPts val="0"/>
              </a:spcBef>
              <a:buNone/>
              <a:defRPr/>
            </a:pPr>
            <a:r>
              <a:rPr lang="zh-CN" altLang="en-US" sz="1800" dirty="0">
                <a:latin typeface="+mn-ea"/>
              </a:rPr>
              <a:t>       小车下滑的时间</a:t>
            </a:r>
            <a:r>
              <a:rPr lang="en-US" altLang="zh-CN" sz="1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en-US" sz="1800" dirty="0">
                <a:latin typeface="+mn-ea"/>
              </a:rPr>
              <a:t>是</a:t>
            </a:r>
            <a:r>
              <a:rPr lang="zh-CN" altLang="en-US" sz="1800" dirty="0">
                <a:solidFill>
                  <a:srgbClr val="0033CC"/>
                </a:solidFill>
                <a:latin typeface="+mn-ea"/>
              </a:rPr>
              <a:t>因变量，</a:t>
            </a:r>
          </a:p>
          <a:p>
            <a:pPr marL="0" indent="0" eaLnBrk="1" hangingPunct="1">
              <a:lnSpc>
                <a:spcPct val="130000"/>
              </a:lnSpc>
              <a:spcBef>
                <a:spcPts val="0"/>
              </a:spcBef>
              <a:buNone/>
              <a:defRPr/>
            </a:pPr>
            <a:r>
              <a:rPr lang="zh-CN" altLang="en-US" sz="1800" dirty="0">
                <a:solidFill>
                  <a:srgbClr val="FF0000"/>
                </a:solidFill>
                <a:latin typeface="+mn-ea"/>
              </a:rPr>
              <a:t>       被动发生变化的量（变化导致的结果） </a:t>
            </a:r>
            <a:r>
              <a:rPr lang="en-US" altLang="zh-CN" sz="1800" dirty="0">
                <a:solidFill>
                  <a:srgbClr val="FF0000"/>
                </a:solidFill>
                <a:latin typeface="+mn-ea"/>
              </a:rPr>
              <a:t>.</a:t>
            </a:r>
            <a:r>
              <a:rPr lang="en-US" altLang="zh-CN" sz="1800" dirty="0">
                <a:solidFill>
                  <a:srgbClr val="0033CC"/>
                </a:solidFill>
                <a:latin typeface="+mn-ea"/>
              </a:rPr>
              <a:t>    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000125" y="3949304"/>
            <a:ext cx="6858000" cy="857250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/>
          <a:p>
            <a:pPr>
              <a:lnSpc>
                <a:spcPct val="130000"/>
              </a:lnSpc>
              <a:spcBef>
                <a:spcPts val="0"/>
              </a:spcBef>
              <a:defRPr/>
            </a:pPr>
            <a:r>
              <a:rPr lang="zh-CN" altLang="en-US" dirty="0">
                <a:latin typeface="+mn-ea"/>
                <a:ea typeface="+mn-ea"/>
              </a:rPr>
              <a:t>       在这一变化过程中，小车下滑的距离（木板长度）一直没有变化</a:t>
            </a:r>
            <a:r>
              <a:rPr lang="en-US" altLang="zh-CN" dirty="0">
                <a:latin typeface="+mn-ea"/>
                <a:ea typeface="+mn-ea"/>
              </a:rPr>
              <a:t>.</a:t>
            </a:r>
            <a:r>
              <a:rPr lang="zh-CN" altLang="en-US" dirty="0">
                <a:latin typeface="+mn-ea"/>
                <a:ea typeface="+mn-ea"/>
              </a:rPr>
              <a:t>像这种在变化过程中数值始终不变的量叫做</a:t>
            </a:r>
            <a:r>
              <a:rPr lang="zh-CN" altLang="en-US" dirty="0">
                <a:solidFill>
                  <a:srgbClr val="0033CC"/>
                </a:solidFill>
                <a:latin typeface="+mn-ea"/>
                <a:ea typeface="+mn-ea"/>
              </a:rPr>
              <a:t>常量 </a:t>
            </a:r>
            <a:r>
              <a:rPr lang="en-US" altLang="zh-CN" dirty="0">
                <a:solidFill>
                  <a:srgbClr val="0033CC"/>
                </a:solidFill>
                <a:latin typeface="+mn-ea"/>
                <a:ea typeface="+mn-ea"/>
              </a:rPr>
              <a:t>.</a:t>
            </a:r>
            <a:r>
              <a:rPr lang="en-US" altLang="zh-CN" dirty="0">
                <a:latin typeface="+mn-ea"/>
                <a:ea typeface="+mn-ea"/>
              </a:rPr>
              <a:t>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00125" y="973932"/>
            <a:ext cx="1310879" cy="392906"/>
          </a:xfrm>
          <a:prstGeom prst="rect">
            <a:avLst/>
          </a:prstGeom>
        </p:spPr>
        <p:txBody>
          <a:bodyPr lIns="68580" tIns="34290" rIns="68580" bIns="34290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defRPr/>
            </a:pPr>
            <a:r>
              <a:rPr lang="zh-CN" altLang="en-US" sz="1800" b="1" dirty="0">
                <a:solidFill>
                  <a:srgbClr val="0070C0"/>
                </a:solidFill>
                <a:latin typeface="+mn-ea"/>
                <a:ea typeface="+mn-ea"/>
              </a:rPr>
              <a:t>相关概念：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539479" y="1504950"/>
            <a:ext cx="5649515" cy="1729979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300000"/>
              </a:lnSpc>
              <a:spcBef>
                <a:spcPts val="0"/>
              </a:spcBef>
              <a:defRPr/>
            </a:pPr>
            <a:r>
              <a:rPr lang="en-US" altLang="zh-CN" sz="1800" dirty="0">
                <a:latin typeface="+mn-ea"/>
                <a:ea typeface="+mn-ea"/>
              </a:rPr>
              <a:t>(</a:t>
            </a:r>
            <a:r>
              <a:rPr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en-US" altLang="zh-CN" sz="1800" dirty="0">
                <a:latin typeface="+mn-ea"/>
                <a:ea typeface="+mn-ea"/>
              </a:rPr>
              <a:t>)</a:t>
            </a:r>
            <a:r>
              <a:rPr lang="zh-CN" altLang="en-US" sz="1800" dirty="0">
                <a:latin typeface="+mn-ea"/>
                <a:ea typeface="+mn-ea"/>
              </a:rPr>
              <a:t>在变化过程中，我们把变化着的量叫做变量，其中一个叫做</a:t>
            </a:r>
            <a:r>
              <a:rPr lang="en-US" altLang="zh-CN" sz="1800" dirty="0">
                <a:latin typeface="+mn-ea"/>
                <a:ea typeface="+mn-ea"/>
              </a:rPr>
              <a:t>______</a:t>
            </a:r>
            <a:r>
              <a:rPr lang="en-US" altLang="zh-CN" sz="1800" dirty="0">
                <a:latin typeface="+mn-ea"/>
              </a:rPr>
              <a:t>____</a:t>
            </a:r>
            <a:r>
              <a:rPr lang="zh-CN" altLang="en-US" sz="1800" dirty="0">
                <a:latin typeface="+mn-ea"/>
                <a:ea typeface="+mn-ea"/>
              </a:rPr>
              <a:t>，另一个叫做</a:t>
            </a:r>
            <a:r>
              <a:rPr lang="en-US" altLang="zh-CN" sz="1800" dirty="0">
                <a:latin typeface="+mn-ea"/>
                <a:ea typeface="+mn-ea"/>
              </a:rPr>
              <a:t>______</a:t>
            </a:r>
            <a:r>
              <a:rPr lang="en-US" altLang="zh-CN" sz="1800" dirty="0">
                <a:latin typeface="+mn-ea"/>
              </a:rPr>
              <a:t>____</a:t>
            </a:r>
            <a:r>
              <a:rPr lang="zh-CN" altLang="en-US" sz="1800" dirty="0">
                <a:latin typeface="+mn-ea"/>
                <a:ea typeface="+mn-ea"/>
              </a:rPr>
              <a:t>；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611041" y="2696766"/>
            <a:ext cx="1079897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自变量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992291" y="2702719"/>
            <a:ext cx="1188244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因变量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539478" y="3709988"/>
            <a:ext cx="4918472" cy="34528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zh-CN" sz="1800" dirty="0">
                <a:latin typeface="+mn-ea"/>
                <a:ea typeface="+mn-ea"/>
              </a:rPr>
              <a:t>(</a:t>
            </a:r>
            <a:r>
              <a:rPr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latin typeface="+mn-ea"/>
                <a:ea typeface="+mn-ea"/>
              </a:rPr>
              <a:t>)________</a:t>
            </a:r>
            <a:r>
              <a:rPr lang="en-US" altLang="zh-CN" sz="1800" dirty="0">
                <a:latin typeface="+mn-ea"/>
              </a:rPr>
              <a:t>____</a:t>
            </a:r>
            <a:r>
              <a:rPr lang="zh-CN" altLang="en-US" sz="1800" dirty="0">
                <a:latin typeface="+mn-ea"/>
                <a:ea typeface="+mn-ea"/>
              </a:rPr>
              <a:t>随</a:t>
            </a:r>
            <a:r>
              <a:rPr lang="en-US" altLang="zh-CN" sz="1800" dirty="0">
                <a:latin typeface="+mn-ea"/>
                <a:ea typeface="+mn-ea"/>
              </a:rPr>
              <a:t>_______</a:t>
            </a:r>
            <a:r>
              <a:rPr lang="en-US" altLang="zh-CN" sz="1800" dirty="0">
                <a:latin typeface="+mn-ea"/>
              </a:rPr>
              <a:t>____</a:t>
            </a:r>
            <a:r>
              <a:rPr lang="zh-CN" altLang="en-US" sz="1800" dirty="0">
                <a:latin typeface="+mn-ea"/>
                <a:ea typeface="+mn-ea"/>
              </a:rPr>
              <a:t>的变化而变化</a:t>
            </a:r>
            <a:r>
              <a:rPr lang="en-US" altLang="zh-CN" sz="1800" dirty="0">
                <a:latin typeface="+mn-ea"/>
                <a:ea typeface="+mn-ea"/>
              </a:rPr>
              <a:t>.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463528" y="3654028"/>
            <a:ext cx="1079897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1800">
                <a:solidFill>
                  <a:srgbClr val="FF0000"/>
                </a:solidFill>
                <a:latin typeface="+mn-ea"/>
                <a:ea typeface="+mn-ea"/>
              </a:rPr>
              <a:t>自变量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157412" y="3651647"/>
            <a:ext cx="1081088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因变量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073944" y="1112044"/>
            <a:ext cx="1029891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zh-CN" altLang="en-US" sz="1800" b="1">
                <a:solidFill>
                  <a:srgbClr val="0070C0"/>
                </a:solidFill>
                <a:latin typeface="+mn-ea"/>
                <a:ea typeface="+mn-ea"/>
              </a:rPr>
              <a:t>填一填：</a:t>
            </a:r>
            <a:endParaRPr lang="en-US" altLang="zh-CN" sz="1800" b="1">
              <a:solidFill>
                <a:srgbClr val="0070C0"/>
              </a:solidFill>
              <a:latin typeface="+mn-ea"/>
              <a:ea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073944" y="1014413"/>
            <a:ext cx="3950494" cy="34528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 anchor="ctr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zh-CN" altLang="en-US" b="1" dirty="0">
                <a:solidFill>
                  <a:srgbClr val="0070C0"/>
                </a:solidFill>
                <a:latin typeface="+mn-ea"/>
                <a:ea typeface="+mn-ea"/>
              </a:rPr>
              <a:t>指出下列实例中的自变量与因变量：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414463" y="1759744"/>
            <a:ext cx="5779294" cy="34528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zh-CN" altLang="en-US" sz="1800" dirty="0">
                <a:latin typeface="+mn-ea"/>
                <a:ea typeface="+mn-ea"/>
              </a:rPr>
              <a:t>（</a:t>
            </a:r>
            <a:r>
              <a:rPr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zh-CN" altLang="en-US" sz="1800" dirty="0">
                <a:latin typeface="+mn-ea"/>
                <a:ea typeface="+mn-ea"/>
              </a:rPr>
              <a:t>）气温随高度而变化的过程中，其中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414463" y="2750344"/>
            <a:ext cx="6098381" cy="62388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zh-CN" altLang="en-US" sz="1800" dirty="0">
                <a:latin typeface="+mn-ea"/>
                <a:ea typeface="+mn-ea"/>
              </a:rPr>
              <a:t>（</a:t>
            </a:r>
            <a:r>
              <a:rPr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zh-CN" altLang="en-US" sz="1800" dirty="0">
                <a:latin typeface="+mn-ea"/>
                <a:ea typeface="+mn-ea"/>
              </a:rPr>
              <a:t>）蜡烛在燃烧的过程中，剩余蜡烛的长度随燃烧时间的</a:t>
            </a:r>
            <a:endParaRPr lang="en-US" altLang="zh-CN" sz="1800" dirty="0">
              <a:latin typeface="+mn-ea"/>
              <a:ea typeface="+mn-ea"/>
            </a:endParaRPr>
          </a:p>
          <a:p>
            <a:pPr>
              <a:spcBef>
                <a:spcPts val="0"/>
              </a:spcBef>
              <a:defRPr/>
            </a:pPr>
            <a:r>
              <a:rPr lang="en-US" altLang="zh-CN" sz="1800" dirty="0">
                <a:latin typeface="+mn-ea"/>
                <a:ea typeface="+mn-ea"/>
              </a:rPr>
              <a:t>         </a:t>
            </a:r>
            <a:r>
              <a:rPr lang="zh-CN" altLang="en-US" sz="1800" dirty="0">
                <a:latin typeface="+mn-ea"/>
                <a:ea typeface="+mn-ea"/>
              </a:rPr>
              <a:t>变化而变化，其中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414463" y="3946922"/>
            <a:ext cx="6761560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zh-CN" altLang="en-US" sz="1800" dirty="0">
                <a:latin typeface="+mn-ea"/>
                <a:ea typeface="+mn-ea"/>
              </a:rPr>
              <a:t>（</a:t>
            </a:r>
            <a:r>
              <a:rPr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zh-CN" altLang="en-US" sz="1800" dirty="0">
                <a:latin typeface="+mn-ea"/>
                <a:ea typeface="+mn-ea"/>
              </a:rPr>
              <a:t>）在圆的周长公式</a:t>
            </a:r>
            <a:r>
              <a:rPr lang="en-US" altLang="zh-CN" sz="1800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lang="en-US" altLang="zh-CN" sz="1800" dirty="0">
                <a:latin typeface="+mn-ea"/>
                <a:ea typeface="+mn-ea"/>
              </a:rPr>
              <a:t>=</a:t>
            </a:r>
            <a:r>
              <a:rPr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2π</a:t>
            </a:r>
            <a:r>
              <a:rPr lang="en-US" altLang="zh-CN" sz="1800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</a:t>
            </a:r>
            <a:r>
              <a:rPr lang="zh-CN" altLang="en-US" sz="1800" dirty="0">
                <a:latin typeface="+mn-ea"/>
                <a:ea typeface="+mn-ea"/>
              </a:rPr>
              <a:t>中，随着</a:t>
            </a:r>
            <a:r>
              <a:rPr lang="en-US" altLang="zh-CN" sz="1800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</a:t>
            </a:r>
            <a:r>
              <a:rPr lang="zh-CN" altLang="en-US" sz="1800" dirty="0">
                <a:latin typeface="+mn-ea"/>
                <a:ea typeface="+mn-ea"/>
              </a:rPr>
              <a:t>的变大，</a:t>
            </a:r>
            <a:r>
              <a:rPr lang="en-US" altLang="zh-CN" sz="1800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lang="zh-CN" altLang="en-US" sz="1800" dirty="0">
                <a:latin typeface="+mn-ea"/>
                <a:ea typeface="+mn-ea"/>
              </a:rPr>
              <a:t>也变大 ，其中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010966" y="2255044"/>
            <a:ext cx="1565672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zh-CN" altLang="en-US" sz="1800" dirty="0">
                <a:solidFill>
                  <a:srgbClr val="FF3300"/>
                </a:solidFill>
                <a:latin typeface="+mn-ea"/>
                <a:ea typeface="+mn-ea"/>
              </a:rPr>
              <a:t>自变量是：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010966" y="3468291"/>
            <a:ext cx="1565672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zh-CN" altLang="en-US" sz="1800" dirty="0">
                <a:solidFill>
                  <a:srgbClr val="FF3300"/>
                </a:solidFill>
                <a:latin typeface="+mn-ea"/>
                <a:ea typeface="+mn-ea"/>
              </a:rPr>
              <a:t>自变量是：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2010966" y="4435078"/>
            <a:ext cx="1565672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zh-CN" altLang="en-US" sz="1800" dirty="0">
                <a:solidFill>
                  <a:srgbClr val="FF3300"/>
                </a:solidFill>
                <a:latin typeface="+mn-ea"/>
                <a:ea typeface="+mn-ea"/>
              </a:rPr>
              <a:t>自变量是：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4327923" y="2255044"/>
            <a:ext cx="1620440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zh-CN" altLang="en-US" sz="1800" dirty="0">
                <a:solidFill>
                  <a:srgbClr val="FF3300"/>
                </a:solidFill>
                <a:latin typeface="+mn-ea"/>
                <a:ea typeface="+mn-ea"/>
              </a:rPr>
              <a:t>因变量是：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3225404" y="2255044"/>
            <a:ext cx="971550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zh-CN" altLang="en-US" sz="1800" dirty="0">
                <a:solidFill>
                  <a:srgbClr val="0033CC"/>
                </a:solidFill>
                <a:latin typeface="+mn-ea"/>
                <a:ea typeface="+mn-ea"/>
              </a:rPr>
              <a:t>高度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5535216" y="2255044"/>
            <a:ext cx="971550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zh-CN" altLang="en-US" sz="1800" dirty="0">
                <a:solidFill>
                  <a:srgbClr val="0033CC"/>
                </a:solidFill>
                <a:latin typeface="+mn-ea"/>
                <a:ea typeface="+mn-ea"/>
              </a:rPr>
              <a:t>气温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5411392" y="3758804"/>
            <a:ext cx="1782365" cy="34528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0"/>
              </a:spcBef>
              <a:defRPr/>
            </a:pPr>
            <a:endParaRPr lang="zh-CN" altLang="en-US" sz="1800">
              <a:latin typeface="+mn-ea"/>
              <a:ea typeface="+mn-ea"/>
            </a:endParaRP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4385073" y="3470673"/>
            <a:ext cx="1674019" cy="34528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zh-CN" altLang="en-US" sz="1800" dirty="0">
                <a:solidFill>
                  <a:srgbClr val="FF3300"/>
                </a:solidFill>
                <a:latin typeface="+mn-ea"/>
                <a:ea typeface="+mn-ea"/>
              </a:rPr>
              <a:t>因变量是：</a:t>
            </a: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3332560" y="3469482"/>
            <a:ext cx="1052513" cy="34528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zh-CN" altLang="en-US" sz="1800" dirty="0">
                <a:solidFill>
                  <a:srgbClr val="0033CC"/>
                </a:solidFill>
                <a:latin typeface="+mn-ea"/>
                <a:ea typeface="+mn-ea"/>
              </a:rPr>
              <a:t>燃烧时间</a:t>
            </a: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5756672" y="3467101"/>
            <a:ext cx="1814513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zh-CN" altLang="en-US" sz="1800" dirty="0">
                <a:solidFill>
                  <a:srgbClr val="0033CC"/>
                </a:solidFill>
                <a:latin typeface="+mn-ea"/>
                <a:ea typeface="+mn-ea"/>
              </a:rPr>
              <a:t>剩余蜡烛的长度</a:t>
            </a:r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4130278" y="4435078"/>
            <a:ext cx="1890713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zh-CN" altLang="en-US" sz="1800" dirty="0">
                <a:solidFill>
                  <a:srgbClr val="FF3300"/>
                </a:solidFill>
                <a:latin typeface="+mn-ea"/>
                <a:ea typeface="+mn-ea"/>
              </a:rPr>
              <a:t>因变量是：</a:t>
            </a:r>
          </a:p>
        </p:txBody>
      </p: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3289697" y="4430316"/>
            <a:ext cx="97155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i="1">
                <a:solidFill>
                  <a:srgbClr val="0033CC"/>
                </a:solidFill>
                <a:latin typeface="Times New Roman" panose="02020603050405020304" pitchFamily="18" charset="0"/>
              </a:rPr>
              <a:t>r</a:t>
            </a:r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5368529" y="4438651"/>
            <a:ext cx="388144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i="1">
                <a:solidFill>
                  <a:srgbClr val="0033CC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16" grpId="0"/>
      <p:bldP spid="18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课堂小结</a:t>
            </a:r>
          </a:p>
        </p:txBody>
      </p:sp>
      <p:sp>
        <p:nvSpPr>
          <p:cNvPr id="3" name="Rectangle 3"/>
          <p:cNvSpPr txBox="1"/>
          <p:nvPr/>
        </p:nvSpPr>
        <p:spPr bwMode="auto">
          <a:xfrm>
            <a:off x="1073944" y="1107282"/>
            <a:ext cx="6991064" cy="337423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300000"/>
              </a:lnSpc>
              <a:spcBef>
                <a:spcPts val="0"/>
              </a:spcBef>
              <a:buNone/>
              <a:defRPr/>
            </a:pPr>
            <a:r>
              <a:rPr lang="zh-CN" altLang="en-US" sz="1800" dirty="0">
                <a:latin typeface="+mn-ea"/>
              </a:rPr>
              <a:t>在某一运动变化过程中，数值发生变化的量，叫做</a:t>
            </a:r>
            <a:r>
              <a:rPr lang="zh-CN" altLang="en-US" sz="1800" dirty="0">
                <a:solidFill>
                  <a:srgbClr val="0033CC"/>
                </a:solidFill>
                <a:latin typeface="+mn-ea"/>
              </a:rPr>
              <a:t>变量 </a:t>
            </a:r>
            <a:r>
              <a:rPr lang="en-US" altLang="zh-CN" sz="1800" dirty="0">
                <a:latin typeface="+mn-ea"/>
              </a:rPr>
              <a:t>.</a:t>
            </a:r>
          </a:p>
          <a:p>
            <a:pPr marL="0" indent="0" eaLnBrk="1" hangingPunct="1">
              <a:lnSpc>
                <a:spcPct val="300000"/>
              </a:lnSpc>
              <a:spcBef>
                <a:spcPts val="0"/>
              </a:spcBef>
              <a:buNone/>
              <a:defRPr/>
            </a:pPr>
            <a:r>
              <a:rPr lang="zh-CN" altLang="en-US" sz="1800" dirty="0">
                <a:latin typeface="+mn-ea"/>
              </a:rPr>
              <a:t>在变化过程中数值始终不变的量叫做</a:t>
            </a:r>
            <a:r>
              <a:rPr lang="zh-CN" altLang="en-US" sz="1800" dirty="0">
                <a:solidFill>
                  <a:srgbClr val="0033CC"/>
                </a:solidFill>
                <a:latin typeface="+mn-ea"/>
              </a:rPr>
              <a:t>常量 </a:t>
            </a:r>
            <a:r>
              <a:rPr lang="en-US" altLang="zh-CN" sz="1800" dirty="0">
                <a:latin typeface="+mn-ea"/>
              </a:rPr>
              <a:t>.</a:t>
            </a:r>
            <a:endParaRPr lang="zh-CN" altLang="en-US" sz="1800" dirty="0">
              <a:latin typeface="+mn-ea"/>
            </a:endParaRPr>
          </a:p>
          <a:p>
            <a:pPr marL="0" indent="0" eaLnBrk="1" hangingPunct="1">
              <a:lnSpc>
                <a:spcPct val="300000"/>
              </a:lnSpc>
              <a:spcBef>
                <a:spcPts val="0"/>
              </a:spcBef>
              <a:buNone/>
              <a:defRPr/>
            </a:pPr>
            <a:r>
              <a:rPr lang="zh-CN" altLang="en-US" sz="1800" dirty="0">
                <a:latin typeface="+mn-ea"/>
              </a:rPr>
              <a:t>自己主动发生变化的量叫</a:t>
            </a:r>
            <a:r>
              <a:rPr lang="zh-CN" altLang="en-US" sz="1800" dirty="0">
                <a:solidFill>
                  <a:srgbClr val="FF0000"/>
                </a:solidFill>
                <a:latin typeface="+mn-ea"/>
              </a:rPr>
              <a:t>自变量</a:t>
            </a:r>
            <a:r>
              <a:rPr lang="zh-CN" altLang="en-US" sz="1800" dirty="0">
                <a:latin typeface="+mn-ea"/>
              </a:rPr>
              <a:t>（变化产生的原因）</a:t>
            </a:r>
            <a:r>
              <a:rPr lang="en-US" altLang="zh-CN" sz="1800" dirty="0">
                <a:latin typeface="+mn-ea"/>
              </a:rPr>
              <a:t>.</a:t>
            </a:r>
            <a:endParaRPr lang="zh-CN" altLang="en-US" sz="1800" dirty="0">
              <a:latin typeface="+mn-ea"/>
            </a:endParaRPr>
          </a:p>
          <a:p>
            <a:pPr marL="0" indent="0" eaLnBrk="1" hangingPunct="1">
              <a:lnSpc>
                <a:spcPct val="300000"/>
              </a:lnSpc>
              <a:spcBef>
                <a:spcPts val="0"/>
              </a:spcBef>
              <a:buNone/>
              <a:defRPr/>
            </a:pPr>
            <a:r>
              <a:rPr lang="zh-CN" altLang="en-US" sz="1800" dirty="0">
                <a:latin typeface="+mn-ea"/>
              </a:rPr>
              <a:t>被动发生变化的量</a:t>
            </a:r>
            <a:r>
              <a:rPr lang="zh-CN" altLang="en-US" sz="1800" dirty="0">
                <a:solidFill>
                  <a:srgbClr val="FF0000"/>
                </a:solidFill>
                <a:latin typeface="+mn-ea"/>
              </a:rPr>
              <a:t>叫因变量</a:t>
            </a:r>
            <a:r>
              <a:rPr lang="zh-CN" altLang="en-US" sz="1800" dirty="0">
                <a:latin typeface="+mn-ea"/>
              </a:rPr>
              <a:t>（变化导致的结果） </a:t>
            </a:r>
            <a:r>
              <a:rPr lang="en-US" altLang="zh-CN" sz="1800" dirty="0">
                <a:latin typeface="+mn-ea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课堂小测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84660" y="1067991"/>
            <a:ext cx="4396978" cy="513159"/>
          </a:xfrm>
          <a:prstGeom prst="rect">
            <a:avLst/>
          </a:prstGeom>
          <a:noFill/>
          <a:ln>
            <a:noFill/>
          </a:ln>
        </p:spPr>
        <p:txBody>
          <a:bodyPr lIns="72572" tIns="36286" rIns="72572" bIns="36286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+mn-ea"/>
              </a:rPr>
              <a:t>、树苗的生长情况表： 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338263" y="2706291"/>
            <a:ext cx="6160294" cy="856059"/>
          </a:xfrm>
          <a:prstGeom prst="rect">
            <a:avLst/>
          </a:prstGeom>
          <a:noFill/>
          <a:ln>
            <a:noFill/>
          </a:ln>
        </p:spPr>
        <p:txBody>
          <a:bodyPr lIns="72563" tIns="36282" rIns="72563" bIns="36282"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r>
              <a:rPr lang="zh-CN" altLang="en-US" sz="1800" dirty="0">
                <a:latin typeface="+mn-ea"/>
                <a:ea typeface="+mn-ea"/>
              </a:rPr>
              <a:t>（</a:t>
            </a:r>
            <a:r>
              <a:rPr lang="zh-CN" altLang="en-US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zh-CN" altLang="en-US" sz="1800" dirty="0">
                <a:latin typeface="+mn-ea"/>
                <a:ea typeface="+mn-ea"/>
              </a:rPr>
              <a:t>）从小树苗长成参天大树的过程中哪些量发生了变化？</a:t>
            </a:r>
            <a:endParaRPr lang="en-US" altLang="zh-CN" sz="1800" dirty="0">
              <a:latin typeface="+mn-ea"/>
              <a:ea typeface="+mn-ea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altLang="zh-CN" sz="1800" dirty="0">
                <a:latin typeface="+mn-ea"/>
                <a:ea typeface="+mn-ea"/>
              </a:rPr>
              <a:t>        </a:t>
            </a:r>
            <a:r>
              <a:rPr lang="zh-CN" altLang="en-US" sz="1800" dirty="0">
                <a:latin typeface="+mn-ea"/>
                <a:ea typeface="+mn-ea"/>
              </a:rPr>
              <a:t>其中，自变量和因变量分别是哪个变量？</a:t>
            </a:r>
          </a:p>
        </p:txBody>
      </p:sp>
      <p:graphicFrame>
        <p:nvGraphicFramePr>
          <p:cNvPr id="6" name="Group 41"/>
          <p:cNvGraphicFramePr>
            <a:graphicFrameLocks noGrp="1"/>
          </p:cNvGraphicFramePr>
          <p:nvPr/>
        </p:nvGraphicFramePr>
        <p:xfrm>
          <a:off x="1546622" y="1649016"/>
          <a:ext cx="6160294" cy="912019"/>
        </p:xfrm>
        <a:graphic>
          <a:graphicData uri="http://schemas.openxmlformats.org/drawingml/2006/table">
            <a:tbl>
              <a:tblPr/>
              <a:tblGrid>
                <a:gridCol w="1065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8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41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17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05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65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年数（年）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...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5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树高（米）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1.5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1.7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1.9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2.1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2.3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2.5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...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 Box 64"/>
          <p:cNvSpPr txBox="1">
            <a:spLocks noChangeArrowheads="1"/>
          </p:cNvSpPr>
          <p:nvPr/>
        </p:nvSpPr>
        <p:spPr bwMode="auto">
          <a:xfrm>
            <a:off x="1806179" y="3704035"/>
            <a:ext cx="5588794" cy="348853"/>
          </a:xfrm>
          <a:prstGeom prst="rect">
            <a:avLst/>
          </a:prstGeom>
          <a:noFill/>
          <a:ln>
            <a:noFill/>
          </a:ln>
        </p:spPr>
        <p:txBody>
          <a:bodyPr lIns="72572" tIns="36286" rIns="72572" bIns="36286">
            <a:spAutoFit/>
          </a:bodyPr>
          <a:lstStyle>
            <a:lvl1pPr defTabSz="968375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68375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68375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defRPr/>
            </a:pPr>
            <a:r>
              <a:rPr lang="zh-CN" altLang="en-US" sz="1800" dirty="0">
                <a:latin typeface="+mn-ea"/>
                <a:ea typeface="+mn-ea"/>
              </a:rPr>
              <a:t> 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解：由表中数据知：年数和树高发生了变化；</a:t>
            </a:r>
          </a:p>
        </p:txBody>
      </p:sp>
      <p:sp>
        <p:nvSpPr>
          <p:cNvPr id="8" name="Text Box 65"/>
          <p:cNvSpPr txBox="1">
            <a:spLocks noChangeArrowheads="1"/>
          </p:cNvSpPr>
          <p:nvPr/>
        </p:nvSpPr>
        <p:spPr bwMode="auto">
          <a:xfrm>
            <a:off x="2333625" y="4194573"/>
            <a:ext cx="4143375" cy="348853"/>
          </a:xfrm>
          <a:prstGeom prst="rect">
            <a:avLst/>
          </a:prstGeom>
          <a:noFill/>
          <a:ln>
            <a:noFill/>
          </a:ln>
        </p:spPr>
        <p:txBody>
          <a:bodyPr lIns="72572" tIns="36286" rIns="72572" bIns="36286">
            <a:spAutoFit/>
          </a:bodyPr>
          <a:lstStyle>
            <a:lvl1pPr defTabSz="968375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68375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68375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defRPr/>
            </a:pP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自变量：年数；因变量：树高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课堂小测</a:t>
            </a:r>
          </a:p>
        </p:txBody>
      </p:sp>
      <p:sp>
        <p:nvSpPr>
          <p:cNvPr id="3" name="Text Box 66"/>
          <p:cNvSpPr txBox="1">
            <a:spLocks noChangeArrowheads="1"/>
          </p:cNvSpPr>
          <p:nvPr/>
        </p:nvSpPr>
        <p:spPr bwMode="auto">
          <a:xfrm>
            <a:off x="1073944" y="2125266"/>
            <a:ext cx="6723460" cy="902494"/>
          </a:xfrm>
          <a:prstGeom prst="rect">
            <a:avLst/>
          </a:prstGeom>
          <a:noFill/>
          <a:ln>
            <a:noFill/>
          </a:ln>
        </p:spPr>
        <p:txBody>
          <a:bodyPr lIns="72572" tIns="36286" rIns="72572" bIns="36286">
            <a:spAutoFit/>
          </a:bodyPr>
          <a:lstStyle>
            <a:lvl1pPr defTabSz="968375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68375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68375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  <a:defRPr/>
            </a:pPr>
            <a:r>
              <a:rPr lang="zh-CN" altLang="en-US" sz="1800" dirty="0">
                <a:latin typeface="+mn-ea"/>
                <a:ea typeface="+mn-ea"/>
              </a:rPr>
              <a:t>(</a:t>
            </a:r>
            <a:r>
              <a:rPr lang="zh-CN" altLang="en-US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zh-CN" altLang="en-US" sz="1800" dirty="0">
                <a:latin typeface="+mn-ea"/>
                <a:ea typeface="+mn-ea"/>
              </a:rPr>
              <a:t>)请你根据以上信息预测第六年、第八年树的高度以及当小树苗</a:t>
            </a:r>
            <a:endParaRPr lang="en-US" altLang="zh-CN" sz="1800" dirty="0">
              <a:latin typeface="+mn-ea"/>
              <a:ea typeface="+mn-ea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altLang="zh-CN" sz="1800" dirty="0">
                <a:latin typeface="+mn-ea"/>
                <a:ea typeface="+mn-ea"/>
              </a:rPr>
              <a:t>    </a:t>
            </a:r>
            <a:r>
              <a:rPr lang="zh-CN" altLang="en-US" sz="1800" dirty="0">
                <a:latin typeface="+mn-ea"/>
                <a:ea typeface="+mn-ea"/>
              </a:rPr>
              <a:t>长到</a:t>
            </a:r>
            <a:r>
              <a:rPr lang="zh-CN" altLang="en-US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3.5</a:t>
            </a:r>
            <a:r>
              <a:rPr lang="zh-CN" altLang="en-US" sz="1800" dirty="0">
                <a:latin typeface="+mn-ea"/>
                <a:ea typeface="+mn-ea"/>
              </a:rPr>
              <a:t>米时，所需的年数</a:t>
            </a:r>
            <a:r>
              <a:rPr lang="en-US" altLang="zh-CN" sz="1800" dirty="0">
                <a:latin typeface="+mn-ea"/>
                <a:ea typeface="+mn-ea"/>
              </a:rPr>
              <a:t>.</a:t>
            </a:r>
          </a:p>
        </p:txBody>
      </p:sp>
      <p:sp>
        <p:nvSpPr>
          <p:cNvPr id="4" name="Text Box 67"/>
          <p:cNvSpPr txBox="1">
            <a:spLocks noChangeArrowheads="1"/>
          </p:cNvSpPr>
          <p:nvPr/>
        </p:nvSpPr>
        <p:spPr bwMode="auto">
          <a:xfrm>
            <a:off x="1359694" y="3099198"/>
            <a:ext cx="5616179" cy="626269"/>
          </a:xfrm>
          <a:prstGeom prst="rect">
            <a:avLst/>
          </a:prstGeom>
          <a:noFill/>
          <a:ln>
            <a:noFill/>
          </a:ln>
        </p:spPr>
        <p:txBody>
          <a:bodyPr lIns="72572" tIns="36286" rIns="72572" bIns="36286">
            <a:spAutoFit/>
          </a:bodyPr>
          <a:lstStyle>
            <a:lvl1pPr defTabSz="968375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68375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68375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defRPr/>
            </a:pP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解：第六年时：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2.5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 + 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0.2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 = 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2.7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（米）；</a:t>
            </a:r>
          </a:p>
          <a:p>
            <a:pPr eaLnBrk="0" hangingPunct="0">
              <a:defRPr/>
            </a:pP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       第八年时：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2.7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 + 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0.2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 + 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0.2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 = 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3.1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（米）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</a:p>
        </p:txBody>
      </p:sp>
      <p:sp>
        <p:nvSpPr>
          <p:cNvPr id="5" name="Text Box 68"/>
          <p:cNvSpPr txBox="1">
            <a:spLocks noChangeArrowheads="1"/>
          </p:cNvSpPr>
          <p:nvPr/>
        </p:nvSpPr>
        <p:spPr bwMode="auto">
          <a:xfrm>
            <a:off x="1816894" y="3745707"/>
            <a:ext cx="5719763" cy="902494"/>
          </a:xfrm>
          <a:prstGeom prst="rect">
            <a:avLst/>
          </a:prstGeom>
          <a:noFill/>
          <a:ln>
            <a:noFill/>
          </a:ln>
        </p:spPr>
        <p:txBody>
          <a:bodyPr lIns="72572" tIns="36286" rIns="72572" bIns="36286">
            <a:spAutoFit/>
          </a:bodyPr>
          <a:lstStyle>
            <a:lvl1pPr defTabSz="968375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68375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68375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defRPr/>
            </a:pP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由表格可知，小树苗原本高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1.5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米，每年都长高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0.2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米，</a:t>
            </a:r>
          </a:p>
          <a:p>
            <a:pPr eaLnBrk="0" hangingPunct="0">
              <a:defRPr/>
            </a:pP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所以当小树苗长到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3.5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米时，所需的年数为（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3.5－1.5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）÷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0.2＝10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（年）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8" name="Group 41"/>
          <p:cNvGraphicFramePr>
            <a:graphicFrameLocks noGrp="1"/>
          </p:cNvGraphicFramePr>
          <p:nvPr/>
        </p:nvGraphicFramePr>
        <p:xfrm>
          <a:off x="1159669" y="1042988"/>
          <a:ext cx="6160295" cy="912019"/>
        </p:xfrm>
        <a:graphic>
          <a:graphicData uri="http://schemas.openxmlformats.org/drawingml/2006/table">
            <a:tbl>
              <a:tblPr/>
              <a:tblGrid>
                <a:gridCol w="1065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8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41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1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05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65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年数（年）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...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5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树高（米）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1.5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1.7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1.9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2.1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2.3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2.5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...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26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charRg st="26" end="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教学目标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073944" y="1083469"/>
            <a:ext cx="7135416" cy="3511154"/>
          </a:xfrm>
          <a:prstGeom prst="rect">
            <a:avLst/>
          </a:prstGeom>
        </p:spPr>
        <p:txBody>
          <a:bodyPr lIns="68580" tIns="34290" rIns="68580" bIns="34290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hangingPunct="1">
              <a:lnSpc>
                <a:spcPct val="250000"/>
              </a:lnSpc>
              <a:spcBef>
                <a:spcPts val="0"/>
              </a:spcBef>
              <a:buNone/>
              <a:defRPr/>
            </a:pP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800" dirty="0">
                <a:latin typeface="+mn-ea"/>
              </a:rPr>
              <a:t>、在具体情境中理解什么是变量、自变量、因变量；</a:t>
            </a:r>
          </a:p>
          <a:p>
            <a:pPr marL="0" indent="0" algn="just" eaLnBrk="1" hangingPunct="1">
              <a:lnSpc>
                <a:spcPct val="250000"/>
              </a:lnSpc>
              <a:spcBef>
                <a:spcPts val="0"/>
              </a:spcBef>
              <a:buNone/>
              <a:defRPr/>
            </a:pP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800" dirty="0">
                <a:latin typeface="+mn-ea"/>
              </a:rPr>
              <a:t>、能从表格中获得变量之间关系的信息，能用表格表示变量之间的关系，尝试对变化趋势进行初步的预测； </a:t>
            </a:r>
          </a:p>
          <a:p>
            <a:pPr marL="0" indent="0" algn="just" eaLnBrk="1" hangingPunct="1">
              <a:lnSpc>
                <a:spcPct val="250000"/>
              </a:lnSpc>
              <a:spcBef>
                <a:spcPts val="0"/>
              </a:spcBef>
              <a:buNone/>
              <a:defRPr/>
            </a:pP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1800" dirty="0">
                <a:latin typeface="+mn-ea"/>
              </a:rPr>
              <a:t>、经历观察、实验、猜想、验证等数学活动，发展合理推理能力，并能有条理地、清晰地阐述自己的观点</a:t>
            </a:r>
            <a:r>
              <a:rPr lang="en-US" altLang="zh-CN" sz="1800" dirty="0">
                <a:latin typeface="+mn-ea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课堂小测</a:t>
            </a:r>
          </a:p>
        </p:txBody>
      </p:sp>
      <p:sp>
        <p:nvSpPr>
          <p:cNvPr id="3" name="Rectangle 3"/>
          <p:cNvSpPr txBox="1"/>
          <p:nvPr/>
        </p:nvSpPr>
        <p:spPr bwMode="auto">
          <a:xfrm>
            <a:off x="1073944" y="771525"/>
            <a:ext cx="7389019" cy="1257300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300000"/>
              </a:lnSpc>
              <a:spcBef>
                <a:spcPts val="0"/>
              </a:spcBef>
              <a:buNone/>
              <a:defRPr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800" dirty="0">
                <a:latin typeface="+mn-ea"/>
              </a:rPr>
              <a:t>、婴儿在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1800" dirty="0">
                <a:latin typeface="+mn-ea"/>
              </a:rPr>
              <a:t>个月、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800" dirty="0">
                <a:latin typeface="+mn-ea"/>
              </a:rPr>
              <a:t>周岁、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800" dirty="0">
                <a:latin typeface="+mn-ea"/>
              </a:rPr>
              <a:t>周岁时体重分别大约是出生时的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800" dirty="0">
                <a:latin typeface="+mn-ea"/>
              </a:rPr>
              <a:t>倍、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1800" dirty="0">
                <a:latin typeface="+mn-ea"/>
              </a:rPr>
              <a:t>倍、</a:t>
            </a:r>
            <a:endParaRPr lang="en-US" altLang="zh-CN" sz="1800" dirty="0">
              <a:latin typeface="+mn-ea"/>
            </a:endParaRPr>
          </a:p>
          <a:p>
            <a:pPr marL="0" indent="0">
              <a:lnSpc>
                <a:spcPct val="300000"/>
              </a:lnSpc>
              <a:spcBef>
                <a:spcPts val="0"/>
              </a:spcBef>
              <a:buNone/>
              <a:defRPr/>
            </a:pPr>
            <a:r>
              <a:rPr lang="en-US" altLang="zh-CN" sz="1800" dirty="0">
                <a:latin typeface="+mn-ea"/>
              </a:rPr>
              <a:t>    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1800" dirty="0">
                <a:latin typeface="+mn-ea"/>
              </a:rPr>
              <a:t>倍，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1800" dirty="0">
                <a:latin typeface="+mn-ea"/>
              </a:rPr>
              <a:t>周岁、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1800" dirty="0">
                <a:latin typeface="+mn-ea"/>
              </a:rPr>
              <a:t>周岁时体重分别约是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800" dirty="0">
                <a:latin typeface="+mn-ea"/>
              </a:rPr>
              <a:t>周岁时的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800" dirty="0">
                <a:latin typeface="+mn-ea"/>
              </a:rPr>
              <a:t>倍、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1800" dirty="0">
                <a:latin typeface="+mn-ea"/>
              </a:rPr>
              <a:t>倍</a:t>
            </a:r>
            <a:r>
              <a:rPr lang="en-US" altLang="zh-CN" sz="1800" dirty="0">
                <a:latin typeface="+mn-ea"/>
              </a:rPr>
              <a:t>.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271588" y="2768203"/>
            <a:ext cx="6818710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1800" dirty="0">
                <a:latin typeface="+mn-ea"/>
                <a:ea typeface="+mn-ea"/>
              </a:rPr>
              <a:t>（</a:t>
            </a:r>
            <a:r>
              <a:rPr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zh-CN" altLang="en-US" sz="1800" dirty="0">
                <a:latin typeface="+mn-ea"/>
                <a:ea typeface="+mn-ea"/>
              </a:rPr>
              <a:t>）上述的哪些量在发生变化？自变量和因变量各是什么？</a:t>
            </a:r>
            <a:endParaRPr lang="zh-CN" altLang="en-US" sz="1800" dirty="0">
              <a:solidFill>
                <a:srgbClr val="0033CC"/>
              </a:solidFill>
              <a:latin typeface="+mn-ea"/>
              <a:ea typeface="+mn-ea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844279" y="3165873"/>
            <a:ext cx="5455444" cy="172997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300000"/>
              </a:lnSpc>
              <a:defRPr/>
            </a:pP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解：年龄和体重都在发生变化；</a:t>
            </a:r>
          </a:p>
          <a:p>
            <a:pPr>
              <a:lnSpc>
                <a:spcPct val="300000"/>
              </a:lnSpc>
              <a:defRPr/>
            </a:pP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       年龄是自变量，体重是因变量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2"/>
          <p:cNvSpPr txBox="1">
            <a:spLocks noChangeArrowheads="1"/>
          </p:cNvSpPr>
          <p:nvPr/>
        </p:nvSpPr>
        <p:spPr bwMode="auto">
          <a:xfrm>
            <a:off x="1073943" y="189834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课堂小测</a:t>
            </a:r>
          </a:p>
        </p:txBody>
      </p:sp>
      <p:graphicFrame>
        <p:nvGraphicFramePr>
          <p:cNvPr id="3" name="Group 2"/>
          <p:cNvGraphicFramePr>
            <a:graphicFrameLocks noGrp="1"/>
          </p:cNvGraphicFramePr>
          <p:nvPr/>
        </p:nvGraphicFramePr>
        <p:xfrm>
          <a:off x="1013222" y="2834879"/>
          <a:ext cx="7261620" cy="1600200"/>
        </p:xfrm>
        <a:graphic>
          <a:graphicData uri="http://schemas.openxmlformats.org/drawingml/2006/table">
            <a:tbl>
              <a:tblPr/>
              <a:tblGrid>
                <a:gridCol w="115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8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27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7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92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87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001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年龄</a:t>
                      </a:r>
                    </a:p>
                  </a:txBody>
                  <a:tcPr marL="68581" marR="68581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刚出生</a:t>
                      </a:r>
                    </a:p>
                  </a:txBody>
                  <a:tcPr marL="68581" marR="68581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kumimoji="0" lang="zh-CN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个月</a:t>
                      </a:r>
                    </a:p>
                  </a:txBody>
                  <a:tcPr marL="68581" marR="68581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zh-CN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周岁</a:t>
                      </a:r>
                    </a:p>
                  </a:txBody>
                  <a:tcPr marL="68581" marR="68581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zh-CN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周岁</a:t>
                      </a:r>
                    </a:p>
                  </a:txBody>
                  <a:tcPr marL="68581" marR="68581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kumimoji="0" lang="zh-CN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周岁</a:t>
                      </a:r>
                    </a:p>
                  </a:txBody>
                  <a:tcPr marL="68581" marR="68581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zh-CN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周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岁</a:t>
                      </a:r>
                    </a:p>
                  </a:txBody>
                  <a:tcPr marL="68581" marR="68581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体重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kumimoji="0" lang="zh-CN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千克</a:t>
                      </a:r>
                    </a:p>
                  </a:txBody>
                  <a:tcPr marL="68581" marR="68581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33"/>
          <p:cNvSpPr txBox="1"/>
          <p:nvPr/>
        </p:nvSpPr>
        <p:spPr bwMode="auto">
          <a:xfrm>
            <a:off x="948929" y="509588"/>
            <a:ext cx="6980634" cy="1994297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endParaRPr lang="zh-CN" altLang="en-US" sz="1800" dirty="0">
              <a:latin typeface="+mn-ea"/>
            </a:endParaRPr>
          </a:p>
          <a:p>
            <a:pPr marL="0" indent="0">
              <a:lnSpc>
                <a:spcPct val="300000"/>
              </a:lnSpc>
              <a:spcBef>
                <a:spcPts val="0"/>
              </a:spcBef>
              <a:buNone/>
              <a:defRPr/>
            </a:pPr>
            <a:r>
              <a:rPr lang="zh-CN" altLang="en-US" sz="1800" dirty="0">
                <a:latin typeface="+mn-ea"/>
              </a:rPr>
              <a:t>（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800" dirty="0">
                <a:latin typeface="+mn-ea"/>
              </a:rPr>
              <a:t>）某婴儿在出生时的体重是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3.5</a:t>
            </a:r>
            <a:r>
              <a:rPr lang="zh-CN" altLang="en-US" sz="1800" dirty="0">
                <a:latin typeface="+mn-ea"/>
              </a:rPr>
              <a:t>千克，请把他在发育过程中的体重</a:t>
            </a:r>
            <a:endParaRPr lang="en-US" altLang="zh-CN" sz="1800" dirty="0">
              <a:latin typeface="+mn-ea"/>
            </a:endParaRPr>
          </a:p>
          <a:p>
            <a:pPr marL="0" indent="0">
              <a:lnSpc>
                <a:spcPct val="300000"/>
              </a:lnSpc>
              <a:spcBef>
                <a:spcPts val="0"/>
              </a:spcBef>
              <a:buNone/>
              <a:defRPr/>
            </a:pPr>
            <a:r>
              <a:rPr lang="en-US" altLang="zh-CN" sz="1800" dirty="0">
                <a:latin typeface="+mn-ea"/>
              </a:rPr>
              <a:t>        </a:t>
            </a:r>
            <a:r>
              <a:rPr lang="zh-CN" altLang="en-US" sz="1800" dirty="0">
                <a:latin typeface="+mn-ea"/>
              </a:rPr>
              <a:t>情况填入下表：</a:t>
            </a:r>
            <a:endParaRPr lang="en-US" altLang="zh-CN" sz="1800" dirty="0">
              <a:latin typeface="+mn-ea"/>
            </a:endParaRPr>
          </a:p>
        </p:txBody>
      </p:sp>
      <p:sp>
        <p:nvSpPr>
          <p:cNvPr id="5" name="Text Box 35"/>
          <p:cNvSpPr txBox="1">
            <a:spLocks noChangeArrowheads="1"/>
          </p:cNvSpPr>
          <p:nvPr/>
        </p:nvSpPr>
        <p:spPr bwMode="auto">
          <a:xfrm>
            <a:off x="2456260" y="3840957"/>
            <a:ext cx="917972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3.5</a:t>
            </a:r>
          </a:p>
        </p:txBody>
      </p:sp>
      <p:sp>
        <p:nvSpPr>
          <p:cNvPr id="6" name="Text Box 36"/>
          <p:cNvSpPr txBox="1">
            <a:spLocks noChangeArrowheads="1"/>
          </p:cNvSpPr>
          <p:nvPr/>
        </p:nvSpPr>
        <p:spPr bwMode="auto">
          <a:xfrm>
            <a:off x="3403997" y="3842147"/>
            <a:ext cx="917972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7.0</a:t>
            </a:r>
          </a:p>
        </p:txBody>
      </p:sp>
      <p:sp>
        <p:nvSpPr>
          <p:cNvPr id="7" name="Text Box 37"/>
          <p:cNvSpPr txBox="1">
            <a:spLocks noChangeArrowheads="1"/>
          </p:cNvSpPr>
          <p:nvPr/>
        </p:nvSpPr>
        <p:spPr bwMode="auto">
          <a:xfrm>
            <a:off x="4342210" y="3840957"/>
            <a:ext cx="917972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10.5</a:t>
            </a:r>
          </a:p>
        </p:txBody>
      </p:sp>
      <p:sp>
        <p:nvSpPr>
          <p:cNvPr id="8" name="Text Box 38"/>
          <p:cNvSpPr txBox="1">
            <a:spLocks noChangeArrowheads="1"/>
          </p:cNvSpPr>
          <p:nvPr/>
        </p:nvSpPr>
        <p:spPr bwMode="auto">
          <a:xfrm>
            <a:off x="5310188" y="3840957"/>
            <a:ext cx="917972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14.0</a:t>
            </a:r>
          </a:p>
        </p:txBody>
      </p:sp>
      <p:sp>
        <p:nvSpPr>
          <p:cNvPr id="9" name="Text Box 39"/>
          <p:cNvSpPr txBox="1">
            <a:spLocks noChangeArrowheads="1"/>
          </p:cNvSpPr>
          <p:nvPr/>
        </p:nvSpPr>
        <p:spPr bwMode="auto">
          <a:xfrm>
            <a:off x="6444853" y="3840957"/>
            <a:ext cx="917972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21.0</a:t>
            </a:r>
          </a:p>
        </p:txBody>
      </p:sp>
      <p:sp>
        <p:nvSpPr>
          <p:cNvPr id="10" name="Text Box 40"/>
          <p:cNvSpPr txBox="1">
            <a:spLocks noChangeArrowheads="1"/>
          </p:cNvSpPr>
          <p:nvPr/>
        </p:nvSpPr>
        <p:spPr bwMode="auto">
          <a:xfrm>
            <a:off x="7466410" y="3840957"/>
            <a:ext cx="917972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31.5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新课导入</a:t>
            </a:r>
          </a:p>
        </p:txBody>
      </p:sp>
      <p:grpSp>
        <p:nvGrpSpPr>
          <p:cNvPr id="2" name="组合 1"/>
          <p:cNvGrpSpPr/>
          <p:nvPr/>
        </p:nvGrpSpPr>
        <p:grpSpPr bwMode="auto">
          <a:xfrm>
            <a:off x="1073944" y="1027510"/>
            <a:ext cx="6842522" cy="3684984"/>
            <a:chOff x="1431925" y="1370679"/>
            <a:chExt cx="9123780" cy="4913232"/>
          </a:xfrm>
        </p:grpSpPr>
        <p:pic>
          <p:nvPicPr>
            <p:cNvPr id="4110" name="Picture 3" descr="20081204154148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431925" y="1370679"/>
              <a:ext cx="9123780" cy="4913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11" name="Text Box 4"/>
            <p:cNvSpPr txBox="1">
              <a:spLocks noChangeArrowheads="1"/>
            </p:cNvSpPr>
            <p:nvPr/>
          </p:nvSpPr>
          <p:spPr bwMode="auto">
            <a:xfrm>
              <a:off x="8507497" y="4521233"/>
              <a:ext cx="1873250" cy="16004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7200" b="1">
                  <a:solidFill>
                    <a:srgbClr val="FF0066"/>
                  </a:solidFill>
                  <a:ea typeface="隶书" panose="02010509060101010101" pitchFamily="49" charset="-122"/>
                </a:rPr>
                <a:t> 春</a:t>
              </a:r>
            </a:p>
          </p:txBody>
        </p:sp>
      </p:grpSp>
      <p:grpSp>
        <p:nvGrpSpPr>
          <p:cNvPr id="3" name="组合 4"/>
          <p:cNvGrpSpPr/>
          <p:nvPr/>
        </p:nvGrpSpPr>
        <p:grpSpPr bwMode="auto">
          <a:xfrm>
            <a:off x="1073944" y="1027510"/>
            <a:ext cx="6842522" cy="3684984"/>
            <a:chOff x="2772454" y="-54908"/>
            <a:chExt cx="9123780" cy="4913232"/>
          </a:xfrm>
        </p:grpSpPr>
        <p:pic>
          <p:nvPicPr>
            <p:cNvPr id="4108" name="Picture 3" descr="5b519f28b4a51884f35d5199d306829c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72454" y="-54908"/>
              <a:ext cx="9123780" cy="4913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9" name="Text Box 4"/>
            <p:cNvSpPr txBox="1">
              <a:spLocks noChangeArrowheads="1"/>
            </p:cNvSpPr>
            <p:nvPr/>
          </p:nvSpPr>
          <p:spPr bwMode="auto">
            <a:xfrm>
              <a:off x="9874658" y="3167304"/>
              <a:ext cx="1865829" cy="16004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7200" b="1">
                  <a:solidFill>
                    <a:srgbClr val="FF0066"/>
                  </a:solidFill>
                  <a:ea typeface="隶书" panose="02010509060101010101" pitchFamily="49" charset="-122"/>
                </a:rPr>
                <a:t> 夏</a:t>
              </a:r>
            </a:p>
          </p:txBody>
        </p:sp>
      </p:grpSp>
      <p:grpSp>
        <p:nvGrpSpPr>
          <p:cNvPr id="4" name="组合 8"/>
          <p:cNvGrpSpPr/>
          <p:nvPr/>
        </p:nvGrpSpPr>
        <p:grpSpPr bwMode="auto">
          <a:xfrm>
            <a:off x="1073944" y="1027510"/>
            <a:ext cx="6842522" cy="3684984"/>
            <a:chOff x="1906972" y="757894"/>
            <a:chExt cx="9123780" cy="4913232"/>
          </a:xfrm>
        </p:grpSpPr>
        <p:pic>
          <p:nvPicPr>
            <p:cNvPr id="4106" name="Picture 3" descr="11M254033110444D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906972" y="757894"/>
              <a:ext cx="9123780" cy="4913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7" name="Text Box 4"/>
            <p:cNvSpPr txBox="1">
              <a:spLocks noChangeArrowheads="1"/>
            </p:cNvSpPr>
            <p:nvPr/>
          </p:nvSpPr>
          <p:spPr bwMode="auto">
            <a:xfrm>
              <a:off x="8974458" y="3908448"/>
              <a:ext cx="1869108" cy="16004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7200" b="1">
                  <a:solidFill>
                    <a:srgbClr val="FF0066"/>
                  </a:solidFill>
                  <a:ea typeface="隶书" panose="02010509060101010101" pitchFamily="49" charset="-122"/>
                </a:rPr>
                <a:t> 秋</a:t>
              </a:r>
            </a:p>
          </p:txBody>
        </p:sp>
      </p:grpSp>
      <p:grpSp>
        <p:nvGrpSpPr>
          <p:cNvPr id="5" name="组合 11"/>
          <p:cNvGrpSpPr/>
          <p:nvPr/>
        </p:nvGrpSpPr>
        <p:grpSpPr bwMode="auto">
          <a:xfrm>
            <a:off x="1073944" y="1020366"/>
            <a:ext cx="6842522" cy="3700463"/>
            <a:chOff x="2475144" y="344239"/>
            <a:chExt cx="9123780" cy="4935201"/>
          </a:xfrm>
        </p:grpSpPr>
        <p:pic>
          <p:nvPicPr>
            <p:cNvPr id="4104" name="Picture 3" descr="958a33e83d7c1923b90e2d50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475144" y="344239"/>
              <a:ext cx="9123780" cy="4935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5" name="Text Box 4"/>
            <p:cNvSpPr txBox="1">
              <a:spLocks noChangeArrowheads="1"/>
            </p:cNvSpPr>
            <p:nvPr/>
          </p:nvSpPr>
          <p:spPr bwMode="auto">
            <a:xfrm>
              <a:off x="9842817" y="3528588"/>
              <a:ext cx="1478964" cy="16008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7200" b="1">
                  <a:solidFill>
                    <a:srgbClr val="FF0066"/>
                  </a:solidFill>
                  <a:ea typeface="隶书" panose="02010509060101010101" pitchFamily="49" charset="-122"/>
                </a:rPr>
                <a:t>冬</a:t>
              </a:r>
            </a:p>
          </p:txBody>
        </p:sp>
      </p:grp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1290638" y="1431132"/>
            <a:ext cx="6410325" cy="2562240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300000"/>
              </a:lnSpc>
              <a:spcBef>
                <a:spcPts val="0"/>
              </a:spcBef>
              <a:defRPr/>
            </a:pPr>
            <a:r>
              <a:rPr lang="zh-CN" altLang="en-US" dirty="0">
                <a:latin typeface="+mn-ea"/>
                <a:ea typeface="+mn-ea"/>
              </a:rPr>
              <a:t>       万物都在悄悄地发生着变化，从数学的角度研究它们之间的关系，将有助于我们更好地认识世界，预测未来，那就让我们一起来揭开变化的新篇章吧</a:t>
            </a:r>
            <a:r>
              <a:rPr lang="en-US" altLang="zh-CN" dirty="0">
                <a:latin typeface="+mn-ea"/>
                <a:ea typeface="+mn-ea"/>
              </a:rPr>
              <a:t>…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3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3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3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2" descr="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84006" y="913210"/>
            <a:ext cx="3105150" cy="2463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000125" y="973932"/>
            <a:ext cx="2103835" cy="392906"/>
          </a:xfrm>
          <a:prstGeom prst="rect">
            <a:avLst/>
          </a:prstGeom>
        </p:spPr>
        <p:txBody>
          <a:bodyPr lIns="68580" tIns="34290" rIns="68580" bIns="34290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defRPr/>
            </a:pPr>
            <a:r>
              <a:rPr lang="zh-CN" altLang="en-US" sz="1800" b="1" dirty="0">
                <a:solidFill>
                  <a:srgbClr val="0070C0"/>
                </a:solidFill>
                <a:latin typeface="+mn-ea"/>
                <a:ea typeface="+mn-ea"/>
              </a:rPr>
              <a:t>通过数据感受变化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000125" y="1320404"/>
            <a:ext cx="4614863" cy="1353740"/>
          </a:xfrm>
          <a:prstGeom prst="rect">
            <a:avLst/>
          </a:prstGeom>
        </p:spPr>
        <p:txBody>
          <a:bodyPr lIns="68580" tIns="34290" rIns="68580" bIns="34290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spcBef>
                <a:spcPts val="0"/>
              </a:spcBef>
              <a:buNone/>
              <a:defRPr/>
            </a:pPr>
            <a:r>
              <a:rPr lang="zh-CN" altLang="en-US" dirty="0">
                <a:latin typeface="+mn-ea"/>
              </a:rPr>
              <a:t>王波学习小组利用同一块木板，测量小车从不同的高度下滑的时间，并将得到的数据填入下表：</a:t>
            </a:r>
          </a:p>
        </p:txBody>
      </p:sp>
      <p:graphicFrame>
        <p:nvGraphicFramePr>
          <p:cNvPr id="5" name="Group 4"/>
          <p:cNvGraphicFramePr>
            <a:graphicFrameLocks noGrp="1"/>
          </p:cNvGraphicFramePr>
          <p:nvPr/>
        </p:nvGraphicFramePr>
        <p:xfrm>
          <a:off x="971551" y="3138488"/>
          <a:ext cx="7537848" cy="1714500"/>
        </p:xfrm>
        <a:graphic>
          <a:graphicData uri="http://schemas.openxmlformats.org/drawingml/2006/table">
            <a:tbl>
              <a:tblPr/>
              <a:tblGrid>
                <a:gridCol w="18109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4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45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29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41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45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9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3937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857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支撑物高度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cm</a:t>
                      </a:r>
                    </a:p>
                  </a:txBody>
                  <a:tcPr marL="68587" marR="68587" marT="34290" marB="34290" anchor="ctr" anchorCtr="1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7" marR="68587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7" marR="68587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7" marR="68587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7" marR="68587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7" marR="68587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587" marR="68587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68587" marR="68587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68587" marR="68587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8587" marR="68587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7" marR="68587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小车下滑时间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s</a:t>
                      </a:r>
                    </a:p>
                  </a:txBody>
                  <a:tcPr marL="68587" marR="68587" marT="34290" marB="34290" anchor="ctr" anchorCtr="1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</a:p>
                  </a:txBody>
                  <a:tcPr marL="68587" marR="68587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</a:p>
                  </a:txBody>
                  <a:tcPr marL="68587" marR="68587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</a:p>
                  </a:txBody>
                  <a:tcPr marL="68587" marR="68587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</a:p>
                  </a:txBody>
                  <a:tcPr marL="68587" marR="68587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 </a:t>
                      </a:r>
                    </a:p>
                  </a:txBody>
                  <a:tcPr marL="68587" marR="68587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 </a:t>
                      </a:r>
                    </a:p>
                  </a:txBody>
                  <a:tcPr marL="68587" marR="68587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 </a:t>
                      </a:r>
                    </a:p>
                  </a:txBody>
                  <a:tcPr marL="68587" marR="68587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 </a:t>
                      </a:r>
                    </a:p>
                  </a:txBody>
                  <a:tcPr marL="68587" marR="68587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 </a:t>
                      </a:r>
                    </a:p>
                  </a:txBody>
                  <a:tcPr marL="68587" marR="68587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 </a:t>
                      </a:r>
                    </a:p>
                  </a:txBody>
                  <a:tcPr marL="68587" marR="68587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grpSp>
        <p:nvGrpSpPr>
          <p:cNvPr id="6147" name="Group 2"/>
          <p:cNvGrpSpPr/>
          <p:nvPr/>
        </p:nvGrpSpPr>
        <p:grpSpPr bwMode="auto">
          <a:xfrm>
            <a:off x="1556148" y="1790701"/>
            <a:ext cx="6031706" cy="2899172"/>
            <a:chOff x="0" y="896"/>
            <a:chExt cx="5783" cy="2778"/>
          </a:xfrm>
        </p:grpSpPr>
        <p:sp>
          <p:nvSpPr>
            <p:cNvPr id="6158" name="Rectangle 3"/>
            <p:cNvSpPr>
              <a:spLocks noChangeArrowheads="1"/>
            </p:cNvSpPr>
            <p:nvPr/>
          </p:nvSpPr>
          <p:spPr bwMode="auto">
            <a:xfrm>
              <a:off x="51" y="2767"/>
              <a:ext cx="629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20</a:t>
              </a:r>
              <a:r>
                <a:rPr lang="zh-CN" altLang="en-US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厘米</a:t>
              </a:r>
            </a:p>
          </p:txBody>
        </p:sp>
        <p:sp>
          <p:nvSpPr>
            <p:cNvPr id="6159" name="AutoShape 4" descr="深色木质"/>
            <p:cNvSpPr>
              <a:spLocks noChangeArrowheads="1"/>
            </p:cNvSpPr>
            <p:nvPr/>
          </p:nvSpPr>
          <p:spPr bwMode="auto">
            <a:xfrm>
              <a:off x="0" y="3084"/>
              <a:ext cx="5783" cy="590"/>
            </a:xfrm>
            <a:prstGeom prst="parallelogram">
              <a:avLst>
                <a:gd name="adj" fmla="val 142306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</a:ln>
            <a:scene3d>
              <a:camera prst="legacyObliqueBottom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 anchor="ctr">
              <a:flatTx/>
            </a:bodyPr>
            <a:lstStyle/>
            <a:p>
              <a:endParaRPr lang="zh-CN" altLang="en-US"/>
            </a:p>
          </p:txBody>
        </p:sp>
        <p:sp>
          <p:nvSpPr>
            <p:cNvPr id="6160" name="Rectangle 5"/>
            <p:cNvSpPr>
              <a:spLocks noChangeArrowheads="1"/>
            </p:cNvSpPr>
            <p:nvPr/>
          </p:nvSpPr>
          <p:spPr bwMode="auto">
            <a:xfrm>
              <a:off x="738" y="896"/>
              <a:ext cx="79" cy="246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61" name="Rectangle 6"/>
            <p:cNvSpPr>
              <a:spLocks noChangeArrowheads="1"/>
            </p:cNvSpPr>
            <p:nvPr/>
          </p:nvSpPr>
          <p:spPr bwMode="auto">
            <a:xfrm>
              <a:off x="817" y="2041"/>
              <a:ext cx="91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62" name="Rectangle 7"/>
            <p:cNvSpPr>
              <a:spLocks noChangeArrowheads="1"/>
            </p:cNvSpPr>
            <p:nvPr/>
          </p:nvSpPr>
          <p:spPr bwMode="auto">
            <a:xfrm>
              <a:off x="817" y="2313"/>
              <a:ext cx="91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63" name="Rectangle 8"/>
            <p:cNvSpPr>
              <a:spLocks noChangeArrowheads="1"/>
            </p:cNvSpPr>
            <p:nvPr/>
          </p:nvSpPr>
          <p:spPr bwMode="auto">
            <a:xfrm>
              <a:off x="817" y="2585"/>
              <a:ext cx="91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64" name="Rectangle 9"/>
            <p:cNvSpPr>
              <a:spLocks noChangeArrowheads="1"/>
            </p:cNvSpPr>
            <p:nvPr/>
          </p:nvSpPr>
          <p:spPr bwMode="auto">
            <a:xfrm>
              <a:off x="817" y="2858"/>
              <a:ext cx="91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65" name="Rectangle 10"/>
            <p:cNvSpPr>
              <a:spLocks noChangeArrowheads="1"/>
            </p:cNvSpPr>
            <p:nvPr/>
          </p:nvSpPr>
          <p:spPr bwMode="auto">
            <a:xfrm>
              <a:off x="817" y="3129"/>
              <a:ext cx="91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66" name="Rectangle 11"/>
            <p:cNvSpPr>
              <a:spLocks noChangeArrowheads="1"/>
            </p:cNvSpPr>
            <p:nvPr/>
          </p:nvSpPr>
          <p:spPr bwMode="auto">
            <a:xfrm>
              <a:off x="51" y="3039"/>
              <a:ext cx="629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10</a:t>
              </a:r>
              <a:r>
                <a:rPr lang="zh-CN" altLang="en-US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厘米</a:t>
              </a:r>
            </a:p>
          </p:txBody>
        </p:sp>
        <p:sp>
          <p:nvSpPr>
            <p:cNvPr id="6167" name="Rectangle 12"/>
            <p:cNvSpPr>
              <a:spLocks noChangeArrowheads="1"/>
            </p:cNvSpPr>
            <p:nvPr/>
          </p:nvSpPr>
          <p:spPr bwMode="auto">
            <a:xfrm>
              <a:off x="51" y="2494"/>
              <a:ext cx="629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30</a:t>
              </a:r>
              <a:r>
                <a:rPr lang="zh-CN" altLang="en-US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厘米</a:t>
              </a:r>
            </a:p>
          </p:txBody>
        </p:sp>
        <p:sp>
          <p:nvSpPr>
            <p:cNvPr id="6168" name="Rectangle 13"/>
            <p:cNvSpPr>
              <a:spLocks noChangeArrowheads="1"/>
            </p:cNvSpPr>
            <p:nvPr/>
          </p:nvSpPr>
          <p:spPr bwMode="auto">
            <a:xfrm>
              <a:off x="51" y="2222"/>
              <a:ext cx="629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40</a:t>
              </a:r>
              <a:r>
                <a:rPr lang="zh-CN" altLang="en-US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厘米</a:t>
              </a:r>
            </a:p>
          </p:txBody>
        </p:sp>
        <p:sp>
          <p:nvSpPr>
            <p:cNvPr id="6169" name="Rectangle 14"/>
            <p:cNvSpPr>
              <a:spLocks noChangeArrowheads="1"/>
            </p:cNvSpPr>
            <p:nvPr/>
          </p:nvSpPr>
          <p:spPr bwMode="auto">
            <a:xfrm>
              <a:off x="51" y="1950"/>
              <a:ext cx="606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50</a:t>
              </a:r>
              <a:r>
                <a:rPr lang="zh-CN" altLang="en-US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厘米</a:t>
              </a:r>
            </a:p>
          </p:txBody>
        </p:sp>
      </p:grp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505451" y="2886075"/>
            <a:ext cx="898922" cy="37861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lIns="68580" tIns="34290" rIns="68580" bIns="34290" anchor="ctr"/>
          <a:lstStyle/>
          <a:p>
            <a:pPr algn="ctr"/>
            <a:r>
              <a:rPr lang="en-US" altLang="zh-CN" b="1">
                <a:solidFill>
                  <a:srgbClr val="FF0000"/>
                </a:solidFill>
                <a:ea typeface="宋体" panose="02010600030101010101" pitchFamily="2" charset="-122"/>
              </a:rPr>
              <a:t>4.23</a:t>
            </a:r>
            <a:r>
              <a:rPr lang="zh-CN" altLang="en-US" b="1">
                <a:solidFill>
                  <a:srgbClr val="FF0000"/>
                </a:solidFill>
                <a:ea typeface="宋体" panose="02010600030101010101" pitchFamily="2" charset="-122"/>
              </a:rPr>
              <a:t>秒</a:t>
            </a:r>
          </a:p>
        </p:txBody>
      </p:sp>
      <p:sp>
        <p:nvSpPr>
          <p:cNvPr id="6149" name="AutoShape 16"/>
          <p:cNvSpPr>
            <a:spLocks noChangeArrowheads="1"/>
          </p:cNvSpPr>
          <p:nvPr/>
        </p:nvSpPr>
        <p:spPr bwMode="auto">
          <a:xfrm rot="172838">
            <a:off x="2243137" y="4040982"/>
            <a:ext cx="4025504" cy="332185"/>
          </a:xfrm>
          <a:prstGeom prst="parallelogram">
            <a:avLst>
              <a:gd name="adj" fmla="val 91055"/>
            </a:avLst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</a:ln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grpSp>
        <p:nvGrpSpPr>
          <p:cNvPr id="3" name="Group 17"/>
          <p:cNvGrpSpPr/>
          <p:nvPr/>
        </p:nvGrpSpPr>
        <p:grpSpPr bwMode="auto">
          <a:xfrm rot="223277">
            <a:off x="2246710" y="3494485"/>
            <a:ext cx="1278731" cy="663178"/>
            <a:chOff x="0" y="0"/>
            <a:chExt cx="1882" cy="981"/>
          </a:xfrm>
        </p:grpSpPr>
        <p:sp>
          <p:nvSpPr>
            <p:cNvPr id="6151" name="Oval 18"/>
            <p:cNvSpPr>
              <a:spLocks noChangeArrowheads="1"/>
            </p:cNvSpPr>
            <p:nvPr/>
          </p:nvSpPr>
          <p:spPr bwMode="auto">
            <a:xfrm>
              <a:off x="295" y="70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52" name="Oval 19"/>
            <p:cNvSpPr>
              <a:spLocks noChangeArrowheads="1"/>
            </p:cNvSpPr>
            <p:nvPr/>
          </p:nvSpPr>
          <p:spPr bwMode="auto">
            <a:xfrm>
              <a:off x="249" y="70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53" name="Oval 20"/>
            <p:cNvSpPr>
              <a:spLocks noChangeArrowheads="1"/>
            </p:cNvSpPr>
            <p:nvPr/>
          </p:nvSpPr>
          <p:spPr bwMode="auto">
            <a:xfrm>
              <a:off x="1383" y="70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54" name="Oval 21"/>
            <p:cNvSpPr>
              <a:spLocks noChangeArrowheads="1"/>
            </p:cNvSpPr>
            <p:nvPr/>
          </p:nvSpPr>
          <p:spPr bwMode="auto">
            <a:xfrm>
              <a:off x="1338" y="70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55" name="Rectangle 22"/>
            <p:cNvSpPr>
              <a:spLocks noChangeArrowheads="1"/>
            </p:cNvSpPr>
            <p:nvPr/>
          </p:nvSpPr>
          <p:spPr bwMode="auto">
            <a:xfrm>
              <a:off x="1383" y="210"/>
              <a:ext cx="499" cy="544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56" name="Rectangle 23"/>
            <p:cNvSpPr>
              <a:spLocks noChangeArrowheads="1"/>
            </p:cNvSpPr>
            <p:nvPr/>
          </p:nvSpPr>
          <p:spPr bwMode="auto">
            <a:xfrm>
              <a:off x="1292" y="0"/>
              <a:ext cx="91" cy="75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57" name="Rectangle 24"/>
            <p:cNvSpPr>
              <a:spLocks noChangeArrowheads="1"/>
            </p:cNvSpPr>
            <p:nvPr/>
          </p:nvSpPr>
          <p:spPr bwMode="auto">
            <a:xfrm>
              <a:off x="0" y="255"/>
              <a:ext cx="1292" cy="499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1022E-16 L 0.39844 0.05741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00" y="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grpSp>
        <p:nvGrpSpPr>
          <p:cNvPr id="7171" name="Group 2"/>
          <p:cNvGrpSpPr/>
          <p:nvPr/>
        </p:nvGrpSpPr>
        <p:grpSpPr bwMode="auto">
          <a:xfrm>
            <a:off x="1556148" y="1790701"/>
            <a:ext cx="6031706" cy="2899172"/>
            <a:chOff x="0" y="896"/>
            <a:chExt cx="5783" cy="2778"/>
          </a:xfrm>
        </p:grpSpPr>
        <p:sp>
          <p:nvSpPr>
            <p:cNvPr id="7182" name="Rectangle 3"/>
            <p:cNvSpPr>
              <a:spLocks noChangeArrowheads="1"/>
            </p:cNvSpPr>
            <p:nvPr/>
          </p:nvSpPr>
          <p:spPr bwMode="auto">
            <a:xfrm>
              <a:off x="51" y="2767"/>
              <a:ext cx="629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20</a:t>
              </a:r>
              <a:r>
                <a:rPr lang="zh-CN" altLang="en-US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厘米</a:t>
              </a:r>
            </a:p>
          </p:txBody>
        </p:sp>
        <p:sp>
          <p:nvSpPr>
            <p:cNvPr id="7183" name="AutoShape 4" descr="深色木质"/>
            <p:cNvSpPr>
              <a:spLocks noChangeArrowheads="1"/>
            </p:cNvSpPr>
            <p:nvPr/>
          </p:nvSpPr>
          <p:spPr bwMode="auto">
            <a:xfrm>
              <a:off x="0" y="3084"/>
              <a:ext cx="5783" cy="590"/>
            </a:xfrm>
            <a:prstGeom prst="parallelogram">
              <a:avLst>
                <a:gd name="adj" fmla="val 142306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</a:ln>
            <a:scene3d>
              <a:camera prst="legacyObliqueBottom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 anchor="ctr">
              <a:flatTx/>
            </a:bodyPr>
            <a:lstStyle/>
            <a:p>
              <a:endParaRPr lang="zh-CN" altLang="en-US"/>
            </a:p>
          </p:txBody>
        </p:sp>
        <p:sp>
          <p:nvSpPr>
            <p:cNvPr id="7184" name="Rectangle 5"/>
            <p:cNvSpPr>
              <a:spLocks noChangeArrowheads="1"/>
            </p:cNvSpPr>
            <p:nvPr/>
          </p:nvSpPr>
          <p:spPr bwMode="auto">
            <a:xfrm>
              <a:off x="738" y="896"/>
              <a:ext cx="79" cy="246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85" name="Rectangle 6"/>
            <p:cNvSpPr>
              <a:spLocks noChangeArrowheads="1"/>
            </p:cNvSpPr>
            <p:nvPr/>
          </p:nvSpPr>
          <p:spPr bwMode="auto">
            <a:xfrm>
              <a:off x="817" y="2041"/>
              <a:ext cx="91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86" name="Rectangle 7"/>
            <p:cNvSpPr>
              <a:spLocks noChangeArrowheads="1"/>
            </p:cNvSpPr>
            <p:nvPr/>
          </p:nvSpPr>
          <p:spPr bwMode="auto">
            <a:xfrm>
              <a:off x="817" y="2313"/>
              <a:ext cx="91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87" name="Rectangle 8"/>
            <p:cNvSpPr>
              <a:spLocks noChangeArrowheads="1"/>
            </p:cNvSpPr>
            <p:nvPr/>
          </p:nvSpPr>
          <p:spPr bwMode="auto">
            <a:xfrm>
              <a:off x="817" y="2585"/>
              <a:ext cx="91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88" name="Rectangle 9"/>
            <p:cNvSpPr>
              <a:spLocks noChangeArrowheads="1"/>
            </p:cNvSpPr>
            <p:nvPr/>
          </p:nvSpPr>
          <p:spPr bwMode="auto">
            <a:xfrm>
              <a:off x="817" y="2858"/>
              <a:ext cx="91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89" name="Rectangle 10"/>
            <p:cNvSpPr>
              <a:spLocks noChangeArrowheads="1"/>
            </p:cNvSpPr>
            <p:nvPr/>
          </p:nvSpPr>
          <p:spPr bwMode="auto">
            <a:xfrm>
              <a:off x="817" y="3129"/>
              <a:ext cx="91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90" name="Rectangle 11"/>
            <p:cNvSpPr>
              <a:spLocks noChangeArrowheads="1"/>
            </p:cNvSpPr>
            <p:nvPr/>
          </p:nvSpPr>
          <p:spPr bwMode="auto">
            <a:xfrm>
              <a:off x="51" y="3039"/>
              <a:ext cx="629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10</a:t>
              </a:r>
              <a:r>
                <a:rPr lang="zh-CN" altLang="en-US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厘米</a:t>
              </a:r>
            </a:p>
          </p:txBody>
        </p:sp>
        <p:sp>
          <p:nvSpPr>
            <p:cNvPr id="7191" name="Rectangle 12"/>
            <p:cNvSpPr>
              <a:spLocks noChangeArrowheads="1"/>
            </p:cNvSpPr>
            <p:nvPr/>
          </p:nvSpPr>
          <p:spPr bwMode="auto">
            <a:xfrm>
              <a:off x="51" y="2494"/>
              <a:ext cx="629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30</a:t>
              </a:r>
              <a:r>
                <a:rPr lang="zh-CN" altLang="en-US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厘米</a:t>
              </a:r>
            </a:p>
          </p:txBody>
        </p:sp>
        <p:sp>
          <p:nvSpPr>
            <p:cNvPr id="7192" name="Rectangle 13"/>
            <p:cNvSpPr>
              <a:spLocks noChangeArrowheads="1"/>
            </p:cNvSpPr>
            <p:nvPr/>
          </p:nvSpPr>
          <p:spPr bwMode="auto">
            <a:xfrm>
              <a:off x="51" y="2222"/>
              <a:ext cx="629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40</a:t>
              </a:r>
              <a:r>
                <a:rPr lang="zh-CN" altLang="en-US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厘米</a:t>
              </a:r>
            </a:p>
          </p:txBody>
        </p:sp>
        <p:sp>
          <p:nvSpPr>
            <p:cNvPr id="7193" name="Rectangle 14"/>
            <p:cNvSpPr>
              <a:spLocks noChangeArrowheads="1"/>
            </p:cNvSpPr>
            <p:nvPr/>
          </p:nvSpPr>
          <p:spPr bwMode="auto">
            <a:xfrm>
              <a:off x="51" y="1950"/>
              <a:ext cx="606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50</a:t>
              </a:r>
              <a:r>
                <a:rPr lang="zh-CN" altLang="en-US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厘米</a:t>
              </a:r>
            </a:p>
          </p:txBody>
        </p:sp>
      </p:grpSp>
      <p:sp>
        <p:nvSpPr>
          <p:cNvPr id="7172" name="AutoShape 15"/>
          <p:cNvSpPr>
            <a:spLocks noChangeArrowheads="1"/>
          </p:cNvSpPr>
          <p:nvPr/>
        </p:nvSpPr>
        <p:spPr bwMode="auto">
          <a:xfrm rot="488066">
            <a:off x="2268142" y="3929063"/>
            <a:ext cx="3620690" cy="298847"/>
          </a:xfrm>
          <a:prstGeom prst="parallelogram">
            <a:avLst>
              <a:gd name="adj" fmla="val 91035"/>
            </a:avLst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</a:ln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grpSp>
        <p:nvGrpSpPr>
          <p:cNvPr id="3" name="Group 16"/>
          <p:cNvGrpSpPr/>
          <p:nvPr/>
        </p:nvGrpSpPr>
        <p:grpSpPr bwMode="auto">
          <a:xfrm rot="538505">
            <a:off x="2305050" y="3311129"/>
            <a:ext cx="1150144" cy="596503"/>
            <a:chOff x="0" y="0"/>
            <a:chExt cx="1882" cy="981"/>
          </a:xfrm>
        </p:grpSpPr>
        <p:sp>
          <p:nvSpPr>
            <p:cNvPr id="7175" name="Oval 17"/>
            <p:cNvSpPr>
              <a:spLocks noChangeArrowheads="1"/>
            </p:cNvSpPr>
            <p:nvPr/>
          </p:nvSpPr>
          <p:spPr bwMode="auto">
            <a:xfrm>
              <a:off x="295" y="70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76" name="Oval 18"/>
            <p:cNvSpPr>
              <a:spLocks noChangeArrowheads="1"/>
            </p:cNvSpPr>
            <p:nvPr/>
          </p:nvSpPr>
          <p:spPr bwMode="auto">
            <a:xfrm>
              <a:off x="249" y="70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77" name="Oval 19"/>
            <p:cNvSpPr>
              <a:spLocks noChangeArrowheads="1"/>
            </p:cNvSpPr>
            <p:nvPr/>
          </p:nvSpPr>
          <p:spPr bwMode="auto">
            <a:xfrm>
              <a:off x="1383" y="70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78" name="Oval 20"/>
            <p:cNvSpPr>
              <a:spLocks noChangeArrowheads="1"/>
            </p:cNvSpPr>
            <p:nvPr/>
          </p:nvSpPr>
          <p:spPr bwMode="auto">
            <a:xfrm>
              <a:off x="1338" y="70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79" name="Rectangle 21"/>
            <p:cNvSpPr>
              <a:spLocks noChangeArrowheads="1"/>
            </p:cNvSpPr>
            <p:nvPr/>
          </p:nvSpPr>
          <p:spPr bwMode="auto">
            <a:xfrm>
              <a:off x="1383" y="210"/>
              <a:ext cx="499" cy="544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80" name="Rectangle 22"/>
            <p:cNvSpPr>
              <a:spLocks noChangeArrowheads="1"/>
            </p:cNvSpPr>
            <p:nvPr/>
          </p:nvSpPr>
          <p:spPr bwMode="auto">
            <a:xfrm>
              <a:off x="1292" y="0"/>
              <a:ext cx="91" cy="75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81" name="Rectangle 23"/>
            <p:cNvSpPr>
              <a:spLocks noChangeArrowheads="1"/>
            </p:cNvSpPr>
            <p:nvPr/>
          </p:nvSpPr>
          <p:spPr bwMode="auto">
            <a:xfrm>
              <a:off x="0" y="255"/>
              <a:ext cx="1292" cy="499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5" name="Rectangle 24"/>
          <p:cNvSpPr>
            <a:spLocks noChangeArrowheads="1"/>
          </p:cNvSpPr>
          <p:nvPr/>
        </p:nvSpPr>
        <p:spPr bwMode="auto">
          <a:xfrm>
            <a:off x="5367338" y="2951560"/>
            <a:ext cx="808435" cy="34170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lIns="68580" tIns="34290" rIns="68580" bIns="34290" anchor="ctr"/>
          <a:lstStyle/>
          <a:p>
            <a:pPr algn="ctr"/>
            <a:r>
              <a:rPr lang="en-US" altLang="zh-CN" b="1">
                <a:solidFill>
                  <a:srgbClr val="FF0000"/>
                </a:solidFill>
                <a:ea typeface="宋体" panose="02010600030101010101" pitchFamily="2" charset="-122"/>
              </a:rPr>
              <a:t>3.00</a:t>
            </a:r>
            <a:r>
              <a:rPr lang="zh-CN" altLang="en-US" b="1">
                <a:solidFill>
                  <a:srgbClr val="FF0000"/>
                </a:solidFill>
                <a:ea typeface="宋体" panose="02010600030101010101" pitchFamily="2" charset="-122"/>
              </a:rPr>
              <a:t>秒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3.7037E-7 L 0.36003 0.09954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00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grpSp>
        <p:nvGrpSpPr>
          <p:cNvPr id="8195" name="Group 2"/>
          <p:cNvGrpSpPr/>
          <p:nvPr/>
        </p:nvGrpSpPr>
        <p:grpSpPr bwMode="auto">
          <a:xfrm>
            <a:off x="1556148" y="1790701"/>
            <a:ext cx="6031706" cy="2899172"/>
            <a:chOff x="0" y="896"/>
            <a:chExt cx="5783" cy="2778"/>
          </a:xfrm>
        </p:grpSpPr>
        <p:sp>
          <p:nvSpPr>
            <p:cNvPr id="8206" name="Rectangle 3"/>
            <p:cNvSpPr>
              <a:spLocks noChangeArrowheads="1"/>
            </p:cNvSpPr>
            <p:nvPr/>
          </p:nvSpPr>
          <p:spPr bwMode="auto">
            <a:xfrm>
              <a:off x="51" y="2767"/>
              <a:ext cx="629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20</a:t>
              </a:r>
              <a:r>
                <a:rPr lang="zh-CN" altLang="en-US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厘米</a:t>
              </a:r>
            </a:p>
          </p:txBody>
        </p:sp>
        <p:sp>
          <p:nvSpPr>
            <p:cNvPr id="8207" name="AutoShape 4" descr="深色木质"/>
            <p:cNvSpPr>
              <a:spLocks noChangeArrowheads="1"/>
            </p:cNvSpPr>
            <p:nvPr/>
          </p:nvSpPr>
          <p:spPr bwMode="auto">
            <a:xfrm>
              <a:off x="0" y="3084"/>
              <a:ext cx="5783" cy="590"/>
            </a:xfrm>
            <a:prstGeom prst="parallelogram">
              <a:avLst>
                <a:gd name="adj" fmla="val 142306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</a:ln>
            <a:scene3d>
              <a:camera prst="legacyObliqueBottom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 anchor="ctr">
              <a:flatTx/>
            </a:bodyPr>
            <a:lstStyle/>
            <a:p>
              <a:endParaRPr lang="zh-CN" altLang="en-US"/>
            </a:p>
          </p:txBody>
        </p:sp>
        <p:sp>
          <p:nvSpPr>
            <p:cNvPr id="8208" name="Rectangle 5"/>
            <p:cNvSpPr>
              <a:spLocks noChangeArrowheads="1"/>
            </p:cNvSpPr>
            <p:nvPr/>
          </p:nvSpPr>
          <p:spPr bwMode="auto">
            <a:xfrm>
              <a:off x="738" y="896"/>
              <a:ext cx="79" cy="246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09" name="Rectangle 6"/>
            <p:cNvSpPr>
              <a:spLocks noChangeArrowheads="1"/>
            </p:cNvSpPr>
            <p:nvPr/>
          </p:nvSpPr>
          <p:spPr bwMode="auto">
            <a:xfrm>
              <a:off x="817" y="2041"/>
              <a:ext cx="91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10" name="Rectangle 7"/>
            <p:cNvSpPr>
              <a:spLocks noChangeArrowheads="1"/>
            </p:cNvSpPr>
            <p:nvPr/>
          </p:nvSpPr>
          <p:spPr bwMode="auto">
            <a:xfrm>
              <a:off x="817" y="2313"/>
              <a:ext cx="91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11" name="Rectangle 8"/>
            <p:cNvSpPr>
              <a:spLocks noChangeArrowheads="1"/>
            </p:cNvSpPr>
            <p:nvPr/>
          </p:nvSpPr>
          <p:spPr bwMode="auto">
            <a:xfrm>
              <a:off x="817" y="2585"/>
              <a:ext cx="91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12" name="Rectangle 9"/>
            <p:cNvSpPr>
              <a:spLocks noChangeArrowheads="1"/>
            </p:cNvSpPr>
            <p:nvPr/>
          </p:nvSpPr>
          <p:spPr bwMode="auto">
            <a:xfrm>
              <a:off x="817" y="2858"/>
              <a:ext cx="91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13" name="Rectangle 10"/>
            <p:cNvSpPr>
              <a:spLocks noChangeArrowheads="1"/>
            </p:cNvSpPr>
            <p:nvPr/>
          </p:nvSpPr>
          <p:spPr bwMode="auto">
            <a:xfrm>
              <a:off x="817" y="3129"/>
              <a:ext cx="91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14" name="Rectangle 11"/>
            <p:cNvSpPr>
              <a:spLocks noChangeArrowheads="1"/>
            </p:cNvSpPr>
            <p:nvPr/>
          </p:nvSpPr>
          <p:spPr bwMode="auto">
            <a:xfrm>
              <a:off x="51" y="3039"/>
              <a:ext cx="629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10</a:t>
              </a:r>
              <a:r>
                <a:rPr lang="zh-CN" altLang="en-US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厘米</a:t>
              </a:r>
            </a:p>
          </p:txBody>
        </p:sp>
        <p:sp>
          <p:nvSpPr>
            <p:cNvPr id="8215" name="Rectangle 12"/>
            <p:cNvSpPr>
              <a:spLocks noChangeArrowheads="1"/>
            </p:cNvSpPr>
            <p:nvPr/>
          </p:nvSpPr>
          <p:spPr bwMode="auto">
            <a:xfrm>
              <a:off x="51" y="2494"/>
              <a:ext cx="629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30</a:t>
              </a:r>
              <a:r>
                <a:rPr lang="zh-CN" altLang="en-US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厘米</a:t>
              </a:r>
            </a:p>
          </p:txBody>
        </p:sp>
        <p:sp>
          <p:nvSpPr>
            <p:cNvPr id="8216" name="Rectangle 13"/>
            <p:cNvSpPr>
              <a:spLocks noChangeArrowheads="1"/>
            </p:cNvSpPr>
            <p:nvPr/>
          </p:nvSpPr>
          <p:spPr bwMode="auto">
            <a:xfrm>
              <a:off x="51" y="2222"/>
              <a:ext cx="629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40</a:t>
              </a:r>
              <a:r>
                <a:rPr lang="zh-CN" altLang="en-US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厘米</a:t>
              </a:r>
            </a:p>
          </p:txBody>
        </p:sp>
        <p:sp>
          <p:nvSpPr>
            <p:cNvPr id="8217" name="Rectangle 14"/>
            <p:cNvSpPr>
              <a:spLocks noChangeArrowheads="1"/>
            </p:cNvSpPr>
            <p:nvPr/>
          </p:nvSpPr>
          <p:spPr bwMode="auto">
            <a:xfrm>
              <a:off x="51" y="1950"/>
              <a:ext cx="606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50</a:t>
              </a:r>
              <a:r>
                <a:rPr lang="zh-CN" altLang="en-US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厘米</a:t>
              </a:r>
            </a:p>
          </p:txBody>
        </p:sp>
      </p:grpSp>
      <p:sp>
        <p:nvSpPr>
          <p:cNvPr id="8196" name="AutoShape 14"/>
          <p:cNvSpPr>
            <a:spLocks noChangeArrowheads="1"/>
          </p:cNvSpPr>
          <p:nvPr/>
        </p:nvSpPr>
        <p:spPr bwMode="auto">
          <a:xfrm rot="835058">
            <a:off x="2281238" y="3761185"/>
            <a:ext cx="3658791" cy="301228"/>
          </a:xfrm>
          <a:prstGeom prst="parallelogram">
            <a:avLst>
              <a:gd name="adj" fmla="val 91266"/>
            </a:avLst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</a:ln>
        </p:spPr>
        <p:txBody>
          <a:bodyPr wrap="none" lIns="68580" tIns="34290" rIns="68580" bIns="34290" anchor="ctr"/>
          <a:lstStyle/>
          <a:p>
            <a:endParaRPr lang="zh-CN" altLang="en-US">
              <a:ea typeface="楷体_GB2312" pitchFamily="49" charset="-122"/>
            </a:endParaRPr>
          </a:p>
        </p:txBody>
      </p:sp>
      <p:grpSp>
        <p:nvGrpSpPr>
          <p:cNvPr id="3" name="Group 15"/>
          <p:cNvGrpSpPr/>
          <p:nvPr/>
        </p:nvGrpSpPr>
        <p:grpSpPr bwMode="auto">
          <a:xfrm rot="1009606">
            <a:off x="2334816" y="3037285"/>
            <a:ext cx="1162050" cy="602456"/>
            <a:chOff x="0" y="0"/>
            <a:chExt cx="1882" cy="981"/>
          </a:xfrm>
        </p:grpSpPr>
        <p:sp>
          <p:nvSpPr>
            <p:cNvPr id="8199" name="Oval 16"/>
            <p:cNvSpPr>
              <a:spLocks noChangeArrowheads="1"/>
            </p:cNvSpPr>
            <p:nvPr/>
          </p:nvSpPr>
          <p:spPr bwMode="auto">
            <a:xfrm>
              <a:off x="295" y="70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ea typeface="楷体_GB2312" pitchFamily="49" charset="-122"/>
              </a:endParaRPr>
            </a:p>
          </p:txBody>
        </p:sp>
        <p:sp>
          <p:nvSpPr>
            <p:cNvPr id="8200" name="Oval 17"/>
            <p:cNvSpPr>
              <a:spLocks noChangeArrowheads="1"/>
            </p:cNvSpPr>
            <p:nvPr/>
          </p:nvSpPr>
          <p:spPr bwMode="auto">
            <a:xfrm>
              <a:off x="249" y="70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ea typeface="楷体_GB2312" pitchFamily="49" charset="-122"/>
              </a:endParaRPr>
            </a:p>
          </p:txBody>
        </p:sp>
        <p:sp>
          <p:nvSpPr>
            <p:cNvPr id="8201" name="Oval 18"/>
            <p:cNvSpPr>
              <a:spLocks noChangeArrowheads="1"/>
            </p:cNvSpPr>
            <p:nvPr/>
          </p:nvSpPr>
          <p:spPr bwMode="auto">
            <a:xfrm>
              <a:off x="1383" y="70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ea typeface="楷体_GB2312" pitchFamily="49" charset="-122"/>
              </a:endParaRPr>
            </a:p>
          </p:txBody>
        </p:sp>
        <p:sp>
          <p:nvSpPr>
            <p:cNvPr id="8202" name="Oval 19"/>
            <p:cNvSpPr>
              <a:spLocks noChangeArrowheads="1"/>
            </p:cNvSpPr>
            <p:nvPr/>
          </p:nvSpPr>
          <p:spPr bwMode="auto">
            <a:xfrm>
              <a:off x="1338" y="70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ea typeface="楷体_GB2312" pitchFamily="49" charset="-122"/>
              </a:endParaRPr>
            </a:p>
          </p:txBody>
        </p:sp>
        <p:sp>
          <p:nvSpPr>
            <p:cNvPr id="8203" name="Rectangle 20"/>
            <p:cNvSpPr>
              <a:spLocks noChangeArrowheads="1"/>
            </p:cNvSpPr>
            <p:nvPr/>
          </p:nvSpPr>
          <p:spPr bwMode="auto">
            <a:xfrm>
              <a:off x="1383" y="210"/>
              <a:ext cx="499" cy="544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ea typeface="楷体_GB2312" pitchFamily="49" charset="-122"/>
              </a:endParaRPr>
            </a:p>
          </p:txBody>
        </p:sp>
        <p:sp>
          <p:nvSpPr>
            <p:cNvPr id="8204" name="Rectangle 21"/>
            <p:cNvSpPr>
              <a:spLocks noChangeArrowheads="1"/>
            </p:cNvSpPr>
            <p:nvPr/>
          </p:nvSpPr>
          <p:spPr bwMode="auto">
            <a:xfrm>
              <a:off x="1292" y="0"/>
              <a:ext cx="91" cy="75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ea typeface="楷体_GB2312" pitchFamily="49" charset="-122"/>
              </a:endParaRPr>
            </a:p>
          </p:txBody>
        </p:sp>
        <p:sp>
          <p:nvSpPr>
            <p:cNvPr id="8205" name="Rectangle 22"/>
            <p:cNvSpPr>
              <a:spLocks noChangeArrowheads="1"/>
            </p:cNvSpPr>
            <p:nvPr/>
          </p:nvSpPr>
          <p:spPr bwMode="auto">
            <a:xfrm>
              <a:off x="0" y="255"/>
              <a:ext cx="1292" cy="499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ea typeface="楷体_GB2312" pitchFamily="49" charset="-122"/>
              </a:endParaRPr>
            </a:p>
          </p:txBody>
        </p:sp>
      </p:grp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5241131" y="2769394"/>
            <a:ext cx="1025129" cy="43219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lIns="68580" tIns="34290" rIns="68580" bIns="34290" anchor="ctr"/>
          <a:lstStyle/>
          <a:p>
            <a:pPr algn="ctr"/>
            <a:r>
              <a:rPr lang="en-US" altLang="zh-CN" b="1">
                <a:solidFill>
                  <a:srgbClr val="FF0000"/>
                </a:solidFill>
                <a:ea typeface="宋体" panose="02010600030101010101" pitchFamily="2" charset="-122"/>
              </a:rPr>
              <a:t>2.45</a:t>
            </a:r>
            <a:r>
              <a:rPr lang="zh-CN" altLang="en-US" b="1">
                <a:solidFill>
                  <a:srgbClr val="FF0000"/>
                </a:solidFill>
                <a:ea typeface="宋体" panose="02010600030101010101" pitchFamily="2" charset="-122"/>
              </a:rPr>
              <a:t>秒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4.07407E-6 L 0.35742 0.1574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00" y="7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grpSp>
        <p:nvGrpSpPr>
          <p:cNvPr id="9219" name="Group 2"/>
          <p:cNvGrpSpPr/>
          <p:nvPr/>
        </p:nvGrpSpPr>
        <p:grpSpPr bwMode="auto">
          <a:xfrm>
            <a:off x="1556148" y="1790701"/>
            <a:ext cx="6031706" cy="2899172"/>
            <a:chOff x="0" y="896"/>
            <a:chExt cx="5783" cy="2778"/>
          </a:xfrm>
        </p:grpSpPr>
        <p:sp>
          <p:nvSpPr>
            <p:cNvPr id="9230" name="Rectangle 3"/>
            <p:cNvSpPr>
              <a:spLocks noChangeArrowheads="1"/>
            </p:cNvSpPr>
            <p:nvPr/>
          </p:nvSpPr>
          <p:spPr bwMode="auto">
            <a:xfrm>
              <a:off x="51" y="2767"/>
              <a:ext cx="629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20</a:t>
              </a:r>
              <a:r>
                <a:rPr lang="zh-CN" altLang="en-US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厘米</a:t>
              </a:r>
            </a:p>
          </p:txBody>
        </p:sp>
        <p:sp>
          <p:nvSpPr>
            <p:cNvPr id="9231" name="AutoShape 4" descr="深色木质"/>
            <p:cNvSpPr>
              <a:spLocks noChangeArrowheads="1"/>
            </p:cNvSpPr>
            <p:nvPr/>
          </p:nvSpPr>
          <p:spPr bwMode="auto">
            <a:xfrm>
              <a:off x="0" y="3084"/>
              <a:ext cx="5783" cy="590"/>
            </a:xfrm>
            <a:prstGeom prst="parallelogram">
              <a:avLst>
                <a:gd name="adj" fmla="val 142306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</a:ln>
            <a:scene3d>
              <a:camera prst="legacyObliqueBottom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 anchor="ctr">
              <a:flatTx/>
            </a:bodyPr>
            <a:lstStyle/>
            <a:p>
              <a:endParaRPr lang="zh-CN" altLang="en-US"/>
            </a:p>
          </p:txBody>
        </p:sp>
        <p:sp>
          <p:nvSpPr>
            <p:cNvPr id="9232" name="Rectangle 5"/>
            <p:cNvSpPr>
              <a:spLocks noChangeArrowheads="1"/>
            </p:cNvSpPr>
            <p:nvPr/>
          </p:nvSpPr>
          <p:spPr bwMode="auto">
            <a:xfrm>
              <a:off x="738" y="896"/>
              <a:ext cx="79" cy="246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33" name="Rectangle 6"/>
            <p:cNvSpPr>
              <a:spLocks noChangeArrowheads="1"/>
            </p:cNvSpPr>
            <p:nvPr/>
          </p:nvSpPr>
          <p:spPr bwMode="auto">
            <a:xfrm>
              <a:off x="817" y="2041"/>
              <a:ext cx="91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34" name="Rectangle 7"/>
            <p:cNvSpPr>
              <a:spLocks noChangeArrowheads="1"/>
            </p:cNvSpPr>
            <p:nvPr/>
          </p:nvSpPr>
          <p:spPr bwMode="auto">
            <a:xfrm>
              <a:off x="817" y="2313"/>
              <a:ext cx="91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35" name="Rectangle 8"/>
            <p:cNvSpPr>
              <a:spLocks noChangeArrowheads="1"/>
            </p:cNvSpPr>
            <p:nvPr/>
          </p:nvSpPr>
          <p:spPr bwMode="auto">
            <a:xfrm>
              <a:off x="817" y="2585"/>
              <a:ext cx="91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36" name="Rectangle 9"/>
            <p:cNvSpPr>
              <a:spLocks noChangeArrowheads="1"/>
            </p:cNvSpPr>
            <p:nvPr/>
          </p:nvSpPr>
          <p:spPr bwMode="auto">
            <a:xfrm>
              <a:off x="817" y="2858"/>
              <a:ext cx="91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37" name="Rectangle 10"/>
            <p:cNvSpPr>
              <a:spLocks noChangeArrowheads="1"/>
            </p:cNvSpPr>
            <p:nvPr/>
          </p:nvSpPr>
          <p:spPr bwMode="auto">
            <a:xfrm>
              <a:off x="817" y="3129"/>
              <a:ext cx="91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38" name="Rectangle 11"/>
            <p:cNvSpPr>
              <a:spLocks noChangeArrowheads="1"/>
            </p:cNvSpPr>
            <p:nvPr/>
          </p:nvSpPr>
          <p:spPr bwMode="auto">
            <a:xfrm>
              <a:off x="51" y="3039"/>
              <a:ext cx="629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10</a:t>
              </a:r>
              <a:r>
                <a:rPr lang="zh-CN" altLang="en-US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厘米</a:t>
              </a:r>
            </a:p>
          </p:txBody>
        </p:sp>
        <p:sp>
          <p:nvSpPr>
            <p:cNvPr id="9239" name="Rectangle 12"/>
            <p:cNvSpPr>
              <a:spLocks noChangeArrowheads="1"/>
            </p:cNvSpPr>
            <p:nvPr/>
          </p:nvSpPr>
          <p:spPr bwMode="auto">
            <a:xfrm>
              <a:off x="51" y="2494"/>
              <a:ext cx="629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30</a:t>
              </a:r>
              <a:r>
                <a:rPr lang="zh-CN" altLang="en-US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厘米</a:t>
              </a:r>
            </a:p>
          </p:txBody>
        </p:sp>
        <p:sp>
          <p:nvSpPr>
            <p:cNvPr id="9240" name="Rectangle 13"/>
            <p:cNvSpPr>
              <a:spLocks noChangeArrowheads="1"/>
            </p:cNvSpPr>
            <p:nvPr/>
          </p:nvSpPr>
          <p:spPr bwMode="auto">
            <a:xfrm>
              <a:off x="51" y="2222"/>
              <a:ext cx="629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40</a:t>
              </a:r>
              <a:r>
                <a:rPr lang="zh-CN" altLang="en-US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厘米</a:t>
              </a:r>
            </a:p>
          </p:txBody>
        </p:sp>
        <p:sp>
          <p:nvSpPr>
            <p:cNvPr id="9241" name="Rectangle 14"/>
            <p:cNvSpPr>
              <a:spLocks noChangeArrowheads="1"/>
            </p:cNvSpPr>
            <p:nvPr/>
          </p:nvSpPr>
          <p:spPr bwMode="auto">
            <a:xfrm>
              <a:off x="51" y="1950"/>
              <a:ext cx="606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50</a:t>
              </a:r>
              <a:r>
                <a:rPr lang="zh-CN" altLang="en-US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厘米</a:t>
              </a:r>
            </a:p>
          </p:txBody>
        </p:sp>
      </p:grpSp>
      <p:sp>
        <p:nvSpPr>
          <p:cNvPr id="9220" name="AutoShape 14"/>
          <p:cNvSpPr>
            <a:spLocks noChangeArrowheads="1"/>
          </p:cNvSpPr>
          <p:nvPr/>
        </p:nvSpPr>
        <p:spPr bwMode="auto">
          <a:xfrm rot="1167177">
            <a:off x="2187179" y="3687366"/>
            <a:ext cx="3658790" cy="301228"/>
          </a:xfrm>
          <a:prstGeom prst="parallelogram">
            <a:avLst>
              <a:gd name="adj" fmla="val 91266"/>
            </a:avLst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</a:ln>
        </p:spPr>
        <p:txBody>
          <a:bodyPr wrap="none" lIns="68580" tIns="34290" rIns="68580" bIns="34290" anchor="ctr"/>
          <a:lstStyle/>
          <a:p>
            <a:endParaRPr lang="zh-CN" altLang="en-US">
              <a:ea typeface="楷体_GB2312" pitchFamily="49" charset="-122"/>
            </a:endParaRPr>
          </a:p>
        </p:txBody>
      </p:sp>
      <p:grpSp>
        <p:nvGrpSpPr>
          <p:cNvPr id="3" name="Group 15"/>
          <p:cNvGrpSpPr/>
          <p:nvPr/>
        </p:nvGrpSpPr>
        <p:grpSpPr bwMode="auto">
          <a:xfrm rot="1333664">
            <a:off x="2334816" y="2855119"/>
            <a:ext cx="1162050" cy="602456"/>
            <a:chOff x="0" y="0"/>
            <a:chExt cx="1882" cy="981"/>
          </a:xfrm>
        </p:grpSpPr>
        <p:sp>
          <p:nvSpPr>
            <p:cNvPr id="9223" name="Oval 16"/>
            <p:cNvSpPr>
              <a:spLocks noChangeArrowheads="1"/>
            </p:cNvSpPr>
            <p:nvPr/>
          </p:nvSpPr>
          <p:spPr bwMode="auto">
            <a:xfrm>
              <a:off x="295" y="70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ea typeface="楷体_GB2312" pitchFamily="49" charset="-122"/>
              </a:endParaRPr>
            </a:p>
          </p:txBody>
        </p:sp>
        <p:sp>
          <p:nvSpPr>
            <p:cNvPr id="9224" name="Oval 17"/>
            <p:cNvSpPr>
              <a:spLocks noChangeArrowheads="1"/>
            </p:cNvSpPr>
            <p:nvPr/>
          </p:nvSpPr>
          <p:spPr bwMode="auto">
            <a:xfrm>
              <a:off x="249" y="70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ea typeface="楷体_GB2312" pitchFamily="49" charset="-122"/>
              </a:endParaRPr>
            </a:p>
          </p:txBody>
        </p:sp>
        <p:sp>
          <p:nvSpPr>
            <p:cNvPr id="9225" name="Oval 18"/>
            <p:cNvSpPr>
              <a:spLocks noChangeArrowheads="1"/>
            </p:cNvSpPr>
            <p:nvPr/>
          </p:nvSpPr>
          <p:spPr bwMode="auto">
            <a:xfrm>
              <a:off x="1383" y="70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ea typeface="楷体_GB2312" pitchFamily="49" charset="-122"/>
              </a:endParaRPr>
            </a:p>
          </p:txBody>
        </p:sp>
        <p:sp>
          <p:nvSpPr>
            <p:cNvPr id="9226" name="Oval 19"/>
            <p:cNvSpPr>
              <a:spLocks noChangeArrowheads="1"/>
            </p:cNvSpPr>
            <p:nvPr/>
          </p:nvSpPr>
          <p:spPr bwMode="auto">
            <a:xfrm>
              <a:off x="1338" y="70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ea typeface="楷体_GB2312" pitchFamily="49" charset="-122"/>
              </a:endParaRPr>
            </a:p>
          </p:txBody>
        </p:sp>
        <p:sp>
          <p:nvSpPr>
            <p:cNvPr id="9227" name="Rectangle 20"/>
            <p:cNvSpPr>
              <a:spLocks noChangeArrowheads="1"/>
            </p:cNvSpPr>
            <p:nvPr/>
          </p:nvSpPr>
          <p:spPr bwMode="auto">
            <a:xfrm>
              <a:off x="1383" y="210"/>
              <a:ext cx="499" cy="544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ea typeface="楷体_GB2312" pitchFamily="49" charset="-122"/>
              </a:endParaRPr>
            </a:p>
          </p:txBody>
        </p:sp>
        <p:sp>
          <p:nvSpPr>
            <p:cNvPr id="9228" name="Rectangle 21"/>
            <p:cNvSpPr>
              <a:spLocks noChangeArrowheads="1"/>
            </p:cNvSpPr>
            <p:nvPr/>
          </p:nvSpPr>
          <p:spPr bwMode="auto">
            <a:xfrm>
              <a:off x="1292" y="0"/>
              <a:ext cx="91" cy="75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ea typeface="楷体_GB2312" pitchFamily="49" charset="-122"/>
              </a:endParaRPr>
            </a:p>
          </p:txBody>
        </p:sp>
        <p:sp>
          <p:nvSpPr>
            <p:cNvPr id="9229" name="Rectangle 22"/>
            <p:cNvSpPr>
              <a:spLocks noChangeArrowheads="1"/>
            </p:cNvSpPr>
            <p:nvPr/>
          </p:nvSpPr>
          <p:spPr bwMode="auto">
            <a:xfrm>
              <a:off x="0" y="255"/>
              <a:ext cx="1292" cy="499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ea typeface="楷体_GB2312" pitchFamily="49" charset="-122"/>
              </a:endParaRPr>
            </a:p>
          </p:txBody>
        </p:sp>
      </p:grp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5241131" y="2769394"/>
            <a:ext cx="1025129" cy="43219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lIns="68580" tIns="34290" rIns="68580" bIns="34290" anchor="ctr"/>
          <a:lstStyle/>
          <a:p>
            <a:pPr algn="ctr"/>
            <a:r>
              <a:rPr lang="en-US" altLang="zh-CN" b="1">
                <a:solidFill>
                  <a:srgbClr val="FF0000"/>
                </a:solidFill>
                <a:ea typeface="宋体" panose="02010600030101010101" pitchFamily="2" charset="-122"/>
              </a:rPr>
              <a:t>2.13</a:t>
            </a:r>
            <a:r>
              <a:rPr lang="zh-CN" altLang="en-US" b="1">
                <a:solidFill>
                  <a:srgbClr val="FF0000"/>
                </a:solidFill>
                <a:ea typeface="宋体" panose="02010600030101010101" pitchFamily="2" charset="-122"/>
              </a:rPr>
              <a:t>秒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2.59259E-6 L 0.35326 0.2145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00" y="10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grpSp>
        <p:nvGrpSpPr>
          <p:cNvPr id="10243" name="Group 2"/>
          <p:cNvGrpSpPr/>
          <p:nvPr/>
        </p:nvGrpSpPr>
        <p:grpSpPr bwMode="auto">
          <a:xfrm>
            <a:off x="1556148" y="1790701"/>
            <a:ext cx="6031706" cy="2899172"/>
            <a:chOff x="0" y="896"/>
            <a:chExt cx="5783" cy="2778"/>
          </a:xfrm>
        </p:grpSpPr>
        <p:sp>
          <p:nvSpPr>
            <p:cNvPr id="10254" name="Rectangle 3"/>
            <p:cNvSpPr>
              <a:spLocks noChangeArrowheads="1"/>
            </p:cNvSpPr>
            <p:nvPr/>
          </p:nvSpPr>
          <p:spPr bwMode="auto">
            <a:xfrm>
              <a:off x="51" y="2767"/>
              <a:ext cx="629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20</a:t>
              </a:r>
              <a:r>
                <a:rPr lang="zh-CN" altLang="en-US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厘米</a:t>
              </a:r>
            </a:p>
          </p:txBody>
        </p:sp>
        <p:sp>
          <p:nvSpPr>
            <p:cNvPr id="10255" name="AutoShape 4" descr="深色木质"/>
            <p:cNvSpPr>
              <a:spLocks noChangeArrowheads="1"/>
            </p:cNvSpPr>
            <p:nvPr/>
          </p:nvSpPr>
          <p:spPr bwMode="auto">
            <a:xfrm>
              <a:off x="0" y="3084"/>
              <a:ext cx="5783" cy="590"/>
            </a:xfrm>
            <a:prstGeom prst="parallelogram">
              <a:avLst>
                <a:gd name="adj" fmla="val 142306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</a:ln>
            <a:scene3d>
              <a:camera prst="legacyObliqueBottom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 anchor="ctr">
              <a:flatTx/>
            </a:bodyPr>
            <a:lstStyle/>
            <a:p>
              <a:endParaRPr lang="zh-CN" altLang="en-US"/>
            </a:p>
          </p:txBody>
        </p:sp>
        <p:sp>
          <p:nvSpPr>
            <p:cNvPr id="10256" name="Rectangle 5"/>
            <p:cNvSpPr>
              <a:spLocks noChangeArrowheads="1"/>
            </p:cNvSpPr>
            <p:nvPr/>
          </p:nvSpPr>
          <p:spPr bwMode="auto">
            <a:xfrm>
              <a:off x="738" y="896"/>
              <a:ext cx="79" cy="246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7" name="Rectangle 6"/>
            <p:cNvSpPr>
              <a:spLocks noChangeArrowheads="1"/>
            </p:cNvSpPr>
            <p:nvPr/>
          </p:nvSpPr>
          <p:spPr bwMode="auto">
            <a:xfrm>
              <a:off x="817" y="2041"/>
              <a:ext cx="91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8" name="Rectangle 7"/>
            <p:cNvSpPr>
              <a:spLocks noChangeArrowheads="1"/>
            </p:cNvSpPr>
            <p:nvPr/>
          </p:nvSpPr>
          <p:spPr bwMode="auto">
            <a:xfrm>
              <a:off x="817" y="2313"/>
              <a:ext cx="91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9" name="Rectangle 8"/>
            <p:cNvSpPr>
              <a:spLocks noChangeArrowheads="1"/>
            </p:cNvSpPr>
            <p:nvPr/>
          </p:nvSpPr>
          <p:spPr bwMode="auto">
            <a:xfrm>
              <a:off x="817" y="2585"/>
              <a:ext cx="91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60" name="Rectangle 9"/>
            <p:cNvSpPr>
              <a:spLocks noChangeArrowheads="1"/>
            </p:cNvSpPr>
            <p:nvPr/>
          </p:nvSpPr>
          <p:spPr bwMode="auto">
            <a:xfrm>
              <a:off x="817" y="2858"/>
              <a:ext cx="91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61" name="Rectangle 10"/>
            <p:cNvSpPr>
              <a:spLocks noChangeArrowheads="1"/>
            </p:cNvSpPr>
            <p:nvPr/>
          </p:nvSpPr>
          <p:spPr bwMode="auto">
            <a:xfrm>
              <a:off x="817" y="3129"/>
              <a:ext cx="91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62" name="Rectangle 11"/>
            <p:cNvSpPr>
              <a:spLocks noChangeArrowheads="1"/>
            </p:cNvSpPr>
            <p:nvPr/>
          </p:nvSpPr>
          <p:spPr bwMode="auto">
            <a:xfrm>
              <a:off x="51" y="3039"/>
              <a:ext cx="629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10</a:t>
              </a:r>
              <a:r>
                <a:rPr lang="zh-CN" altLang="en-US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厘米</a:t>
              </a:r>
            </a:p>
          </p:txBody>
        </p:sp>
        <p:sp>
          <p:nvSpPr>
            <p:cNvPr id="10263" name="Rectangle 12"/>
            <p:cNvSpPr>
              <a:spLocks noChangeArrowheads="1"/>
            </p:cNvSpPr>
            <p:nvPr/>
          </p:nvSpPr>
          <p:spPr bwMode="auto">
            <a:xfrm>
              <a:off x="51" y="2494"/>
              <a:ext cx="629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30</a:t>
              </a:r>
              <a:r>
                <a:rPr lang="zh-CN" altLang="en-US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厘米</a:t>
              </a:r>
            </a:p>
          </p:txBody>
        </p:sp>
        <p:sp>
          <p:nvSpPr>
            <p:cNvPr id="10264" name="Rectangle 13"/>
            <p:cNvSpPr>
              <a:spLocks noChangeArrowheads="1"/>
            </p:cNvSpPr>
            <p:nvPr/>
          </p:nvSpPr>
          <p:spPr bwMode="auto">
            <a:xfrm>
              <a:off x="51" y="2222"/>
              <a:ext cx="629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40</a:t>
              </a:r>
              <a:r>
                <a:rPr lang="zh-CN" altLang="en-US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厘米</a:t>
              </a:r>
            </a:p>
          </p:txBody>
        </p:sp>
        <p:sp>
          <p:nvSpPr>
            <p:cNvPr id="10265" name="Rectangle 14"/>
            <p:cNvSpPr>
              <a:spLocks noChangeArrowheads="1"/>
            </p:cNvSpPr>
            <p:nvPr/>
          </p:nvSpPr>
          <p:spPr bwMode="auto">
            <a:xfrm>
              <a:off x="51" y="1950"/>
              <a:ext cx="606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50</a:t>
              </a:r>
              <a:r>
                <a:rPr lang="zh-CN" altLang="en-US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厘米</a:t>
              </a:r>
            </a:p>
          </p:txBody>
        </p:sp>
      </p:grpSp>
      <p:sp>
        <p:nvSpPr>
          <p:cNvPr id="10244" name="AutoShape 14"/>
          <p:cNvSpPr>
            <a:spLocks noChangeArrowheads="1"/>
          </p:cNvSpPr>
          <p:nvPr/>
        </p:nvSpPr>
        <p:spPr bwMode="auto">
          <a:xfrm rot="1383670">
            <a:off x="2141935" y="3518298"/>
            <a:ext cx="3658790" cy="301228"/>
          </a:xfrm>
          <a:prstGeom prst="parallelogram">
            <a:avLst>
              <a:gd name="adj" fmla="val 91266"/>
            </a:avLst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</a:ln>
        </p:spPr>
        <p:txBody>
          <a:bodyPr wrap="none" lIns="68580" tIns="34290" rIns="68580" bIns="34290" anchor="ctr"/>
          <a:lstStyle/>
          <a:p>
            <a:endParaRPr lang="zh-CN" altLang="en-US">
              <a:ea typeface="楷体_GB2312" pitchFamily="49" charset="-122"/>
            </a:endParaRPr>
          </a:p>
        </p:txBody>
      </p:sp>
      <p:grpSp>
        <p:nvGrpSpPr>
          <p:cNvPr id="3" name="Group 15"/>
          <p:cNvGrpSpPr/>
          <p:nvPr/>
        </p:nvGrpSpPr>
        <p:grpSpPr bwMode="auto">
          <a:xfrm rot="1496757">
            <a:off x="2302669" y="2588419"/>
            <a:ext cx="1162050" cy="603647"/>
            <a:chOff x="0" y="0"/>
            <a:chExt cx="1882" cy="981"/>
          </a:xfrm>
        </p:grpSpPr>
        <p:sp>
          <p:nvSpPr>
            <p:cNvPr id="10247" name="Oval 16"/>
            <p:cNvSpPr>
              <a:spLocks noChangeArrowheads="1"/>
            </p:cNvSpPr>
            <p:nvPr/>
          </p:nvSpPr>
          <p:spPr bwMode="auto">
            <a:xfrm>
              <a:off x="295" y="70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ea typeface="楷体_GB2312" pitchFamily="49" charset="-122"/>
              </a:endParaRPr>
            </a:p>
          </p:txBody>
        </p:sp>
        <p:sp>
          <p:nvSpPr>
            <p:cNvPr id="10248" name="Oval 17"/>
            <p:cNvSpPr>
              <a:spLocks noChangeArrowheads="1"/>
            </p:cNvSpPr>
            <p:nvPr/>
          </p:nvSpPr>
          <p:spPr bwMode="auto">
            <a:xfrm>
              <a:off x="249" y="70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ea typeface="楷体_GB2312" pitchFamily="49" charset="-122"/>
              </a:endParaRPr>
            </a:p>
          </p:txBody>
        </p:sp>
        <p:sp>
          <p:nvSpPr>
            <p:cNvPr id="10249" name="Oval 18"/>
            <p:cNvSpPr>
              <a:spLocks noChangeArrowheads="1"/>
            </p:cNvSpPr>
            <p:nvPr/>
          </p:nvSpPr>
          <p:spPr bwMode="auto">
            <a:xfrm>
              <a:off x="1383" y="70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ea typeface="楷体_GB2312" pitchFamily="49" charset="-122"/>
              </a:endParaRPr>
            </a:p>
          </p:txBody>
        </p:sp>
        <p:sp>
          <p:nvSpPr>
            <p:cNvPr id="10250" name="Oval 19"/>
            <p:cNvSpPr>
              <a:spLocks noChangeArrowheads="1"/>
            </p:cNvSpPr>
            <p:nvPr/>
          </p:nvSpPr>
          <p:spPr bwMode="auto">
            <a:xfrm>
              <a:off x="1338" y="70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ea typeface="楷体_GB2312" pitchFamily="49" charset="-122"/>
              </a:endParaRPr>
            </a:p>
          </p:txBody>
        </p:sp>
        <p:sp>
          <p:nvSpPr>
            <p:cNvPr id="10251" name="Rectangle 20"/>
            <p:cNvSpPr>
              <a:spLocks noChangeArrowheads="1"/>
            </p:cNvSpPr>
            <p:nvPr/>
          </p:nvSpPr>
          <p:spPr bwMode="auto">
            <a:xfrm>
              <a:off x="1383" y="210"/>
              <a:ext cx="499" cy="544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ea typeface="楷体_GB2312" pitchFamily="49" charset="-122"/>
              </a:endParaRPr>
            </a:p>
          </p:txBody>
        </p:sp>
        <p:sp>
          <p:nvSpPr>
            <p:cNvPr id="10252" name="Rectangle 21"/>
            <p:cNvSpPr>
              <a:spLocks noChangeArrowheads="1"/>
            </p:cNvSpPr>
            <p:nvPr/>
          </p:nvSpPr>
          <p:spPr bwMode="auto">
            <a:xfrm>
              <a:off x="1292" y="0"/>
              <a:ext cx="91" cy="75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ea typeface="楷体_GB2312" pitchFamily="49" charset="-122"/>
              </a:endParaRPr>
            </a:p>
          </p:txBody>
        </p:sp>
        <p:sp>
          <p:nvSpPr>
            <p:cNvPr id="10253" name="Rectangle 22"/>
            <p:cNvSpPr>
              <a:spLocks noChangeArrowheads="1"/>
            </p:cNvSpPr>
            <p:nvPr/>
          </p:nvSpPr>
          <p:spPr bwMode="auto">
            <a:xfrm>
              <a:off x="0" y="255"/>
              <a:ext cx="1292" cy="499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ea typeface="楷体_GB2312" pitchFamily="49" charset="-122"/>
              </a:endParaRPr>
            </a:p>
          </p:txBody>
        </p:sp>
      </p:grp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5241131" y="2769394"/>
            <a:ext cx="1025129" cy="43219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lIns="68580" tIns="34290" rIns="68580" bIns="34290" anchor="ctr"/>
          <a:lstStyle/>
          <a:p>
            <a:pPr algn="ctr"/>
            <a:r>
              <a:rPr lang="en-US" altLang="zh-CN" b="1">
                <a:solidFill>
                  <a:srgbClr val="FF0000"/>
                </a:solidFill>
                <a:ea typeface="宋体" panose="02010600030101010101" pitchFamily="2" charset="-122"/>
              </a:rPr>
              <a:t>1.89</a:t>
            </a:r>
            <a:r>
              <a:rPr lang="zh-CN" altLang="en-US" b="1">
                <a:solidFill>
                  <a:srgbClr val="FF0000"/>
                </a:solidFill>
                <a:ea typeface="宋体" panose="02010600030101010101" pitchFamily="2" charset="-122"/>
              </a:rPr>
              <a:t>秒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4.44444E-6 L 0.34727 0.2486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00" y="12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d279f7c-1440-422d-97fa-7b36f2281a4d}"/>
  <p:tag name="KSO_DOCER_TEMPLATE_OPEN_ONCE_MARK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SUBTYPE" val="pureTxt"/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SLIDE_SIZE" val="828*343"/>
  <p:tag name="KSO_WM_SLIDE_POSITION" val="66*144"/>
  <p:tag name="KSO_WM_BEAUTIFY_FLAG" val="#wm#"/>
  <p:tag name="KSO_WM_SLIDE_TYPE" val="title"/>
  <p:tag name="KSO_WM_SLIDE_LAYOUT_CNT" val="1_1"/>
  <p:tag name="KSO_WM_SLIDE_LAYOUT" val="a_b"/>
  <p:tag name="KSO_WM_SLIDE_ITEM_CNT" val="2"/>
  <p:tag name="KSO_WM_SLIDE_INDEX" val="1"/>
  <p:tag name="KSO_WM_SLIDE_ID" val="custom20184553_1"/>
  <p:tag name="KSO_WM_TAG_VERSION" val="1.0"/>
  <p:tag name="KSO_WM_TEMPLATE_INDEX" val="20184553"/>
  <p:tag name="KSO_WM_TEMPLATE_CATEGORY" val="custom"/>
  <p:tag name="KSO_WM_TEMPLATE_THUMBS_INDEX" val="1、6、10、14、20、26、27、28、29、31"/>
  <p:tag name="KSO_WM_SPECIAL_SOURCE" val="bdnul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a"/>
  <p:tag name="KSO_WM_UNIT_INDEX" val="1"/>
  <p:tag name="KSO_WM_UNIT_ID" val="custom596_12*a*1"/>
  <p:tag name="KSO_WM_UNIT_CLEAR" val="1"/>
  <p:tag name="KSO_WM_UNIT_LAYERLEVEL" val="1"/>
  <p:tag name="KSO_WM_UNIT_VALUE" val="13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heme/theme1.xml><?xml version="1.0" encoding="utf-8"?>
<a:theme xmlns:a="http://schemas.openxmlformats.org/drawingml/2006/main" name="WWW.2PPT.COM&#10;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1456</Words>
  <Application>Microsoft Office PowerPoint</Application>
  <PresentationFormat>全屏显示(16:9)</PresentationFormat>
  <Paragraphs>297</Paragraphs>
  <Slides>21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2" baseType="lpstr">
      <vt:lpstr>黑体</vt:lpstr>
      <vt:lpstr>楷体_GB2312</vt:lpstr>
      <vt:lpstr>隶书</vt:lpstr>
      <vt:lpstr>宋体</vt:lpstr>
      <vt:lpstr>微软雅黑</vt:lpstr>
      <vt:lpstr>幼圆</vt:lpstr>
      <vt:lpstr>Arial</vt:lpstr>
      <vt:lpstr>Calibri</vt:lpstr>
      <vt:lpstr>Times New Roman</vt:lpstr>
      <vt:lpstr>Wingdings</vt:lpstr>
      <vt:lpstr>WWW.2PPT.COM
</vt:lpstr>
      <vt:lpstr>第三章  变量之间的关系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2018-03-01T02:03:00Z</dcterms:created>
  <dcterms:modified xsi:type="dcterms:W3CDTF">2023-01-16T19:56:40Z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70AC27236E1B4C05B95B0A2AD60E2BC2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