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35"/>
  </p:notesMasterIdLst>
  <p:handoutMasterIdLst>
    <p:handoutMasterId r:id="rId36"/>
  </p:handoutMasterIdLst>
  <p:sldIdLst>
    <p:sldId id="316" r:id="rId2"/>
    <p:sldId id="317" r:id="rId3"/>
    <p:sldId id="31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2" r:id="rId27"/>
    <p:sldId id="343" r:id="rId28"/>
    <p:sldId id="344" r:id="rId29"/>
    <p:sldId id="345" r:id="rId30"/>
    <p:sldId id="341" r:id="rId31"/>
    <p:sldId id="346" r:id="rId32"/>
    <p:sldId id="347" r:id="rId33"/>
    <p:sldId id="348" r:id="rId34"/>
  </p:sldIdLst>
  <p:sldSz cx="9144000" cy="5143500" type="screen16x9"/>
  <p:notesSz cx="6858000" cy="9144000"/>
  <p:custDataLst>
    <p:tags r:id="rId37"/>
  </p:custData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a:srgbClr val="FFFFFF"/>
    <a:srgbClr val="FFCCCC"/>
    <a:srgbClr val="FFCCFF"/>
    <a:srgbClr val="00CCFF"/>
    <a:srgbClr val="00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46" autoAdjust="0"/>
    <p:restoredTop sz="94660"/>
  </p:normalViewPr>
  <p:slideViewPr>
    <p:cSldViewPr snapToGrid="0">
      <p:cViewPr>
        <p:scale>
          <a:sx n="140" d="100"/>
          <a:sy n="140" d="100"/>
        </p:scale>
        <p:origin x="-804" y="-330"/>
      </p:cViewPr>
      <p:guideLst>
        <p:guide orient="horz" pos="1620"/>
        <p:guide pos="2880"/>
      </p:guideLst>
    </p:cSldViewPr>
  </p:slideViewPr>
  <p:notesTextViewPr>
    <p:cViewPr>
      <p:scale>
        <a:sx n="1" d="1"/>
        <a:sy n="1" d="1"/>
      </p:scale>
      <p:origin x="0" y="0"/>
    </p:cViewPr>
  </p:notesTextViewPr>
  <p:sorterViewPr>
    <p:cViewPr>
      <p:scale>
        <a:sx n="41" d="100"/>
        <a:sy n="41"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82220074-8BCF-4D58-A4CB-83287A44F358}" type="datetimeFigureOut">
              <a:rPr lang="zh-CN" altLang="en-US"/>
              <a:t>2023-01-17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a:latin typeface="等线" panose="02010600030101010101" pitchFamily="2" charset="-122"/>
                <a:ea typeface="等线" panose="02010600030101010101" pitchFamily="2" charset="-122"/>
              </a:defRPr>
            </a:lvl1pPr>
          </a:lstStyle>
          <a:p>
            <a:pPr>
              <a:defRPr/>
            </a:pPr>
            <a:fld id="{6AEE401A-1D92-40D3-9FBA-30F1D86C6EAB}"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defTabSz="685800" rtl="0" eaLnBrk="0" fontAlgn="base" hangingPunct="0">
      <a:spcBef>
        <a:spcPct val="30000"/>
      </a:spcBef>
      <a:spcAft>
        <a:spcPct val="0"/>
      </a:spcAft>
      <a:defRPr sz="900" kern="1200">
        <a:solidFill>
          <a:schemeClr val="tx1"/>
        </a:solidFill>
        <a:latin typeface="+mn-lt"/>
        <a:ea typeface="+mn-ea"/>
        <a:cs typeface="+mn-cs"/>
      </a:defRPr>
    </a:lvl1pPr>
    <a:lvl2pPr marL="342900" algn="l" defTabSz="685800" rtl="0" eaLnBrk="0" fontAlgn="base" hangingPunct="0">
      <a:spcBef>
        <a:spcPct val="30000"/>
      </a:spcBef>
      <a:spcAft>
        <a:spcPct val="0"/>
      </a:spcAft>
      <a:defRPr sz="900" kern="1200">
        <a:solidFill>
          <a:schemeClr val="tx1"/>
        </a:solidFill>
        <a:latin typeface="+mn-lt"/>
        <a:ea typeface="+mn-ea"/>
        <a:cs typeface="+mn-cs"/>
      </a:defRPr>
    </a:lvl2pPr>
    <a:lvl3pPr marL="685800" algn="l" defTabSz="685800" rtl="0" eaLnBrk="0" fontAlgn="base" hangingPunct="0">
      <a:spcBef>
        <a:spcPct val="30000"/>
      </a:spcBef>
      <a:spcAft>
        <a:spcPct val="0"/>
      </a:spcAft>
      <a:defRPr sz="900" kern="1200">
        <a:solidFill>
          <a:schemeClr val="tx1"/>
        </a:solidFill>
        <a:latin typeface="+mn-lt"/>
        <a:ea typeface="+mn-ea"/>
        <a:cs typeface="+mn-cs"/>
      </a:defRPr>
    </a:lvl3pPr>
    <a:lvl4pPr marL="1028700" algn="l" defTabSz="685800" rtl="0" eaLnBrk="0" fontAlgn="base" hangingPunct="0">
      <a:spcBef>
        <a:spcPct val="30000"/>
      </a:spcBef>
      <a:spcAft>
        <a:spcPct val="0"/>
      </a:spcAft>
      <a:defRPr sz="900" kern="1200">
        <a:solidFill>
          <a:schemeClr val="tx1"/>
        </a:solidFill>
        <a:latin typeface="+mn-lt"/>
        <a:ea typeface="+mn-ea"/>
        <a:cs typeface="+mn-cs"/>
      </a:defRPr>
    </a:lvl4pPr>
    <a:lvl5pPr marL="1371600" algn="l" defTabSz="685800" rtl="0" eaLnBrk="0" fontAlgn="base" hangingPunct="0">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E2BABE1-7885-438E-9D9E-F03592AC7261}" type="slidenum">
              <a:rPr lang="zh-CN" altLang="en-US" smtClean="0"/>
              <a:t>5</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3686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A7074CB-BF45-45BF-94EA-B9CF8F070E63}" type="slidenum">
              <a:rPr lang="zh-CN" altLang="en-US" smtClean="0"/>
              <a:t>12</a:t>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1E5CC9C3-DE7D-491C-B35E-A315023838FB}" type="slidenum">
              <a:rPr lang="zh-CN" altLang="en-US" smtClean="0"/>
              <a:t>16</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垂直排列标题与文本">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2023-01-17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20445;&#25252;&#22823;&#35937;&#23459;&#20256;&#29255;.wmv" TargetMode="External"/><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900114" y="2577945"/>
            <a:ext cx="74882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866775" y="793168"/>
            <a:ext cx="7410450" cy="1446550"/>
          </a:xfrm>
          <a:prstGeom prst="rect">
            <a:avLst/>
          </a:prstGeom>
        </p:spPr>
        <p:txBody>
          <a:bodyPr>
            <a:spAutoFit/>
          </a:bodyPr>
          <a:lstStyle/>
          <a:p>
            <a:pPr algn="ctr" eaLnBrk="1" hangingPunct="1">
              <a:defRPr/>
            </a:pPr>
            <a:r>
              <a:rPr lang="en-US" altLang="zh-CN" sz="4400" b="1" dirty="0">
                <a:solidFill>
                  <a:prstClr val="black"/>
                </a:solidFill>
                <a:latin typeface="Times New Roman" panose="02020603050405020304" pitchFamily="18" charset="0"/>
                <a:ea typeface="黑体" panose="02010609060101010101" charset="-122"/>
                <a:cs typeface="Times New Roman" panose="02020603050405020304" pitchFamily="18" charset="0"/>
              </a:rPr>
              <a:t>Unit </a:t>
            </a:r>
            <a:r>
              <a:rPr lang="en-US" altLang="zh-CN" sz="4400" b="1" dirty="0" smtClean="0">
                <a:solidFill>
                  <a:prstClr val="black"/>
                </a:solidFill>
                <a:latin typeface="Times New Roman" panose="02020603050405020304" pitchFamily="18" charset="0"/>
                <a:ea typeface="黑体" panose="02010609060101010101" charset="-122"/>
                <a:cs typeface="Times New Roman" panose="02020603050405020304" pitchFamily="18" charset="0"/>
              </a:rPr>
              <a:t>5</a:t>
            </a:r>
          </a:p>
          <a:p>
            <a:pPr algn="ctr" eaLnBrk="1" hangingPunct="1">
              <a:defRPr/>
            </a:pPr>
            <a:r>
              <a:rPr lang="en-US" altLang="zh-CN" sz="4400" b="1" dirty="0" smtClean="0">
                <a:solidFill>
                  <a:prstClr val="black"/>
                </a:solidFill>
                <a:latin typeface="Times New Roman" panose="02020603050405020304" pitchFamily="18" charset="0"/>
                <a:ea typeface="黑体" panose="02010609060101010101" charset="-122"/>
                <a:cs typeface="Times New Roman" panose="02020603050405020304" pitchFamily="18" charset="0"/>
              </a:rPr>
              <a:t>Why </a:t>
            </a:r>
            <a:r>
              <a:rPr lang="en-US" altLang="zh-CN" sz="4400" b="1" dirty="0">
                <a:solidFill>
                  <a:prstClr val="black"/>
                </a:solidFill>
                <a:latin typeface="Times New Roman" panose="02020603050405020304" pitchFamily="18" charset="0"/>
                <a:ea typeface="黑体" panose="02010609060101010101" charset="-122"/>
                <a:cs typeface="Times New Roman" panose="02020603050405020304" pitchFamily="18" charset="0"/>
              </a:rPr>
              <a:t>do you like pandas?</a:t>
            </a:r>
            <a:endParaRPr lang="zh-CN" altLang="en-US" sz="2000" dirty="0">
              <a:latin typeface="Times New Roman" panose="02020603050405020304" pitchFamily="18" charset="0"/>
              <a:cs typeface="Times New Roman" panose="02020603050405020304" pitchFamily="18" charset="0"/>
            </a:endParaRPr>
          </a:p>
        </p:txBody>
      </p:sp>
      <p:sp>
        <p:nvSpPr>
          <p:cNvPr id="8" name="矩形 7"/>
          <p:cNvSpPr/>
          <p:nvPr/>
        </p:nvSpPr>
        <p:spPr>
          <a:xfrm>
            <a:off x="1839119" y="2805002"/>
            <a:ext cx="5465762" cy="523713"/>
          </a:xfrm>
          <a:prstGeom prst="rect">
            <a:avLst/>
          </a:prstGeom>
        </p:spPr>
        <p:txBody>
          <a:bodyPr>
            <a:spAutoFit/>
          </a:bodyPr>
          <a:lstStyle/>
          <a:p>
            <a:pPr algn="ctr" eaLnBrk="1" hangingPunct="1">
              <a:defRPr/>
            </a:pPr>
            <a:r>
              <a:rPr lang="en-US" altLang="zh-CN" sz="2800" b="1" dirty="0">
                <a:solidFill>
                  <a:prstClr val="black"/>
                </a:solidFill>
                <a:latin typeface="Times New Roman" panose="02020603050405020304" pitchFamily="18" charset="0"/>
                <a:ea typeface="黑体" panose="02010609060101010101" charset="-122"/>
                <a:cs typeface="Times New Roman" panose="02020603050405020304" pitchFamily="18" charset="0"/>
              </a:rPr>
              <a:t>Section </a:t>
            </a:r>
            <a:r>
              <a:rPr lang="en-US" altLang="zh-CN" sz="2800" b="1" dirty="0" smtClean="0">
                <a:solidFill>
                  <a:prstClr val="black"/>
                </a:solidFill>
                <a:latin typeface="Times New Roman" panose="02020603050405020304" pitchFamily="18" charset="0"/>
                <a:ea typeface="黑体" panose="02010609060101010101" charset="-122"/>
                <a:cs typeface="Times New Roman" panose="02020603050405020304" pitchFamily="18" charset="0"/>
              </a:rPr>
              <a:t>B  </a:t>
            </a:r>
            <a:r>
              <a:rPr lang="zh-CN" altLang="en-US" sz="2800" b="1" dirty="0" smtClean="0">
                <a:solidFill>
                  <a:prstClr val="black"/>
                </a:solidFill>
                <a:latin typeface="Times New Roman" panose="02020603050405020304" pitchFamily="18" charset="0"/>
                <a:ea typeface="黑体" panose="02010609060101010101" charset="-122"/>
                <a:cs typeface="Times New Roman" panose="02020603050405020304" pitchFamily="18" charset="0"/>
              </a:rPr>
              <a:t>第</a:t>
            </a:r>
            <a:r>
              <a:rPr lang="en-US" altLang="zh-CN" sz="2800" b="1" dirty="0" smtClean="0">
                <a:solidFill>
                  <a:prstClr val="black"/>
                </a:solidFill>
                <a:latin typeface="Times New Roman" panose="02020603050405020304" pitchFamily="18" charset="0"/>
                <a:ea typeface="黑体" panose="02010609060101010101" charset="-122"/>
                <a:cs typeface="Times New Roman" panose="02020603050405020304" pitchFamily="18" charset="0"/>
              </a:rPr>
              <a:t>2</a:t>
            </a:r>
            <a:r>
              <a:rPr lang="zh-CN" altLang="en-US" sz="2800" b="1" dirty="0" smtClean="0">
                <a:solidFill>
                  <a:prstClr val="black"/>
                </a:solidFill>
                <a:latin typeface="Times New Roman" panose="02020603050405020304" pitchFamily="18" charset="0"/>
                <a:ea typeface="黑体" panose="02010609060101010101" charset="-122"/>
                <a:cs typeface="Times New Roman" panose="02020603050405020304" pitchFamily="18" charset="0"/>
              </a:rPr>
              <a:t>课时</a:t>
            </a:r>
            <a:endParaRPr lang="zh-CN" altLang="en-US" sz="1200" dirty="0">
              <a:latin typeface="Times New Roman" panose="02020603050405020304" pitchFamily="18" charset="0"/>
              <a:cs typeface="Times New Roman" panose="02020603050405020304" pitchFamily="18" charset="0"/>
            </a:endParaRPr>
          </a:p>
        </p:txBody>
      </p:sp>
      <p:sp>
        <p:nvSpPr>
          <p:cNvPr id="9" name="矩形 8"/>
          <p:cNvSpPr/>
          <p:nvPr/>
        </p:nvSpPr>
        <p:spPr>
          <a:xfrm>
            <a:off x="0" y="4063160"/>
            <a:ext cx="9144000" cy="429895"/>
          </a:xfrm>
          <a:prstGeom prst="rect">
            <a:avLst/>
          </a:prstGeom>
        </p:spPr>
        <p:txBody>
          <a:bodyPr wrap="square">
            <a:spAutoFit/>
          </a:bodyPr>
          <a:lstStyle/>
          <a:p>
            <a:pPr marL="257175" indent="-257175"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组合 4"/>
          <p:cNvGrpSpPr/>
          <p:nvPr/>
        </p:nvGrpSpPr>
        <p:grpSpPr bwMode="auto">
          <a:xfrm>
            <a:off x="796926" y="834767"/>
            <a:ext cx="709613" cy="584020"/>
            <a:chOff x="449580" y="517058"/>
            <a:chExt cx="803665" cy="584775"/>
          </a:xfrm>
        </p:grpSpPr>
        <p:sp>
          <p:nvSpPr>
            <p:cNvPr id="3" name="椭圆 2"/>
            <p:cNvSpPr/>
            <p:nvPr/>
          </p:nvSpPr>
          <p:spPr>
            <a:xfrm>
              <a:off x="449580" y="571086"/>
              <a:ext cx="738940" cy="50214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sz="3200" b="1" dirty="0">
                <a:solidFill>
                  <a:srgbClr val="0000FF"/>
                </a:solidFill>
              </a:endParaRPr>
            </a:p>
          </p:txBody>
        </p:sp>
        <p:sp>
          <p:nvSpPr>
            <p:cNvPr id="10247" name="TextBox 3"/>
            <p:cNvSpPr txBox="1">
              <a:spLocks noChangeArrowheads="1"/>
            </p:cNvSpPr>
            <p:nvPr/>
          </p:nvSpPr>
          <p:spPr bwMode="auto">
            <a:xfrm>
              <a:off x="468385" y="517058"/>
              <a:ext cx="7848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rgbClr val="0000FF"/>
                  </a:solidFill>
                  <a:latin typeface="Arial" panose="020B0604020202020204" pitchFamily="34" charset="0"/>
                </a:rPr>
                <a:t>2b</a:t>
              </a:r>
              <a:endParaRPr lang="zh-CN" altLang="en-US" sz="3200" b="1">
                <a:solidFill>
                  <a:srgbClr val="0000FF"/>
                </a:solidFill>
                <a:latin typeface="Arial" panose="020B0604020202020204" pitchFamily="34" charset="0"/>
              </a:endParaRPr>
            </a:p>
          </p:txBody>
        </p:sp>
      </p:grpSp>
      <p:sp>
        <p:nvSpPr>
          <p:cNvPr id="5" name="Text Box 2"/>
          <p:cNvSpPr txBox="1">
            <a:spLocks noChangeArrowheads="1"/>
          </p:cNvSpPr>
          <p:nvPr/>
        </p:nvSpPr>
        <p:spPr bwMode="auto">
          <a:xfrm>
            <a:off x="1436688" y="660196"/>
            <a:ext cx="7010400" cy="953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800" b="1" dirty="0">
                <a:latin typeface="Times New Roman" panose="02020603050405020304" pitchFamily="18" charset="0"/>
                <a:cs typeface="Times New Roman" panose="02020603050405020304" pitchFamily="18" charset="0"/>
              </a:rPr>
              <a:t>Read this website article and check (</a:t>
            </a:r>
            <a:r>
              <a:rPr lang="en-US" altLang="zh-CN" sz="2800" b="1" dirty="0">
                <a:latin typeface="Times New Roman" panose="02020603050405020304" pitchFamily="18" charset="0"/>
                <a:ea typeface="+mj-ea"/>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 the best title for it.</a:t>
            </a:r>
            <a:endParaRPr lang="en-US" altLang="zh-CN" sz="2800" dirty="0">
              <a:latin typeface="Times New Roman" panose="02020603050405020304" pitchFamily="18" charset="0"/>
              <a:cs typeface="Times New Roman" panose="02020603050405020304" pitchFamily="18" charset="0"/>
            </a:endParaRPr>
          </a:p>
        </p:txBody>
      </p:sp>
      <p:sp>
        <p:nvSpPr>
          <p:cNvPr id="6" name="Text Box 2"/>
          <p:cNvSpPr txBox="1">
            <a:spLocks noChangeArrowheads="1"/>
          </p:cNvSpPr>
          <p:nvPr/>
        </p:nvSpPr>
        <p:spPr bwMode="auto">
          <a:xfrm>
            <a:off x="1506539" y="1858390"/>
            <a:ext cx="6264275" cy="216150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en-US" altLang="zh-CN" sz="2800" b="1" dirty="0">
                <a:latin typeface="Times New Roman" panose="02020603050405020304" pitchFamily="18" charset="0"/>
                <a:cs typeface="Times New Roman" panose="02020603050405020304" pitchFamily="18" charset="0"/>
              </a:rPr>
              <a:t>   _______  What Is an Elephant?</a:t>
            </a:r>
          </a:p>
          <a:p>
            <a:pPr eaLnBrk="1" hangingPunct="1">
              <a:lnSpc>
                <a:spcPct val="120000"/>
              </a:lnSpc>
              <a:defRPr/>
            </a:pPr>
            <a:r>
              <a:rPr lang="en-US" altLang="zh-CN" sz="2800" b="1" dirty="0">
                <a:latin typeface="Times New Roman" panose="02020603050405020304" pitchFamily="18" charset="0"/>
                <a:cs typeface="Times New Roman" panose="02020603050405020304" pitchFamily="18" charset="0"/>
              </a:rPr>
              <a:t>   _______  Come to Thailand</a:t>
            </a:r>
          </a:p>
          <a:p>
            <a:pPr eaLnBrk="1" hangingPunct="1">
              <a:lnSpc>
                <a:spcPct val="120000"/>
              </a:lnSpc>
              <a:defRPr/>
            </a:pPr>
            <a:r>
              <a:rPr lang="en-US" altLang="zh-CN" sz="2800" b="1" dirty="0">
                <a:latin typeface="Times New Roman" panose="02020603050405020304" pitchFamily="18" charset="0"/>
                <a:cs typeface="Times New Roman" panose="02020603050405020304" pitchFamily="18" charset="0"/>
              </a:rPr>
              <a:t>   _______  Let’s Save the Elephants</a:t>
            </a:r>
          </a:p>
          <a:p>
            <a:pPr eaLnBrk="1" hangingPunct="1">
              <a:lnSpc>
                <a:spcPct val="120000"/>
              </a:lnSpc>
              <a:defRPr/>
            </a:pPr>
            <a:r>
              <a:rPr lang="en-US" altLang="zh-CN" sz="2800" b="1" dirty="0">
                <a:latin typeface="Times New Roman" panose="02020603050405020304" pitchFamily="18" charset="0"/>
                <a:cs typeface="Times New Roman" panose="02020603050405020304" pitchFamily="18" charset="0"/>
              </a:rPr>
              <a:t>   _______  Elephants Are Good Pets</a:t>
            </a:r>
            <a:endParaRPr lang="en-US" altLang="zh-CN" sz="2800" dirty="0">
              <a:latin typeface="Times New Roman" panose="02020603050405020304" pitchFamily="18" charset="0"/>
              <a:cs typeface="Times New Roman" panose="02020603050405020304" pitchFamily="18" charset="0"/>
            </a:endParaRPr>
          </a:p>
        </p:txBody>
      </p:sp>
      <p:sp>
        <p:nvSpPr>
          <p:cNvPr id="8" name="矩形 7"/>
          <p:cNvSpPr/>
          <p:nvPr/>
        </p:nvSpPr>
        <p:spPr>
          <a:xfrm>
            <a:off x="2154238" y="2874076"/>
            <a:ext cx="595312" cy="584020"/>
          </a:xfrm>
          <a:prstGeom prst="rect">
            <a:avLst/>
          </a:prstGeom>
        </p:spPr>
        <p:txBody>
          <a:bodyPr wrap="none">
            <a:spAutoFit/>
          </a:bodyPr>
          <a:lstStyle/>
          <a:p>
            <a:pPr eaLnBrk="1" hangingPunct="1">
              <a:defRPr/>
            </a:pPr>
            <a:r>
              <a:rPr lang="en-US" altLang="zh-CN" sz="3200" b="1" dirty="0">
                <a:solidFill>
                  <a:srgbClr val="FF0000"/>
                </a:solidFill>
                <a:latin typeface="+mj-ea"/>
                <a:cs typeface="Times New Roman" panose="02020603050405020304" pitchFamily="18" charset="0"/>
              </a:rPr>
              <a:t>√</a:t>
            </a:r>
            <a:endParaRPr lang="zh-CN" altLang="en-US" sz="3200" dirty="0">
              <a:solidFill>
                <a:srgbClr val="FF0000"/>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539751" y="771287"/>
            <a:ext cx="7345363" cy="9537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dirty="0">
                <a:latin typeface="Times New Roman" panose="02020603050405020304" pitchFamily="18" charset="0"/>
              </a:rPr>
              <a:t>Read the article quickly and find out the topic sentence in each paragraph.</a:t>
            </a:r>
          </a:p>
        </p:txBody>
      </p:sp>
      <p:sp>
        <p:nvSpPr>
          <p:cNvPr id="3" name="Text Box 7"/>
          <p:cNvSpPr txBox="1">
            <a:spLocks noChangeArrowheads="1"/>
          </p:cNvSpPr>
          <p:nvPr/>
        </p:nvSpPr>
        <p:spPr bwMode="auto">
          <a:xfrm>
            <a:off x="539751" y="1923457"/>
            <a:ext cx="1439863" cy="5237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r>
              <a:rPr lang="en-US" altLang="zh-CN" sz="2800" b="1" dirty="0">
                <a:latin typeface="Times New Roman" panose="02020603050405020304" pitchFamily="18" charset="0"/>
              </a:rPr>
              <a:t>Para. 1</a:t>
            </a:r>
          </a:p>
        </p:txBody>
      </p:sp>
      <p:sp>
        <p:nvSpPr>
          <p:cNvPr id="4" name="Text Box 8"/>
          <p:cNvSpPr txBox="1">
            <a:spLocks noChangeArrowheads="1"/>
          </p:cNvSpPr>
          <p:nvPr/>
        </p:nvSpPr>
        <p:spPr bwMode="auto">
          <a:xfrm>
            <a:off x="539751" y="2716961"/>
            <a:ext cx="1439863" cy="52212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r>
              <a:rPr lang="en-US" altLang="zh-CN" sz="2800" b="1" dirty="0">
                <a:latin typeface="Times New Roman" panose="02020603050405020304" pitchFamily="18" charset="0"/>
              </a:rPr>
              <a:t>Para. 2</a:t>
            </a:r>
          </a:p>
        </p:txBody>
      </p:sp>
      <p:sp>
        <p:nvSpPr>
          <p:cNvPr id="5" name="Text Box 9"/>
          <p:cNvSpPr txBox="1">
            <a:spLocks noChangeArrowheads="1"/>
          </p:cNvSpPr>
          <p:nvPr/>
        </p:nvSpPr>
        <p:spPr bwMode="auto">
          <a:xfrm>
            <a:off x="539751" y="3489836"/>
            <a:ext cx="1439863" cy="522126"/>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r>
              <a:rPr lang="en-US" altLang="zh-CN" sz="2800" b="1" dirty="0">
                <a:latin typeface="Times New Roman" panose="02020603050405020304" pitchFamily="18" charset="0"/>
              </a:rPr>
              <a:t>Para. 3</a:t>
            </a:r>
          </a:p>
        </p:txBody>
      </p:sp>
      <p:sp>
        <p:nvSpPr>
          <p:cNvPr id="6" name="Text Box 11"/>
          <p:cNvSpPr txBox="1">
            <a:spLocks noChangeArrowheads="1"/>
          </p:cNvSpPr>
          <p:nvPr/>
        </p:nvSpPr>
        <p:spPr bwMode="auto">
          <a:xfrm>
            <a:off x="2051050" y="1923457"/>
            <a:ext cx="6624638"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rgbClr val="0000FF"/>
                </a:solidFill>
                <a:latin typeface="Times New Roman" panose="02020603050405020304" pitchFamily="18" charset="0"/>
              </a:rPr>
              <a:t>The elephant is one of Thailand’s symbols.</a:t>
            </a:r>
          </a:p>
        </p:txBody>
      </p:sp>
      <p:sp>
        <p:nvSpPr>
          <p:cNvPr id="7" name="Text Box 12"/>
          <p:cNvSpPr txBox="1">
            <a:spLocks noChangeArrowheads="1"/>
          </p:cNvSpPr>
          <p:nvPr/>
        </p:nvSpPr>
        <p:spPr bwMode="auto">
          <a:xfrm>
            <a:off x="2051051" y="2716961"/>
            <a:ext cx="4968875" cy="522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rgbClr val="0000FF"/>
                </a:solidFill>
                <a:latin typeface="Times New Roman" panose="02020603050405020304" pitchFamily="18" charset="0"/>
              </a:rPr>
              <a:t>Elephants are smart animals.</a:t>
            </a:r>
          </a:p>
        </p:txBody>
      </p:sp>
      <p:sp>
        <p:nvSpPr>
          <p:cNvPr id="8" name="Text Box 13"/>
          <p:cNvSpPr txBox="1">
            <a:spLocks noChangeArrowheads="1"/>
          </p:cNvSpPr>
          <p:nvPr/>
        </p:nvSpPr>
        <p:spPr bwMode="auto">
          <a:xfrm>
            <a:off x="2006600" y="3489836"/>
            <a:ext cx="5011738" cy="522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rgbClr val="0000FF"/>
                </a:solidFill>
                <a:latin typeface="Times New Roman" panose="02020603050405020304" pitchFamily="18" charset="0"/>
              </a:rPr>
              <a:t>Elephants are in great danger.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Left)">
                                      <p:cBhvr>
                                        <p:cTn id="10" dur="500"/>
                                        <p:tgtEl>
                                          <p:spTgt spid="4"/>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900" decel="100000" fill="hold"/>
                                        <p:tgtEl>
                                          <p:spTgt spid="6"/>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900" decel="100000" fill="hold"/>
                                        <p:tgtEl>
                                          <p:spTgt spid="7"/>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900" decel="100000" fill="hold"/>
                                        <p:tgtEl>
                                          <p:spTgt spid="8"/>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11188" y="484039"/>
            <a:ext cx="7239000" cy="522126"/>
          </a:xfrm>
          <a:prstGeom prst="rect">
            <a:avLst/>
          </a:prstGeom>
          <a:solidFill>
            <a:schemeClr val="accent5">
              <a:lumMod val="40000"/>
              <a:lumOff val="60000"/>
            </a:schemeClr>
          </a:solidFill>
          <a:ln>
            <a:noFill/>
          </a:ln>
          <a:effectLst/>
        </p:spPr>
        <p:txBody>
          <a:bodyPr>
            <a:spAutoFit/>
          </a:bodyPr>
          <a:lstStyle/>
          <a:p>
            <a:pPr eaLnBrk="1" hangingPunct="1">
              <a:spcBef>
                <a:spcPct val="50000"/>
              </a:spcBef>
              <a:defRPr/>
            </a:pPr>
            <a:r>
              <a:rPr lang="en-US" altLang="zh-CN" sz="2800" b="1" dirty="0">
                <a:latin typeface="Times New Roman" panose="02020603050405020304" pitchFamily="18" charset="0"/>
              </a:rPr>
              <a:t>Read paragraph 1 and answer the questions.</a:t>
            </a:r>
          </a:p>
        </p:txBody>
      </p:sp>
      <p:sp>
        <p:nvSpPr>
          <p:cNvPr id="12291" name="Text Box 5"/>
          <p:cNvSpPr txBox="1">
            <a:spLocks noChangeArrowheads="1"/>
          </p:cNvSpPr>
          <p:nvPr/>
        </p:nvSpPr>
        <p:spPr bwMode="auto">
          <a:xfrm>
            <a:off x="619125" y="1058537"/>
            <a:ext cx="7416800" cy="20329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2800" b="1">
                <a:latin typeface="Times New Roman" panose="02020603050405020304" pitchFamily="18" charset="0"/>
              </a:rPr>
              <a:t>1. Where are the students from?</a:t>
            </a:r>
          </a:p>
          <a:p>
            <a:pPr eaLnBrk="1" hangingPunct="1">
              <a:lnSpc>
                <a:spcPct val="150000"/>
              </a:lnSpc>
            </a:pPr>
            <a:r>
              <a:rPr lang="en-US" altLang="zh-CN" sz="2800" b="1">
                <a:latin typeface="Times New Roman" panose="02020603050405020304" pitchFamily="18" charset="0"/>
              </a:rPr>
              <a:t>2. What do they want to do?</a:t>
            </a:r>
          </a:p>
          <a:p>
            <a:pPr eaLnBrk="1" hangingPunct="1">
              <a:lnSpc>
                <a:spcPct val="150000"/>
              </a:lnSpc>
            </a:pPr>
            <a:r>
              <a:rPr lang="en-US" altLang="zh-CN" sz="2800" b="1">
                <a:latin typeface="Times New Roman" panose="02020603050405020304" pitchFamily="18" charset="0"/>
              </a:rPr>
              <a:t>3. Why are elephants important in Thailand?</a:t>
            </a:r>
          </a:p>
        </p:txBody>
      </p:sp>
      <p:sp>
        <p:nvSpPr>
          <p:cNvPr id="4" name="Text Box 6"/>
          <p:cNvSpPr txBox="1">
            <a:spLocks noChangeArrowheads="1"/>
          </p:cNvSpPr>
          <p:nvPr/>
        </p:nvSpPr>
        <p:spPr bwMode="auto">
          <a:xfrm>
            <a:off x="5832475" y="1188671"/>
            <a:ext cx="1943100" cy="522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0000FF"/>
                </a:solidFill>
                <a:latin typeface="Times New Roman" panose="02020603050405020304" pitchFamily="18" charset="0"/>
              </a:rPr>
              <a:t>Thailand.</a:t>
            </a:r>
          </a:p>
        </p:txBody>
      </p:sp>
      <p:sp>
        <p:nvSpPr>
          <p:cNvPr id="5" name="Text Box 7"/>
          <p:cNvSpPr txBox="1">
            <a:spLocks noChangeArrowheads="1"/>
          </p:cNvSpPr>
          <p:nvPr/>
        </p:nvSpPr>
        <p:spPr bwMode="auto">
          <a:xfrm>
            <a:off x="5076826" y="1832998"/>
            <a:ext cx="3222625"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0000FF"/>
                </a:solidFill>
                <a:latin typeface="Times New Roman" panose="02020603050405020304" pitchFamily="18" charset="0"/>
              </a:rPr>
              <a:t>Save the elephants.</a:t>
            </a:r>
          </a:p>
        </p:txBody>
      </p:sp>
      <p:sp>
        <p:nvSpPr>
          <p:cNvPr id="6" name="Text Box 8"/>
          <p:cNvSpPr txBox="1">
            <a:spLocks noChangeArrowheads="1"/>
          </p:cNvSpPr>
          <p:nvPr/>
        </p:nvSpPr>
        <p:spPr bwMode="auto">
          <a:xfrm>
            <a:off x="619125" y="3642189"/>
            <a:ext cx="1504950"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latin typeface="Times New Roman" panose="02020603050405020304" pitchFamily="18" charset="0"/>
              </a:rPr>
              <a:t>Because </a:t>
            </a:r>
          </a:p>
        </p:txBody>
      </p:sp>
      <p:sp>
        <p:nvSpPr>
          <p:cNvPr id="8" name="Text Box 10"/>
          <p:cNvSpPr txBox="1">
            <a:spLocks noChangeArrowheads="1"/>
          </p:cNvSpPr>
          <p:nvPr/>
        </p:nvSpPr>
        <p:spPr bwMode="auto">
          <a:xfrm>
            <a:off x="2330451" y="3080387"/>
            <a:ext cx="6481763" cy="522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latin typeface="Times New Roman" panose="02020603050405020304" pitchFamily="18" charset="0"/>
              </a:rPr>
              <a:t>it is one of Thailand’s _________.</a:t>
            </a:r>
          </a:p>
        </p:txBody>
      </p:sp>
      <p:sp>
        <p:nvSpPr>
          <p:cNvPr id="9" name="Text Box 11"/>
          <p:cNvSpPr txBox="1">
            <a:spLocks noChangeArrowheads="1"/>
          </p:cNvSpPr>
          <p:nvPr/>
        </p:nvSpPr>
        <p:spPr bwMode="auto">
          <a:xfrm>
            <a:off x="5778501" y="3035951"/>
            <a:ext cx="1592263"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rPr>
              <a:t>symbols</a:t>
            </a:r>
          </a:p>
        </p:txBody>
      </p:sp>
      <p:sp>
        <p:nvSpPr>
          <p:cNvPr id="10" name="Text Box 12"/>
          <p:cNvSpPr txBox="1">
            <a:spLocks noChangeArrowheads="1"/>
          </p:cNvSpPr>
          <p:nvPr/>
        </p:nvSpPr>
        <p:spPr bwMode="auto">
          <a:xfrm>
            <a:off x="2338388" y="3621557"/>
            <a:ext cx="6481762" cy="522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latin typeface="Times New Roman" panose="02020603050405020304" pitchFamily="18" charset="0"/>
              </a:rPr>
              <a:t>the first flag had ______________ on it.</a:t>
            </a:r>
          </a:p>
        </p:txBody>
      </p:sp>
      <p:sp>
        <p:nvSpPr>
          <p:cNvPr id="11" name="Text Box 13"/>
          <p:cNvSpPr txBox="1">
            <a:spLocks noChangeArrowheads="1"/>
          </p:cNvSpPr>
          <p:nvPr/>
        </p:nvSpPr>
        <p:spPr bwMode="auto">
          <a:xfrm>
            <a:off x="4960939" y="3586643"/>
            <a:ext cx="2814637" cy="522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rPr>
              <a:t>a white elephant</a:t>
            </a:r>
          </a:p>
        </p:txBody>
      </p:sp>
      <p:sp>
        <p:nvSpPr>
          <p:cNvPr id="12" name="Text Box 14"/>
          <p:cNvSpPr txBox="1">
            <a:spLocks noChangeArrowheads="1"/>
          </p:cNvSpPr>
          <p:nvPr/>
        </p:nvSpPr>
        <p:spPr bwMode="auto">
          <a:xfrm>
            <a:off x="2373313" y="4208751"/>
            <a:ext cx="4997450"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latin typeface="Times New Roman" panose="02020603050405020304" pitchFamily="18" charset="0"/>
              </a:rPr>
              <a:t>it is a symbol of __________.</a:t>
            </a:r>
          </a:p>
        </p:txBody>
      </p:sp>
      <p:sp>
        <p:nvSpPr>
          <p:cNvPr id="13" name="Text Box 15"/>
          <p:cNvSpPr txBox="1">
            <a:spLocks noChangeArrowheads="1"/>
          </p:cNvSpPr>
          <p:nvPr/>
        </p:nvSpPr>
        <p:spPr bwMode="auto">
          <a:xfrm>
            <a:off x="4962526" y="4148444"/>
            <a:ext cx="1876425" cy="522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rPr>
              <a:t>good luck</a:t>
            </a:r>
          </a:p>
        </p:txBody>
      </p:sp>
      <p:sp>
        <p:nvSpPr>
          <p:cNvPr id="14" name="左大括号 13"/>
          <p:cNvSpPr/>
          <p:nvPr/>
        </p:nvSpPr>
        <p:spPr>
          <a:xfrm>
            <a:off x="2017714" y="3342243"/>
            <a:ext cx="287337" cy="1182323"/>
          </a:xfrm>
          <a:prstGeom prst="leftBrace">
            <a:avLst>
              <a:gd name="adj1" fmla="val 3706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11" grpId="0"/>
      <p:bldP spid="12" grpId="0"/>
      <p:bldP spid="13"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04825" y="482451"/>
            <a:ext cx="7380288" cy="522127"/>
          </a:xfrm>
          <a:prstGeom prst="rect">
            <a:avLst/>
          </a:prstGeom>
          <a:solidFill>
            <a:schemeClr val="accent5">
              <a:lumMod val="40000"/>
              <a:lumOff val="60000"/>
            </a:schemeClr>
          </a:solidFill>
          <a:ln>
            <a:noFill/>
          </a:ln>
          <a:effectLst/>
        </p:spPr>
        <p:txBody>
          <a:bodyPr>
            <a:spAutoFit/>
          </a:bodyPr>
          <a:lstStyle/>
          <a:p>
            <a:pPr eaLnBrk="1" hangingPunct="1">
              <a:spcBef>
                <a:spcPct val="50000"/>
              </a:spcBef>
              <a:defRPr/>
            </a:pPr>
            <a:r>
              <a:rPr lang="en-US" altLang="zh-CN" sz="2800" b="1" dirty="0">
                <a:latin typeface="Times New Roman" panose="02020603050405020304" pitchFamily="18" charset="0"/>
              </a:rPr>
              <a:t>Read paragraph 2 and answer the questions.</a:t>
            </a:r>
          </a:p>
        </p:txBody>
      </p:sp>
      <p:sp>
        <p:nvSpPr>
          <p:cNvPr id="13315" name="Text Box 3"/>
          <p:cNvSpPr txBox="1">
            <a:spLocks noChangeArrowheads="1"/>
          </p:cNvSpPr>
          <p:nvPr/>
        </p:nvSpPr>
        <p:spPr bwMode="auto">
          <a:xfrm>
            <a:off x="468313" y="1058536"/>
            <a:ext cx="7416800" cy="13838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Tx/>
              <a:buAutoNum type="arabicPeriod"/>
            </a:pPr>
            <a:r>
              <a:rPr lang="en-US" altLang="zh-CN" sz="2800" b="1" dirty="0">
                <a:latin typeface="Times New Roman" panose="02020603050405020304" pitchFamily="18" charset="0"/>
              </a:rPr>
              <a:t>Are elephants smart animals?</a:t>
            </a:r>
          </a:p>
          <a:p>
            <a:pPr eaLnBrk="1" hangingPunct="1">
              <a:lnSpc>
                <a:spcPct val="150000"/>
              </a:lnSpc>
              <a:buFontTx/>
              <a:buAutoNum type="arabicPeriod"/>
            </a:pPr>
            <a:r>
              <a:rPr lang="en-US" altLang="zh-CN" sz="2800" b="1" dirty="0">
                <a:latin typeface="Times New Roman" panose="02020603050405020304" pitchFamily="18" charset="0"/>
              </a:rPr>
              <a:t>What can they do?</a:t>
            </a:r>
          </a:p>
        </p:txBody>
      </p:sp>
      <p:sp>
        <p:nvSpPr>
          <p:cNvPr id="4" name="Text Box 4"/>
          <p:cNvSpPr txBox="1">
            <a:spLocks noChangeArrowheads="1"/>
          </p:cNvSpPr>
          <p:nvPr/>
        </p:nvSpPr>
        <p:spPr bwMode="auto">
          <a:xfrm>
            <a:off x="5580064" y="1195019"/>
            <a:ext cx="2378075" cy="522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FF3300"/>
                </a:solidFill>
                <a:latin typeface="Times New Roman" panose="02020603050405020304" pitchFamily="18" charset="0"/>
              </a:rPr>
              <a:t>Yes, they are.</a:t>
            </a:r>
          </a:p>
        </p:txBody>
      </p:sp>
      <p:sp>
        <p:nvSpPr>
          <p:cNvPr id="5" name="Text Box 6"/>
          <p:cNvSpPr txBox="1">
            <a:spLocks noChangeArrowheads="1"/>
          </p:cNvSpPr>
          <p:nvPr/>
        </p:nvSpPr>
        <p:spPr bwMode="auto">
          <a:xfrm>
            <a:off x="468314" y="3199413"/>
            <a:ext cx="1150937"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latin typeface="Times New Roman" panose="02020603050405020304" pitchFamily="18" charset="0"/>
              </a:rPr>
              <a:t>They</a:t>
            </a:r>
            <a:r>
              <a:rPr lang="en-US" altLang="zh-CN" sz="2800" b="1">
                <a:solidFill>
                  <a:srgbClr val="FF3300"/>
                </a:solidFill>
                <a:latin typeface="Times New Roman" panose="02020603050405020304" pitchFamily="18" charset="0"/>
              </a:rPr>
              <a:t>  </a:t>
            </a:r>
          </a:p>
        </p:txBody>
      </p:sp>
      <p:sp>
        <p:nvSpPr>
          <p:cNvPr id="7" name="Text Box 8"/>
          <p:cNvSpPr txBox="1">
            <a:spLocks noChangeArrowheads="1"/>
          </p:cNvSpPr>
          <p:nvPr/>
        </p:nvSpPr>
        <p:spPr bwMode="auto">
          <a:xfrm>
            <a:off x="1455738" y="2380516"/>
            <a:ext cx="4627562"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latin typeface="Times New Roman" panose="02020603050405020304" pitchFamily="18" charset="0"/>
              </a:rPr>
              <a:t>can play ______ or ______.</a:t>
            </a:r>
          </a:p>
        </p:txBody>
      </p:sp>
      <p:sp>
        <p:nvSpPr>
          <p:cNvPr id="8" name="Text Box 9"/>
          <p:cNvSpPr txBox="1">
            <a:spLocks noChangeArrowheads="1"/>
          </p:cNvSpPr>
          <p:nvPr/>
        </p:nvSpPr>
        <p:spPr bwMode="auto">
          <a:xfrm>
            <a:off x="2862264" y="2380516"/>
            <a:ext cx="1169987"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FF3300"/>
                </a:solidFill>
                <a:latin typeface="Times New Roman" panose="02020603050405020304" pitchFamily="18" charset="0"/>
              </a:rPr>
              <a:t>soccer</a:t>
            </a:r>
          </a:p>
        </p:txBody>
      </p:sp>
      <p:sp>
        <p:nvSpPr>
          <p:cNvPr id="9" name="Text Box 11"/>
          <p:cNvSpPr txBox="1">
            <a:spLocks noChangeArrowheads="1"/>
          </p:cNvSpPr>
          <p:nvPr/>
        </p:nvSpPr>
        <p:spPr bwMode="auto">
          <a:xfrm>
            <a:off x="4464051" y="2380516"/>
            <a:ext cx="1114425"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FF3300"/>
                </a:solidFill>
                <a:latin typeface="Times New Roman" panose="02020603050405020304" pitchFamily="18" charset="0"/>
              </a:rPr>
              <a:t>music</a:t>
            </a:r>
          </a:p>
        </p:txBody>
      </p:sp>
      <p:sp>
        <p:nvSpPr>
          <p:cNvPr id="10" name="Text Box 13"/>
          <p:cNvSpPr txBox="1">
            <a:spLocks noChangeArrowheads="1"/>
          </p:cNvSpPr>
          <p:nvPr/>
        </p:nvSpPr>
        <p:spPr bwMode="auto">
          <a:xfrm>
            <a:off x="2771776" y="3991331"/>
            <a:ext cx="1871663"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FF3300"/>
                </a:solidFill>
                <a:latin typeface="Times New Roman" panose="02020603050405020304" pitchFamily="18" charset="0"/>
              </a:rPr>
              <a:t>remember</a:t>
            </a:r>
          </a:p>
        </p:txBody>
      </p:sp>
      <p:sp>
        <p:nvSpPr>
          <p:cNvPr id="11" name="Text Box 14"/>
          <p:cNvSpPr txBox="1">
            <a:spLocks noChangeArrowheads="1"/>
          </p:cNvSpPr>
          <p:nvPr/>
        </p:nvSpPr>
        <p:spPr bwMode="auto">
          <a:xfrm>
            <a:off x="1450975" y="2905817"/>
            <a:ext cx="4344988"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latin typeface="Times New Roman" panose="02020603050405020304" pitchFamily="18" charset="0"/>
              </a:rPr>
              <a:t>can also ______ very well.</a:t>
            </a:r>
          </a:p>
        </p:txBody>
      </p:sp>
      <p:sp>
        <p:nvSpPr>
          <p:cNvPr id="12" name="Text Box 15"/>
          <p:cNvSpPr txBox="1">
            <a:spLocks noChangeArrowheads="1"/>
          </p:cNvSpPr>
          <p:nvPr/>
        </p:nvSpPr>
        <p:spPr bwMode="auto">
          <a:xfrm>
            <a:off x="1455738" y="3437464"/>
            <a:ext cx="7004050" cy="522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latin typeface="Times New Roman" panose="02020603050405020304" pitchFamily="18" charset="0"/>
              </a:rPr>
              <a:t>can ____ for a long time and never _______.</a:t>
            </a:r>
          </a:p>
        </p:txBody>
      </p:sp>
      <p:sp>
        <p:nvSpPr>
          <p:cNvPr id="13" name="Text Box 16"/>
          <p:cNvSpPr txBox="1">
            <a:spLocks noChangeArrowheads="1"/>
          </p:cNvSpPr>
          <p:nvPr/>
        </p:nvSpPr>
        <p:spPr bwMode="auto">
          <a:xfrm>
            <a:off x="1455738" y="3992918"/>
            <a:ext cx="7219950"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latin typeface="Times New Roman" panose="02020603050405020304" pitchFamily="18" charset="0"/>
              </a:rPr>
              <a:t>can also _________ places with food and water.</a:t>
            </a:r>
          </a:p>
        </p:txBody>
      </p:sp>
      <p:sp>
        <p:nvSpPr>
          <p:cNvPr id="14" name="Text Box 17"/>
          <p:cNvSpPr txBox="1">
            <a:spLocks noChangeArrowheads="1"/>
          </p:cNvSpPr>
          <p:nvPr/>
        </p:nvSpPr>
        <p:spPr bwMode="auto">
          <a:xfrm>
            <a:off x="2889250" y="2913751"/>
            <a:ext cx="1035050"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FF3300"/>
                </a:solidFill>
                <a:latin typeface="Times New Roman" panose="02020603050405020304" pitchFamily="18" charset="0"/>
              </a:rPr>
              <a:t>draw</a:t>
            </a:r>
          </a:p>
        </p:txBody>
      </p:sp>
      <p:sp>
        <p:nvSpPr>
          <p:cNvPr id="15" name="Text Box 18"/>
          <p:cNvSpPr txBox="1">
            <a:spLocks noChangeArrowheads="1"/>
          </p:cNvSpPr>
          <p:nvPr/>
        </p:nvSpPr>
        <p:spPr bwMode="auto">
          <a:xfrm>
            <a:off x="2071689" y="3429530"/>
            <a:ext cx="1081087" cy="522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FF3300"/>
                </a:solidFill>
                <a:latin typeface="Times New Roman" panose="02020603050405020304" pitchFamily="18" charset="0"/>
              </a:rPr>
              <a:t>walk</a:t>
            </a:r>
          </a:p>
        </p:txBody>
      </p:sp>
      <p:sp>
        <p:nvSpPr>
          <p:cNvPr id="16" name="Text Box 19"/>
          <p:cNvSpPr txBox="1">
            <a:spLocks noChangeArrowheads="1"/>
          </p:cNvSpPr>
          <p:nvPr/>
        </p:nvSpPr>
        <p:spPr bwMode="auto">
          <a:xfrm>
            <a:off x="6826250" y="3367636"/>
            <a:ext cx="1366838"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FF3300"/>
                </a:solidFill>
                <a:latin typeface="Times New Roman" panose="02020603050405020304" pitchFamily="18" charset="0"/>
              </a:rPr>
              <a:t>get lost</a:t>
            </a:r>
          </a:p>
        </p:txBody>
      </p:sp>
      <p:sp>
        <p:nvSpPr>
          <p:cNvPr id="17" name="左大括号 16"/>
          <p:cNvSpPr/>
          <p:nvPr/>
        </p:nvSpPr>
        <p:spPr>
          <a:xfrm>
            <a:off x="1331913" y="2643959"/>
            <a:ext cx="215900" cy="1726667"/>
          </a:xfrm>
          <a:prstGeom prst="leftBrace">
            <a:avLst>
              <a:gd name="adj1" fmla="val 43607"/>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childTnLst>
                                </p:cTn>
                              </p:par>
                            </p:childTnLst>
                          </p:cTn>
                        </p:par>
                        <p:par>
                          <p:cTn id="35" fill="hold">
                            <p:stCondLst>
                              <p:cond delay="500"/>
                            </p:stCondLst>
                            <p:childTnLst>
                              <p:par>
                                <p:cTn id="36" presetID="17" presetClass="entr" presetSubtype="1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strVal val="#ppt_h"/>
                                          </p:val>
                                        </p:tav>
                                        <p:tav tm="100000">
                                          <p:val>
                                            <p:strVal val="#ppt_h"/>
                                          </p:val>
                                        </p:tav>
                                      </p:tavLst>
                                    </p:anim>
                                  </p:childTnLst>
                                </p:cTn>
                              </p:par>
                            </p:childTnLst>
                          </p:cTn>
                        </p:par>
                        <p:par>
                          <p:cTn id="52" fill="hold">
                            <p:stCondLst>
                              <p:cond delay="5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P spid="12" grpId="0"/>
      <p:bldP spid="13" grpId="0"/>
      <p:bldP spid="14" grpId="0"/>
      <p:bldP spid="15" grpId="0"/>
      <p:bldP spid="16"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755650" y="623696"/>
            <a:ext cx="7181850" cy="523713"/>
          </a:xfrm>
          <a:prstGeom prst="rect">
            <a:avLst/>
          </a:prstGeom>
          <a:solidFill>
            <a:schemeClr val="accent5">
              <a:lumMod val="40000"/>
              <a:lumOff val="60000"/>
            </a:schemeClr>
          </a:solidFill>
          <a:ln>
            <a:noFill/>
          </a:ln>
          <a:effectLst/>
        </p:spPr>
        <p:txBody>
          <a:bodyPr>
            <a:spAutoFit/>
          </a:bodyPr>
          <a:lstStyle/>
          <a:p>
            <a:pPr eaLnBrk="1" hangingPunct="1">
              <a:spcBef>
                <a:spcPct val="50000"/>
              </a:spcBef>
              <a:defRPr/>
            </a:pPr>
            <a:r>
              <a:rPr lang="en-US" altLang="zh-CN" sz="2800" b="1" dirty="0">
                <a:latin typeface="Times New Roman" panose="02020603050405020304" pitchFamily="18" charset="0"/>
              </a:rPr>
              <a:t>Read paragraph 3 and answer the questions.</a:t>
            </a:r>
          </a:p>
        </p:txBody>
      </p:sp>
      <p:sp>
        <p:nvSpPr>
          <p:cNvPr id="14339" name="Text Box 3"/>
          <p:cNvSpPr txBox="1">
            <a:spLocks noChangeArrowheads="1"/>
          </p:cNvSpPr>
          <p:nvPr/>
        </p:nvSpPr>
        <p:spPr bwMode="auto">
          <a:xfrm>
            <a:off x="673100" y="1272783"/>
            <a:ext cx="7037388"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100000"/>
              </a:spcBef>
            </a:pPr>
            <a:r>
              <a:rPr lang="en-US" altLang="zh-CN" sz="2800" b="1">
                <a:latin typeface="Times New Roman" panose="02020603050405020304" pitchFamily="18" charset="0"/>
              </a:rPr>
              <a:t>1.Are elephants in great danger? And why?</a:t>
            </a:r>
          </a:p>
        </p:txBody>
      </p:sp>
      <p:sp>
        <p:nvSpPr>
          <p:cNvPr id="4" name="Text Box 5"/>
          <p:cNvSpPr txBox="1">
            <a:spLocks noChangeArrowheads="1"/>
          </p:cNvSpPr>
          <p:nvPr/>
        </p:nvSpPr>
        <p:spPr bwMode="auto">
          <a:xfrm>
            <a:off x="962025" y="3231153"/>
            <a:ext cx="1449388"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latin typeface="Times New Roman" panose="02020603050405020304" pitchFamily="18" charset="0"/>
              </a:rPr>
              <a:t>Because </a:t>
            </a:r>
          </a:p>
        </p:txBody>
      </p:sp>
      <p:sp>
        <p:nvSpPr>
          <p:cNvPr id="6" name="Text Box 7"/>
          <p:cNvSpPr txBox="1">
            <a:spLocks noChangeArrowheads="1"/>
          </p:cNvSpPr>
          <p:nvPr/>
        </p:nvSpPr>
        <p:spPr bwMode="auto">
          <a:xfrm>
            <a:off x="2484438" y="2597936"/>
            <a:ext cx="4824412" cy="522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latin typeface="Times New Roman" panose="02020603050405020304" pitchFamily="18" charset="0"/>
              </a:rPr>
              <a:t>people _________ many trees.</a:t>
            </a:r>
          </a:p>
        </p:txBody>
      </p:sp>
      <p:sp>
        <p:nvSpPr>
          <p:cNvPr id="7" name="Text Box 8"/>
          <p:cNvSpPr txBox="1">
            <a:spLocks noChangeArrowheads="1"/>
          </p:cNvSpPr>
          <p:nvPr/>
        </p:nvSpPr>
        <p:spPr bwMode="auto">
          <a:xfrm>
            <a:off x="3635376" y="2583653"/>
            <a:ext cx="1584325"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rPr>
              <a:t>cut down</a:t>
            </a:r>
          </a:p>
        </p:txBody>
      </p:sp>
      <p:sp>
        <p:nvSpPr>
          <p:cNvPr id="8" name="Text Box 9"/>
          <p:cNvSpPr txBox="1">
            <a:spLocks noChangeArrowheads="1"/>
          </p:cNvSpPr>
          <p:nvPr/>
        </p:nvSpPr>
        <p:spPr bwMode="auto">
          <a:xfrm>
            <a:off x="5749926" y="3199413"/>
            <a:ext cx="2054225"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rPr>
              <a:t>their homes</a:t>
            </a:r>
          </a:p>
        </p:txBody>
      </p:sp>
      <p:sp>
        <p:nvSpPr>
          <p:cNvPr id="9" name="Text Box 11"/>
          <p:cNvSpPr txBox="1">
            <a:spLocks noChangeArrowheads="1"/>
          </p:cNvSpPr>
          <p:nvPr/>
        </p:nvSpPr>
        <p:spPr bwMode="auto">
          <a:xfrm>
            <a:off x="2484439" y="3223219"/>
            <a:ext cx="5634037"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latin typeface="Times New Roman" panose="02020603050405020304" pitchFamily="18" charset="0"/>
              </a:rPr>
              <a:t>elephants are losing  ___________.</a:t>
            </a:r>
          </a:p>
        </p:txBody>
      </p:sp>
      <p:sp>
        <p:nvSpPr>
          <p:cNvPr id="10" name="Text Box 12"/>
          <p:cNvSpPr txBox="1">
            <a:spLocks noChangeArrowheads="1"/>
          </p:cNvSpPr>
          <p:nvPr/>
        </p:nvSpPr>
        <p:spPr bwMode="auto">
          <a:xfrm>
            <a:off x="2509838" y="3848500"/>
            <a:ext cx="5878512"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latin typeface="Times New Roman" panose="02020603050405020304" pitchFamily="18" charset="0"/>
              </a:rPr>
              <a:t>people kill elephants for _________.</a:t>
            </a:r>
          </a:p>
        </p:txBody>
      </p:sp>
      <p:sp>
        <p:nvSpPr>
          <p:cNvPr id="11" name="Text Box 16"/>
          <p:cNvSpPr txBox="1">
            <a:spLocks noChangeArrowheads="1"/>
          </p:cNvSpPr>
          <p:nvPr/>
        </p:nvSpPr>
        <p:spPr bwMode="auto">
          <a:xfrm>
            <a:off x="6227763" y="3826282"/>
            <a:ext cx="2051050"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rPr>
              <a:t>their ivory</a:t>
            </a:r>
          </a:p>
        </p:txBody>
      </p:sp>
      <p:sp>
        <p:nvSpPr>
          <p:cNvPr id="12" name="Text Box 17"/>
          <p:cNvSpPr txBox="1">
            <a:spLocks noChangeArrowheads="1"/>
          </p:cNvSpPr>
          <p:nvPr/>
        </p:nvSpPr>
        <p:spPr bwMode="auto">
          <a:xfrm>
            <a:off x="962026" y="1928218"/>
            <a:ext cx="6048375"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latin typeface="Times New Roman" panose="02020603050405020304" pitchFamily="18" charset="0"/>
              </a:rPr>
              <a:t>Elephants are ______________.</a:t>
            </a:r>
          </a:p>
        </p:txBody>
      </p:sp>
      <p:sp>
        <p:nvSpPr>
          <p:cNvPr id="13" name="Text Box 18"/>
          <p:cNvSpPr txBox="1">
            <a:spLocks noChangeArrowheads="1"/>
          </p:cNvSpPr>
          <p:nvPr/>
        </p:nvSpPr>
        <p:spPr bwMode="auto">
          <a:xfrm>
            <a:off x="3233739" y="1885368"/>
            <a:ext cx="2662237" cy="522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rPr>
              <a:t>in great danger</a:t>
            </a:r>
          </a:p>
        </p:txBody>
      </p:sp>
      <p:sp>
        <p:nvSpPr>
          <p:cNvPr id="14" name="左大括号 13"/>
          <p:cNvSpPr/>
          <p:nvPr/>
        </p:nvSpPr>
        <p:spPr>
          <a:xfrm>
            <a:off x="2339975" y="2891532"/>
            <a:ext cx="215900" cy="1326740"/>
          </a:xfrm>
          <a:prstGeom prst="leftBrace">
            <a:avLst>
              <a:gd name="adj1" fmla="val 43607"/>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7" presetClass="entr" presetSubtype="1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
          <p:cNvSpPr txBox="1">
            <a:spLocks noChangeArrowheads="1"/>
          </p:cNvSpPr>
          <p:nvPr/>
        </p:nvSpPr>
        <p:spPr bwMode="auto">
          <a:xfrm>
            <a:off x="611189" y="980772"/>
            <a:ext cx="5400675" cy="522127"/>
          </a:xfrm>
          <a:prstGeom prst="rect">
            <a:avLst/>
          </a:prstGeom>
          <a:solidFill>
            <a:schemeClr val="accent5">
              <a:lumMod val="40000"/>
              <a:lumOff val="60000"/>
            </a:schemeClr>
          </a:solidFill>
          <a:ln>
            <a:noFill/>
          </a:ln>
          <a:effectLst/>
        </p:spPr>
        <p:txBody>
          <a:bodyPr>
            <a:spAutoFit/>
          </a:bodyPr>
          <a:lstStyle/>
          <a:p>
            <a:pPr eaLnBrk="1" hangingPunct="1">
              <a:spcBef>
                <a:spcPct val="50000"/>
              </a:spcBef>
              <a:defRPr/>
            </a:pPr>
            <a:r>
              <a:rPr lang="en-US" altLang="zh-CN" sz="2800" b="1" dirty="0">
                <a:latin typeface="Times New Roman" panose="02020603050405020304" pitchFamily="18" charset="0"/>
              </a:rPr>
              <a:t>2. How can they save elephants?</a:t>
            </a:r>
          </a:p>
        </p:txBody>
      </p:sp>
      <p:sp>
        <p:nvSpPr>
          <p:cNvPr id="3" name="Text Box 20"/>
          <p:cNvSpPr txBox="1">
            <a:spLocks noChangeArrowheads="1"/>
          </p:cNvSpPr>
          <p:nvPr/>
        </p:nvSpPr>
        <p:spPr bwMode="auto">
          <a:xfrm>
            <a:off x="544514" y="1620338"/>
            <a:ext cx="8275637" cy="20313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Wingdings" panose="05000000000000000000" pitchFamily="2" charset="2"/>
              <a:buChar char="Ø"/>
            </a:pPr>
            <a:r>
              <a:rPr lang="en-US" altLang="zh-CN" sz="2800" b="1" dirty="0">
                <a:latin typeface="Times New Roman" panose="02020603050405020304" pitchFamily="18" charset="0"/>
              </a:rPr>
              <a:t>Don’t cut down so many _____.</a:t>
            </a:r>
          </a:p>
          <a:p>
            <a:pPr eaLnBrk="1" hangingPunct="1">
              <a:lnSpc>
                <a:spcPct val="150000"/>
              </a:lnSpc>
              <a:buFont typeface="Wingdings" panose="05000000000000000000" pitchFamily="2" charset="2"/>
              <a:buChar char="Ø"/>
            </a:pPr>
            <a:r>
              <a:rPr lang="en-US" altLang="zh-CN" sz="2800" b="1" dirty="0">
                <a:latin typeface="Times New Roman" panose="02020603050405020304" pitchFamily="18" charset="0"/>
              </a:rPr>
              <a:t>Don’t ____ things made of ivory.</a:t>
            </a:r>
          </a:p>
          <a:p>
            <a:pPr eaLnBrk="1" hangingPunct="1">
              <a:lnSpc>
                <a:spcPct val="150000"/>
              </a:lnSpc>
              <a:buFont typeface="Wingdings" panose="05000000000000000000" pitchFamily="2" charset="2"/>
              <a:buChar char="Ø"/>
            </a:pPr>
            <a:r>
              <a:rPr lang="en-US" altLang="zh-CN" sz="2800" b="1" dirty="0">
                <a:latin typeface="Times New Roman" panose="02020603050405020304" pitchFamily="18" charset="0"/>
              </a:rPr>
              <a:t>Remember that March 13th is _________________.</a:t>
            </a:r>
          </a:p>
        </p:txBody>
      </p:sp>
      <p:sp>
        <p:nvSpPr>
          <p:cNvPr id="4" name="Text Box 21"/>
          <p:cNvSpPr txBox="1">
            <a:spLocks noChangeArrowheads="1"/>
          </p:cNvSpPr>
          <p:nvPr/>
        </p:nvSpPr>
        <p:spPr bwMode="auto">
          <a:xfrm>
            <a:off x="4716464" y="1747299"/>
            <a:ext cx="1057275"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FF3300"/>
                </a:solidFill>
                <a:latin typeface="Times New Roman" panose="02020603050405020304" pitchFamily="18" charset="0"/>
              </a:rPr>
              <a:t>trees</a:t>
            </a:r>
          </a:p>
        </p:txBody>
      </p:sp>
      <p:sp>
        <p:nvSpPr>
          <p:cNvPr id="5" name="Text Box 22"/>
          <p:cNvSpPr txBox="1">
            <a:spLocks noChangeArrowheads="1"/>
          </p:cNvSpPr>
          <p:nvPr/>
        </p:nvSpPr>
        <p:spPr bwMode="auto">
          <a:xfrm>
            <a:off x="1835150" y="2348775"/>
            <a:ext cx="865188"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FF3300"/>
                </a:solidFill>
                <a:latin typeface="Times New Roman" panose="02020603050405020304" pitchFamily="18" charset="0"/>
              </a:rPr>
              <a:t>buy</a:t>
            </a:r>
          </a:p>
        </p:txBody>
      </p:sp>
      <p:sp>
        <p:nvSpPr>
          <p:cNvPr id="6" name="Text Box 23"/>
          <p:cNvSpPr txBox="1">
            <a:spLocks noChangeArrowheads="1"/>
          </p:cNvSpPr>
          <p:nvPr/>
        </p:nvSpPr>
        <p:spPr bwMode="auto">
          <a:xfrm>
            <a:off x="5521325" y="2978819"/>
            <a:ext cx="3219450"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FF3300"/>
                </a:solidFill>
                <a:latin typeface="Times New Roman" panose="02020603050405020304" pitchFamily="18" charset="0"/>
              </a:rPr>
              <a:t>Thai Elephant Day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55625" y="426907"/>
            <a:ext cx="8223250" cy="421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3600"/>
              </a:lnSpc>
            </a:pPr>
            <a:r>
              <a:rPr lang="en-US" altLang="zh-CN" sz="2600" b="1">
                <a:latin typeface="Times New Roman" panose="02020603050405020304" pitchFamily="18" charset="0"/>
                <a:cs typeface="Times New Roman" panose="02020603050405020304" pitchFamily="18" charset="0"/>
              </a:rPr>
              <a:t>Hello. We are students from Thailand, and we want to save the elephants. The elephant is one of Thailand’s symbols.</a:t>
            </a:r>
            <a:r>
              <a:rPr lang="en-US" altLang="zh-CN" sz="2600" b="1">
                <a:solidFill>
                  <a:srgbClr val="FF0000"/>
                </a:solidFill>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Our first flag had a white elephant on it. This is </a:t>
            </a:r>
            <a:r>
              <a:rPr lang="en-US" altLang="zh-CN" sz="2600" b="1">
                <a:solidFill>
                  <a:srgbClr val="FF0000"/>
                </a:solidFill>
                <a:latin typeface="Times New Roman" panose="02020603050405020304" pitchFamily="18" charset="0"/>
                <a:cs typeface="Times New Roman" panose="02020603050405020304" pitchFamily="18" charset="0"/>
              </a:rPr>
              <a:t>a symbol of </a:t>
            </a:r>
            <a:r>
              <a:rPr lang="en-US" altLang="zh-CN" sz="2600" b="1">
                <a:latin typeface="Times New Roman" panose="02020603050405020304" pitchFamily="18" charset="0"/>
                <a:cs typeface="Times New Roman" panose="02020603050405020304" pitchFamily="18" charset="0"/>
              </a:rPr>
              <a:t>good luck.</a:t>
            </a:r>
          </a:p>
          <a:p>
            <a:pPr eaLnBrk="1" hangingPunct="1">
              <a:lnSpc>
                <a:spcPts val="3600"/>
              </a:lnSpc>
            </a:pPr>
            <a:r>
              <a:rPr lang="en-US" altLang="zh-CN" sz="2600" b="1">
                <a:latin typeface="Times New Roman" panose="02020603050405020304" pitchFamily="18" charset="0"/>
                <a:cs typeface="Times New Roman" panose="02020603050405020304" pitchFamily="18" charset="0"/>
              </a:rPr>
              <a:t>Elephants are smart animals. They can play soccer or music. They can also draw very well. People say that “an elephant never forgets”. Elephants can walk for a long time and never </a:t>
            </a:r>
            <a:r>
              <a:rPr lang="en-US" altLang="zh-CN" sz="2600" b="1">
                <a:solidFill>
                  <a:srgbClr val="FF0000"/>
                </a:solidFill>
                <a:latin typeface="Times New Roman" panose="02020603050405020304" pitchFamily="18" charset="0"/>
                <a:cs typeface="Times New Roman" panose="02020603050405020304" pitchFamily="18" charset="0"/>
              </a:rPr>
              <a:t>get lost</a:t>
            </a:r>
            <a:r>
              <a:rPr lang="en-US" altLang="zh-CN" sz="2600" b="1">
                <a:latin typeface="Times New Roman" panose="02020603050405020304" pitchFamily="18" charset="0"/>
                <a:cs typeface="Times New Roman" panose="02020603050405020304" pitchFamily="18" charset="0"/>
              </a:rPr>
              <a:t>. They can also remember places with food and water. This helps them to live.</a:t>
            </a:r>
          </a:p>
        </p:txBody>
      </p:sp>
      <p:sp>
        <p:nvSpPr>
          <p:cNvPr id="4" name="TextBox 3"/>
          <p:cNvSpPr txBox="1"/>
          <p:nvPr/>
        </p:nvSpPr>
        <p:spPr>
          <a:xfrm>
            <a:off x="3924301" y="1812366"/>
            <a:ext cx="1979613" cy="523713"/>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defRPr/>
            </a:pP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的标志</a:t>
            </a:r>
          </a:p>
        </p:txBody>
      </p:sp>
      <p:sp>
        <p:nvSpPr>
          <p:cNvPr id="5" name="TextBox 4"/>
          <p:cNvSpPr txBox="1"/>
          <p:nvPr/>
        </p:nvSpPr>
        <p:spPr>
          <a:xfrm>
            <a:off x="2843213" y="3148628"/>
            <a:ext cx="906462" cy="522127"/>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defRPr/>
            </a:pPr>
            <a:r>
              <a:rPr lang="zh-CN" altLang="en-US" sz="2800" b="1" dirty="0">
                <a:latin typeface="楷体" panose="02010609060101010101" pitchFamily="49" charset="-122"/>
                <a:ea typeface="楷体" panose="02010609060101010101" pitchFamily="49" charset="-122"/>
              </a:rPr>
              <a:t>迷路</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01676" y="1058536"/>
            <a:ext cx="7889875" cy="286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3600"/>
              </a:lnSpc>
            </a:pPr>
            <a:r>
              <a:rPr lang="en-US" altLang="zh-CN" sz="2600" b="1">
                <a:latin typeface="Times New Roman" panose="02020603050405020304" pitchFamily="18" charset="0"/>
                <a:cs typeface="Times New Roman" panose="02020603050405020304" pitchFamily="18" charset="0"/>
              </a:rPr>
              <a:t>But elephants are </a:t>
            </a:r>
            <a:r>
              <a:rPr lang="en-US" altLang="zh-CN" sz="2600" b="1">
                <a:solidFill>
                  <a:srgbClr val="FF0000"/>
                </a:solidFill>
                <a:latin typeface="Times New Roman" panose="02020603050405020304" pitchFamily="18" charset="0"/>
                <a:cs typeface="Times New Roman" panose="02020603050405020304" pitchFamily="18" charset="0"/>
              </a:rPr>
              <a:t>in great danger</a:t>
            </a:r>
            <a:r>
              <a:rPr lang="en-US" altLang="zh-CN" sz="2600" b="1">
                <a:latin typeface="Times New Roman" panose="02020603050405020304" pitchFamily="18" charset="0"/>
                <a:cs typeface="Times New Roman" panose="02020603050405020304" pitchFamily="18" charset="0"/>
              </a:rPr>
              <a:t>. People cut down many trees so elephants are losing their homes. People also kill elephants for their ivory. Today there are only about 3,000 elephants (over 100,000 before). We must save the trees and not buy things </a:t>
            </a:r>
            <a:r>
              <a:rPr lang="en-US" altLang="zh-CN" sz="2600" b="1">
                <a:solidFill>
                  <a:srgbClr val="FF0000"/>
                </a:solidFill>
                <a:latin typeface="Times New Roman" panose="02020603050405020304" pitchFamily="18" charset="0"/>
                <a:cs typeface="Times New Roman" panose="02020603050405020304" pitchFamily="18" charset="0"/>
              </a:rPr>
              <a:t>made of </a:t>
            </a:r>
            <a:r>
              <a:rPr lang="en-US" altLang="zh-CN" sz="2600" b="1">
                <a:latin typeface="Times New Roman" panose="02020603050405020304" pitchFamily="18" charset="0"/>
                <a:cs typeface="Times New Roman" panose="02020603050405020304" pitchFamily="18" charset="0"/>
              </a:rPr>
              <a:t>ivory. Remember that March 13th is Thai Elephant Day.</a:t>
            </a:r>
            <a:endParaRPr lang="zh-CN" altLang="en-US" sz="2600" b="1">
              <a:latin typeface="Times New Roman" panose="02020603050405020304" pitchFamily="18" charset="0"/>
              <a:cs typeface="Times New Roman" panose="02020603050405020304" pitchFamily="18" charset="0"/>
            </a:endParaRPr>
          </a:p>
        </p:txBody>
      </p:sp>
      <p:sp>
        <p:nvSpPr>
          <p:cNvPr id="3" name="TextBox 2"/>
          <p:cNvSpPr txBox="1"/>
          <p:nvPr/>
        </p:nvSpPr>
        <p:spPr>
          <a:xfrm>
            <a:off x="3203575" y="523714"/>
            <a:ext cx="3790950" cy="523713"/>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defRPr/>
            </a:pPr>
            <a:r>
              <a:rPr lang="zh-CN" altLang="en-US" sz="2800" b="1" dirty="0">
                <a:latin typeface="楷体" panose="02010609060101010101" pitchFamily="49" charset="-122"/>
                <a:ea typeface="楷体" panose="02010609060101010101" pitchFamily="49" charset="-122"/>
              </a:rPr>
              <a:t>处于（极大）危险之中</a:t>
            </a:r>
          </a:p>
        </p:txBody>
      </p:sp>
      <p:sp>
        <p:nvSpPr>
          <p:cNvPr id="4" name="TextBox 3"/>
          <p:cNvSpPr txBox="1"/>
          <p:nvPr/>
        </p:nvSpPr>
        <p:spPr>
          <a:xfrm>
            <a:off x="5099050" y="3921503"/>
            <a:ext cx="1989138" cy="522126"/>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defRPr/>
            </a:pPr>
            <a:r>
              <a:rPr lang="zh-CN" altLang="en-US" sz="2800" b="1" dirty="0">
                <a:latin typeface="楷体" panose="02010609060101010101" pitchFamily="49" charset="-122"/>
                <a:ea typeface="楷体" panose="02010609060101010101" pitchFamily="49" charset="-122"/>
              </a:rPr>
              <a:t>由</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制成</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82651" y="464995"/>
            <a:ext cx="7218363" cy="523713"/>
          </a:xfrm>
          <a:prstGeom prst="rect">
            <a:avLst/>
          </a:prstGeom>
          <a:solidFill>
            <a:schemeClr val="accent5">
              <a:lumMod val="40000"/>
              <a:lumOff val="60000"/>
              <a:alpha val="69000"/>
            </a:schemeClr>
          </a:solidFill>
          <a:ln>
            <a:noFill/>
          </a:ln>
          <a:effectLst/>
        </p:spPr>
        <p:txBody>
          <a:bodyPr>
            <a:spAutoFit/>
          </a:bodyPr>
          <a:lstStyle/>
          <a:p>
            <a:pPr eaLnBrk="1" hangingPunct="1">
              <a:spcBef>
                <a:spcPct val="50000"/>
              </a:spcBef>
              <a:defRPr/>
            </a:pPr>
            <a:r>
              <a:rPr lang="en-US" altLang="zh-CN" sz="2800" b="1" dirty="0">
                <a:latin typeface="Times New Roman" panose="02020603050405020304" pitchFamily="18" charset="0"/>
              </a:rPr>
              <a:t>Read the article again and fill in the blanks.</a:t>
            </a:r>
          </a:p>
        </p:txBody>
      </p:sp>
      <p:sp>
        <p:nvSpPr>
          <p:cNvPr id="3" name="Text Box 5"/>
          <p:cNvSpPr txBox="1">
            <a:spLocks noChangeArrowheads="1"/>
          </p:cNvSpPr>
          <p:nvPr/>
        </p:nvSpPr>
        <p:spPr bwMode="auto">
          <a:xfrm>
            <a:off x="882651" y="1079167"/>
            <a:ext cx="7218363" cy="522127"/>
          </a:xfrm>
          <a:prstGeom prst="rect">
            <a:avLst/>
          </a:prstGeom>
          <a:solidFill>
            <a:schemeClr val="accent3">
              <a:lumMod val="60000"/>
              <a:lumOff val="40000"/>
            </a:schemeClr>
          </a:solidFill>
          <a:ln>
            <a:noFill/>
          </a:ln>
          <a:effectLst/>
        </p:spPr>
        <p:txBody>
          <a:bodyPr>
            <a:spAutoFit/>
          </a:bodyPr>
          <a:lstStyle/>
          <a:p>
            <a:pPr eaLnBrk="1" hangingPunct="1">
              <a:spcBef>
                <a:spcPct val="50000"/>
              </a:spcBef>
              <a:defRPr/>
            </a:pPr>
            <a:r>
              <a:rPr lang="en-US" altLang="zh-CN" sz="2800" b="1" dirty="0">
                <a:solidFill>
                  <a:srgbClr val="FF3300"/>
                </a:solidFill>
                <a:latin typeface="Times New Roman" panose="02020603050405020304" pitchFamily="18" charset="0"/>
              </a:rPr>
              <a:t>Our</a:t>
            </a:r>
            <a:r>
              <a:rPr lang="en-US" altLang="zh-CN" sz="2800" b="1" dirty="0">
                <a:latin typeface="Times New Roman" panose="02020603050405020304" pitchFamily="18" charset="0"/>
              </a:rPr>
              <a:t> first flag had a white elephant on </a:t>
            </a:r>
            <a:r>
              <a:rPr lang="en-US" altLang="zh-CN" sz="2800" b="1" dirty="0">
                <a:solidFill>
                  <a:srgbClr val="FF3300"/>
                </a:solidFill>
                <a:latin typeface="Times New Roman" panose="02020603050405020304" pitchFamily="18" charset="0"/>
              </a:rPr>
              <a:t>it</a:t>
            </a:r>
            <a:r>
              <a:rPr lang="en-US" altLang="zh-CN" sz="2800" b="1" dirty="0">
                <a:latin typeface="Times New Roman" panose="02020603050405020304" pitchFamily="18" charset="0"/>
              </a:rPr>
              <a:t>.</a:t>
            </a:r>
          </a:p>
        </p:txBody>
      </p:sp>
      <p:sp>
        <p:nvSpPr>
          <p:cNvPr id="18436" name="Text Box 7"/>
          <p:cNvSpPr txBox="1">
            <a:spLocks noChangeArrowheads="1"/>
          </p:cNvSpPr>
          <p:nvPr/>
        </p:nvSpPr>
        <p:spPr bwMode="auto">
          <a:xfrm>
            <a:off x="882651" y="1598120"/>
            <a:ext cx="7218363" cy="9537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latin typeface="Times New Roman" panose="02020603050405020304" pitchFamily="18" charset="0"/>
              </a:rPr>
              <a:t>“our” refers to _________</a:t>
            </a:r>
          </a:p>
          <a:p>
            <a:pPr eaLnBrk="1" hangingPunct="1"/>
            <a:r>
              <a:rPr lang="en-US" altLang="zh-CN" sz="2800" b="1">
                <a:latin typeface="Times New Roman" panose="02020603050405020304" pitchFamily="18" charset="0"/>
              </a:rPr>
              <a:t>“it” refers to ___________________</a:t>
            </a:r>
          </a:p>
        </p:txBody>
      </p:sp>
      <p:sp>
        <p:nvSpPr>
          <p:cNvPr id="5" name="Text Box 8"/>
          <p:cNvSpPr txBox="1">
            <a:spLocks noChangeArrowheads="1"/>
          </p:cNvSpPr>
          <p:nvPr/>
        </p:nvSpPr>
        <p:spPr bwMode="auto">
          <a:xfrm>
            <a:off x="882651" y="2588415"/>
            <a:ext cx="7218363" cy="523713"/>
          </a:xfrm>
          <a:prstGeom prst="rect">
            <a:avLst/>
          </a:prstGeom>
          <a:solidFill>
            <a:schemeClr val="accent3">
              <a:lumMod val="60000"/>
              <a:lumOff val="40000"/>
            </a:schemeClr>
          </a:solidFill>
          <a:ln>
            <a:noFill/>
          </a:ln>
          <a:effectLst/>
        </p:spPr>
        <p:txBody>
          <a:bodyPr>
            <a:spAutoFit/>
          </a:bodyPr>
          <a:lstStyle/>
          <a:p>
            <a:pPr eaLnBrk="1" hangingPunct="1">
              <a:spcBef>
                <a:spcPct val="50000"/>
              </a:spcBef>
              <a:defRPr/>
            </a:pPr>
            <a:r>
              <a:rPr lang="en-US" altLang="zh-CN" sz="2800" b="1" dirty="0">
                <a:solidFill>
                  <a:srgbClr val="FF3300"/>
                </a:solidFill>
                <a:latin typeface="Times New Roman" panose="02020603050405020304" pitchFamily="18" charset="0"/>
              </a:rPr>
              <a:t>This</a:t>
            </a:r>
            <a:r>
              <a:rPr lang="en-US" altLang="zh-CN" sz="2800" b="1" dirty="0">
                <a:latin typeface="Times New Roman" panose="02020603050405020304" pitchFamily="18" charset="0"/>
              </a:rPr>
              <a:t> is a symbol of good luck.</a:t>
            </a:r>
          </a:p>
        </p:txBody>
      </p:sp>
      <p:sp>
        <p:nvSpPr>
          <p:cNvPr id="18438" name="Text Box 9"/>
          <p:cNvSpPr txBox="1">
            <a:spLocks noChangeArrowheads="1"/>
          </p:cNvSpPr>
          <p:nvPr/>
        </p:nvSpPr>
        <p:spPr bwMode="auto">
          <a:xfrm>
            <a:off x="882651" y="3167672"/>
            <a:ext cx="7218363" cy="522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latin typeface="Times New Roman" panose="02020603050405020304" pitchFamily="18" charset="0"/>
              </a:rPr>
              <a:t>“this” refers to _______________</a:t>
            </a:r>
          </a:p>
        </p:txBody>
      </p:sp>
      <p:sp>
        <p:nvSpPr>
          <p:cNvPr id="7" name="Text Box 10"/>
          <p:cNvSpPr txBox="1">
            <a:spLocks noChangeArrowheads="1"/>
          </p:cNvSpPr>
          <p:nvPr/>
        </p:nvSpPr>
        <p:spPr bwMode="auto">
          <a:xfrm>
            <a:off x="882651" y="3723126"/>
            <a:ext cx="7218363" cy="523713"/>
          </a:xfrm>
          <a:prstGeom prst="rect">
            <a:avLst/>
          </a:prstGeom>
          <a:solidFill>
            <a:schemeClr val="accent3">
              <a:lumMod val="60000"/>
              <a:lumOff val="40000"/>
            </a:schemeClr>
          </a:solidFill>
          <a:ln>
            <a:noFill/>
          </a:ln>
          <a:effectLst/>
        </p:spPr>
        <p:txBody>
          <a:bodyPr>
            <a:spAutoFit/>
          </a:bodyPr>
          <a:lstStyle/>
          <a:p>
            <a:pPr eaLnBrk="1" hangingPunct="1">
              <a:spcBef>
                <a:spcPct val="50000"/>
              </a:spcBef>
              <a:defRPr/>
            </a:pPr>
            <a:r>
              <a:rPr lang="en-US" altLang="zh-CN" sz="2800" b="1" dirty="0">
                <a:solidFill>
                  <a:srgbClr val="FF3300"/>
                </a:solidFill>
                <a:latin typeface="Times New Roman" panose="02020603050405020304" pitchFamily="18" charset="0"/>
              </a:rPr>
              <a:t>They </a:t>
            </a:r>
            <a:r>
              <a:rPr lang="en-US" altLang="zh-CN" sz="2800" b="1" dirty="0">
                <a:latin typeface="Times New Roman" panose="02020603050405020304" pitchFamily="18" charset="0"/>
              </a:rPr>
              <a:t>can play soccer or music.</a:t>
            </a:r>
          </a:p>
        </p:txBody>
      </p:sp>
      <p:sp>
        <p:nvSpPr>
          <p:cNvPr id="18440" name="Text Box 11"/>
          <p:cNvSpPr txBox="1">
            <a:spLocks noChangeArrowheads="1"/>
          </p:cNvSpPr>
          <p:nvPr/>
        </p:nvSpPr>
        <p:spPr bwMode="auto">
          <a:xfrm>
            <a:off x="874713" y="4262710"/>
            <a:ext cx="7226300"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latin typeface="Times New Roman" panose="02020603050405020304" pitchFamily="18" charset="0"/>
              </a:rPr>
              <a:t>“they” refers to ___________</a:t>
            </a:r>
          </a:p>
        </p:txBody>
      </p:sp>
      <p:sp>
        <p:nvSpPr>
          <p:cNvPr id="9" name="Text Box 12"/>
          <p:cNvSpPr txBox="1">
            <a:spLocks noChangeArrowheads="1"/>
          </p:cNvSpPr>
          <p:nvPr/>
        </p:nvSpPr>
        <p:spPr bwMode="auto">
          <a:xfrm>
            <a:off x="3225800" y="1598120"/>
            <a:ext cx="1963738" cy="522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0000FF"/>
                </a:solidFill>
                <a:latin typeface="Times New Roman" panose="02020603050405020304" pitchFamily="18" charset="0"/>
              </a:rPr>
              <a:t>Thailand’s</a:t>
            </a:r>
          </a:p>
        </p:txBody>
      </p:sp>
      <p:sp>
        <p:nvSpPr>
          <p:cNvPr id="10" name="Text Box 13"/>
          <p:cNvSpPr txBox="1">
            <a:spLocks noChangeArrowheads="1"/>
          </p:cNvSpPr>
          <p:nvPr/>
        </p:nvSpPr>
        <p:spPr bwMode="auto">
          <a:xfrm>
            <a:off x="3059113" y="1991698"/>
            <a:ext cx="3313112" cy="522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0000FF"/>
                </a:solidFill>
                <a:latin typeface="Times New Roman" panose="02020603050405020304" pitchFamily="18" charset="0"/>
              </a:rPr>
              <a:t>Thailand’s first flag</a:t>
            </a:r>
          </a:p>
        </p:txBody>
      </p:sp>
      <p:sp>
        <p:nvSpPr>
          <p:cNvPr id="11" name="Text Box 14"/>
          <p:cNvSpPr txBox="1">
            <a:spLocks noChangeArrowheads="1"/>
          </p:cNvSpPr>
          <p:nvPr/>
        </p:nvSpPr>
        <p:spPr bwMode="auto">
          <a:xfrm>
            <a:off x="3332163" y="3139106"/>
            <a:ext cx="2736850"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0000FF"/>
                </a:solidFill>
                <a:latin typeface="Times New Roman" panose="02020603050405020304" pitchFamily="18" charset="0"/>
              </a:rPr>
              <a:t>a white elephant</a:t>
            </a:r>
          </a:p>
        </p:txBody>
      </p:sp>
      <p:sp>
        <p:nvSpPr>
          <p:cNvPr id="12" name="Text Box 15"/>
          <p:cNvSpPr txBox="1">
            <a:spLocks noChangeArrowheads="1"/>
          </p:cNvSpPr>
          <p:nvPr/>
        </p:nvSpPr>
        <p:spPr bwMode="auto">
          <a:xfrm>
            <a:off x="3346451" y="4227795"/>
            <a:ext cx="1730375"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0000FF"/>
                </a:solidFill>
                <a:latin typeface="Times New Roman" panose="02020603050405020304" pitchFamily="18" charset="0"/>
              </a:rPr>
              <a:t>elephants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linds(horizont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linds(horizontal)">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116013" y="699872"/>
            <a:ext cx="6985000" cy="522126"/>
          </a:xfrm>
          <a:prstGeom prst="rect">
            <a:avLst/>
          </a:prstGeom>
          <a:solidFill>
            <a:schemeClr val="accent3">
              <a:lumMod val="60000"/>
              <a:lumOff val="40000"/>
            </a:schemeClr>
          </a:solidFill>
          <a:ln>
            <a:noFill/>
          </a:ln>
          <a:effectLst/>
        </p:spPr>
        <p:txBody>
          <a:bodyPr>
            <a:spAutoFit/>
          </a:bodyPr>
          <a:lstStyle/>
          <a:p>
            <a:pPr eaLnBrk="1" hangingPunct="1">
              <a:spcBef>
                <a:spcPct val="50000"/>
              </a:spcBef>
              <a:defRPr/>
            </a:pPr>
            <a:r>
              <a:rPr lang="en-US" altLang="zh-CN" sz="2800" b="1" dirty="0">
                <a:solidFill>
                  <a:srgbClr val="FF3300"/>
                </a:solidFill>
                <a:latin typeface="Times New Roman" panose="02020603050405020304" pitchFamily="18" charset="0"/>
              </a:rPr>
              <a:t>This </a:t>
            </a:r>
            <a:r>
              <a:rPr lang="en-US" altLang="zh-CN" sz="2800" b="1" dirty="0">
                <a:latin typeface="Times New Roman" panose="02020603050405020304" pitchFamily="18" charset="0"/>
              </a:rPr>
              <a:t>helps them to live.</a:t>
            </a:r>
          </a:p>
        </p:txBody>
      </p:sp>
      <p:sp>
        <p:nvSpPr>
          <p:cNvPr id="19459" name="Text Box 4"/>
          <p:cNvSpPr txBox="1">
            <a:spLocks noChangeArrowheads="1"/>
          </p:cNvSpPr>
          <p:nvPr/>
        </p:nvSpPr>
        <p:spPr bwMode="auto">
          <a:xfrm>
            <a:off x="1116013" y="1215650"/>
            <a:ext cx="6985000" cy="13870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2800" b="1">
                <a:latin typeface="Times New Roman" panose="02020603050405020304" pitchFamily="18" charset="0"/>
              </a:rPr>
              <a:t>“this” refers to ______________________</a:t>
            </a:r>
          </a:p>
          <a:p>
            <a:pPr eaLnBrk="1" hangingPunct="1">
              <a:lnSpc>
                <a:spcPct val="150000"/>
              </a:lnSpc>
            </a:pPr>
            <a:r>
              <a:rPr lang="en-US" altLang="zh-CN" sz="2800" b="1">
                <a:latin typeface="Times New Roman" panose="02020603050405020304" pitchFamily="18" charset="0"/>
              </a:rPr>
              <a:t>________________________.</a:t>
            </a:r>
          </a:p>
        </p:txBody>
      </p:sp>
      <p:sp>
        <p:nvSpPr>
          <p:cNvPr id="4" name="Text Box 5"/>
          <p:cNvSpPr txBox="1">
            <a:spLocks noChangeArrowheads="1"/>
          </p:cNvSpPr>
          <p:nvPr/>
        </p:nvSpPr>
        <p:spPr bwMode="auto">
          <a:xfrm>
            <a:off x="1116013" y="2747115"/>
            <a:ext cx="6985000" cy="953793"/>
          </a:xfrm>
          <a:prstGeom prst="rect">
            <a:avLst/>
          </a:prstGeom>
          <a:solidFill>
            <a:schemeClr val="accent3">
              <a:lumMod val="60000"/>
              <a:lumOff val="40000"/>
            </a:schemeClr>
          </a:solidFill>
          <a:ln>
            <a:noFill/>
          </a:ln>
          <a:effectLst/>
        </p:spPr>
        <p:txBody>
          <a:bodyPr>
            <a:spAutoFit/>
          </a:bodyPr>
          <a:lstStyle/>
          <a:p>
            <a:pPr eaLnBrk="1" hangingPunct="1">
              <a:spcBef>
                <a:spcPct val="50000"/>
              </a:spcBef>
              <a:defRPr/>
            </a:pPr>
            <a:r>
              <a:rPr lang="en-US" altLang="zh-CN" sz="2800" b="1" dirty="0">
                <a:latin typeface="Times New Roman" panose="02020603050405020304" pitchFamily="18" charset="0"/>
              </a:rPr>
              <a:t>People cut down many trees so elephants are losing </a:t>
            </a:r>
            <a:r>
              <a:rPr lang="en-US" altLang="zh-CN" sz="2800" b="1" dirty="0">
                <a:solidFill>
                  <a:srgbClr val="FF3300"/>
                </a:solidFill>
                <a:latin typeface="Times New Roman" panose="02020603050405020304" pitchFamily="18" charset="0"/>
              </a:rPr>
              <a:t>their</a:t>
            </a:r>
            <a:r>
              <a:rPr lang="en-US" altLang="zh-CN" sz="2800" b="1" dirty="0">
                <a:latin typeface="Times New Roman" panose="02020603050405020304" pitchFamily="18" charset="0"/>
              </a:rPr>
              <a:t> homes.</a:t>
            </a:r>
          </a:p>
        </p:txBody>
      </p:sp>
      <p:sp>
        <p:nvSpPr>
          <p:cNvPr id="19461" name="Text Box 6"/>
          <p:cNvSpPr txBox="1">
            <a:spLocks noChangeArrowheads="1"/>
          </p:cNvSpPr>
          <p:nvPr/>
        </p:nvSpPr>
        <p:spPr bwMode="auto">
          <a:xfrm>
            <a:off x="1112839" y="3848500"/>
            <a:ext cx="5762625"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latin typeface="Times New Roman" panose="02020603050405020304" pitchFamily="18" charset="0"/>
              </a:rPr>
              <a:t>“their” refers to __________</a:t>
            </a:r>
          </a:p>
        </p:txBody>
      </p:sp>
      <p:sp>
        <p:nvSpPr>
          <p:cNvPr id="6" name="Text Box 11"/>
          <p:cNvSpPr txBox="1">
            <a:spLocks noChangeArrowheads="1"/>
          </p:cNvSpPr>
          <p:nvPr/>
        </p:nvSpPr>
        <p:spPr bwMode="auto">
          <a:xfrm>
            <a:off x="1176338" y="1926630"/>
            <a:ext cx="4464050" cy="522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0000FF"/>
                </a:solidFill>
                <a:latin typeface="Times New Roman" panose="02020603050405020304" pitchFamily="18" charset="0"/>
              </a:rPr>
              <a:t>places with food and water</a:t>
            </a:r>
          </a:p>
        </p:txBody>
      </p:sp>
      <p:sp>
        <p:nvSpPr>
          <p:cNvPr id="7" name="Rectangle 13"/>
          <p:cNvSpPr>
            <a:spLocks noChangeArrowheads="1"/>
          </p:cNvSpPr>
          <p:nvPr/>
        </p:nvSpPr>
        <p:spPr bwMode="auto">
          <a:xfrm>
            <a:off x="3563939" y="1314045"/>
            <a:ext cx="3946525"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1" hangingPunct="1"/>
            <a:r>
              <a:rPr lang="en-US" altLang="zh-CN" sz="2800" b="1">
                <a:solidFill>
                  <a:srgbClr val="0000FF"/>
                </a:solidFill>
                <a:latin typeface="Times New Roman" panose="02020603050405020304" pitchFamily="18" charset="0"/>
              </a:rPr>
              <a:t>elephants can remember</a:t>
            </a:r>
            <a:endParaRPr lang="zh-CN" altLang="en-US" sz="2800" b="1">
              <a:solidFill>
                <a:srgbClr val="0000FF"/>
              </a:solidFill>
              <a:latin typeface="Times New Roman" panose="02020603050405020304" pitchFamily="18" charset="0"/>
            </a:endParaRPr>
          </a:p>
        </p:txBody>
      </p:sp>
      <p:sp>
        <p:nvSpPr>
          <p:cNvPr id="8" name="Text Box 14"/>
          <p:cNvSpPr txBox="1">
            <a:spLocks noChangeArrowheads="1"/>
          </p:cNvSpPr>
          <p:nvPr/>
        </p:nvSpPr>
        <p:spPr bwMode="auto">
          <a:xfrm>
            <a:off x="3741738" y="3810412"/>
            <a:ext cx="1871662"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0000FF"/>
                </a:solidFill>
                <a:latin typeface="Times New Roman" panose="02020603050405020304" pitchFamily="18" charset="0"/>
              </a:rPr>
              <a:t>elephants’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linds(horizontal)">
                                      <p:cBhvr>
                                        <p:cTn id="1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noChangeArrowheads="1"/>
          </p:cNvSpPr>
          <p:nvPr/>
        </p:nvSpPr>
        <p:spPr bwMode="auto">
          <a:xfrm>
            <a:off x="250826" y="411036"/>
            <a:ext cx="8569325" cy="4177010"/>
          </a:xfrm>
          <a:prstGeom prst="star32">
            <a:avLst>
              <a:gd name="adj" fmla="val 44921"/>
            </a:avLst>
          </a:prstGeom>
          <a:gradFill rotWithShape="1">
            <a:gsLst>
              <a:gs pos="0">
                <a:srgbClr val="3399FF"/>
              </a:gs>
              <a:gs pos="100000">
                <a:schemeClr val="bg1"/>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zh-CN" altLang="en-US" sz="2800" b="1" dirty="0">
                <a:ea typeface="黑体" panose="02010609060101010101" charset="-122"/>
              </a:rPr>
              <a:t>相邻的两个颜色相同的单词可以消掉，</a:t>
            </a:r>
          </a:p>
          <a:p>
            <a:pPr eaLnBrk="1" hangingPunct="1"/>
            <a:r>
              <a:rPr lang="zh-CN" altLang="en-US" sz="2800" b="1" dirty="0">
                <a:ea typeface="黑体" panose="02010609060101010101" charset="-122"/>
              </a:rPr>
              <a:t>学生读单词，老师点击。</a:t>
            </a:r>
          </a:p>
          <a:p>
            <a:pPr eaLnBrk="1" hangingPunct="1"/>
            <a:r>
              <a:rPr lang="zh-CN" altLang="en-US" sz="2800" b="1" dirty="0">
                <a:ea typeface="黑体" panose="02010609060101010101" charset="-122"/>
              </a:rPr>
              <a:t>注意一定要看好再点，否则无法返回。</a:t>
            </a:r>
          </a:p>
          <a:p>
            <a:pPr eaLnBrk="1" hangingPunct="1"/>
            <a:r>
              <a:rPr lang="zh-CN" altLang="en-US" sz="2800" b="1" dirty="0">
                <a:ea typeface="黑体" panose="02010609060101010101" charset="-122"/>
              </a:rPr>
              <a:t>当出现没有相邻的同色椭圆时，</a:t>
            </a:r>
          </a:p>
          <a:p>
            <a:pPr eaLnBrk="1" hangingPunct="1"/>
            <a:r>
              <a:rPr lang="zh-CN" altLang="en-US" sz="2800" b="1" dirty="0">
                <a:ea typeface="黑体" panose="02010609060101010101" charset="-122"/>
              </a:rPr>
              <a:t>游戏失败。</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组合 4"/>
          <p:cNvGrpSpPr/>
          <p:nvPr/>
        </p:nvGrpSpPr>
        <p:grpSpPr bwMode="auto">
          <a:xfrm>
            <a:off x="315913" y="515779"/>
            <a:ext cx="709612" cy="584020"/>
            <a:chOff x="449580" y="517058"/>
            <a:chExt cx="803665" cy="584775"/>
          </a:xfrm>
        </p:grpSpPr>
        <p:sp>
          <p:nvSpPr>
            <p:cNvPr id="3" name="椭圆 2"/>
            <p:cNvSpPr/>
            <p:nvPr/>
          </p:nvSpPr>
          <p:spPr>
            <a:xfrm>
              <a:off x="449580" y="571086"/>
              <a:ext cx="738940" cy="50214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sz="3200" b="1" dirty="0">
                <a:solidFill>
                  <a:srgbClr val="0000FF"/>
                </a:solidFill>
              </a:endParaRPr>
            </a:p>
          </p:txBody>
        </p:sp>
        <p:sp>
          <p:nvSpPr>
            <p:cNvPr id="20489" name="TextBox 3"/>
            <p:cNvSpPr txBox="1">
              <a:spLocks noChangeArrowheads="1"/>
            </p:cNvSpPr>
            <p:nvPr/>
          </p:nvSpPr>
          <p:spPr bwMode="auto">
            <a:xfrm>
              <a:off x="468385" y="517058"/>
              <a:ext cx="7848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rgbClr val="0000FF"/>
                  </a:solidFill>
                  <a:latin typeface="Arial" panose="020B0604020202020204" pitchFamily="34" charset="0"/>
                </a:rPr>
                <a:t>2c</a:t>
              </a:r>
              <a:endParaRPr lang="zh-CN" altLang="en-US" sz="3200" b="1">
                <a:solidFill>
                  <a:srgbClr val="0000FF"/>
                </a:solidFill>
                <a:latin typeface="Arial" panose="020B0604020202020204" pitchFamily="34" charset="0"/>
              </a:endParaRPr>
            </a:p>
          </p:txBody>
        </p:sp>
      </p:grpSp>
      <p:sp>
        <p:nvSpPr>
          <p:cNvPr id="20483" name="Text Box 2"/>
          <p:cNvSpPr txBox="1">
            <a:spLocks noChangeArrowheads="1"/>
          </p:cNvSpPr>
          <p:nvPr/>
        </p:nvSpPr>
        <p:spPr bwMode="auto">
          <a:xfrm>
            <a:off x="900113" y="569738"/>
            <a:ext cx="7847012" cy="52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latin typeface="Times New Roman" panose="02020603050405020304" pitchFamily="18" charset="0"/>
                <a:cs typeface="Times New Roman" panose="02020603050405020304" pitchFamily="18" charset="0"/>
              </a:rPr>
              <a:t>Read the article again and complete the mind map.</a:t>
            </a:r>
          </a:p>
        </p:txBody>
      </p:sp>
      <p:sp>
        <p:nvSpPr>
          <p:cNvPr id="6" name="AutoShape 5"/>
          <p:cNvSpPr>
            <a:spLocks noChangeArrowheads="1"/>
          </p:cNvSpPr>
          <p:nvPr/>
        </p:nvSpPr>
        <p:spPr bwMode="auto">
          <a:xfrm>
            <a:off x="433388" y="1177561"/>
            <a:ext cx="3384550" cy="1383873"/>
          </a:xfrm>
          <a:prstGeom prst="roundRect">
            <a:avLst>
              <a:gd name="adj" fmla="val 16667"/>
            </a:avLst>
          </a:prstGeom>
          <a:solidFill>
            <a:srgbClr val="FFFFCC"/>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eaLnBrk="1" hangingPunct="1">
              <a:lnSpc>
                <a:spcPct val="115000"/>
              </a:lnSpc>
            </a:pPr>
            <a:r>
              <a:rPr lang="en-US" altLang="zh-CN" sz="2400" b="1">
                <a:solidFill>
                  <a:srgbClr val="FF0000"/>
                </a:solidFill>
                <a:latin typeface="Times New Roman" panose="02020603050405020304" pitchFamily="18" charset="0"/>
              </a:rPr>
              <a:t>Importance in Thailand</a:t>
            </a:r>
          </a:p>
          <a:p>
            <a:pPr eaLnBrk="1" hangingPunct="1">
              <a:lnSpc>
                <a:spcPct val="115000"/>
              </a:lnSpc>
              <a:buFont typeface="Wingdings" panose="05000000000000000000" pitchFamily="2" charset="2"/>
              <a:buChar char="l"/>
            </a:pPr>
            <a:r>
              <a:rPr lang="en-US" altLang="zh-CN" sz="2400" b="1">
                <a:latin typeface="Times New Roman" panose="02020603050405020304" pitchFamily="18" charset="0"/>
              </a:rPr>
              <a:t>first flag had _____</a:t>
            </a:r>
          </a:p>
          <a:p>
            <a:pPr eaLnBrk="1" hangingPunct="1">
              <a:lnSpc>
                <a:spcPct val="115000"/>
              </a:lnSpc>
              <a:buFont typeface="Wingdings" panose="05000000000000000000" pitchFamily="2" charset="2"/>
              <a:buChar char="l"/>
            </a:pPr>
            <a:r>
              <a:rPr lang="en-US" altLang="zh-CN" sz="2400" b="1">
                <a:latin typeface="Times New Roman" panose="02020603050405020304" pitchFamily="18" charset="0"/>
              </a:rPr>
              <a:t>symbol of _______</a:t>
            </a:r>
          </a:p>
        </p:txBody>
      </p:sp>
      <p:sp>
        <p:nvSpPr>
          <p:cNvPr id="7" name="AutoShape 6"/>
          <p:cNvSpPr>
            <a:spLocks noChangeArrowheads="1"/>
          </p:cNvSpPr>
          <p:nvPr/>
        </p:nvSpPr>
        <p:spPr bwMode="auto">
          <a:xfrm>
            <a:off x="411164" y="2743941"/>
            <a:ext cx="3406775" cy="2010741"/>
          </a:xfrm>
          <a:prstGeom prst="roundRect">
            <a:avLst>
              <a:gd name="adj" fmla="val 16667"/>
            </a:avLst>
          </a:prstGeom>
          <a:solidFill>
            <a:srgbClr val="FFCCFF"/>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zh-CN" altLang="en-US" sz="2400" b="1">
                <a:solidFill>
                  <a:srgbClr val="C00000"/>
                </a:solidFill>
                <a:latin typeface="Arial" panose="020B0604020202020204" pitchFamily="34" charset="0"/>
              </a:rPr>
              <a:t>          </a:t>
            </a:r>
            <a:r>
              <a:rPr lang="zh-CN" altLang="en-US" sz="2400" b="1">
                <a:solidFill>
                  <a:srgbClr val="C00000"/>
                </a:solidFill>
                <a:latin typeface="Times New Roman" panose="02020603050405020304" pitchFamily="18" charset="0"/>
              </a:rPr>
              <a:t> </a:t>
            </a:r>
            <a:r>
              <a:rPr lang="en-US" altLang="zh-CN" sz="2400" b="1">
                <a:solidFill>
                  <a:srgbClr val="FF0000"/>
                </a:solidFill>
                <a:latin typeface="Times New Roman" panose="02020603050405020304" pitchFamily="18" charset="0"/>
              </a:rPr>
              <a:t>Abilities</a:t>
            </a:r>
          </a:p>
          <a:p>
            <a:pPr eaLnBrk="1" hangingPunct="1">
              <a:buFont typeface="Wingdings" panose="05000000000000000000" pitchFamily="2" charset="2"/>
              <a:buChar char="l"/>
            </a:pPr>
            <a:r>
              <a:rPr lang="en-US" altLang="zh-CN" sz="2400" b="1">
                <a:latin typeface="Times New Roman" panose="02020603050405020304" pitchFamily="18" charset="0"/>
              </a:rPr>
              <a:t>can play _____</a:t>
            </a:r>
          </a:p>
          <a:p>
            <a:pPr eaLnBrk="1" hangingPunct="1">
              <a:buFont typeface="Wingdings" panose="05000000000000000000" pitchFamily="2" charset="2"/>
              <a:buChar char="l"/>
            </a:pPr>
            <a:r>
              <a:rPr lang="en-US" altLang="zh-CN" sz="2400" b="1">
                <a:latin typeface="Times New Roman" panose="02020603050405020304" pitchFamily="18" charset="0"/>
              </a:rPr>
              <a:t>can also _____ well</a:t>
            </a:r>
          </a:p>
          <a:p>
            <a:pPr eaLnBrk="1" hangingPunct="1">
              <a:buFont typeface="Wingdings" panose="05000000000000000000" pitchFamily="2" charset="2"/>
              <a:buChar char="l"/>
            </a:pPr>
            <a:r>
              <a:rPr lang="en-US" altLang="zh-CN" sz="2400" b="1">
                <a:latin typeface="Times New Roman" panose="02020603050405020304" pitchFamily="18" charset="0"/>
              </a:rPr>
              <a:t>can ___ places with</a:t>
            </a:r>
          </a:p>
          <a:p>
            <a:pPr eaLnBrk="1" hangingPunct="1"/>
            <a:r>
              <a:rPr lang="en-US" altLang="zh-CN" sz="2400" b="1">
                <a:latin typeface="Times New Roman" panose="02020603050405020304" pitchFamily="18" charset="0"/>
              </a:rPr>
              <a:t> food and water</a:t>
            </a:r>
          </a:p>
        </p:txBody>
      </p:sp>
      <p:sp>
        <p:nvSpPr>
          <p:cNvPr id="8" name="AutoShape 3"/>
          <p:cNvSpPr>
            <a:spLocks noChangeArrowheads="1"/>
          </p:cNvSpPr>
          <p:nvPr/>
        </p:nvSpPr>
        <p:spPr bwMode="auto">
          <a:xfrm>
            <a:off x="4013200" y="2901055"/>
            <a:ext cx="5005388" cy="1832997"/>
          </a:xfrm>
          <a:prstGeom prst="roundRect">
            <a:avLst>
              <a:gd name="adj" fmla="val 16667"/>
            </a:avLst>
          </a:prstGeom>
          <a:solidFill>
            <a:srgbClr val="CCFF66"/>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eaLnBrk="1" hangingPunct="1"/>
            <a:r>
              <a:rPr lang="en-US" altLang="zh-CN" sz="2400" b="1">
                <a:solidFill>
                  <a:srgbClr val="FF0000"/>
                </a:solidFill>
                <a:latin typeface="Times New Roman" panose="02020603050405020304" pitchFamily="18" charset="0"/>
                <a:cs typeface="Times New Roman" panose="02020603050405020304" pitchFamily="18" charset="0"/>
              </a:rPr>
              <a:t>How to save them</a:t>
            </a:r>
          </a:p>
          <a:p>
            <a:pPr eaLnBrk="1" hangingPunct="1">
              <a:buFont typeface="Wingdings" panose="05000000000000000000" pitchFamily="2" charset="2"/>
              <a:buChar char="l"/>
            </a:pPr>
            <a:r>
              <a:rPr lang="en-US" altLang="zh-CN" sz="2400" b="1">
                <a:latin typeface="Times New Roman" panose="02020603050405020304" pitchFamily="18" charset="0"/>
                <a:cs typeface="Times New Roman" panose="02020603050405020304" pitchFamily="18" charset="0"/>
              </a:rPr>
              <a:t>don’t cut down so many __</a:t>
            </a:r>
          </a:p>
          <a:p>
            <a:pPr eaLnBrk="1" hangingPunct="1">
              <a:buFont typeface="Wingdings" panose="05000000000000000000" pitchFamily="2" charset="2"/>
              <a:buChar char="l"/>
            </a:pPr>
            <a:r>
              <a:rPr lang="en-US" altLang="zh-CN" sz="2400" b="1">
                <a:latin typeface="Times New Roman" panose="02020603050405020304" pitchFamily="18" charset="0"/>
                <a:cs typeface="Times New Roman" panose="02020603050405020304" pitchFamily="18" charset="0"/>
              </a:rPr>
              <a:t>don’t ___ things made of ivory.</a:t>
            </a:r>
          </a:p>
          <a:p>
            <a:pPr eaLnBrk="1" hangingPunct="1">
              <a:buFont typeface="Wingdings" panose="05000000000000000000" pitchFamily="2" charset="2"/>
              <a:buChar char="l"/>
            </a:pPr>
            <a:r>
              <a:rPr lang="en-US" altLang="zh-CN" sz="2400" b="1">
                <a:latin typeface="Times New Roman" panose="02020603050405020304" pitchFamily="18" charset="0"/>
                <a:cs typeface="Times New Roman" panose="02020603050405020304" pitchFamily="18" charset="0"/>
              </a:rPr>
              <a:t>___ is Thai Elephant Day.</a:t>
            </a:r>
          </a:p>
        </p:txBody>
      </p:sp>
      <p:sp>
        <p:nvSpPr>
          <p:cNvPr id="9" name="AutoShape 4"/>
          <p:cNvSpPr>
            <a:spLocks noChangeArrowheads="1"/>
          </p:cNvSpPr>
          <p:nvPr/>
        </p:nvSpPr>
        <p:spPr bwMode="auto">
          <a:xfrm>
            <a:off x="4013200" y="1177561"/>
            <a:ext cx="5005388" cy="1626686"/>
          </a:xfrm>
          <a:prstGeom prst="roundRect">
            <a:avLst>
              <a:gd name="adj" fmla="val 16667"/>
            </a:avLst>
          </a:prstGeom>
          <a:solidFill>
            <a:srgbClr val="FFFFCC"/>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pPr eaLnBrk="1" hangingPunct="1"/>
            <a:r>
              <a:rPr lang="en-US" altLang="zh-CN" sz="2400" b="1">
                <a:solidFill>
                  <a:srgbClr val="FF0000"/>
                </a:solidFill>
                <a:latin typeface="Times New Roman" panose="02020603050405020304" pitchFamily="18" charset="0"/>
              </a:rPr>
              <a:t>Facts and figures</a:t>
            </a:r>
          </a:p>
          <a:p>
            <a:pPr eaLnBrk="1" hangingPunct="1">
              <a:buFont typeface="Wingdings" panose="05000000000000000000" pitchFamily="2" charset="2"/>
              <a:buChar char="l"/>
            </a:pPr>
            <a:r>
              <a:rPr lang="en-US" altLang="zh-CN" sz="2400" b="1">
                <a:latin typeface="Times New Roman" panose="02020603050405020304" pitchFamily="18" charset="0"/>
              </a:rPr>
              <a:t>people ____ many trees</a:t>
            </a:r>
          </a:p>
          <a:p>
            <a:pPr eaLnBrk="1" hangingPunct="1">
              <a:buFont typeface="Wingdings" panose="05000000000000000000" pitchFamily="2" charset="2"/>
              <a:buChar char="l"/>
            </a:pPr>
            <a:r>
              <a:rPr lang="en-US" altLang="zh-CN" sz="2400" b="1">
                <a:latin typeface="Times New Roman" panose="02020603050405020304" pitchFamily="18" charset="0"/>
              </a:rPr>
              <a:t>people kill them for ___</a:t>
            </a:r>
          </a:p>
          <a:p>
            <a:pPr eaLnBrk="1" hangingPunct="1">
              <a:buFont typeface="Wingdings" panose="05000000000000000000" pitchFamily="2" charset="2"/>
              <a:buChar char="l"/>
            </a:pPr>
            <a:r>
              <a:rPr lang="en-US" altLang="zh-CN" sz="2400" b="1">
                <a:latin typeface="Times New Roman" panose="02020603050405020304" pitchFamily="18" charset="0"/>
              </a:rPr>
              <a:t>today there are___(over ___ before)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cBhvr>
                                    </p:anim>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lide(fromBottom)">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bldLvl="0" animBg="1" autoUpdateAnimBg="0"/>
      <p:bldP spid="8" grpId="0" bldLvl="0" animBg="1" autoUpdateAnimBg="0"/>
      <p:bldP spid="9" grpId="0" bldLvl="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5"/>
          <p:cNvSpPr>
            <a:spLocks noChangeArrowheads="1"/>
          </p:cNvSpPr>
          <p:nvPr/>
        </p:nvSpPr>
        <p:spPr bwMode="auto">
          <a:xfrm>
            <a:off x="1116013" y="425318"/>
            <a:ext cx="6729412" cy="1899652"/>
          </a:xfrm>
          <a:prstGeom prst="roundRect">
            <a:avLst>
              <a:gd name="adj" fmla="val 16667"/>
            </a:avLst>
          </a:prstGeom>
          <a:solidFill>
            <a:srgbClr val="FFFFCC"/>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eaLnBrk="1" hangingPunct="1">
              <a:lnSpc>
                <a:spcPct val="115000"/>
              </a:lnSpc>
            </a:pPr>
            <a:r>
              <a:rPr lang="zh-CN" altLang="en-US" sz="2800" b="1">
                <a:latin typeface="Arial" panose="020B0604020202020204" pitchFamily="34" charset="0"/>
              </a:rPr>
              <a:t> </a:t>
            </a:r>
            <a:r>
              <a:rPr lang="en-US" altLang="zh-CN" sz="2800" b="1">
                <a:solidFill>
                  <a:srgbClr val="FF0000"/>
                </a:solidFill>
                <a:latin typeface="Times New Roman" panose="02020603050405020304" pitchFamily="18" charset="0"/>
              </a:rPr>
              <a:t>Importance in Thailand</a:t>
            </a:r>
          </a:p>
          <a:p>
            <a:pPr eaLnBrk="1" hangingPunct="1">
              <a:lnSpc>
                <a:spcPct val="115000"/>
              </a:lnSpc>
              <a:buFont typeface="Wingdings" panose="05000000000000000000" pitchFamily="2" charset="2"/>
              <a:buChar char="l"/>
            </a:pPr>
            <a:r>
              <a:rPr lang="en-US" altLang="zh-CN" sz="2800" b="1">
                <a:latin typeface="Times New Roman" panose="02020603050405020304" pitchFamily="18" charset="0"/>
              </a:rPr>
              <a:t>first flag had _____________________</a:t>
            </a:r>
          </a:p>
          <a:p>
            <a:pPr eaLnBrk="1" hangingPunct="1">
              <a:lnSpc>
                <a:spcPct val="115000"/>
              </a:lnSpc>
              <a:buFont typeface="Wingdings" panose="05000000000000000000" pitchFamily="2" charset="2"/>
              <a:buChar char="l"/>
            </a:pPr>
            <a:r>
              <a:rPr lang="en-US" altLang="zh-CN" sz="2800" b="1">
                <a:latin typeface="Times New Roman" panose="02020603050405020304" pitchFamily="18" charset="0"/>
              </a:rPr>
              <a:t>symbol of ___________</a:t>
            </a:r>
          </a:p>
        </p:txBody>
      </p:sp>
      <p:sp>
        <p:nvSpPr>
          <p:cNvPr id="7" name="矩形 6"/>
          <p:cNvSpPr>
            <a:spLocks noChangeArrowheads="1"/>
          </p:cNvSpPr>
          <p:nvPr/>
        </p:nvSpPr>
        <p:spPr bwMode="auto">
          <a:xfrm>
            <a:off x="3616326" y="1056949"/>
            <a:ext cx="3540125" cy="5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a:solidFill>
                  <a:srgbClr val="0000FF"/>
                </a:solidFill>
                <a:latin typeface="Times New Roman" panose="02020603050405020304" pitchFamily="18" charset="0"/>
              </a:rPr>
              <a:t>a white elephant on it</a:t>
            </a:r>
            <a:endParaRPr lang="zh-CN" altLang="en-US" sz="2800">
              <a:solidFill>
                <a:srgbClr val="0000FF"/>
              </a:solidFill>
              <a:latin typeface="Arial" panose="020B0604020202020204" pitchFamily="34" charset="0"/>
            </a:endParaRPr>
          </a:p>
        </p:txBody>
      </p:sp>
      <p:sp>
        <p:nvSpPr>
          <p:cNvPr id="8" name="矩形 7"/>
          <p:cNvSpPr>
            <a:spLocks noChangeArrowheads="1"/>
          </p:cNvSpPr>
          <p:nvPr/>
        </p:nvSpPr>
        <p:spPr bwMode="auto">
          <a:xfrm>
            <a:off x="3182939" y="1512422"/>
            <a:ext cx="1671637" cy="5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a:solidFill>
                  <a:srgbClr val="0000FF"/>
                </a:solidFill>
                <a:latin typeface="Times New Roman" panose="02020603050405020304" pitchFamily="18" charset="0"/>
              </a:rPr>
              <a:t>good luck</a:t>
            </a:r>
            <a:endParaRPr lang="zh-CN" altLang="en-US" sz="2800">
              <a:solidFill>
                <a:srgbClr val="0000FF"/>
              </a:solidFill>
              <a:latin typeface="Arial" panose="020B0604020202020204" pitchFamily="34" charset="0"/>
            </a:endParaRPr>
          </a:p>
        </p:txBody>
      </p:sp>
      <p:sp>
        <p:nvSpPr>
          <p:cNvPr id="21509" name="AutoShape 6"/>
          <p:cNvSpPr>
            <a:spLocks noChangeArrowheads="1"/>
          </p:cNvSpPr>
          <p:nvPr/>
        </p:nvSpPr>
        <p:spPr bwMode="auto">
          <a:xfrm>
            <a:off x="1116014" y="2526520"/>
            <a:ext cx="7127875" cy="2012329"/>
          </a:xfrm>
          <a:prstGeom prst="roundRect">
            <a:avLst>
              <a:gd name="adj" fmla="val 16667"/>
            </a:avLst>
          </a:prstGeom>
          <a:solidFill>
            <a:srgbClr val="FFCCFF"/>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zh-CN" sz="2800" b="1">
                <a:solidFill>
                  <a:srgbClr val="FF0000"/>
                </a:solidFill>
                <a:latin typeface="Times New Roman" panose="02020603050405020304" pitchFamily="18" charset="0"/>
              </a:rPr>
              <a:t>Abilities</a:t>
            </a:r>
          </a:p>
          <a:p>
            <a:pPr eaLnBrk="1" hangingPunct="1">
              <a:buFont typeface="Wingdings" panose="05000000000000000000" pitchFamily="2" charset="2"/>
              <a:buChar char="l"/>
            </a:pPr>
            <a:r>
              <a:rPr lang="en-US" altLang="zh-CN" sz="2800" b="1">
                <a:latin typeface="Times New Roman" panose="02020603050405020304" pitchFamily="18" charset="0"/>
              </a:rPr>
              <a:t>can play ______________</a:t>
            </a:r>
          </a:p>
          <a:p>
            <a:pPr eaLnBrk="1" hangingPunct="1">
              <a:buFont typeface="Wingdings" panose="05000000000000000000" pitchFamily="2" charset="2"/>
              <a:buChar char="l"/>
            </a:pPr>
            <a:r>
              <a:rPr lang="en-US" altLang="zh-CN" sz="2800" b="1">
                <a:latin typeface="Times New Roman" panose="02020603050405020304" pitchFamily="18" charset="0"/>
              </a:rPr>
              <a:t>can also ______ well</a:t>
            </a:r>
          </a:p>
          <a:p>
            <a:pPr eaLnBrk="1" hangingPunct="1">
              <a:buFont typeface="Wingdings" panose="05000000000000000000" pitchFamily="2" charset="2"/>
              <a:buChar char="l"/>
            </a:pPr>
            <a:r>
              <a:rPr lang="en-US" altLang="zh-CN" sz="2800" b="1">
                <a:latin typeface="Times New Roman" panose="02020603050405020304" pitchFamily="18" charset="0"/>
              </a:rPr>
              <a:t>can _________ places with food and water</a:t>
            </a:r>
          </a:p>
        </p:txBody>
      </p:sp>
      <p:sp>
        <p:nvSpPr>
          <p:cNvPr id="15" name="矩形 14"/>
          <p:cNvSpPr>
            <a:spLocks noChangeArrowheads="1"/>
          </p:cNvSpPr>
          <p:nvPr/>
        </p:nvSpPr>
        <p:spPr bwMode="auto">
          <a:xfrm>
            <a:off x="2911475" y="3010559"/>
            <a:ext cx="2540000" cy="52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a:solidFill>
                  <a:srgbClr val="0000FF"/>
                </a:solidFill>
                <a:latin typeface="Times New Roman" panose="02020603050405020304" pitchFamily="18" charset="0"/>
              </a:rPr>
              <a:t>soccer or music</a:t>
            </a:r>
          </a:p>
        </p:txBody>
      </p:sp>
      <p:sp>
        <p:nvSpPr>
          <p:cNvPr id="16" name="矩形 15"/>
          <p:cNvSpPr>
            <a:spLocks noChangeArrowheads="1"/>
          </p:cNvSpPr>
          <p:nvPr/>
        </p:nvSpPr>
        <p:spPr bwMode="auto">
          <a:xfrm>
            <a:off x="2933701" y="3480314"/>
            <a:ext cx="982663" cy="5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a:solidFill>
                  <a:srgbClr val="0000FF"/>
                </a:solidFill>
                <a:latin typeface="Times New Roman" panose="02020603050405020304" pitchFamily="18" charset="0"/>
              </a:rPr>
              <a:t>draw</a:t>
            </a:r>
          </a:p>
        </p:txBody>
      </p:sp>
      <p:sp>
        <p:nvSpPr>
          <p:cNvPr id="17" name="矩形 16"/>
          <p:cNvSpPr>
            <a:spLocks noChangeArrowheads="1"/>
          </p:cNvSpPr>
          <p:nvPr/>
        </p:nvSpPr>
        <p:spPr bwMode="auto">
          <a:xfrm>
            <a:off x="2144713" y="3913567"/>
            <a:ext cx="1771650" cy="5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a:solidFill>
                  <a:srgbClr val="0000FF"/>
                </a:solidFill>
                <a:latin typeface="Times New Roman" panose="02020603050405020304" pitchFamily="18" charset="0"/>
              </a:rPr>
              <a:t>remember</a:t>
            </a:r>
            <a:endParaRPr lang="en-US" altLang="zh-CN" sz="2800">
              <a:solidFill>
                <a:srgbClr val="0000FF"/>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 calcmode="lin" valueType="num">
                                      <p:cBhvr>
                                        <p:cTn id="27" dur="1000" fill="hold"/>
                                        <p:tgtEl>
                                          <p:spTgt spid="16"/>
                                        </p:tgtEl>
                                        <p:attrNameLst>
                                          <p:attrName>style.rotation</p:attrName>
                                        </p:attrNameLst>
                                      </p:cBhvr>
                                      <p:tavLst>
                                        <p:tav tm="0">
                                          <p:val>
                                            <p:fltVal val="90"/>
                                          </p:val>
                                        </p:tav>
                                        <p:tav tm="100000">
                                          <p:val>
                                            <p:fltVal val="0"/>
                                          </p:val>
                                        </p:tav>
                                      </p:tavLst>
                                    </p:anim>
                                    <p:animEffect transition="in" filter="fade">
                                      <p:cBhvr>
                                        <p:cTn id="28" dur="1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1000" fill="hold"/>
                                        <p:tgtEl>
                                          <p:spTgt spid="17"/>
                                        </p:tgtEl>
                                        <p:attrNameLst>
                                          <p:attrName>ppt_w</p:attrName>
                                        </p:attrNameLst>
                                      </p:cBhvr>
                                      <p:tavLst>
                                        <p:tav tm="0">
                                          <p:val>
                                            <p:fltVal val="0"/>
                                          </p:val>
                                        </p:tav>
                                        <p:tav tm="100000">
                                          <p:val>
                                            <p:strVal val="#ppt_w"/>
                                          </p:val>
                                        </p:tav>
                                      </p:tavLst>
                                    </p:anim>
                                    <p:anim calcmode="lin" valueType="num">
                                      <p:cBhvr>
                                        <p:cTn id="34" dur="1000" fill="hold"/>
                                        <p:tgtEl>
                                          <p:spTgt spid="17"/>
                                        </p:tgtEl>
                                        <p:attrNameLst>
                                          <p:attrName>ppt_h</p:attrName>
                                        </p:attrNameLst>
                                      </p:cBhvr>
                                      <p:tavLst>
                                        <p:tav tm="0">
                                          <p:val>
                                            <p:fltVal val="0"/>
                                          </p:val>
                                        </p:tav>
                                        <p:tav tm="100000">
                                          <p:val>
                                            <p:strVal val="#ppt_h"/>
                                          </p:val>
                                        </p:tav>
                                      </p:tavLst>
                                    </p:anim>
                                    <p:anim calcmode="lin" valueType="num">
                                      <p:cBhvr>
                                        <p:cTn id="35" dur="1000" fill="hold"/>
                                        <p:tgtEl>
                                          <p:spTgt spid="17"/>
                                        </p:tgtEl>
                                        <p:attrNameLst>
                                          <p:attrName>style.rotation</p:attrName>
                                        </p:attrNameLst>
                                      </p:cBhvr>
                                      <p:tavLst>
                                        <p:tav tm="0">
                                          <p:val>
                                            <p:fltVal val="90"/>
                                          </p:val>
                                        </p:tav>
                                        <p:tav tm="100000">
                                          <p:val>
                                            <p:fltVal val="0"/>
                                          </p:val>
                                        </p:tav>
                                      </p:tavLst>
                                    </p:anim>
                                    <p:animEffect transition="in" filter="fade">
                                      <p:cBhvr>
                                        <p:cTn id="3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3"/>
          <p:cNvSpPr>
            <a:spLocks noChangeArrowheads="1"/>
          </p:cNvSpPr>
          <p:nvPr/>
        </p:nvSpPr>
        <p:spPr bwMode="auto">
          <a:xfrm>
            <a:off x="1071564" y="2774094"/>
            <a:ext cx="7100887" cy="1832997"/>
          </a:xfrm>
          <a:prstGeom prst="roundRect">
            <a:avLst>
              <a:gd name="adj" fmla="val 16667"/>
            </a:avLst>
          </a:prstGeom>
          <a:solidFill>
            <a:srgbClr val="CCFF66"/>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eaLnBrk="1" hangingPunct="1"/>
            <a:r>
              <a:rPr lang="en-US" altLang="zh-CN" sz="2800" b="1">
                <a:solidFill>
                  <a:srgbClr val="FF0000"/>
                </a:solidFill>
                <a:latin typeface="Times New Roman" panose="02020603050405020304" pitchFamily="18" charset="0"/>
                <a:cs typeface="Times New Roman" panose="02020603050405020304" pitchFamily="18" charset="0"/>
              </a:rPr>
              <a:t>How to save them</a:t>
            </a:r>
          </a:p>
          <a:p>
            <a:pPr eaLnBrk="1" hangingPunct="1">
              <a:buFont typeface="Wingdings" panose="05000000000000000000" pitchFamily="2" charset="2"/>
              <a:buChar char="l"/>
            </a:pPr>
            <a:r>
              <a:rPr lang="en-US" altLang="zh-CN" sz="2800" b="1">
                <a:latin typeface="Times New Roman" panose="02020603050405020304" pitchFamily="18" charset="0"/>
                <a:cs typeface="Times New Roman" panose="02020603050405020304" pitchFamily="18" charset="0"/>
              </a:rPr>
              <a:t>don’t cut down so many _____</a:t>
            </a:r>
          </a:p>
          <a:p>
            <a:pPr eaLnBrk="1" hangingPunct="1">
              <a:buFont typeface="Wingdings" panose="05000000000000000000" pitchFamily="2" charset="2"/>
              <a:buChar char="l"/>
            </a:pPr>
            <a:r>
              <a:rPr lang="en-US" altLang="zh-CN" sz="2800" b="1">
                <a:latin typeface="Times New Roman" panose="02020603050405020304" pitchFamily="18" charset="0"/>
                <a:cs typeface="Times New Roman" panose="02020603050405020304" pitchFamily="18" charset="0"/>
              </a:rPr>
              <a:t>don’t _____ things made of ivory.</a:t>
            </a:r>
          </a:p>
          <a:p>
            <a:pPr eaLnBrk="1" hangingPunct="1">
              <a:buFont typeface="Wingdings" panose="05000000000000000000" pitchFamily="2" charset="2"/>
              <a:buChar char="l"/>
            </a:pPr>
            <a:r>
              <a:rPr lang="en-US" altLang="zh-CN" sz="2800" b="1">
                <a:latin typeface="Times New Roman" panose="02020603050405020304" pitchFamily="18" charset="0"/>
                <a:cs typeface="Times New Roman" panose="02020603050405020304" pitchFamily="18" charset="0"/>
              </a:rPr>
              <a:t>___________ is Thai Elephant Day.</a:t>
            </a:r>
          </a:p>
        </p:txBody>
      </p:sp>
      <p:sp>
        <p:nvSpPr>
          <p:cNvPr id="9" name="矩形 8"/>
          <p:cNvSpPr>
            <a:spLocks noChangeArrowheads="1"/>
          </p:cNvSpPr>
          <p:nvPr/>
        </p:nvSpPr>
        <p:spPr bwMode="auto">
          <a:xfrm>
            <a:off x="5249863" y="3167672"/>
            <a:ext cx="914400" cy="52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a:solidFill>
                  <a:srgbClr val="0000FF"/>
                </a:solidFill>
                <a:latin typeface="Times New Roman" panose="02020603050405020304" pitchFamily="18" charset="0"/>
              </a:rPr>
              <a:t>trees</a:t>
            </a:r>
          </a:p>
        </p:txBody>
      </p:sp>
      <p:sp>
        <p:nvSpPr>
          <p:cNvPr id="10" name="矩形 9"/>
          <p:cNvSpPr>
            <a:spLocks noChangeArrowheads="1"/>
          </p:cNvSpPr>
          <p:nvPr/>
        </p:nvSpPr>
        <p:spPr bwMode="auto">
          <a:xfrm>
            <a:off x="2476501" y="3594579"/>
            <a:ext cx="765175" cy="5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a:solidFill>
                  <a:srgbClr val="0000FF"/>
                </a:solidFill>
                <a:latin typeface="Times New Roman" panose="02020603050405020304" pitchFamily="18" charset="0"/>
              </a:rPr>
              <a:t>buy</a:t>
            </a:r>
          </a:p>
        </p:txBody>
      </p:sp>
      <p:sp>
        <p:nvSpPr>
          <p:cNvPr id="11" name="矩形 10"/>
          <p:cNvSpPr>
            <a:spLocks noChangeArrowheads="1"/>
          </p:cNvSpPr>
          <p:nvPr/>
        </p:nvSpPr>
        <p:spPr bwMode="auto">
          <a:xfrm>
            <a:off x="1516064" y="4073856"/>
            <a:ext cx="1982787" cy="52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a:solidFill>
                  <a:srgbClr val="0000FF"/>
                </a:solidFill>
                <a:latin typeface="Times New Roman" panose="02020603050405020304" pitchFamily="18" charset="0"/>
              </a:rPr>
              <a:t>March 13th</a:t>
            </a:r>
            <a:endParaRPr lang="en-US" altLang="zh-CN" sz="2800">
              <a:solidFill>
                <a:srgbClr val="0000FF"/>
              </a:solidFill>
              <a:latin typeface="Times New Roman" panose="02020603050405020304" pitchFamily="18" charset="0"/>
            </a:endParaRPr>
          </a:p>
        </p:txBody>
      </p:sp>
      <p:sp>
        <p:nvSpPr>
          <p:cNvPr id="22534" name="AutoShape 4"/>
          <p:cNvSpPr>
            <a:spLocks noChangeArrowheads="1"/>
          </p:cNvSpPr>
          <p:nvPr/>
        </p:nvSpPr>
        <p:spPr bwMode="auto">
          <a:xfrm>
            <a:off x="1128714" y="228529"/>
            <a:ext cx="7043737" cy="2348775"/>
          </a:xfrm>
          <a:prstGeom prst="roundRect">
            <a:avLst>
              <a:gd name="adj" fmla="val 16667"/>
            </a:avLst>
          </a:prstGeom>
          <a:solidFill>
            <a:srgbClr val="FFFFCC"/>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pPr eaLnBrk="1" hangingPunct="1"/>
            <a:r>
              <a:rPr lang="en-US" altLang="zh-CN" sz="2800" b="1">
                <a:solidFill>
                  <a:srgbClr val="FF0000"/>
                </a:solidFill>
                <a:latin typeface="Times New Roman" panose="02020603050405020304" pitchFamily="18" charset="0"/>
              </a:rPr>
              <a:t>  Facts and figures</a:t>
            </a:r>
          </a:p>
          <a:p>
            <a:pPr eaLnBrk="1" hangingPunct="1">
              <a:buFont typeface="Wingdings" panose="05000000000000000000" pitchFamily="2" charset="2"/>
              <a:buChar char="l"/>
            </a:pPr>
            <a:r>
              <a:rPr lang="en-US" altLang="zh-CN" sz="2800" b="1">
                <a:latin typeface="Times New Roman" panose="02020603050405020304" pitchFamily="18" charset="0"/>
              </a:rPr>
              <a:t>people ________ many trees</a:t>
            </a:r>
          </a:p>
          <a:p>
            <a:pPr eaLnBrk="1" hangingPunct="1">
              <a:buFont typeface="Wingdings" panose="05000000000000000000" pitchFamily="2" charset="2"/>
              <a:buChar char="l"/>
            </a:pPr>
            <a:r>
              <a:rPr lang="en-US" altLang="zh-CN" sz="2800" b="1">
                <a:latin typeface="Times New Roman" panose="02020603050405020304" pitchFamily="18" charset="0"/>
              </a:rPr>
              <a:t>people kill them for __________</a:t>
            </a:r>
          </a:p>
          <a:p>
            <a:pPr eaLnBrk="1" hangingPunct="1">
              <a:buFont typeface="Wingdings" panose="05000000000000000000" pitchFamily="2" charset="2"/>
              <a:buChar char="l"/>
            </a:pPr>
            <a:r>
              <a:rPr lang="en-US" altLang="zh-CN" sz="2800" b="1">
                <a:latin typeface="Times New Roman" panose="02020603050405020304" pitchFamily="18" charset="0"/>
              </a:rPr>
              <a:t>today there are_______________________</a:t>
            </a:r>
          </a:p>
          <a:p>
            <a:pPr eaLnBrk="1" hangingPunct="1"/>
            <a:r>
              <a:rPr lang="en-US" altLang="zh-CN" sz="2800" b="1">
                <a:latin typeface="Times New Roman" panose="02020603050405020304" pitchFamily="18" charset="0"/>
              </a:rPr>
              <a:t>   (over ________ before)</a:t>
            </a:r>
          </a:p>
        </p:txBody>
      </p:sp>
      <p:sp>
        <p:nvSpPr>
          <p:cNvPr id="13" name="矩形 12"/>
          <p:cNvSpPr>
            <a:spLocks noChangeArrowheads="1"/>
          </p:cNvSpPr>
          <p:nvPr/>
        </p:nvSpPr>
        <p:spPr bwMode="auto">
          <a:xfrm>
            <a:off x="2506663" y="679241"/>
            <a:ext cx="1593850" cy="5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a:solidFill>
                  <a:srgbClr val="0000FF"/>
                </a:solidFill>
                <a:latin typeface="Times New Roman" panose="02020603050405020304" pitchFamily="18" charset="0"/>
              </a:rPr>
              <a:t>cut down</a:t>
            </a:r>
            <a:endParaRPr lang="zh-CN" altLang="en-US" sz="2800">
              <a:solidFill>
                <a:srgbClr val="0000FF"/>
              </a:solidFill>
              <a:latin typeface="Arial" panose="020B0604020202020204" pitchFamily="34" charset="0"/>
            </a:endParaRPr>
          </a:p>
        </p:txBody>
      </p:sp>
      <p:sp>
        <p:nvSpPr>
          <p:cNvPr id="14" name="矩形 13"/>
          <p:cNvSpPr>
            <a:spLocks noChangeArrowheads="1"/>
          </p:cNvSpPr>
          <p:nvPr/>
        </p:nvSpPr>
        <p:spPr bwMode="auto">
          <a:xfrm>
            <a:off x="4575176" y="1087103"/>
            <a:ext cx="1801813" cy="5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a:solidFill>
                  <a:srgbClr val="0000FF"/>
                </a:solidFill>
                <a:latin typeface="Times New Roman" panose="02020603050405020304" pitchFamily="18" charset="0"/>
              </a:rPr>
              <a:t>their ivory</a:t>
            </a:r>
          </a:p>
        </p:txBody>
      </p:sp>
      <p:sp>
        <p:nvSpPr>
          <p:cNvPr id="15" name="矩形 14"/>
          <p:cNvSpPr>
            <a:spLocks noChangeArrowheads="1"/>
          </p:cNvSpPr>
          <p:nvPr/>
        </p:nvSpPr>
        <p:spPr bwMode="auto">
          <a:xfrm>
            <a:off x="3786189" y="1514007"/>
            <a:ext cx="4257675" cy="52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a:solidFill>
                  <a:srgbClr val="0000FF"/>
                </a:solidFill>
                <a:latin typeface="Times New Roman" panose="02020603050405020304" pitchFamily="18" charset="0"/>
              </a:rPr>
              <a:t>only about 3,000 elephants</a:t>
            </a:r>
            <a:endParaRPr lang="zh-CN" altLang="en-US" sz="2800">
              <a:solidFill>
                <a:srgbClr val="0000FF"/>
              </a:solidFill>
              <a:latin typeface="Arial" panose="020B0604020202020204" pitchFamily="34" charset="0"/>
            </a:endParaRPr>
          </a:p>
        </p:txBody>
      </p:sp>
      <p:sp>
        <p:nvSpPr>
          <p:cNvPr id="16" name="矩形 15"/>
          <p:cNvSpPr>
            <a:spLocks noChangeArrowheads="1"/>
          </p:cNvSpPr>
          <p:nvPr/>
        </p:nvSpPr>
        <p:spPr bwMode="auto">
          <a:xfrm>
            <a:off x="2406651" y="1974241"/>
            <a:ext cx="1350963" cy="5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a:solidFill>
                  <a:srgbClr val="0000FF"/>
                </a:solidFill>
                <a:latin typeface="Times New Roman" panose="02020603050405020304" pitchFamily="18" charset="0"/>
              </a:rPr>
              <a:t>100,000</a:t>
            </a:r>
            <a:endParaRPr lang="en-US" altLang="zh-CN" sz="2800">
              <a:solidFill>
                <a:srgbClr val="0000FF"/>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fltVal val="0"/>
                                          </p:val>
                                        </p:tav>
                                        <p:tav tm="100000">
                                          <p:val>
                                            <p:strVal val="#ppt_w"/>
                                          </p:val>
                                        </p:tav>
                                      </p:tavLst>
                                    </p:anim>
                                    <p:anim calcmode="lin" valueType="num">
                                      <p:cBhvr>
                                        <p:cTn id="44" dur="1000" fill="hold"/>
                                        <p:tgtEl>
                                          <p:spTgt spid="11"/>
                                        </p:tgtEl>
                                        <p:attrNameLst>
                                          <p:attrName>ppt_h</p:attrName>
                                        </p:attrNameLst>
                                      </p:cBhvr>
                                      <p:tavLst>
                                        <p:tav tm="0">
                                          <p:val>
                                            <p:fltVal val="0"/>
                                          </p:val>
                                        </p:tav>
                                        <p:tav tm="100000">
                                          <p:val>
                                            <p:strVal val="#ppt_h"/>
                                          </p:val>
                                        </p:tav>
                                      </p:tavLst>
                                    </p:anim>
                                    <p:anim calcmode="lin" valueType="num">
                                      <p:cBhvr>
                                        <p:cTn id="45" dur="1000" fill="hold"/>
                                        <p:tgtEl>
                                          <p:spTgt spid="11"/>
                                        </p:tgtEl>
                                        <p:attrNameLst>
                                          <p:attrName>style.rotation</p:attrName>
                                        </p:attrNameLst>
                                      </p:cBhvr>
                                      <p:tavLst>
                                        <p:tav tm="0">
                                          <p:val>
                                            <p:fltVal val="90"/>
                                          </p:val>
                                        </p:tav>
                                        <p:tav tm="100000">
                                          <p:val>
                                            <p:fltVal val="0"/>
                                          </p:val>
                                        </p:tav>
                                      </p:tavLst>
                                    </p:anim>
                                    <p:animEffect transition="in" filter="fade">
                                      <p:cBhvr>
                                        <p:cTn id="4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760414" y="1068059"/>
            <a:ext cx="7697787" cy="3170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ts val="4000"/>
              </a:lnSpc>
            </a:pP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 People say that “an elephant never </a:t>
            </a: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forgets</a:t>
            </a: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p>
          <a:p>
            <a:pPr algn="just" eaLnBrk="1" hangingPunct="1">
              <a:lnSpc>
                <a:spcPts val="4000"/>
              </a:lnSpc>
            </a:pPr>
            <a:r>
              <a:rPr lang="zh-CN" altLang="en-US"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人们说“大象从不遗忘东西”。</a:t>
            </a:r>
          </a:p>
          <a:p>
            <a:pPr algn="just" eaLnBrk="1" hangingPunct="1">
              <a:lnSpc>
                <a:spcPts val="4000"/>
              </a:lnSpc>
            </a:pP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forget</a:t>
            </a:r>
            <a:r>
              <a:rPr lang="zh-CN" altLang="en-US"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作动词</a:t>
            </a:r>
            <a:r>
              <a:rPr lang="en-US" altLang="zh-CN"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意为“忘记”</a:t>
            </a:r>
            <a:r>
              <a:rPr lang="en-US" altLang="zh-CN"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 forget+</a:t>
            </a:r>
            <a:r>
              <a:rPr lang="zh-CN" altLang="en-US"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名词</a:t>
            </a:r>
            <a:r>
              <a:rPr lang="en-US" altLang="zh-CN"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代词意为“忘记某物</a:t>
            </a:r>
            <a:r>
              <a:rPr lang="en-US" altLang="zh-CN"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某人”。</a:t>
            </a:r>
            <a:r>
              <a:rPr lang="zh-CN" altLang="en-US"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例如</a:t>
            </a: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p>
          <a:p>
            <a:pPr algn="just" eaLnBrk="1" hangingPunct="1">
              <a:lnSpc>
                <a:spcPts val="4000"/>
              </a:lnSpc>
            </a:pPr>
            <a:r>
              <a:rPr lang="zh-CN" altLang="en-US"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很抱歉</a:t>
            </a: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我忘记了你的名字。</a:t>
            </a:r>
            <a:endPar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algn="just" eaLnBrk="1" hangingPunct="1">
              <a:lnSpc>
                <a:spcPts val="4000"/>
              </a:lnSpc>
            </a:pP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I am sorry but I forget your name. </a:t>
            </a:r>
          </a:p>
        </p:txBody>
      </p:sp>
      <p:pic>
        <p:nvPicPr>
          <p:cNvPr id="23555" name="Picture 3" descr="一级栏目"/>
          <p:cNvPicPr>
            <a:picLocks noChangeAspect="1" noChangeArrowheads="1"/>
          </p:cNvPicPr>
          <p:nvPr/>
        </p:nvPicPr>
        <p:blipFill>
          <a:blip r:embed="rId2" cstate="email"/>
          <a:srcRect/>
          <a:stretch>
            <a:fillRect/>
          </a:stretch>
        </p:blipFill>
        <p:spPr bwMode="auto">
          <a:xfrm>
            <a:off x="-6350" y="106331"/>
            <a:ext cx="835025" cy="80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387"/>
          <p:cNvSpPr>
            <a:spLocks noChangeArrowheads="1"/>
          </p:cNvSpPr>
          <p:nvPr/>
        </p:nvSpPr>
        <p:spPr bwMode="auto">
          <a:xfrm>
            <a:off x="771525" y="303120"/>
            <a:ext cx="3182938" cy="536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pPr>
            <a:r>
              <a:rPr kumimoji="1" lang="en-US" altLang="zh-CN" sz="3200" b="1" dirty="0">
                <a:solidFill>
                  <a:srgbClr val="0000FF"/>
                </a:solidFill>
                <a:latin typeface="Times New Roman" panose="02020603050405020304" pitchFamily="18" charset="0"/>
              </a:rPr>
              <a:t>Language points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p:cTn id="39"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638176" y="760179"/>
            <a:ext cx="5465763" cy="737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en-US" altLang="zh-CN" sz="28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用法辨析</a:t>
            </a:r>
            <a:r>
              <a:rPr lang="en-US" altLang="zh-CN" sz="28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forget</a:t>
            </a:r>
            <a:r>
              <a:rPr lang="zh-CN" altLang="en-US" sz="2800" b="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的不同搭配</a:t>
            </a:r>
          </a:p>
        </p:txBody>
      </p:sp>
      <p:graphicFrame>
        <p:nvGraphicFramePr>
          <p:cNvPr id="3" name="Group 17"/>
          <p:cNvGraphicFramePr>
            <a:graphicFrameLocks noGrp="1"/>
          </p:cNvGraphicFramePr>
          <p:nvPr/>
        </p:nvGraphicFramePr>
        <p:xfrm>
          <a:off x="901701" y="1620338"/>
          <a:ext cx="7458075" cy="2121831"/>
        </p:xfrm>
        <a:graphic>
          <a:graphicData uri="http://schemas.openxmlformats.org/drawingml/2006/table">
            <a:tbl>
              <a:tblPr/>
              <a:tblGrid>
                <a:gridCol w="2565400">
                  <a:extLst>
                    <a:ext uri="{9D8B030D-6E8A-4147-A177-3AD203B41FA5}">
                      <a16:colId xmlns:a16="http://schemas.microsoft.com/office/drawing/2014/main" val="20000"/>
                    </a:ext>
                  </a:extLst>
                </a:gridCol>
                <a:gridCol w="4892675">
                  <a:extLst>
                    <a:ext uri="{9D8B030D-6E8A-4147-A177-3AD203B41FA5}">
                      <a16:colId xmlns:a16="http://schemas.microsoft.com/office/drawing/2014/main" val="20001"/>
                    </a:ext>
                  </a:extLst>
                </a:gridCol>
              </a:tblGrid>
              <a:tr h="603757">
                <a:tc>
                  <a:txBody>
                    <a:bodyPr/>
                    <a:lstStyle/>
                    <a:p>
                      <a:pPr marL="0" marR="0" lvl="0" indent="0" algn="ctr" defTabSz="914400" rtl="0" eaLnBrk="1" fontAlgn="base" latinLnBrk="0" hangingPunct="1">
                        <a:lnSpc>
                          <a:spcPct val="140000"/>
                        </a:lnSpc>
                        <a:spcBef>
                          <a:spcPct val="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dirty="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词　条</a:t>
                      </a:r>
                    </a:p>
                  </a:txBody>
                  <a:tcPr marT="45734" marB="45734"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dirty="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用法及例句</a:t>
                      </a:r>
                    </a:p>
                  </a:txBody>
                  <a:tcPr marT="45734" marB="45734"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3801">
                <a:tc>
                  <a:txBody>
                    <a:bodyPr/>
                    <a:lstStyle/>
                    <a:p>
                      <a:pPr marL="0" marR="0" lvl="0" indent="0" algn="ctr" defTabSz="914400" rtl="0" eaLnBrk="1" fontAlgn="base" latinLnBrk="0" hangingPunct="1">
                        <a:lnSpc>
                          <a:spcPct val="140000"/>
                        </a:lnSpc>
                        <a:spcBef>
                          <a:spcPct val="0"/>
                        </a:spcBef>
                        <a:spcAft>
                          <a:spcPct val="0"/>
                        </a:spcAft>
                        <a:buClr>
                          <a:schemeClr val="hlink"/>
                        </a:buClr>
                        <a:buSzPct val="70000"/>
                        <a:buFont typeface="Wingdings" panose="05000000000000000000" pitchFamily="2" charset="2"/>
                        <a:buNone/>
                      </a:pPr>
                      <a:r>
                        <a:rPr kumimoji="0" lang="en-US" altLang="zh-CN" sz="2400" b="1" i="0" u="none" strike="noStrike" cap="none" normalizeH="0" baseline="0" dirty="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forget to do </a:t>
                      </a:r>
                      <a:r>
                        <a:rPr kumimoji="0" lang="en-US" altLang="zh-CN" sz="2400" b="1" i="0" u="none" strike="noStrike" cap="none" normalizeH="0" baseline="0" dirty="0" err="1">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sth</a:t>
                      </a:r>
                      <a:r>
                        <a:rPr kumimoji="0" lang="en-US" altLang="zh-CN" sz="2400" b="1" i="0" u="none" strike="noStrike" cap="none" normalizeH="0" baseline="0" dirty="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 </a:t>
                      </a:r>
                    </a:p>
                  </a:txBody>
                  <a:tcPr marT="45734" marB="45734"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0"/>
                        </a:spcBef>
                        <a:spcAft>
                          <a:spcPct val="0"/>
                        </a:spcAft>
                        <a:buClr>
                          <a:schemeClr val="hlink"/>
                        </a:buClr>
                        <a:buSzPct val="70000"/>
                        <a:buFont typeface="Wingdings" panose="05000000000000000000" pitchFamily="2" charset="2"/>
                        <a:buNone/>
                      </a:pPr>
                      <a:endParaRPr kumimoji="0" lang="zh-CN" altLang="en-US" sz="2400" b="1" i="0" u="none" strike="noStrike" cap="none" normalizeH="0" baseline="0" dirty="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T="45734" marB="45734"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4273">
                <a:tc>
                  <a:txBody>
                    <a:bodyPr/>
                    <a:lstStyle/>
                    <a:p>
                      <a:pPr marL="0" marR="0" lvl="0" indent="0" algn="ctr" defTabSz="914400" rtl="0" eaLnBrk="1" fontAlgn="base" latinLnBrk="0" hangingPunct="1">
                        <a:lnSpc>
                          <a:spcPct val="140000"/>
                        </a:lnSpc>
                        <a:spcBef>
                          <a:spcPct val="0"/>
                        </a:spcBef>
                        <a:spcAft>
                          <a:spcPct val="0"/>
                        </a:spcAft>
                        <a:buClr>
                          <a:schemeClr val="hlink"/>
                        </a:buClr>
                        <a:buSzPct val="70000"/>
                        <a:buFont typeface="Wingdings" panose="05000000000000000000" pitchFamily="2" charset="2"/>
                        <a:buNone/>
                      </a:pPr>
                      <a:r>
                        <a:rPr kumimoji="0" lang="en-US" altLang="zh-CN" sz="2400" b="1" i="0" u="none" strike="noStrike" cap="none" normalizeH="0" baseline="0" dirty="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forget doing sth. </a:t>
                      </a:r>
                    </a:p>
                  </a:txBody>
                  <a:tcPr marT="45734" marB="45734"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0"/>
                        </a:spcBef>
                        <a:spcAft>
                          <a:spcPct val="0"/>
                        </a:spcAft>
                        <a:buClr>
                          <a:schemeClr val="hlink"/>
                        </a:buClr>
                        <a:buSzPct val="70000"/>
                        <a:buFont typeface="Wingdings" panose="05000000000000000000" pitchFamily="2" charset="2"/>
                        <a:buNone/>
                      </a:pPr>
                      <a:endParaRPr kumimoji="0" lang="zh-CN" altLang="en-US" sz="2400" b="1" i="0" u="none" strike="noStrike" cap="none" normalizeH="0" baseline="0" dirty="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T="45734" marB="45734"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 name="矩形 3"/>
          <p:cNvSpPr>
            <a:spLocks noChangeArrowheads="1"/>
          </p:cNvSpPr>
          <p:nvPr/>
        </p:nvSpPr>
        <p:spPr bwMode="auto">
          <a:xfrm>
            <a:off x="3492501" y="2302752"/>
            <a:ext cx="3636963" cy="60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40000"/>
              </a:lnSpc>
              <a:buClr>
                <a:schemeClr val="hlink"/>
              </a:buClr>
              <a:buSzPct val="70000"/>
            </a:pPr>
            <a:r>
              <a:rPr lang="zh-CN" altLang="en-US" sz="2400" b="1">
                <a:latin typeface="Times New Roman" panose="02020603050405020304" pitchFamily="18" charset="0"/>
                <a:ea typeface="楷体" panose="02010609060101010101" pitchFamily="49" charset="-122"/>
                <a:cs typeface="Times New Roman" panose="02020603050405020304" pitchFamily="18" charset="0"/>
              </a:rPr>
              <a:t>“忘记去做某事</a:t>
            </a:r>
            <a:r>
              <a:rPr lang="en-US" altLang="zh-CN" sz="2400" b="1">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a:latin typeface="Times New Roman" panose="02020603050405020304" pitchFamily="18" charset="0"/>
                <a:ea typeface="楷体" panose="02010609060101010101" pitchFamily="49" charset="-122"/>
                <a:cs typeface="Times New Roman" panose="02020603050405020304" pitchFamily="18" charset="0"/>
              </a:rPr>
              <a:t>未做</a:t>
            </a:r>
            <a:r>
              <a:rPr lang="en-US" altLang="zh-CN" sz="2400" b="1">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a:latin typeface="Times New Roman" panose="02020603050405020304" pitchFamily="18" charset="0"/>
                <a:ea typeface="楷体" panose="02010609060101010101" pitchFamily="49" charset="-122"/>
                <a:cs typeface="Times New Roman" panose="02020603050405020304" pitchFamily="18" charset="0"/>
              </a:rPr>
              <a:t>。</a:t>
            </a:r>
          </a:p>
        </p:txBody>
      </p:sp>
      <p:sp>
        <p:nvSpPr>
          <p:cNvPr id="5" name="矩形 4"/>
          <p:cNvSpPr>
            <a:spLocks noChangeArrowheads="1"/>
          </p:cNvSpPr>
          <p:nvPr/>
        </p:nvSpPr>
        <p:spPr bwMode="auto">
          <a:xfrm>
            <a:off x="3465513" y="3077213"/>
            <a:ext cx="4875212" cy="60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40000"/>
              </a:lnSpc>
              <a:buClr>
                <a:schemeClr val="hlink"/>
              </a:buClr>
              <a:buSzPct val="70000"/>
            </a:pPr>
            <a:r>
              <a:rPr lang="zh-CN" altLang="en-US" sz="2400" b="1">
                <a:latin typeface="Times New Roman" panose="02020603050405020304" pitchFamily="18" charset="0"/>
                <a:ea typeface="楷体" panose="02010609060101010101" pitchFamily="49" charset="-122"/>
                <a:cs typeface="Times New Roman" panose="02020603050405020304" pitchFamily="18" charset="0"/>
              </a:rPr>
              <a:t>“忘记做过某事</a:t>
            </a:r>
            <a:r>
              <a:rPr lang="en-US" altLang="zh-CN" sz="2400" b="1">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a:latin typeface="Times New Roman" panose="02020603050405020304" pitchFamily="18" charset="0"/>
                <a:ea typeface="楷体" panose="02010609060101010101" pitchFamily="49" charset="-122"/>
                <a:cs typeface="Times New Roman" panose="02020603050405020304" pitchFamily="18" charset="0"/>
              </a:rPr>
              <a:t>做过但是忘了</a:t>
            </a:r>
            <a:r>
              <a:rPr lang="en-US" altLang="zh-CN" sz="2400" b="1">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a:latin typeface="Times New Roman" panose="02020603050405020304" pitchFamily="18" charset="0"/>
                <a:ea typeface="楷体" panose="02010609060101010101" pitchFamily="49" charset="-122"/>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19100" y="391992"/>
            <a:ext cx="8648700" cy="332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活学活用</a:t>
            </a: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p>
          <a:p>
            <a:pPr algn="just" eaLnBrk="1" hangingPunct="1">
              <a:lnSpc>
                <a:spcPct val="150000"/>
              </a:lnSpc>
            </a:pP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①</a:t>
            </a:r>
            <a:r>
              <a:rPr lang="zh-CN" altLang="en-US"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别忘了关窗户。</a:t>
            </a:r>
          </a:p>
          <a:p>
            <a:pPr algn="just" eaLnBrk="1" hangingPunct="1">
              <a:lnSpc>
                <a:spcPct val="150000"/>
              </a:lnSpc>
            </a:pP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Don’t forget</a:t>
            </a:r>
            <a:r>
              <a:rPr lang="zh-CN" altLang="en-US"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u="sng"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u="sng"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the door. </a:t>
            </a:r>
          </a:p>
          <a:p>
            <a:pPr algn="just" eaLnBrk="1" hangingPunct="1">
              <a:lnSpc>
                <a:spcPct val="150000"/>
              </a:lnSpc>
            </a:pP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②</a:t>
            </a:r>
            <a:r>
              <a:rPr lang="zh-CN" altLang="en-US"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汤姆忘记已经把教室的灯关了。</a:t>
            </a:r>
          </a:p>
          <a:p>
            <a:pPr algn="just" eaLnBrk="1" hangingPunct="1">
              <a:lnSpc>
                <a:spcPct val="150000"/>
              </a:lnSpc>
            </a:pP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Tom forgot</a:t>
            </a:r>
            <a:r>
              <a:rPr lang="zh-CN" altLang="en-US" sz="2800" b="1" u="sng"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u="sng"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the lights in the classroom. </a:t>
            </a:r>
            <a:endPar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矩形 2"/>
          <p:cNvSpPr>
            <a:spLocks noChangeArrowheads="1"/>
          </p:cNvSpPr>
          <p:nvPr/>
        </p:nvSpPr>
        <p:spPr bwMode="auto">
          <a:xfrm>
            <a:off x="2930525" y="1791735"/>
            <a:ext cx="1670050" cy="52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to     close</a:t>
            </a:r>
            <a:endParaRPr lang="zh-CN" altLang="en-US" sz="280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矩形 3"/>
          <p:cNvSpPr>
            <a:spLocks noChangeArrowheads="1"/>
          </p:cNvSpPr>
          <p:nvPr/>
        </p:nvSpPr>
        <p:spPr bwMode="auto">
          <a:xfrm>
            <a:off x="2597150" y="2885184"/>
            <a:ext cx="2032000" cy="73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eaLnBrk="1" hangingPunct="1">
              <a:lnSpc>
                <a:spcPct val="150000"/>
              </a:lnSpc>
            </a:pPr>
            <a:r>
              <a:rPr lang="en-US" altLang="zh-CN" sz="28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turning   off</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5139" y="764939"/>
            <a:ext cx="8396287" cy="332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defRPr/>
            </a:pP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 We must save the trees and not buy things </a:t>
            </a:r>
            <a:r>
              <a:rPr lang="en-US" altLang="zh-CN" sz="2800" b="1" u="sng"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made of</a:t>
            </a: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p>
          <a:p>
            <a:pPr eaLnBrk="1" hangingPunct="1">
              <a:lnSpc>
                <a:spcPct val="150000"/>
              </a:lnSpc>
              <a:defRPr/>
            </a:pP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ivory. </a:t>
            </a:r>
            <a:r>
              <a:rPr lang="zh-CN" altLang="en-US"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我们必须拯救树木</a:t>
            </a: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不买由象牙制成的东西。</a:t>
            </a:r>
          </a:p>
          <a:p>
            <a:pPr eaLnBrk="1" hangingPunct="1">
              <a:lnSpc>
                <a:spcPct val="150000"/>
              </a:lnSpc>
              <a:defRPr/>
            </a:pP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(1)made of ivory “</a:t>
            </a:r>
            <a:r>
              <a:rPr lang="zh-CN" altLang="en-US"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由象牙制成”</a:t>
            </a: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此处为过去分词短</a:t>
            </a:r>
            <a:endPar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eaLnBrk="1" hangingPunct="1">
              <a:lnSpc>
                <a:spcPct val="150000"/>
              </a:lnSpc>
              <a:defRPr/>
            </a:pP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语作后置定语</a:t>
            </a: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修饰前面的名词</a:t>
            </a: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things</a:t>
            </a:r>
            <a:r>
              <a:rPr lang="zh-CN" altLang="en-US"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p>
          <a:p>
            <a:pPr eaLnBrk="1" hangingPunct="1">
              <a:lnSpc>
                <a:spcPct val="150000"/>
              </a:lnSpc>
              <a:defRPr/>
            </a:pPr>
            <a:r>
              <a:rPr lang="en-US" altLang="zh-CN"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(2)be made of “</a:t>
            </a:r>
            <a:r>
              <a:rPr lang="zh-CN" altLang="en-US"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由</a:t>
            </a:r>
            <a:r>
              <a:rPr lang="en-US" altLang="zh-CN" sz="2800" b="1" dirty="0">
                <a:solidFill>
                  <a:srgbClr val="0000FF"/>
                </a:solidFill>
                <a:latin typeface="+mj-ea"/>
                <a:ea typeface="+mj-ea"/>
                <a:cs typeface="Times New Roman" panose="02020603050405020304" pitchFamily="18" charset="0"/>
              </a:rPr>
              <a:t>……</a:t>
            </a:r>
            <a:r>
              <a:rPr lang="zh-CN" altLang="en-US"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制成”</a:t>
            </a:r>
            <a:r>
              <a:rPr lang="en-US" altLang="zh-CN"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可以看出原材料。</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81026" y="669718"/>
            <a:ext cx="8010525" cy="1815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200000"/>
              </a:lnSpc>
            </a:pP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辨析</a:t>
            </a: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be made of, be made from</a:t>
            </a:r>
            <a:r>
              <a:rPr lang="zh-CN" altLang="en-US"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be made into</a:t>
            </a:r>
            <a:endParaRPr lang="zh-CN" altLang="en-US"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algn="just" eaLnBrk="1" hangingPunct="1">
              <a:lnSpc>
                <a:spcPct val="200000"/>
              </a:lnSpc>
            </a:pP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成品</a:t>
            </a: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+be made </a:t>
            </a:r>
          </a:p>
        </p:txBody>
      </p:sp>
      <p:pic>
        <p:nvPicPr>
          <p:cNvPr id="4" name="Image0110.jpeg"/>
          <p:cNvPicPr>
            <a:picLocks noChangeAspect="1" noChangeArrowheads="1"/>
          </p:cNvPicPr>
          <p:nvPr/>
        </p:nvPicPr>
        <p:blipFill>
          <a:blip r:embed="rId2" cstate="email"/>
          <a:srcRect/>
          <a:stretch>
            <a:fillRect/>
          </a:stretch>
        </p:blipFill>
        <p:spPr bwMode="auto">
          <a:xfrm>
            <a:off x="704850" y="2759811"/>
            <a:ext cx="7761288" cy="136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左大括号 6"/>
          <p:cNvSpPr/>
          <p:nvPr/>
        </p:nvSpPr>
        <p:spPr>
          <a:xfrm>
            <a:off x="3382963" y="1744124"/>
            <a:ext cx="198437" cy="761765"/>
          </a:xfrm>
          <a:prstGeom prst="leftBrace">
            <a:avLst>
              <a:gd name="adj1" fmla="val 47357"/>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3581401" y="1536226"/>
            <a:ext cx="4702175" cy="49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600" b="1">
                <a:latin typeface="Times New Roman" panose="02020603050405020304" pitchFamily="18" charset="0"/>
                <a:ea typeface="楷体" panose="02010609060101010101" pitchFamily="49" charset="-122"/>
                <a:cs typeface="Times New Roman" panose="02020603050405020304" pitchFamily="18" charset="0"/>
              </a:rPr>
              <a:t>of+</a:t>
            </a:r>
            <a:r>
              <a:rPr lang="zh-CN" altLang="en-US" sz="2600" b="1">
                <a:latin typeface="Times New Roman" panose="02020603050405020304" pitchFamily="18" charset="0"/>
                <a:ea typeface="楷体" panose="02010609060101010101" pitchFamily="49" charset="-122"/>
                <a:cs typeface="Times New Roman" panose="02020603050405020304" pitchFamily="18" charset="0"/>
              </a:rPr>
              <a:t>材料（可以看出原材料）</a:t>
            </a:r>
          </a:p>
        </p:txBody>
      </p:sp>
      <p:sp>
        <p:nvSpPr>
          <p:cNvPr id="9" name="TextBox 8"/>
          <p:cNvSpPr txBox="1">
            <a:spLocks noChangeArrowheads="1"/>
          </p:cNvSpPr>
          <p:nvPr/>
        </p:nvSpPr>
        <p:spPr bwMode="auto">
          <a:xfrm>
            <a:off x="3581401" y="2128181"/>
            <a:ext cx="4702175" cy="49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600" b="1">
                <a:latin typeface="Times New Roman" panose="02020603050405020304" pitchFamily="18" charset="0"/>
                <a:ea typeface="楷体" panose="02010609060101010101" pitchFamily="49" charset="-122"/>
                <a:cs typeface="Times New Roman" panose="02020603050405020304" pitchFamily="18" charset="0"/>
              </a:rPr>
              <a:t>from+</a:t>
            </a:r>
            <a:r>
              <a:rPr lang="zh-CN" altLang="en-US" sz="2600" b="1">
                <a:latin typeface="Times New Roman" panose="02020603050405020304" pitchFamily="18" charset="0"/>
                <a:ea typeface="楷体" panose="02010609060101010101" pitchFamily="49" charset="-122"/>
                <a:cs typeface="Times New Roman" panose="02020603050405020304" pitchFamily="18" charset="0"/>
              </a:rPr>
              <a:t>材料（看不出原材料）</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animBg="1"/>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492250" y="920466"/>
            <a:ext cx="4870450" cy="737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en-US" altLang="zh-CN" sz="2800" b="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800" b="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材料</a:t>
            </a:r>
            <a:r>
              <a:rPr lang="en-US" altLang="zh-CN" sz="2800" b="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+be made into +</a:t>
            </a:r>
            <a:r>
              <a:rPr lang="zh-CN" altLang="en-US" sz="2800" b="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成品。</a:t>
            </a:r>
          </a:p>
        </p:txBody>
      </p:sp>
      <p:pic>
        <p:nvPicPr>
          <p:cNvPr id="3" name="Image0111.jpeg"/>
          <p:cNvPicPr>
            <a:picLocks noChangeAspect="1" noChangeArrowheads="1"/>
          </p:cNvPicPr>
          <p:nvPr/>
        </p:nvPicPr>
        <p:blipFill>
          <a:blip r:embed="rId2" cstate="email"/>
          <a:srcRect/>
          <a:stretch>
            <a:fillRect/>
          </a:stretch>
        </p:blipFill>
        <p:spPr bwMode="auto">
          <a:xfrm>
            <a:off x="2555875" y="1850454"/>
            <a:ext cx="4243388" cy="202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87363" y="318989"/>
            <a:ext cx="8558212" cy="419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4000"/>
              </a:lnSpc>
            </a:pP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活学活用</a:t>
            </a: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p>
          <a:p>
            <a:pPr eaLnBrk="1" hangingPunct="1">
              <a:lnSpc>
                <a:spcPts val="4000"/>
              </a:lnSpc>
            </a:pP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①</a:t>
            </a:r>
            <a:r>
              <a:rPr lang="zh-CN" altLang="en-US"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毛衣常由羊毛制成。</a:t>
            </a:r>
          </a:p>
          <a:p>
            <a:pPr eaLnBrk="1" hangingPunct="1">
              <a:lnSpc>
                <a:spcPts val="4000"/>
              </a:lnSpc>
            </a:pP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Sweaters are often</a:t>
            </a:r>
            <a:r>
              <a:rPr lang="zh-CN" altLang="en-US" sz="2800" b="1" u="sng"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u="sng"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wool. </a:t>
            </a:r>
          </a:p>
          <a:p>
            <a:pPr eaLnBrk="1" hangingPunct="1">
              <a:lnSpc>
                <a:spcPts val="4000"/>
              </a:lnSpc>
            </a:pP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②</a:t>
            </a:r>
            <a:r>
              <a:rPr lang="zh-CN" altLang="en-US"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尼龙是由空气、煤和水加工制成的。</a:t>
            </a:r>
          </a:p>
          <a:p>
            <a:pPr eaLnBrk="1" hangingPunct="1">
              <a:lnSpc>
                <a:spcPts val="4000"/>
              </a:lnSpc>
            </a:pP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Nylon is </a:t>
            </a:r>
            <a:r>
              <a:rPr lang="zh-CN" altLang="en-US" sz="2800" b="1" u="sng"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u="sng"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air, coal and water. </a:t>
            </a:r>
          </a:p>
          <a:p>
            <a:pPr eaLnBrk="1" hangingPunct="1">
              <a:lnSpc>
                <a:spcPts val="4000"/>
              </a:lnSpc>
            </a:pP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③</a:t>
            </a:r>
            <a:r>
              <a:rPr lang="zh-CN" altLang="en-US"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这些橙皮可以加工成药材出售。</a:t>
            </a:r>
          </a:p>
          <a:p>
            <a:pPr eaLnBrk="1" hangingPunct="1">
              <a:lnSpc>
                <a:spcPts val="4000"/>
              </a:lnSpc>
            </a:pP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These orange peels can</a:t>
            </a:r>
            <a:r>
              <a:rPr lang="zh-CN" altLang="en-US" sz="2800" b="1" u="sng"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u="sng"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u="sng"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medicine </a:t>
            </a:r>
          </a:p>
          <a:p>
            <a:pPr eaLnBrk="1" hangingPunct="1">
              <a:lnSpc>
                <a:spcPts val="4000"/>
              </a:lnSpc>
            </a:pP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for sale. </a:t>
            </a:r>
            <a:endPar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矩形 2"/>
          <p:cNvSpPr>
            <a:spLocks noChangeArrowheads="1"/>
          </p:cNvSpPr>
          <p:nvPr/>
        </p:nvSpPr>
        <p:spPr bwMode="auto">
          <a:xfrm>
            <a:off x="3756026" y="1364829"/>
            <a:ext cx="1681163" cy="5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made    of</a:t>
            </a:r>
            <a:endParaRPr lang="zh-CN" altLang="en-US" sz="280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矩形 3"/>
          <p:cNvSpPr>
            <a:spLocks noChangeArrowheads="1"/>
          </p:cNvSpPr>
          <p:nvPr/>
        </p:nvSpPr>
        <p:spPr bwMode="auto">
          <a:xfrm>
            <a:off x="2305050" y="2370993"/>
            <a:ext cx="2133600" cy="52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made    from</a:t>
            </a:r>
            <a:endParaRPr lang="zh-CN" altLang="en-US" sz="280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矩形 4"/>
          <p:cNvSpPr>
            <a:spLocks noChangeArrowheads="1"/>
          </p:cNvSpPr>
          <p:nvPr/>
        </p:nvSpPr>
        <p:spPr bwMode="auto">
          <a:xfrm>
            <a:off x="4465639" y="3347005"/>
            <a:ext cx="2700337" cy="60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ts val="4000"/>
              </a:lnSpc>
            </a:pPr>
            <a:r>
              <a:rPr lang="en-US" altLang="zh-CN" sz="28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be     made   into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p:cNvSpPr>
            <a:spLocks noChangeArrowheads="1"/>
          </p:cNvSpPr>
          <p:nvPr/>
        </p:nvSpPr>
        <p:spPr bwMode="auto">
          <a:xfrm>
            <a:off x="442914" y="82524"/>
            <a:ext cx="1785937" cy="833181"/>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r>
              <a:rPr lang="en-US" altLang="zh-CN" sz="2800" b="1">
                <a:latin typeface="Times New Roman" panose="02020603050405020304" pitchFamily="18" charset="0"/>
                <a:cs typeface="Times New Roman" panose="02020603050405020304" pitchFamily="18" charset="0"/>
              </a:rPr>
              <a:t>flag</a:t>
            </a:r>
          </a:p>
        </p:txBody>
      </p:sp>
      <p:sp>
        <p:nvSpPr>
          <p:cNvPr id="3" name="Oval 4"/>
          <p:cNvSpPr>
            <a:spLocks noChangeArrowheads="1"/>
          </p:cNvSpPr>
          <p:nvPr/>
        </p:nvSpPr>
        <p:spPr bwMode="auto">
          <a:xfrm>
            <a:off x="2638425" y="82524"/>
            <a:ext cx="1785938" cy="833181"/>
          </a:xfrm>
          <a:prstGeom prst="ellipse">
            <a:avLst/>
          </a:prstGeom>
          <a:solidFill>
            <a:schemeClr val="accent6">
              <a:lumMod val="60000"/>
              <a:lumOff val="40000"/>
            </a:schemeClr>
          </a:solidFill>
          <a:ln w="9525">
            <a:noFill/>
            <a:rou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800" b="1" dirty="0">
                <a:latin typeface="Times New Roman" panose="02020603050405020304" pitchFamily="18" charset="0"/>
                <a:cs typeface="Times New Roman" panose="02020603050405020304" pitchFamily="18" charset="0"/>
              </a:rPr>
              <a:t>cut</a:t>
            </a:r>
          </a:p>
        </p:txBody>
      </p:sp>
      <p:sp>
        <p:nvSpPr>
          <p:cNvPr id="4" name="Oval 5"/>
          <p:cNvSpPr>
            <a:spLocks noChangeArrowheads="1"/>
          </p:cNvSpPr>
          <p:nvPr/>
        </p:nvSpPr>
        <p:spPr bwMode="auto">
          <a:xfrm>
            <a:off x="4799013" y="82525"/>
            <a:ext cx="1785937" cy="772874"/>
          </a:xfrm>
          <a:prstGeom prst="ellipse">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r>
              <a:rPr lang="en-US" altLang="zh-CN" sz="2800" b="1">
                <a:latin typeface="Times New Roman" panose="02020603050405020304" pitchFamily="18" charset="0"/>
                <a:cs typeface="Times New Roman" panose="02020603050405020304" pitchFamily="18" charset="0"/>
              </a:rPr>
              <a:t>over</a:t>
            </a:r>
          </a:p>
        </p:txBody>
      </p:sp>
      <p:sp>
        <p:nvSpPr>
          <p:cNvPr id="5" name="Oval 6"/>
          <p:cNvSpPr>
            <a:spLocks noChangeArrowheads="1"/>
          </p:cNvSpPr>
          <p:nvPr/>
        </p:nvSpPr>
        <p:spPr bwMode="auto">
          <a:xfrm>
            <a:off x="6923089" y="82524"/>
            <a:ext cx="1785937" cy="833181"/>
          </a:xfrm>
          <a:prstGeom prst="ellipse">
            <a:avLst/>
          </a:prstGeom>
          <a:solidFill>
            <a:schemeClr val="accent5">
              <a:lumMod val="40000"/>
              <a:lumOff val="60000"/>
            </a:schemeClr>
          </a:solidFill>
          <a:ln w="9525">
            <a:noFill/>
            <a:rou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800" b="1" dirty="0">
                <a:latin typeface="Times New Roman" panose="02020603050405020304" pitchFamily="18" charset="0"/>
                <a:cs typeface="Times New Roman" panose="02020603050405020304" pitchFamily="18" charset="0"/>
              </a:rPr>
              <a:t>lion</a:t>
            </a:r>
          </a:p>
        </p:txBody>
      </p:sp>
      <p:sp>
        <p:nvSpPr>
          <p:cNvPr id="6" name="Oval 7"/>
          <p:cNvSpPr>
            <a:spLocks noChangeArrowheads="1"/>
          </p:cNvSpPr>
          <p:nvPr/>
        </p:nvSpPr>
        <p:spPr bwMode="auto">
          <a:xfrm>
            <a:off x="442914" y="918880"/>
            <a:ext cx="1785937" cy="833180"/>
          </a:xfrm>
          <a:prstGeom prst="ellipse">
            <a:avLst/>
          </a:prstGeom>
          <a:solidFill>
            <a:schemeClr val="accent5">
              <a:lumMod val="40000"/>
              <a:lumOff val="60000"/>
            </a:schemeClr>
          </a:solidFill>
          <a:ln w="9525">
            <a:noFill/>
            <a:rou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800" b="1" dirty="0">
                <a:latin typeface="Times New Roman" panose="02020603050405020304" pitchFamily="18" charset="0"/>
                <a:cs typeface="Times New Roman" panose="02020603050405020304" pitchFamily="18" charset="0"/>
              </a:rPr>
              <a:t>forget</a:t>
            </a:r>
          </a:p>
        </p:txBody>
      </p:sp>
      <p:sp>
        <p:nvSpPr>
          <p:cNvPr id="7" name="Oval 8"/>
          <p:cNvSpPr>
            <a:spLocks noChangeArrowheads="1"/>
          </p:cNvSpPr>
          <p:nvPr/>
        </p:nvSpPr>
        <p:spPr bwMode="auto">
          <a:xfrm>
            <a:off x="2638425" y="918880"/>
            <a:ext cx="1785938" cy="833180"/>
          </a:xfrm>
          <a:prstGeom prst="ellipse">
            <a:avLst/>
          </a:prstGeom>
          <a:solidFill>
            <a:schemeClr val="tx2">
              <a:lumMod val="40000"/>
              <a:lumOff val="60000"/>
            </a:schemeClr>
          </a:solidFill>
          <a:ln w="9525">
            <a:noFill/>
            <a:rou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800" b="1" dirty="0">
                <a:latin typeface="Times New Roman" panose="02020603050405020304" pitchFamily="18" charset="0"/>
                <a:cs typeface="Times New Roman" panose="02020603050405020304" pitchFamily="18" charset="0"/>
              </a:rPr>
              <a:t>down</a:t>
            </a:r>
          </a:p>
        </p:txBody>
      </p:sp>
      <p:sp>
        <p:nvSpPr>
          <p:cNvPr id="8" name="Oval 9"/>
          <p:cNvSpPr>
            <a:spLocks noChangeArrowheads="1"/>
          </p:cNvSpPr>
          <p:nvPr/>
        </p:nvSpPr>
        <p:spPr bwMode="auto">
          <a:xfrm>
            <a:off x="4799013" y="896661"/>
            <a:ext cx="1785937" cy="774461"/>
          </a:xfrm>
          <a:prstGeom prst="ellipse">
            <a:avLst/>
          </a:prstGeom>
          <a:solidFill>
            <a:srgbClr val="FF99CC"/>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r>
              <a:rPr lang="en-US" altLang="zh-CN" sz="2800" b="1">
                <a:latin typeface="Times New Roman" panose="02020603050405020304" pitchFamily="18" charset="0"/>
                <a:cs typeface="Times New Roman" panose="02020603050405020304" pitchFamily="18" charset="0"/>
              </a:rPr>
              <a:t>made of</a:t>
            </a:r>
          </a:p>
        </p:txBody>
      </p:sp>
      <p:sp>
        <p:nvSpPr>
          <p:cNvPr id="9" name="Oval 10"/>
          <p:cNvSpPr>
            <a:spLocks noChangeArrowheads="1"/>
          </p:cNvSpPr>
          <p:nvPr/>
        </p:nvSpPr>
        <p:spPr bwMode="auto">
          <a:xfrm>
            <a:off x="6923089" y="933162"/>
            <a:ext cx="1785937" cy="833181"/>
          </a:xfrm>
          <a:prstGeom prst="ellipse">
            <a:avLst/>
          </a:prstGeom>
          <a:solidFill>
            <a:schemeClr val="accent5">
              <a:lumMod val="40000"/>
              <a:lumOff val="60000"/>
            </a:schemeClr>
          </a:solidFill>
          <a:ln w="9525">
            <a:noFill/>
            <a:rou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800" b="1" dirty="0">
                <a:latin typeface="Times New Roman" panose="02020603050405020304" pitchFamily="18" charset="0"/>
                <a:cs typeface="Times New Roman" panose="02020603050405020304" pitchFamily="18" charset="0"/>
              </a:rPr>
              <a:t>giraffe</a:t>
            </a:r>
          </a:p>
        </p:txBody>
      </p:sp>
      <p:sp>
        <p:nvSpPr>
          <p:cNvPr id="10" name="Oval 11"/>
          <p:cNvSpPr>
            <a:spLocks noChangeArrowheads="1"/>
          </p:cNvSpPr>
          <p:nvPr/>
        </p:nvSpPr>
        <p:spPr bwMode="auto">
          <a:xfrm>
            <a:off x="442914" y="1756821"/>
            <a:ext cx="1785937" cy="834767"/>
          </a:xfrm>
          <a:prstGeom prst="ellipse">
            <a:avLst/>
          </a:prstGeom>
          <a:solidFill>
            <a:srgbClr val="FF99CC"/>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r>
              <a:rPr lang="en-US" altLang="zh-CN" sz="2800" b="1">
                <a:latin typeface="Times New Roman" panose="02020603050405020304" pitchFamily="18" charset="0"/>
                <a:cs typeface="Times New Roman" panose="02020603050405020304" pitchFamily="18" charset="0"/>
              </a:rPr>
              <a:t>get lost</a:t>
            </a:r>
          </a:p>
        </p:txBody>
      </p:sp>
      <p:sp>
        <p:nvSpPr>
          <p:cNvPr id="11" name="Oval 12"/>
          <p:cNvSpPr>
            <a:spLocks noChangeArrowheads="1"/>
          </p:cNvSpPr>
          <p:nvPr/>
        </p:nvSpPr>
        <p:spPr bwMode="auto">
          <a:xfrm>
            <a:off x="2638425" y="1756821"/>
            <a:ext cx="1785938" cy="834767"/>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r>
              <a:rPr lang="en-US" altLang="zh-CN" sz="2800" b="1">
                <a:latin typeface="Times New Roman" panose="02020603050405020304" pitchFamily="18" charset="0"/>
                <a:cs typeface="Times New Roman" panose="02020603050405020304" pitchFamily="18" charset="0"/>
              </a:rPr>
              <a:t>cut down</a:t>
            </a:r>
          </a:p>
        </p:txBody>
      </p:sp>
      <p:sp>
        <p:nvSpPr>
          <p:cNvPr id="12" name="Oval 13"/>
          <p:cNvSpPr>
            <a:spLocks noChangeArrowheads="1"/>
          </p:cNvSpPr>
          <p:nvPr/>
        </p:nvSpPr>
        <p:spPr bwMode="auto">
          <a:xfrm>
            <a:off x="4799013" y="1710797"/>
            <a:ext cx="1785937" cy="833181"/>
          </a:xfrm>
          <a:prstGeom prst="ellipse">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r>
              <a:rPr lang="en-US" altLang="zh-CN" sz="2800" b="1">
                <a:latin typeface="Times New Roman" panose="02020603050405020304" pitchFamily="18" charset="0"/>
                <a:cs typeface="Times New Roman" panose="02020603050405020304" pitchFamily="18" charset="0"/>
              </a:rPr>
              <a:t>Thailand</a:t>
            </a:r>
          </a:p>
        </p:txBody>
      </p:sp>
      <p:sp>
        <p:nvSpPr>
          <p:cNvPr id="13" name="Oval 14"/>
          <p:cNvSpPr>
            <a:spLocks noChangeArrowheads="1"/>
          </p:cNvSpPr>
          <p:nvPr/>
        </p:nvSpPr>
        <p:spPr bwMode="auto">
          <a:xfrm>
            <a:off x="6923089" y="1785387"/>
            <a:ext cx="1785937" cy="834767"/>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r>
              <a:rPr lang="en-US" altLang="zh-CN" sz="2800" b="1">
                <a:latin typeface="Times New Roman" panose="02020603050405020304" pitchFamily="18" charset="0"/>
                <a:cs typeface="Times New Roman" panose="02020603050405020304" pitchFamily="18" charset="0"/>
              </a:rPr>
              <a:t>elephant</a:t>
            </a:r>
          </a:p>
        </p:txBody>
      </p:sp>
      <p:sp>
        <p:nvSpPr>
          <p:cNvPr id="14" name="Oval 15"/>
          <p:cNvSpPr>
            <a:spLocks noChangeArrowheads="1"/>
          </p:cNvSpPr>
          <p:nvPr/>
        </p:nvSpPr>
        <p:spPr bwMode="auto">
          <a:xfrm>
            <a:off x="442914" y="2594762"/>
            <a:ext cx="1785937" cy="833180"/>
          </a:xfrm>
          <a:prstGeom prst="ellipse">
            <a:avLst/>
          </a:prstGeom>
          <a:solidFill>
            <a:schemeClr val="accent6">
              <a:lumMod val="60000"/>
              <a:lumOff val="40000"/>
            </a:schemeClr>
          </a:solidFill>
          <a:ln w="9525">
            <a:noFill/>
            <a:rou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800" b="1" dirty="0">
                <a:latin typeface="Times New Roman" panose="02020603050405020304" pitchFamily="18" charset="0"/>
                <a:cs typeface="Times New Roman" panose="02020603050405020304" pitchFamily="18" charset="0"/>
              </a:rPr>
              <a:t>place</a:t>
            </a:r>
          </a:p>
        </p:txBody>
      </p:sp>
      <p:sp>
        <p:nvSpPr>
          <p:cNvPr id="15" name="Oval 16"/>
          <p:cNvSpPr>
            <a:spLocks noChangeArrowheads="1"/>
          </p:cNvSpPr>
          <p:nvPr/>
        </p:nvSpPr>
        <p:spPr bwMode="auto">
          <a:xfrm>
            <a:off x="2638425" y="2594762"/>
            <a:ext cx="1785938" cy="833180"/>
          </a:xfrm>
          <a:prstGeom prst="ellipse">
            <a:avLst/>
          </a:prstGeom>
          <a:solidFill>
            <a:schemeClr val="tx2">
              <a:lumMod val="40000"/>
              <a:lumOff val="60000"/>
            </a:schemeClr>
          </a:solidFill>
          <a:ln w="9525">
            <a:noFill/>
            <a:rou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800" b="1" dirty="0">
                <a:latin typeface="Times New Roman" panose="02020603050405020304" pitchFamily="18" charset="0"/>
                <a:cs typeface="Times New Roman" panose="02020603050405020304" pitchFamily="18" charset="0"/>
              </a:rPr>
              <a:t>tree</a:t>
            </a:r>
          </a:p>
        </p:txBody>
      </p:sp>
      <p:sp>
        <p:nvSpPr>
          <p:cNvPr id="16" name="Oval 17"/>
          <p:cNvSpPr>
            <a:spLocks noChangeArrowheads="1"/>
          </p:cNvSpPr>
          <p:nvPr/>
        </p:nvSpPr>
        <p:spPr bwMode="auto">
          <a:xfrm>
            <a:off x="4799013" y="2586827"/>
            <a:ext cx="1785937" cy="766526"/>
          </a:xfrm>
          <a:prstGeom prst="ellipse">
            <a:avLst/>
          </a:prstGeom>
          <a:solidFill>
            <a:srgbClr val="FF99CC"/>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r>
              <a:rPr lang="en-US" altLang="zh-CN" sz="2800" b="1">
                <a:latin typeface="Times New Roman" panose="02020603050405020304" pitchFamily="18" charset="0"/>
                <a:cs typeface="Times New Roman" panose="02020603050405020304" pitchFamily="18" charset="0"/>
              </a:rPr>
              <a:t>Thai</a:t>
            </a:r>
          </a:p>
        </p:txBody>
      </p:sp>
      <p:sp>
        <p:nvSpPr>
          <p:cNvPr id="17" name="Oval 18"/>
          <p:cNvSpPr>
            <a:spLocks noChangeArrowheads="1"/>
          </p:cNvSpPr>
          <p:nvPr/>
        </p:nvSpPr>
        <p:spPr bwMode="auto">
          <a:xfrm>
            <a:off x="6923089" y="2637611"/>
            <a:ext cx="1785937" cy="833181"/>
          </a:xfrm>
          <a:prstGeom prst="ellipse">
            <a:avLst/>
          </a:prstGeom>
          <a:solidFill>
            <a:schemeClr val="accent5">
              <a:lumMod val="40000"/>
              <a:lumOff val="60000"/>
            </a:schemeClr>
          </a:solidFill>
          <a:ln w="9525">
            <a:noFill/>
            <a:rou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800" b="1" dirty="0">
                <a:latin typeface="Times New Roman" panose="02020603050405020304" pitchFamily="18" charset="0"/>
                <a:cs typeface="Times New Roman" panose="02020603050405020304" pitchFamily="18" charset="0"/>
              </a:rPr>
              <a:t>panda</a:t>
            </a:r>
          </a:p>
        </p:txBody>
      </p:sp>
      <p:sp>
        <p:nvSpPr>
          <p:cNvPr id="18" name="Oval 19"/>
          <p:cNvSpPr>
            <a:spLocks noChangeArrowheads="1"/>
          </p:cNvSpPr>
          <p:nvPr/>
        </p:nvSpPr>
        <p:spPr bwMode="auto">
          <a:xfrm>
            <a:off x="442914" y="3432704"/>
            <a:ext cx="1785937" cy="833180"/>
          </a:xfrm>
          <a:prstGeom prst="ellipse">
            <a:avLst/>
          </a:prstGeom>
          <a:solidFill>
            <a:schemeClr val="tx2">
              <a:lumMod val="40000"/>
              <a:lumOff val="60000"/>
            </a:schemeClr>
          </a:solidFill>
          <a:ln w="9525">
            <a:noFill/>
            <a:rou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800" b="1" dirty="0">
                <a:latin typeface="Times New Roman" panose="02020603050405020304" pitchFamily="18" charset="0"/>
                <a:cs typeface="Times New Roman" panose="02020603050405020304" pitchFamily="18" charset="0"/>
              </a:rPr>
              <a:t>water</a:t>
            </a:r>
          </a:p>
        </p:txBody>
      </p:sp>
      <p:sp>
        <p:nvSpPr>
          <p:cNvPr id="19" name="Oval 20"/>
          <p:cNvSpPr>
            <a:spLocks noChangeArrowheads="1"/>
          </p:cNvSpPr>
          <p:nvPr/>
        </p:nvSpPr>
        <p:spPr bwMode="auto">
          <a:xfrm>
            <a:off x="2638425" y="3432704"/>
            <a:ext cx="1785938" cy="833180"/>
          </a:xfrm>
          <a:prstGeom prst="ellipse">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r>
              <a:rPr lang="en-US" altLang="zh-CN" sz="2800" b="1">
                <a:latin typeface="Times New Roman" panose="02020603050405020304" pitchFamily="18" charset="0"/>
                <a:cs typeface="Times New Roman" panose="02020603050405020304" pitchFamily="18" charset="0"/>
              </a:rPr>
              <a:t>kill</a:t>
            </a:r>
          </a:p>
        </p:txBody>
      </p:sp>
      <p:sp>
        <p:nvSpPr>
          <p:cNvPr id="20" name="Oval 21"/>
          <p:cNvSpPr>
            <a:spLocks noChangeArrowheads="1"/>
          </p:cNvSpPr>
          <p:nvPr/>
        </p:nvSpPr>
        <p:spPr bwMode="auto">
          <a:xfrm>
            <a:off x="4799013" y="3394615"/>
            <a:ext cx="1785937" cy="833180"/>
          </a:xfrm>
          <a:prstGeom prst="ellipse">
            <a:avLst/>
          </a:prstGeom>
          <a:solidFill>
            <a:schemeClr val="accent6">
              <a:lumMod val="60000"/>
              <a:lumOff val="40000"/>
            </a:schemeClr>
          </a:solidFill>
          <a:ln w="9525">
            <a:noFill/>
            <a:rou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800" b="1" dirty="0">
                <a:latin typeface="Times New Roman" panose="02020603050405020304" pitchFamily="18" charset="0"/>
                <a:cs typeface="Times New Roman" panose="02020603050405020304" pitchFamily="18" charset="0"/>
              </a:rPr>
              <a:t>save</a:t>
            </a:r>
          </a:p>
        </p:txBody>
      </p:sp>
      <p:sp>
        <p:nvSpPr>
          <p:cNvPr id="21" name="Oval 22"/>
          <p:cNvSpPr>
            <a:spLocks noChangeArrowheads="1"/>
          </p:cNvSpPr>
          <p:nvPr/>
        </p:nvSpPr>
        <p:spPr bwMode="auto">
          <a:xfrm>
            <a:off x="6923089" y="3489836"/>
            <a:ext cx="1785937" cy="833180"/>
          </a:xfrm>
          <a:prstGeom prst="ellipse">
            <a:avLst/>
          </a:prstGeom>
          <a:solidFill>
            <a:schemeClr val="tx2">
              <a:lumMod val="40000"/>
              <a:lumOff val="60000"/>
            </a:schemeClr>
          </a:solidFill>
          <a:ln w="9525">
            <a:noFill/>
            <a:rou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800" b="1" dirty="0">
                <a:latin typeface="Times New Roman" panose="02020603050405020304" pitchFamily="18" charset="0"/>
                <a:cs typeface="Times New Roman" panose="02020603050405020304" pitchFamily="18" charset="0"/>
              </a:rPr>
              <a:t>tiger</a:t>
            </a:r>
          </a:p>
        </p:txBody>
      </p:sp>
      <p:sp>
        <p:nvSpPr>
          <p:cNvPr id="22" name="Oval 23"/>
          <p:cNvSpPr>
            <a:spLocks noChangeArrowheads="1"/>
          </p:cNvSpPr>
          <p:nvPr/>
        </p:nvSpPr>
        <p:spPr bwMode="auto">
          <a:xfrm>
            <a:off x="442914" y="4269057"/>
            <a:ext cx="1785937" cy="833181"/>
          </a:xfrm>
          <a:prstGeom prst="ellipse">
            <a:avLst/>
          </a:prstGeom>
          <a:solidFill>
            <a:srgbClr val="FF99CC"/>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r>
              <a:rPr lang="en-US" altLang="zh-CN" sz="2800" b="1">
                <a:latin typeface="Times New Roman" panose="02020603050405020304" pitchFamily="18" charset="0"/>
                <a:cs typeface="Times New Roman" panose="02020603050405020304" pitchFamily="18" charset="0"/>
              </a:rPr>
              <a:t>danger</a:t>
            </a:r>
          </a:p>
        </p:txBody>
      </p:sp>
      <p:sp>
        <p:nvSpPr>
          <p:cNvPr id="23" name="Oval 24"/>
          <p:cNvSpPr>
            <a:spLocks noChangeArrowheads="1"/>
          </p:cNvSpPr>
          <p:nvPr/>
        </p:nvSpPr>
        <p:spPr bwMode="auto">
          <a:xfrm>
            <a:off x="2638425" y="4269057"/>
            <a:ext cx="1785938" cy="833181"/>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r>
              <a:rPr lang="en-US" altLang="zh-CN" sz="2800" b="1">
                <a:latin typeface="Times New Roman" panose="02020603050405020304" pitchFamily="18" charset="0"/>
                <a:cs typeface="Times New Roman" panose="02020603050405020304" pitchFamily="18" charset="0"/>
              </a:rPr>
              <a:t>ivory</a:t>
            </a:r>
          </a:p>
        </p:txBody>
      </p:sp>
      <p:sp>
        <p:nvSpPr>
          <p:cNvPr id="24" name="Oval 25"/>
          <p:cNvSpPr>
            <a:spLocks noChangeArrowheads="1"/>
          </p:cNvSpPr>
          <p:nvPr/>
        </p:nvSpPr>
        <p:spPr bwMode="auto">
          <a:xfrm>
            <a:off x="4799013" y="4269057"/>
            <a:ext cx="1785937" cy="833181"/>
          </a:xfrm>
          <a:prstGeom prst="ellipse">
            <a:avLst/>
          </a:prstGeom>
          <a:solidFill>
            <a:schemeClr val="accent6">
              <a:lumMod val="60000"/>
              <a:lumOff val="40000"/>
            </a:schemeClr>
          </a:solidFill>
          <a:ln w="9525">
            <a:noFill/>
            <a:rou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2800" b="1" dirty="0">
                <a:latin typeface="Times New Roman" panose="02020603050405020304" pitchFamily="18" charset="0"/>
                <a:cs typeface="Times New Roman" panose="02020603050405020304" pitchFamily="18" charset="0"/>
              </a:rPr>
              <a:t>symbol</a:t>
            </a:r>
          </a:p>
        </p:txBody>
      </p:sp>
      <p:sp>
        <p:nvSpPr>
          <p:cNvPr id="25" name="Oval 26"/>
          <p:cNvSpPr>
            <a:spLocks noChangeArrowheads="1"/>
          </p:cNvSpPr>
          <p:nvPr/>
        </p:nvSpPr>
        <p:spPr bwMode="auto">
          <a:xfrm>
            <a:off x="6923089" y="4340473"/>
            <a:ext cx="1785937" cy="761765"/>
          </a:xfrm>
          <a:prstGeom prst="ellipse">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r>
              <a:rPr lang="en-US" altLang="zh-CN" sz="2800" b="1">
                <a:latin typeface="Times New Roman" panose="02020603050405020304" pitchFamily="18" charset="0"/>
                <a:cs typeface="Times New Roman" panose="02020603050405020304" pitchFamily="18" charset="0"/>
              </a:rPr>
              <a:t>koala</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9" presetClass="exit" presetSubtype="0" fill="hold" grpId="0" nodeType="clickEffect">
                                  <p:stCondLst>
                                    <p:cond delay="0"/>
                                  </p:stCondLst>
                                  <p:childTnLst>
                                    <p:animEffect transition="out" filter="dissolv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9" presetClass="exit" presetSubtype="0" fill="hold" grpId="0" nodeType="clickEffect">
                                  <p:stCondLst>
                                    <p:cond delay="0"/>
                                  </p:stCondLst>
                                  <p:childTnLst>
                                    <p:animEffect transition="out" filter="dissolv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9" presetClass="exit" presetSubtype="0" fill="hold" grpId="0" nodeType="clickEffect">
                                  <p:stCondLst>
                                    <p:cond delay="0"/>
                                  </p:stCondLst>
                                  <p:childTnLst>
                                    <p:animEffect transition="out" filter="dissolv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9" presetClass="exit" presetSubtype="0" fill="hold" grpId="0" nodeType="clickEffect">
                                  <p:stCondLst>
                                    <p:cond delay="0"/>
                                  </p:stCondLst>
                                  <p:childTnLst>
                                    <p:animEffect transition="out" filter="dissolv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grpId="2" nodeType="clickEffect">
                                  <p:stCondLst>
                                    <p:cond delay="0"/>
                                  </p:stCondLst>
                                  <p:childTnLst>
                                    <p:animMotion origin="layout" path="M -0.23628 0.14691 L -0.23628 0.30401 " pathEditMode="relative" rAng="0" ptsTypes="AA">
                                      <p:cBhvr>
                                        <p:cTn id="41" dur="2000" fill="hold"/>
                                        <p:tgtEl>
                                          <p:spTgt spid="17"/>
                                        </p:tgtEl>
                                        <p:attrNameLst>
                                          <p:attrName>ppt_x</p:attrName>
                                          <p:attrName>ppt_y</p:attrName>
                                        </p:attrNameLst>
                                      </p:cBhvr>
                                      <p:rCtr x="0" y="7840"/>
                                    </p:animMotion>
                                  </p:childTnLst>
                                </p:cTn>
                              </p:par>
                              <p:par>
                                <p:cTn id="42" presetID="0" presetClass="path" presetSubtype="0" accel="50000" decel="50000" fill="hold" grpId="0" nodeType="withEffect">
                                  <p:stCondLst>
                                    <p:cond delay="0"/>
                                  </p:stCondLst>
                                  <p:childTnLst>
                                    <p:animMotion origin="layout" path="M -0.2283 0.13118 L -0.2283 0.28828 " pathEditMode="relative" rAng="0" ptsTypes="AA">
                                      <p:cBhvr>
                                        <p:cTn id="43" dur="2000" fill="hold"/>
                                        <p:tgtEl>
                                          <p:spTgt spid="13"/>
                                        </p:tgtEl>
                                        <p:attrNameLst>
                                          <p:attrName>ppt_x</p:attrName>
                                          <p:attrName>ppt_y</p:attrName>
                                        </p:attrNameLst>
                                      </p:cBhvr>
                                      <p:rCtr x="0" y="7840"/>
                                    </p:animMotion>
                                  </p:childTnLst>
                                </p:cTn>
                              </p:par>
                              <p:par>
                                <p:cTn id="44" presetID="0" presetClass="path" presetSubtype="0" accel="50000" decel="50000" fill="hold" grpId="2" nodeType="withEffect">
                                  <p:stCondLst>
                                    <p:cond delay="0"/>
                                  </p:stCondLst>
                                  <p:childTnLst>
                                    <p:animMotion origin="layout" path="M -0.23229 0.13148 L -0.23229 0.28858 " pathEditMode="relative" rAng="0" ptsTypes="AA">
                                      <p:cBhvr>
                                        <p:cTn id="45" dur="2000" fill="hold"/>
                                        <p:tgtEl>
                                          <p:spTgt spid="9"/>
                                        </p:tgtEl>
                                        <p:attrNameLst>
                                          <p:attrName>ppt_x</p:attrName>
                                          <p:attrName>ppt_y</p:attrName>
                                        </p:attrNameLst>
                                      </p:cBhvr>
                                      <p:rCtr x="0" y="7840"/>
                                    </p:animMotion>
                                  </p:childTnLst>
                                </p:cTn>
                              </p:par>
                              <p:par>
                                <p:cTn id="46" presetID="0" presetClass="path" presetSubtype="0" accel="50000" decel="50000" fill="hold" grpId="2" nodeType="withEffect">
                                  <p:stCondLst>
                                    <p:cond delay="0"/>
                                  </p:stCondLst>
                                  <p:childTnLst>
                                    <p:animMotion origin="layout" path="M -0.23524 0.14599 L -0.23524 0.30339 " pathEditMode="relative" rAng="0" ptsTypes="AA">
                                      <p:cBhvr>
                                        <p:cTn id="47" dur="2000" fill="hold"/>
                                        <p:tgtEl>
                                          <p:spTgt spid="5"/>
                                        </p:tgtEl>
                                        <p:attrNameLst>
                                          <p:attrName>ppt_x</p:attrName>
                                          <p:attrName>ppt_y</p:attrName>
                                        </p:attrNameLst>
                                      </p:cBhvr>
                                      <p:rCtr x="0" y="7870"/>
                                    </p:animMotion>
                                  </p:childTnLst>
                                </p:cTn>
                              </p:par>
                            </p:childTnLst>
                          </p:cTn>
                        </p:par>
                      </p:childTnLst>
                    </p:cTn>
                  </p:par>
                </p:childTnLst>
              </p:cTn>
              <p:nextCondLst>
                <p:cond evt="onClick" delay="0">
                  <p:tgtEl>
                    <p:spTgt spid="21"/>
                  </p:tgtEl>
                </p:cond>
              </p:nextCondLst>
            </p:seq>
            <p:seq concurrent="1" nextAc="seek">
              <p:cTn id="48" restart="whenNotActive" fill="hold" evtFilter="cancelBubble" nodeType="interactiveSeq">
                <p:stCondLst>
                  <p:cond evt="onClick" delay="0">
                    <p:tgtEl>
                      <p:spTgt spid="20"/>
                    </p:tgtEl>
                  </p:cond>
                </p:stCondLst>
                <p:endSync evt="end" delay="0">
                  <p:rtn val="all"/>
                </p:endSync>
                <p:childTnLst>
                  <p:par>
                    <p:cTn id="49" fill="hold">
                      <p:stCondLst>
                        <p:cond delay="0"/>
                      </p:stCondLst>
                      <p:childTnLst>
                        <p:par>
                          <p:cTn id="50" fill="hold">
                            <p:stCondLst>
                              <p:cond delay="0"/>
                            </p:stCondLst>
                            <p:childTnLst>
                              <p:par>
                                <p:cTn id="51" presetID="9" presetClass="exit" presetSubtype="0" fill="hold" grpId="0" nodeType="clickEffect">
                                  <p:stCondLst>
                                    <p:cond delay="0"/>
                                  </p:stCondLst>
                                  <p:childTnLst>
                                    <p:animEffect transition="out" filter="dissolve">
                                      <p:cBhvr>
                                        <p:cTn id="52" dur="500"/>
                                        <p:tgtEl>
                                          <p:spTgt spid="20"/>
                                        </p:tgtEl>
                                      </p:cBhvr>
                                    </p:animEffect>
                                    <p:set>
                                      <p:cBhvr>
                                        <p:cTn id="53" dur="1" fill="hold">
                                          <p:stCondLst>
                                            <p:cond delay="499"/>
                                          </p:stCondLst>
                                        </p:cTn>
                                        <p:tgtEl>
                                          <p:spTgt spid="20"/>
                                        </p:tgtEl>
                                        <p:attrNameLst>
                                          <p:attrName>style.visibility</p:attrName>
                                        </p:attrNameLst>
                                      </p:cBhvr>
                                      <p:to>
                                        <p:strVal val="hidden"/>
                                      </p:to>
                                    </p:set>
                                  </p:childTnLst>
                                </p:cTn>
                              </p:par>
                              <p:par>
                                <p:cTn id="54" presetID="0" presetClass="path" presetSubtype="0" accel="50000" decel="50000" fill="hold" grpId="1" nodeType="withEffect">
                                  <p:stCondLst>
                                    <p:cond delay="0"/>
                                  </p:stCondLst>
                                  <p:childTnLst>
                                    <p:animMotion origin="layout" path="M 1.11111E-6 4.93827E-7 L 1.11111E-6 0.29352 " pathEditMode="relative" rAng="0" ptsTypes="AA">
                                      <p:cBhvr>
                                        <p:cTn id="55" dur="2000" fill="hold"/>
                                        <p:tgtEl>
                                          <p:spTgt spid="4"/>
                                        </p:tgtEl>
                                        <p:attrNameLst>
                                          <p:attrName>ppt_x</p:attrName>
                                          <p:attrName>ppt_y</p:attrName>
                                        </p:attrNameLst>
                                      </p:cBhvr>
                                      <p:rCtr x="0" y="14660"/>
                                    </p:animMotion>
                                  </p:childTnLst>
                                </p:cTn>
                              </p:par>
                              <p:par>
                                <p:cTn id="56" presetID="0" presetClass="path" presetSubtype="0" accel="50000" decel="50000" fill="hold" grpId="1" nodeType="withEffect">
                                  <p:stCondLst>
                                    <p:cond delay="0"/>
                                  </p:stCondLst>
                                  <p:childTnLst>
                                    <p:animMotion origin="layout" path="M 1.11111E-6 3.45679E-6 L 1.11111E-6 0.29352 " pathEditMode="relative" rAng="0" ptsTypes="AA">
                                      <p:cBhvr>
                                        <p:cTn id="57" dur="2000" fill="hold"/>
                                        <p:tgtEl>
                                          <p:spTgt spid="8"/>
                                        </p:tgtEl>
                                        <p:attrNameLst>
                                          <p:attrName>ppt_x</p:attrName>
                                          <p:attrName>ppt_y</p:attrName>
                                        </p:attrNameLst>
                                      </p:cBhvr>
                                      <p:rCtr x="0" y="14660"/>
                                    </p:animMotion>
                                  </p:childTnLst>
                                </p:cTn>
                              </p:par>
                              <p:par>
                                <p:cTn id="58" presetID="0" presetClass="path" presetSubtype="0" accel="50000" decel="50000" fill="hold" grpId="1" nodeType="withEffect">
                                  <p:stCondLst>
                                    <p:cond delay="0"/>
                                  </p:stCondLst>
                                  <p:childTnLst>
                                    <p:animMotion origin="layout" path="M 4.16667E-6 -4.69136E-6 L 4.16667E-6 0.29352 " pathEditMode="relative" rAng="0" ptsTypes="AA">
                                      <p:cBhvr>
                                        <p:cTn id="59" dur="2000" fill="hold"/>
                                        <p:tgtEl>
                                          <p:spTgt spid="12"/>
                                        </p:tgtEl>
                                        <p:attrNameLst>
                                          <p:attrName>ppt_x</p:attrName>
                                          <p:attrName>ppt_y</p:attrName>
                                        </p:attrNameLst>
                                      </p:cBhvr>
                                      <p:rCtr x="0" y="14660"/>
                                    </p:animMotion>
                                  </p:childTnLst>
                                </p:cTn>
                              </p:par>
                              <p:par>
                                <p:cTn id="60" presetID="0" presetClass="path" presetSubtype="0" accel="50000" decel="50000" fill="hold" grpId="1" nodeType="withEffect">
                                  <p:stCondLst>
                                    <p:cond delay="0"/>
                                  </p:stCondLst>
                                  <p:childTnLst>
                                    <p:animMotion origin="layout" path="M 1.11111E-6 0.01389 L 1.11111E-6 0.30741 " pathEditMode="relative" rAng="0" ptsTypes="AA">
                                      <p:cBhvr>
                                        <p:cTn id="61" dur="2000" fill="hold"/>
                                        <p:tgtEl>
                                          <p:spTgt spid="16"/>
                                        </p:tgtEl>
                                        <p:attrNameLst>
                                          <p:attrName>ppt_x</p:attrName>
                                          <p:attrName>ppt_y</p:attrName>
                                        </p:attrNameLst>
                                      </p:cBhvr>
                                      <p:rCtr x="0" y="14660"/>
                                    </p:animMotion>
                                  </p:childTnLst>
                                </p:cTn>
                              </p:par>
                            </p:childTnLst>
                          </p:cTn>
                        </p:par>
                      </p:childTnLst>
                    </p:cTn>
                  </p:par>
                </p:childTnLst>
              </p:cTn>
              <p:nextCondLst>
                <p:cond evt="onClick" delay="0">
                  <p:tgtEl>
                    <p:spTgt spid="20"/>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9" presetClass="exit" presetSubtype="0" fill="hold" grpId="0" nodeType="clickEffect">
                                  <p:stCondLst>
                                    <p:cond delay="0"/>
                                  </p:stCondLst>
                                  <p:childTnLst>
                                    <p:animEffect transition="out" filter="dissolve">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par>
                                <p:cTn id="68" presetID="0" presetClass="path" presetSubtype="0" accel="50000" decel="50000" fill="hold" grpId="1" nodeType="withEffect">
                                  <p:stCondLst>
                                    <p:cond delay="0"/>
                                  </p:stCondLst>
                                  <p:childTnLst>
                                    <p:animMotion origin="layout" path="M -4.16667E-6 -7.40741E-7 L -4.16667E-6 0.14691 " pathEditMode="relative" rAng="0" ptsTypes="AA">
                                      <p:cBhvr>
                                        <p:cTn id="69" dur="2000" fill="hold"/>
                                        <p:tgtEl>
                                          <p:spTgt spid="3"/>
                                        </p:tgtEl>
                                        <p:attrNameLst>
                                          <p:attrName>ppt_x</p:attrName>
                                          <p:attrName>ppt_y</p:attrName>
                                        </p:attrNameLst>
                                      </p:cBhvr>
                                      <p:rCtr x="0" y="7346"/>
                                    </p:animMotion>
                                  </p:childTnLst>
                                </p:cTn>
                              </p:par>
                              <p:par>
                                <p:cTn id="70" presetID="0" presetClass="path" presetSubtype="0" accel="50000" decel="50000" fill="hold" grpId="1" nodeType="withEffect">
                                  <p:stCondLst>
                                    <p:cond delay="0"/>
                                  </p:stCondLst>
                                  <p:childTnLst>
                                    <p:animMotion origin="layout" path="M -4.16667E-6 2.22222E-6 L -4.16667E-6 0.14691 " pathEditMode="relative" rAng="0" ptsTypes="AA">
                                      <p:cBhvr>
                                        <p:cTn id="71" dur="2000" fill="hold"/>
                                        <p:tgtEl>
                                          <p:spTgt spid="7"/>
                                        </p:tgtEl>
                                        <p:attrNameLst>
                                          <p:attrName>ppt_x</p:attrName>
                                          <p:attrName>ppt_y</p:attrName>
                                        </p:attrNameLst>
                                      </p:cBhvr>
                                      <p:rCtr x="0" y="7346"/>
                                    </p:animMotion>
                                  </p:childTnLst>
                                </p:cTn>
                              </p:par>
                              <p:par>
                                <p:cTn id="72" presetID="0" presetClass="path" presetSubtype="0" accel="50000" decel="50000" fill="hold" grpId="1" nodeType="withEffect">
                                  <p:stCondLst>
                                    <p:cond delay="0"/>
                                  </p:stCondLst>
                                  <p:childTnLst>
                                    <p:animMotion origin="layout" path="M -1.11111E-6 4.19753E-6 L -1.11111E-6 0.14691 " pathEditMode="relative" rAng="0" ptsTypes="AA">
                                      <p:cBhvr>
                                        <p:cTn id="73" dur="2000" fill="hold"/>
                                        <p:tgtEl>
                                          <p:spTgt spid="11"/>
                                        </p:tgtEl>
                                        <p:attrNameLst>
                                          <p:attrName>ppt_x</p:attrName>
                                          <p:attrName>ppt_y</p:attrName>
                                        </p:attrNameLst>
                                      </p:cBhvr>
                                      <p:rCtr x="0" y="7346"/>
                                    </p:animMotion>
                                  </p:childTnLst>
                                </p:cTn>
                              </p:par>
                              <p:par>
                                <p:cTn id="74" presetID="0" presetClass="path" presetSubtype="0" accel="50000" decel="50000" fill="hold" grpId="1" nodeType="withEffect">
                                  <p:stCondLst>
                                    <p:cond delay="0"/>
                                  </p:stCondLst>
                                  <p:childTnLst>
                                    <p:animMotion origin="layout" path="M -4.16667E-6 7.40741E-7 L -4.16667E-6 0.14691 " pathEditMode="relative" rAng="0" ptsTypes="AA">
                                      <p:cBhvr>
                                        <p:cTn id="75" dur="2000" fill="hold"/>
                                        <p:tgtEl>
                                          <p:spTgt spid="15"/>
                                        </p:tgtEl>
                                        <p:attrNameLst>
                                          <p:attrName>ppt_x</p:attrName>
                                          <p:attrName>ppt_y</p:attrName>
                                        </p:attrNameLst>
                                      </p:cBhvr>
                                      <p:rCtr x="0" y="7346"/>
                                    </p:animMotion>
                                  </p:childTnLst>
                                </p:cTn>
                              </p:par>
                            </p:childTnLst>
                          </p:cTn>
                        </p:par>
                      </p:childTnLst>
                    </p:cTn>
                  </p:par>
                </p:childTnLst>
              </p:cTn>
              <p:nextCondLst>
                <p:cond evt="onClick" delay="0">
                  <p:tgtEl>
                    <p:spTgt spid="19"/>
                  </p:tgtEl>
                </p:cond>
              </p:nextCondLst>
            </p:seq>
            <p:seq concurrent="1" nextAc="seek">
              <p:cTn id="76" restart="whenNotActive" fill="hold" evtFilter="cancelBubble" nodeType="interactiveSeq">
                <p:stCondLst>
                  <p:cond evt="onClick" delay="0">
                    <p:tgtEl>
                      <p:spTgt spid="18"/>
                    </p:tgtEl>
                  </p:cond>
                </p:stCondLst>
                <p:endSync evt="end" delay="0">
                  <p:rtn val="all"/>
                </p:endSync>
                <p:childTnLst>
                  <p:par>
                    <p:cTn id="77" fill="hold">
                      <p:stCondLst>
                        <p:cond delay="0"/>
                      </p:stCondLst>
                      <p:childTnLst>
                        <p:par>
                          <p:cTn id="78" fill="hold">
                            <p:stCondLst>
                              <p:cond delay="0"/>
                            </p:stCondLst>
                            <p:childTnLst>
                              <p:par>
                                <p:cTn id="79" presetID="9" presetClass="exit" presetSubtype="0" fill="hold" grpId="0" nodeType="clickEffect">
                                  <p:stCondLst>
                                    <p:cond delay="0"/>
                                  </p:stCondLst>
                                  <p:childTnLst>
                                    <p:animEffect transition="out" filter="dissolve">
                                      <p:cBhvr>
                                        <p:cTn id="80" dur="500"/>
                                        <p:tgtEl>
                                          <p:spTgt spid="18"/>
                                        </p:tgtEl>
                                      </p:cBhvr>
                                    </p:animEffect>
                                    <p:set>
                                      <p:cBhvr>
                                        <p:cTn id="81" dur="1" fill="hold">
                                          <p:stCondLst>
                                            <p:cond delay="499"/>
                                          </p:stCondLst>
                                        </p:cTn>
                                        <p:tgtEl>
                                          <p:spTgt spid="18"/>
                                        </p:tgtEl>
                                        <p:attrNameLst>
                                          <p:attrName>style.visibility</p:attrName>
                                        </p:attrNameLst>
                                      </p:cBhvr>
                                      <p:to>
                                        <p:strVal val="hidden"/>
                                      </p:to>
                                    </p:set>
                                  </p:childTnLst>
                                </p:cTn>
                              </p:par>
                              <p:par>
                                <p:cTn id="82" presetID="0" presetClass="path" presetSubtype="0" accel="50000" decel="50000" fill="hold" grpId="1" nodeType="withEffect">
                                  <p:stCondLst>
                                    <p:cond delay="0"/>
                                  </p:stCondLst>
                                  <p:childTnLst>
                                    <p:animMotion origin="layout" path="M 2.77556E-17 7.40741E-7 L 2.77556E-17 0.14691 " pathEditMode="relative" rAng="0" ptsTypes="AA">
                                      <p:cBhvr>
                                        <p:cTn id="83" dur="2000" fill="hold"/>
                                        <p:tgtEl>
                                          <p:spTgt spid="14"/>
                                        </p:tgtEl>
                                        <p:attrNameLst>
                                          <p:attrName>ppt_x</p:attrName>
                                          <p:attrName>ppt_y</p:attrName>
                                        </p:attrNameLst>
                                      </p:cBhvr>
                                      <p:rCtr x="0" y="7346"/>
                                    </p:animMotion>
                                  </p:childTnLst>
                                </p:cTn>
                              </p:par>
                              <p:par>
                                <p:cTn id="84" presetID="0" presetClass="path" presetSubtype="0" accel="50000" decel="50000" fill="hold" grpId="1" nodeType="withEffect">
                                  <p:stCondLst>
                                    <p:cond delay="0"/>
                                  </p:stCondLst>
                                  <p:childTnLst>
                                    <p:animMotion origin="layout" path="M 3.05556E-6 4.19753E-6 L 3.05556E-6 0.14691 " pathEditMode="relative" rAng="0" ptsTypes="AA">
                                      <p:cBhvr>
                                        <p:cTn id="85" dur="2000" fill="hold"/>
                                        <p:tgtEl>
                                          <p:spTgt spid="10"/>
                                        </p:tgtEl>
                                        <p:attrNameLst>
                                          <p:attrName>ppt_x</p:attrName>
                                          <p:attrName>ppt_y</p:attrName>
                                        </p:attrNameLst>
                                      </p:cBhvr>
                                      <p:rCtr x="0" y="7346"/>
                                    </p:animMotion>
                                  </p:childTnLst>
                                </p:cTn>
                              </p:par>
                              <p:par>
                                <p:cTn id="86" presetID="0" presetClass="path" presetSubtype="0" accel="50000" decel="50000" fill="hold" grpId="1" nodeType="withEffect">
                                  <p:stCondLst>
                                    <p:cond delay="0"/>
                                  </p:stCondLst>
                                  <p:childTnLst>
                                    <p:animMotion origin="layout" path="M 2.77556E-17 2.22222E-6 L 2.77556E-17 0.14691 " pathEditMode="relative" rAng="0" ptsTypes="AA">
                                      <p:cBhvr>
                                        <p:cTn id="87" dur="2000" fill="hold"/>
                                        <p:tgtEl>
                                          <p:spTgt spid="6"/>
                                        </p:tgtEl>
                                        <p:attrNameLst>
                                          <p:attrName>ppt_x</p:attrName>
                                          <p:attrName>ppt_y</p:attrName>
                                        </p:attrNameLst>
                                      </p:cBhvr>
                                      <p:rCtr x="0" y="7346"/>
                                    </p:animMotion>
                                  </p:childTnLst>
                                </p:cTn>
                              </p:par>
                              <p:par>
                                <p:cTn id="88" presetID="0" presetClass="path" presetSubtype="0" accel="50000" decel="50000" fill="hold" grpId="1" nodeType="withEffect">
                                  <p:stCondLst>
                                    <p:cond delay="0"/>
                                  </p:stCondLst>
                                  <p:childTnLst>
                                    <p:animMotion origin="layout" path="M 2.77556E-17 -7.40741E-7 L 2.77556E-17 0.14691 " pathEditMode="relative" rAng="0" ptsTypes="AA">
                                      <p:cBhvr>
                                        <p:cTn id="89" dur="2000" fill="hold"/>
                                        <p:tgtEl>
                                          <p:spTgt spid="2"/>
                                        </p:tgtEl>
                                        <p:attrNameLst>
                                          <p:attrName>ppt_x</p:attrName>
                                          <p:attrName>ppt_y</p:attrName>
                                        </p:attrNameLst>
                                      </p:cBhvr>
                                      <p:rCtr x="0" y="7346"/>
                                    </p:animMotion>
                                  </p:childTnLst>
                                </p:cTn>
                              </p:par>
                            </p:childTnLst>
                          </p:cTn>
                        </p:par>
                      </p:childTnLst>
                    </p:cTn>
                  </p:par>
                </p:childTnLst>
              </p:cTn>
              <p:nextCondLst>
                <p:cond evt="onClick" delay="0">
                  <p:tgtEl>
                    <p:spTgt spid="18"/>
                  </p:tgtEl>
                </p:cond>
              </p:nextCondLst>
            </p:seq>
            <p:seq concurrent="1" nextAc="seek">
              <p:cTn id="90" restart="whenNotActive" fill="hold" evtFilter="cancelBubble" nodeType="interactiveSeq">
                <p:stCondLst>
                  <p:cond evt="onClick" delay="0">
                    <p:tgtEl>
                      <p:spTgt spid="17"/>
                    </p:tgtEl>
                  </p:cond>
                </p:stCondLst>
                <p:endSync evt="end" delay="0">
                  <p:rtn val="all"/>
                </p:endSync>
                <p:childTnLst>
                  <p:par>
                    <p:cTn id="91" fill="hold">
                      <p:stCondLst>
                        <p:cond delay="0"/>
                      </p:stCondLst>
                      <p:childTnLst>
                        <p:par>
                          <p:cTn id="92" fill="hold">
                            <p:stCondLst>
                              <p:cond delay="0"/>
                            </p:stCondLst>
                            <p:childTnLst>
                              <p:par>
                                <p:cTn id="93" presetID="9" presetClass="exit" presetSubtype="0" fill="hold" grpId="0" nodeType="clickEffect">
                                  <p:stCondLst>
                                    <p:cond delay="0"/>
                                  </p:stCondLst>
                                  <p:childTnLst>
                                    <p:animEffect transition="out" filter="dissolve">
                                      <p:cBhvr>
                                        <p:cTn id="94" dur="500"/>
                                        <p:tgtEl>
                                          <p:spTgt spid="17"/>
                                        </p:tgtEl>
                                      </p:cBhvr>
                                    </p:animEffect>
                                    <p:set>
                                      <p:cBhvr>
                                        <p:cTn id="95" dur="1" fill="hold">
                                          <p:stCondLst>
                                            <p:cond delay="499"/>
                                          </p:stCondLst>
                                        </p:cTn>
                                        <p:tgtEl>
                                          <p:spTgt spid="17"/>
                                        </p:tgtEl>
                                        <p:attrNameLst>
                                          <p:attrName>style.visibility</p:attrName>
                                        </p:attrNameLst>
                                      </p:cBhvr>
                                      <p:to>
                                        <p:strVal val="hidden"/>
                                      </p:to>
                                    </p:set>
                                  </p:childTnLst>
                                </p:cTn>
                              </p:par>
                              <p:par>
                                <p:cTn id="96" presetID="0" presetClass="path" presetSubtype="0" accel="50000" decel="50000" fill="hold" grpId="3" nodeType="withEffect">
                                  <p:stCondLst>
                                    <p:cond delay="0"/>
                                  </p:stCondLst>
                                  <p:childTnLst>
                                    <p:animMotion origin="layout" path="M -0.46858 0.26235 L -0.46858 0.42994 " pathEditMode="relative" rAng="0" ptsTypes="AA">
                                      <p:cBhvr>
                                        <p:cTn id="97" dur="2000" fill="hold"/>
                                        <p:tgtEl>
                                          <p:spTgt spid="13"/>
                                        </p:tgtEl>
                                        <p:attrNameLst>
                                          <p:attrName>ppt_x</p:attrName>
                                          <p:attrName>ppt_y</p:attrName>
                                        </p:attrNameLst>
                                      </p:cBhvr>
                                      <p:rCtr x="0" y="8364"/>
                                    </p:animMotion>
                                  </p:childTnLst>
                                </p:cTn>
                              </p:par>
                            </p:childTnLst>
                          </p:cTn>
                        </p:par>
                      </p:childTnLst>
                    </p:cTn>
                  </p:par>
                </p:childTnLst>
              </p:cTn>
              <p:nextCondLst>
                <p:cond evt="onClick" delay="0">
                  <p:tgtEl>
                    <p:spTgt spid="17"/>
                  </p:tgtEl>
                </p:cond>
              </p:nextCondLst>
            </p:seq>
            <p:seq concurrent="1" nextAc="seek">
              <p:cTn id="98" restart="whenNotActive" fill="hold" evtFilter="cancelBubble" nodeType="interactiveSeq">
                <p:stCondLst>
                  <p:cond evt="onClick" delay="0">
                    <p:tgtEl>
                      <p:spTgt spid="16"/>
                    </p:tgtEl>
                  </p:cond>
                </p:stCondLst>
                <p:endSync evt="end" delay="0">
                  <p:rtn val="all"/>
                </p:endSync>
                <p:childTnLst>
                  <p:par>
                    <p:cTn id="99" fill="hold">
                      <p:stCondLst>
                        <p:cond delay="0"/>
                      </p:stCondLst>
                      <p:childTnLst>
                        <p:par>
                          <p:cTn id="100" fill="hold">
                            <p:stCondLst>
                              <p:cond delay="0"/>
                            </p:stCondLst>
                            <p:childTnLst>
                              <p:par>
                                <p:cTn id="101" presetID="9" presetClass="exit" presetSubtype="0" fill="hold" grpId="0" nodeType="clickEffect">
                                  <p:stCondLst>
                                    <p:cond delay="0"/>
                                  </p:stCondLst>
                                  <p:childTnLst>
                                    <p:animEffect transition="out" filter="dissolve">
                                      <p:cBhvr>
                                        <p:cTn id="102" dur="500"/>
                                        <p:tgtEl>
                                          <p:spTgt spid="16"/>
                                        </p:tgtEl>
                                      </p:cBhvr>
                                    </p:animEffect>
                                    <p:set>
                                      <p:cBhvr>
                                        <p:cTn id="10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04" restart="whenNotActive" fill="hold" evtFilter="cancelBubble" nodeType="interactiveSeq">
                <p:stCondLst>
                  <p:cond evt="onClick" delay="0">
                    <p:tgtEl>
                      <p:spTgt spid="15"/>
                    </p:tgtEl>
                  </p:cond>
                </p:stCondLst>
                <p:endSync evt="end" delay="0">
                  <p:rtn val="all"/>
                </p:endSync>
                <p:childTnLst>
                  <p:par>
                    <p:cTn id="105" fill="hold">
                      <p:stCondLst>
                        <p:cond delay="0"/>
                      </p:stCondLst>
                      <p:childTnLst>
                        <p:par>
                          <p:cTn id="106" fill="hold">
                            <p:stCondLst>
                              <p:cond delay="0"/>
                            </p:stCondLst>
                            <p:childTnLst>
                              <p:par>
                                <p:cTn id="107" presetID="9" presetClass="exit" presetSubtype="0" fill="hold" grpId="0" nodeType="clickEffect">
                                  <p:stCondLst>
                                    <p:cond delay="0"/>
                                  </p:stCondLst>
                                  <p:childTnLst>
                                    <p:animEffect transition="out" filter="dissolve">
                                      <p:cBhvr>
                                        <p:cTn id="108" dur="500"/>
                                        <p:tgtEl>
                                          <p:spTgt spid="15"/>
                                        </p:tgtEl>
                                      </p:cBhvr>
                                    </p:animEffect>
                                    <p:set>
                                      <p:cBhvr>
                                        <p:cTn id="109" dur="1" fill="hold">
                                          <p:stCondLst>
                                            <p:cond delay="499"/>
                                          </p:stCondLst>
                                        </p:cTn>
                                        <p:tgtEl>
                                          <p:spTgt spid="15"/>
                                        </p:tgtEl>
                                        <p:attrNameLst>
                                          <p:attrName>style.visibility</p:attrName>
                                        </p:attrNameLst>
                                      </p:cBhvr>
                                      <p:to>
                                        <p:strVal val="hidden"/>
                                      </p:to>
                                    </p:set>
                                  </p:childTnLst>
                                </p:cTn>
                              </p:par>
                              <p:par>
                                <p:cTn id="110" presetID="0" presetClass="path" presetSubtype="0" accel="50000" decel="50000" fill="hold" grpId="2" nodeType="withEffect">
                                  <p:stCondLst>
                                    <p:cond delay="0"/>
                                  </p:stCondLst>
                                  <p:childTnLst>
                                    <p:animMotion origin="layout" path="M 0.00399 -0.0105 L 0.00017 0.29351 " pathEditMode="relative" rAng="0" ptsTypes="AA">
                                      <p:cBhvr>
                                        <p:cTn id="111" dur="2000" fill="hold"/>
                                        <p:tgtEl>
                                          <p:spTgt spid="11"/>
                                        </p:tgtEl>
                                        <p:attrNameLst>
                                          <p:attrName>ppt_x</p:attrName>
                                          <p:attrName>ppt_y</p:attrName>
                                        </p:attrNameLst>
                                      </p:cBhvr>
                                      <p:rCtr x="-191" y="15185"/>
                                    </p:animMotion>
                                  </p:childTnLst>
                                </p:cTn>
                              </p:par>
                              <p:par>
                                <p:cTn id="112" presetID="0" presetClass="path" presetSubtype="0" accel="50000" decel="50000" fill="hold" grpId="2" nodeType="withEffect">
                                  <p:stCondLst>
                                    <p:cond delay="0"/>
                                  </p:stCondLst>
                                  <p:childTnLst>
                                    <p:animMotion origin="layout" path="M -4.16667E-6 2.22222E-6 L -4.16667E-6 0.31481 " pathEditMode="relative" rAng="0" ptsTypes="AA">
                                      <p:cBhvr>
                                        <p:cTn id="113" dur="2000" fill="hold"/>
                                        <p:tgtEl>
                                          <p:spTgt spid="7"/>
                                        </p:tgtEl>
                                        <p:attrNameLst>
                                          <p:attrName>ppt_x</p:attrName>
                                          <p:attrName>ppt_y</p:attrName>
                                        </p:attrNameLst>
                                      </p:cBhvr>
                                      <p:rCtr x="0" y="15741"/>
                                    </p:animMotion>
                                  </p:childTnLst>
                                </p:cTn>
                              </p:par>
                              <p:par>
                                <p:cTn id="114" presetID="0" presetClass="path" presetSubtype="0" accel="50000" decel="50000" fill="hold" grpId="2" nodeType="withEffect">
                                  <p:stCondLst>
                                    <p:cond delay="0"/>
                                  </p:stCondLst>
                                  <p:childTnLst>
                                    <p:animMotion origin="layout" path="M -4.16667E-6 -7.40741E-7 L -4.16667E-6 0.31482 " pathEditMode="relative" rAng="0" ptsTypes="AA">
                                      <p:cBhvr>
                                        <p:cTn id="115" dur="2000" fill="hold"/>
                                        <p:tgtEl>
                                          <p:spTgt spid="3"/>
                                        </p:tgtEl>
                                        <p:attrNameLst>
                                          <p:attrName>ppt_x</p:attrName>
                                          <p:attrName>ppt_y</p:attrName>
                                        </p:attrNameLst>
                                      </p:cBhvr>
                                      <p:rCtr x="0" y="15741"/>
                                    </p:animMotion>
                                  </p:childTnLst>
                                </p:cTn>
                              </p:par>
                            </p:childTnLst>
                          </p:cTn>
                        </p:par>
                      </p:childTnLst>
                    </p:cTn>
                  </p:par>
                </p:childTnLst>
              </p:cTn>
              <p:nextCondLst>
                <p:cond evt="onClick" delay="0">
                  <p:tgtEl>
                    <p:spTgt spid="15"/>
                  </p:tgtEl>
                </p:cond>
              </p:nextCondLst>
            </p:seq>
            <p:seq concurrent="1" nextAc="seek">
              <p:cTn id="116" restart="whenNotActive" fill="hold" evtFilter="cancelBubble" nodeType="interactiveSeq">
                <p:stCondLst>
                  <p:cond evt="onClick" delay="0">
                    <p:tgtEl>
                      <p:spTgt spid="14"/>
                    </p:tgtEl>
                  </p:cond>
                </p:stCondLst>
                <p:endSync evt="end" delay="0">
                  <p:rtn val="all"/>
                </p:endSync>
                <p:childTnLst>
                  <p:par>
                    <p:cTn id="117" fill="hold">
                      <p:stCondLst>
                        <p:cond delay="0"/>
                      </p:stCondLst>
                      <p:childTnLst>
                        <p:par>
                          <p:cTn id="118" fill="hold">
                            <p:stCondLst>
                              <p:cond delay="0"/>
                            </p:stCondLst>
                            <p:childTnLst>
                              <p:par>
                                <p:cTn id="119" presetID="9" presetClass="exit" presetSubtype="0" fill="hold" grpId="0" nodeType="clickEffect">
                                  <p:stCondLst>
                                    <p:cond delay="0"/>
                                  </p:stCondLst>
                                  <p:childTnLst>
                                    <p:animEffect transition="out" filter="dissolve">
                                      <p:cBhvr>
                                        <p:cTn id="120" dur="500"/>
                                        <p:tgtEl>
                                          <p:spTgt spid="14"/>
                                        </p:tgtEl>
                                      </p:cBhvr>
                                    </p:animEffect>
                                    <p:set>
                                      <p:cBhvr>
                                        <p:cTn id="121" dur="1" fill="hold">
                                          <p:stCondLst>
                                            <p:cond delay="499"/>
                                          </p:stCondLst>
                                        </p:cTn>
                                        <p:tgtEl>
                                          <p:spTgt spid="14"/>
                                        </p:tgtEl>
                                        <p:attrNameLst>
                                          <p:attrName>style.visibility</p:attrName>
                                        </p:attrNameLst>
                                      </p:cBhvr>
                                      <p:to>
                                        <p:strVal val="hidden"/>
                                      </p:to>
                                    </p:set>
                                  </p:childTnLst>
                                </p:cTn>
                              </p:par>
                              <p:par>
                                <p:cTn id="122" presetID="0" presetClass="path" presetSubtype="0" accel="50000" decel="50000" fill="hold" grpId="2" nodeType="withEffect">
                                  <p:stCondLst>
                                    <p:cond delay="0"/>
                                  </p:stCondLst>
                                  <p:childTnLst>
                                    <p:animMotion origin="layout" path="M 2.77556E-17 -7.40741E-7 L 2.77556E-17 0.29352 " pathEditMode="relative" rAng="0" ptsTypes="AA">
                                      <p:cBhvr>
                                        <p:cTn id="123" dur="2000" fill="hold"/>
                                        <p:tgtEl>
                                          <p:spTgt spid="2"/>
                                        </p:tgtEl>
                                        <p:attrNameLst>
                                          <p:attrName>ppt_x</p:attrName>
                                          <p:attrName>ppt_y</p:attrName>
                                        </p:attrNameLst>
                                      </p:cBhvr>
                                      <p:rCtr x="0" y="14660"/>
                                    </p:animMotion>
                                  </p:childTnLst>
                                </p:cTn>
                              </p:par>
                              <p:par>
                                <p:cTn id="124" presetID="0" presetClass="path" presetSubtype="0" accel="50000" decel="50000" fill="hold" grpId="2" nodeType="withEffect">
                                  <p:stCondLst>
                                    <p:cond delay="0"/>
                                  </p:stCondLst>
                                  <p:childTnLst>
                                    <p:animMotion origin="layout" path="M 2.77556E-17 2.22222E-6 L 2.77556E-17 0.29352 " pathEditMode="relative" rAng="0" ptsTypes="AA">
                                      <p:cBhvr>
                                        <p:cTn id="125" dur="2000" fill="hold"/>
                                        <p:tgtEl>
                                          <p:spTgt spid="6"/>
                                        </p:tgtEl>
                                        <p:attrNameLst>
                                          <p:attrName>ppt_x</p:attrName>
                                          <p:attrName>ppt_y</p:attrName>
                                        </p:attrNameLst>
                                      </p:cBhvr>
                                      <p:rCtr x="0" y="14660"/>
                                    </p:animMotion>
                                  </p:childTnLst>
                                </p:cTn>
                              </p:par>
                              <p:par>
                                <p:cTn id="126" presetID="0" presetClass="path" presetSubtype="0" accel="50000" decel="50000" fill="hold" grpId="2" nodeType="withEffect">
                                  <p:stCondLst>
                                    <p:cond delay="0"/>
                                  </p:stCondLst>
                                  <p:childTnLst>
                                    <p:animMotion origin="layout" path="M 3.05556E-6 4.19753E-6 L 3.05556E-6 0.29351 " pathEditMode="relative" rAng="0" ptsTypes="AA">
                                      <p:cBhvr>
                                        <p:cTn id="127" dur="2000" fill="hold"/>
                                        <p:tgtEl>
                                          <p:spTgt spid="10"/>
                                        </p:tgtEl>
                                        <p:attrNameLst>
                                          <p:attrName>ppt_x</p:attrName>
                                          <p:attrName>ppt_y</p:attrName>
                                        </p:attrNameLst>
                                      </p:cBhvr>
                                      <p:rCtr x="0" y="14660"/>
                                    </p:animMotion>
                                  </p:childTnLst>
                                </p:cTn>
                              </p:par>
                            </p:childTnLst>
                          </p:cTn>
                        </p:par>
                      </p:childTnLst>
                    </p:cTn>
                  </p:par>
                </p:childTnLst>
              </p:cTn>
              <p:nextCondLst>
                <p:cond evt="onClick" delay="0">
                  <p:tgtEl>
                    <p:spTgt spid="14"/>
                  </p:tgtEl>
                </p:cond>
              </p:nextCondLst>
            </p:seq>
            <p:seq concurrent="1" nextAc="seek">
              <p:cTn id="128" restart="whenNotActive" fill="hold" evtFilter="cancelBubble" nodeType="interactiveSeq">
                <p:stCondLst>
                  <p:cond evt="onClick" delay="0">
                    <p:tgtEl>
                      <p:spTgt spid="13"/>
                    </p:tgtEl>
                  </p:cond>
                </p:stCondLst>
                <p:endSync evt="end" delay="0">
                  <p:rtn val="all"/>
                </p:endSync>
                <p:childTnLst>
                  <p:par>
                    <p:cTn id="129" fill="hold">
                      <p:stCondLst>
                        <p:cond delay="0"/>
                      </p:stCondLst>
                      <p:childTnLst>
                        <p:par>
                          <p:cTn id="130" fill="hold">
                            <p:stCondLst>
                              <p:cond delay="0"/>
                            </p:stCondLst>
                            <p:childTnLst>
                              <p:par>
                                <p:cTn id="131" presetID="0" presetClass="path" presetSubtype="0" accel="50000" decel="50000" fill="hold" grpId="2" nodeType="withEffect">
                                  <p:stCondLst>
                                    <p:cond delay="0"/>
                                  </p:stCondLst>
                                  <p:childTnLst>
                                    <p:animMotion origin="layout" path="M -0.57084 0.31482 L -0.57466 0.4605 " pathEditMode="relative" rAng="0" ptsTypes="AA">
                                      <p:cBhvr>
                                        <p:cTn id="132" dur="2000" fill="hold"/>
                                        <p:tgtEl>
                                          <p:spTgt spid="13"/>
                                        </p:tgtEl>
                                        <p:attrNameLst>
                                          <p:attrName>ppt_x</p:attrName>
                                          <p:attrName>ppt_y</p:attrName>
                                        </p:attrNameLst>
                                      </p:cBhvr>
                                      <p:rCtr x="-191" y="7284"/>
                                    </p:animMotion>
                                  </p:childTnLst>
                                </p:cTn>
                              </p:par>
                              <p:par>
                                <p:cTn id="133" presetID="0" presetClass="path" presetSubtype="0" accel="50000" decel="50000" fill="hold" grpId="4" nodeType="withEffect">
                                  <p:stCondLst>
                                    <p:cond delay="0"/>
                                  </p:stCondLst>
                                  <p:childTnLst>
                                    <p:animMotion origin="layout" path="M -0.57482 0.31481 L -0.57482 0.47222 " pathEditMode="relative" rAng="0" ptsTypes="AA">
                                      <p:cBhvr>
                                        <p:cTn id="134" dur="2000" fill="hold"/>
                                        <p:tgtEl>
                                          <p:spTgt spid="9"/>
                                        </p:tgtEl>
                                        <p:attrNameLst>
                                          <p:attrName>ppt_x</p:attrName>
                                          <p:attrName>ppt_y</p:attrName>
                                        </p:attrNameLst>
                                      </p:cBhvr>
                                      <p:rCtr x="0" y="7870"/>
                                    </p:animMotion>
                                  </p:childTnLst>
                                </p:cTn>
                              </p:par>
                              <p:par>
                                <p:cTn id="135" presetID="0" presetClass="path" presetSubtype="0" accel="50000" decel="50000" fill="hold" grpId="4" nodeType="withEffect">
                                  <p:stCondLst>
                                    <p:cond delay="0"/>
                                  </p:stCondLst>
                                  <p:childTnLst>
                                    <p:animMotion origin="layout" path="M -0.57482 0.30432 L -0.57482 0.47191 " pathEditMode="relative" rAng="0" ptsTypes="AA">
                                      <p:cBhvr>
                                        <p:cTn id="136" dur="2000" fill="hold"/>
                                        <p:tgtEl>
                                          <p:spTgt spid="5"/>
                                        </p:tgtEl>
                                        <p:attrNameLst>
                                          <p:attrName>ppt_x</p:attrName>
                                          <p:attrName>ppt_y</p:attrName>
                                        </p:attrNameLst>
                                      </p:cBhvr>
                                      <p:rCtr x="0" y="8364"/>
                                    </p:animMotion>
                                  </p:childTnLst>
                                </p:cTn>
                              </p:par>
                              <p:par>
                                <p:cTn id="137" presetID="9" presetClass="exit" presetSubtype="0" fill="hold" grpId="5" nodeType="withEffect">
                                  <p:stCondLst>
                                    <p:cond delay="0"/>
                                  </p:stCondLst>
                                  <p:childTnLst>
                                    <p:animEffect transition="out" filter="dissolve">
                                      <p:cBhvr>
                                        <p:cTn id="138" dur="500"/>
                                        <p:tgtEl>
                                          <p:spTgt spid="13"/>
                                        </p:tgtEl>
                                      </p:cBhvr>
                                    </p:animEffect>
                                    <p:set>
                                      <p:cBhvr>
                                        <p:cTn id="13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0" restart="whenNotActive" fill="hold" evtFilter="cancelBubble" nodeType="interactiveSeq">
                <p:stCondLst>
                  <p:cond evt="onClick" delay="0">
                    <p:tgtEl>
                      <p:spTgt spid="12"/>
                    </p:tgtEl>
                  </p:cond>
                </p:stCondLst>
                <p:endSync evt="end" delay="0">
                  <p:rtn val="all"/>
                </p:endSync>
                <p:childTnLst>
                  <p:par>
                    <p:cTn id="141" fill="hold">
                      <p:stCondLst>
                        <p:cond delay="0"/>
                      </p:stCondLst>
                      <p:childTnLst>
                        <p:par>
                          <p:cTn id="142" fill="hold">
                            <p:stCondLst>
                              <p:cond delay="0"/>
                            </p:stCondLst>
                            <p:childTnLst>
                              <p:par>
                                <p:cTn id="143" presetID="9" presetClass="exit" presetSubtype="0" fill="hold" grpId="0" nodeType="clickEffect">
                                  <p:stCondLst>
                                    <p:cond delay="0"/>
                                  </p:stCondLst>
                                  <p:childTnLst>
                                    <p:animEffect transition="out" filter="dissolve">
                                      <p:cBhvr>
                                        <p:cTn id="144" dur="500"/>
                                        <p:tgtEl>
                                          <p:spTgt spid="12"/>
                                        </p:tgtEl>
                                      </p:cBhvr>
                                    </p:animEffect>
                                    <p:set>
                                      <p:cBhvr>
                                        <p:cTn id="145" dur="1" fill="hold">
                                          <p:stCondLst>
                                            <p:cond delay="499"/>
                                          </p:stCondLst>
                                        </p:cTn>
                                        <p:tgtEl>
                                          <p:spTgt spid="12"/>
                                        </p:tgtEl>
                                        <p:attrNameLst>
                                          <p:attrName>style.visibility</p:attrName>
                                        </p:attrNameLst>
                                      </p:cBhvr>
                                      <p:to>
                                        <p:strVal val="hidden"/>
                                      </p:to>
                                    </p:set>
                                  </p:childTnLst>
                                </p:cTn>
                              </p:par>
                              <p:par>
                                <p:cTn id="146" presetID="0" presetClass="path" presetSubtype="0" accel="50000" decel="50000" fill="hold" grpId="2" nodeType="withEffect">
                                  <p:stCondLst>
                                    <p:cond delay="0"/>
                                  </p:stCondLst>
                                  <p:childTnLst>
                                    <p:animMotion origin="layout" path="M 1.11111E-6 4.93827E-7 L 1.11111E-6 0.45123 " pathEditMode="relative" rAng="0" ptsTypes="AA">
                                      <p:cBhvr>
                                        <p:cTn id="147" dur="2000" fill="hold"/>
                                        <p:tgtEl>
                                          <p:spTgt spid="4"/>
                                        </p:tgtEl>
                                        <p:attrNameLst>
                                          <p:attrName>ppt_x</p:attrName>
                                          <p:attrName>ppt_y</p:attrName>
                                        </p:attrNameLst>
                                      </p:cBhvr>
                                      <p:rCtr x="0" y="22562"/>
                                    </p:animMotion>
                                  </p:childTnLst>
                                </p:cTn>
                              </p:par>
                              <p:par>
                                <p:cTn id="148" presetID="0" presetClass="path" presetSubtype="0" accel="50000" decel="50000" fill="hold" grpId="2" nodeType="withEffect">
                                  <p:stCondLst>
                                    <p:cond delay="0"/>
                                  </p:stCondLst>
                                  <p:childTnLst>
                                    <p:animMotion origin="layout" path="M 1.11111E-6 3.45679E-6 L 1.11111E-6 0.45123 " pathEditMode="relative" rAng="0" ptsTypes="AA">
                                      <p:cBhvr>
                                        <p:cTn id="149" dur="2000" fill="hold"/>
                                        <p:tgtEl>
                                          <p:spTgt spid="8"/>
                                        </p:tgtEl>
                                        <p:attrNameLst>
                                          <p:attrName>ppt_x</p:attrName>
                                          <p:attrName>ppt_y</p:attrName>
                                        </p:attrNameLst>
                                      </p:cBhvr>
                                      <p:rCtr x="0" y="22562"/>
                                    </p:animMotion>
                                  </p:childTnLst>
                                </p:cTn>
                              </p:par>
                            </p:childTnLst>
                          </p:cTn>
                        </p:par>
                      </p:childTnLst>
                    </p:cTn>
                  </p:par>
                </p:childTnLst>
              </p:cTn>
              <p:nextCondLst>
                <p:cond evt="onClick" delay="0">
                  <p:tgtEl>
                    <p:spTgt spid="12"/>
                  </p:tgtEl>
                </p:cond>
              </p:nextCondLst>
            </p:seq>
            <p:seq concurrent="1" nextAc="seek">
              <p:cTn id="150" restart="whenNotActive" fill="hold" evtFilter="cancelBubble" nodeType="interactiveSeq">
                <p:stCondLst>
                  <p:cond evt="onClick" delay="0">
                    <p:tgtEl>
                      <p:spTgt spid="11"/>
                    </p:tgtEl>
                  </p:cond>
                </p:stCondLst>
                <p:endSync evt="end" delay="0">
                  <p:rtn val="all"/>
                </p:endSync>
                <p:childTnLst>
                  <p:par>
                    <p:cTn id="151" fill="hold">
                      <p:stCondLst>
                        <p:cond delay="0"/>
                      </p:stCondLst>
                      <p:childTnLst>
                        <p:par>
                          <p:cTn id="152" fill="hold">
                            <p:stCondLst>
                              <p:cond delay="0"/>
                            </p:stCondLst>
                            <p:childTnLst>
                              <p:par>
                                <p:cTn id="153" presetID="9" presetClass="exit" presetSubtype="0" fill="hold" grpId="0" nodeType="clickEffect">
                                  <p:stCondLst>
                                    <p:cond delay="0"/>
                                  </p:stCondLst>
                                  <p:childTnLst>
                                    <p:animEffect transition="out" filter="dissolve">
                                      <p:cBhvr>
                                        <p:cTn id="154" dur="500"/>
                                        <p:tgtEl>
                                          <p:spTgt spid="11"/>
                                        </p:tgtEl>
                                      </p:cBhvr>
                                    </p:animEffect>
                                    <p:set>
                                      <p:cBhvr>
                                        <p:cTn id="155" dur="1" fill="hold">
                                          <p:stCondLst>
                                            <p:cond delay="499"/>
                                          </p:stCondLst>
                                        </p:cTn>
                                        <p:tgtEl>
                                          <p:spTgt spid="11"/>
                                        </p:tgtEl>
                                        <p:attrNameLst>
                                          <p:attrName>style.visibility</p:attrName>
                                        </p:attrNameLst>
                                      </p:cBhvr>
                                      <p:to>
                                        <p:strVal val="hidden"/>
                                      </p:to>
                                    </p:set>
                                  </p:childTnLst>
                                </p:cTn>
                              </p:par>
                              <p:par>
                                <p:cTn id="156" presetID="0" presetClass="path" presetSubtype="0" accel="50000" decel="50000" fill="hold" grpId="3" nodeType="withEffect">
                                  <p:stCondLst>
                                    <p:cond delay="0"/>
                                  </p:stCondLst>
                                  <p:childTnLst>
                                    <p:animMotion origin="layout" path="M -4.16667E-6 0.06512 L -4.16667E-6 0.66265 " pathEditMode="relative" rAng="0" ptsTypes="AA">
                                      <p:cBhvr>
                                        <p:cTn id="157" dur="2000" fill="hold"/>
                                        <p:tgtEl>
                                          <p:spTgt spid="7"/>
                                        </p:tgtEl>
                                        <p:attrNameLst>
                                          <p:attrName>ppt_x</p:attrName>
                                          <p:attrName>ppt_y</p:attrName>
                                        </p:attrNameLst>
                                      </p:cBhvr>
                                      <p:rCtr x="0" y="29877"/>
                                    </p:animMotion>
                                  </p:childTnLst>
                                </p:cTn>
                              </p:par>
                              <p:par>
                                <p:cTn id="158" presetID="0" presetClass="path" presetSubtype="0" accel="50000" decel="50000" fill="hold" grpId="3" nodeType="withEffect">
                                  <p:stCondLst>
                                    <p:cond delay="0"/>
                                  </p:stCondLst>
                                  <p:childTnLst>
                                    <p:animMotion origin="layout" path="M -4.16667E-6 0.06358 L -4.16667E-6 0.66111 " pathEditMode="relative" rAng="0" ptsTypes="AA">
                                      <p:cBhvr>
                                        <p:cTn id="159" dur="2000" fill="hold"/>
                                        <p:tgtEl>
                                          <p:spTgt spid="3"/>
                                        </p:tgtEl>
                                        <p:attrNameLst>
                                          <p:attrName>ppt_x</p:attrName>
                                          <p:attrName>ppt_y</p:attrName>
                                        </p:attrNameLst>
                                      </p:cBhvr>
                                      <p:rCtr x="0" y="29877"/>
                                    </p:animMotion>
                                  </p:childTnLst>
                                </p:cTn>
                              </p:par>
                            </p:childTnLst>
                          </p:cTn>
                        </p:par>
                      </p:childTnLst>
                    </p:cTn>
                  </p:par>
                </p:childTnLst>
              </p:cTn>
              <p:nextCondLst>
                <p:cond evt="onClick" delay="0">
                  <p:tgtEl>
                    <p:spTgt spid="11"/>
                  </p:tgtEl>
                </p:cond>
              </p:nextCondLst>
            </p:seq>
            <p:seq concurrent="1" nextAc="seek">
              <p:cTn id="160" restart="whenNotActive" fill="hold" evtFilter="cancelBubble" nodeType="interactiveSeq">
                <p:stCondLst>
                  <p:cond evt="onClick" delay="0">
                    <p:tgtEl>
                      <p:spTgt spid="10"/>
                    </p:tgtEl>
                  </p:cond>
                </p:stCondLst>
                <p:endSync evt="end" delay="0">
                  <p:rtn val="all"/>
                </p:endSync>
                <p:childTnLst>
                  <p:par>
                    <p:cTn id="161" fill="hold">
                      <p:stCondLst>
                        <p:cond delay="0"/>
                      </p:stCondLst>
                      <p:childTnLst>
                        <p:par>
                          <p:cTn id="162" fill="hold">
                            <p:stCondLst>
                              <p:cond delay="0"/>
                            </p:stCondLst>
                            <p:childTnLst>
                              <p:par>
                                <p:cTn id="163" presetID="9" presetClass="exit" presetSubtype="0" fill="hold" grpId="0" nodeType="clickEffect">
                                  <p:stCondLst>
                                    <p:cond delay="0"/>
                                  </p:stCondLst>
                                  <p:childTnLst>
                                    <p:animEffect transition="out" filter="dissolve">
                                      <p:cBhvr>
                                        <p:cTn id="164" dur="500"/>
                                        <p:tgtEl>
                                          <p:spTgt spid="10"/>
                                        </p:tgtEl>
                                      </p:cBhvr>
                                    </p:animEffect>
                                    <p:set>
                                      <p:cBhvr>
                                        <p:cTn id="165" dur="1" fill="hold">
                                          <p:stCondLst>
                                            <p:cond delay="499"/>
                                          </p:stCondLst>
                                        </p:cTn>
                                        <p:tgtEl>
                                          <p:spTgt spid="10"/>
                                        </p:tgtEl>
                                        <p:attrNameLst>
                                          <p:attrName>style.visibility</p:attrName>
                                        </p:attrNameLst>
                                      </p:cBhvr>
                                      <p:to>
                                        <p:strVal val="hidden"/>
                                      </p:to>
                                    </p:set>
                                  </p:childTnLst>
                                </p:cTn>
                              </p:par>
                              <p:par>
                                <p:cTn id="166" presetID="0" presetClass="path" presetSubtype="0" accel="50000" decel="50000" fill="hold" grpId="3" nodeType="withEffect">
                                  <p:stCondLst>
                                    <p:cond delay="0"/>
                                  </p:stCondLst>
                                  <p:childTnLst>
                                    <p:animMotion origin="layout" path="M 2.77556E-17 2.22222E-6 L 2.77556E-17 0.59753 " pathEditMode="relative" rAng="0" ptsTypes="AA">
                                      <p:cBhvr>
                                        <p:cTn id="167" dur="2000" fill="hold"/>
                                        <p:tgtEl>
                                          <p:spTgt spid="6"/>
                                        </p:tgtEl>
                                        <p:attrNameLst>
                                          <p:attrName>ppt_x</p:attrName>
                                          <p:attrName>ppt_y</p:attrName>
                                        </p:attrNameLst>
                                      </p:cBhvr>
                                      <p:rCtr x="0" y="29877"/>
                                    </p:animMotion>
                                  </p:childTnLst>
                                </p:cTn>
                              </p:par>
                              <p:par>
                                <p:cTn id="168" presetID="0" presetClass="path" presetSubtype="0" accel="50000" decel="50000" fill="hold" grpId="3" nodeType="withEffect">
                                  <p:stCondLst>
                                    <p:cond delay="0"/>
                                  </p:stCondLst>
                                  <p:childTnLst>
                                    <p:animMotion origin="layout" path="M 2.77556E-17 -7.40741E-7 L 2.77556E-17 0.59753 " pathEditMode="relative" rAng="0" ptsTypes="AA">
                                      <p:cBhvr>
                                        <p:cTn id="169" dur="2000" fill="hold"/>
                                        <p:tgtEl>
                                          <p:spTgt spid="2"/>
                                        </p:tgtEl>
                                        <p:attrNameLst>
                                          <p:attrName>ppt_x</p:attrName>
                                          <p:attrName>ppt_y</p:attrName>
                                        </p:attrNameLst>
                                      </p:cBhvr>
                                      <p:rCtr x="0" y="29877"/>
                                    </p:animMotion>
                                  </p:childTnLst>
                                </p:cTn>
                              </p:par>
                            </p:childTnLst>
                          </p:cTn>
                        </p:par>
                      </p:childTnLst>
                    </p:cTn>
                  </p:par>
                </p:childTnLst>
              </p:cTn>
              <p:nextCondLst>
                <p:cond evt="onClick" delay="0">
                  <p:tgtEl>
                    <p:spTgt spid="10"/>
                  </p:tgtEl>
                </p:cond>
              </p:nextCondLst>
            </p:seq>
            <p:seq concurrent="1" nextAc="seek">
              <p:cTn id="170" restart="whenNotActive" fill="hold" evtFilter="cancelBubble" nodeType="interactiveSeq">
                <p:stCondLst>
                  <p:cond evt="onClick" delay="0">
                    <p:tgtEl>
                      <p:spTgt spid="9"/>
                    </p:tgtEl>
                  </p:cond>
                </p:stCondLst>
                <p:endSync evt="end" delay="0">
                  <p:rtn val="all"/>
                </p:endSync>
                <p:childTnLst>
                  <p:par>
                    <p:cTn id="171" fill="hold">
                      <p:stCondLst>
                        <p:cond delay="0"/>
                      </p:stCondLst>
                      <p:childTnLst>
                        <p:par>
                          <p:cTn id="172" fill="hold">
                            <p:stCondLst>
                              <p:cond delay="0"/>
                            </p:stCondLst>
                            <p:childTnLst>
                              <p:par>
                                <p:cTn id="173" presetID="9" presetClass="exit" presetSubtype="0" fill="hold" grpId="0" nodeType="clickEffect">
                                  <p:stCondLst>
                                    <p:cond delay="0"/>
                                  </p:stCondLst>
                                  <p:childTnLst>
                                    <p:animEffect transition="out" filter="dissolve">
                                      <p:cBhvr>
                                        <p:cTn id="174" dur="500"/>
                                        <p:tgtEl>
                                          <p:spTgt spid="9"/>
                                        </p:tgtEl>
                                      </p:cBhvr>
                                    </p:animEffect>
                                    <p:set>
                                      <p:cBhvr>
                                        <p:cTn id="17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76" restart="whenNotActive" fill="hold" evtFilter="cancelBubble" nodeType="interactiveSeq">
                <p:stCondLst>
                  <p:cond evt="onClick" delay="0">
                    <p:tgtEl>
                      <p:spTgt spid="8"/>
                    </p:tgtEl>
                  </p:cond>
                </p:stCondLst>
                <p:endSync evt="end" delay="0">
                  <p:rtn val="all"/>
                </p:endSync>
                <p:childTnLst>
                  <p:par>
                    <p:cTn id="177" fill="hold">
                      <p:stCondLst>
                        <p:cond delay="0"/>
                      </p:stCondLst>
                      <p:childTnLst>
                        <p:par>
                          <p:cTn id="178" fill="hold">
                            <p:stCondLst>
                              <p:cond delay="0"/>
                            </p:stCondLst>
                            <p:childTnLst>
                              <p:par>
                                <p:cTn id="179" presetID="9" presetClass="exit" presetSubtype="0" fill="hold" grpId="0" nodeType="clickEffect">
                                  <p:stCondLst>
                                    <p:cond delay="0"/>
                                  </p:stCondLst>
                                  <p:childTnLst>
                                    <p:animEffect transition="out" filter="dissolve">
                                      <p:cBhvr>
                                        <p:cTn id="180" dur="500"/>
                                        <p:tgtEl>
                                          <p:spTgt spid="8"/>
                                        </p:tgtEl>
                                      </p:cBhvr>
                                    </p:animEffect>
                                    <p:set>
                                      <p:cBhvr>
                                        <p:cTn id="181" dur="1" fill="hold">
                                          <p:stCondLst>
                                            <p:cond delay="499"/>
                                          </p:stCondLst>
                                        </p:cTn>
                                        <p:tgtEl>
                                          <p:spTgt spid="8"/>
                                        </p:tgtEl>
                                        <p:attrNameLst>
                                          <p:attrName>style.visibility</p:attrName>
                                        </p:attrNameLst>
                                      </p:cBhvr>
                                      <p:to>
                                        <p:strVal val="hidden"/>
                                      </p:to>
                                    </p:set>
                                  </p:childTnLst>
                                </p:cTn>
                              </p:par>
                              <p:par>
                                <p:cTn id="182" presetID="0" presetClass="path" presetSubtype="0" accel="50000" decel="50000" fill="hold" grpId="3" nodeType="withEffect">
                                  <p:stCondLst>
                                    <p:cond delay="0"/>
                                  </p:stCondLst>
                                  <p:childTnLst>
                                    <p:animMotion origin="layout" path="M 1.11111E-6 4.93827E-7 L -0.00035 0.82222 " pathEditMode="relative" rAng="0" ptsTypes="AA">
                                      <p:cBhvr>
                                        <p:cTn id="183" dur="2000" fill="hold"/>
                                        <p:tgtEl>
                                          <p:spTgt spid="4"/>
                                        </p:tgtEl>
                                        <p:attrNameLst>
                                          <p:attrName>ppt_x</p:attrName>
                                          <p:attrName>ppt_y</p:attrName>
                                        </p:attrNameLst>
                                      </p:cBhvr>
                                      <p:rCtr x="-17" y="41111"/>
                                    </p:animMotion>
                                  </p:childTnLst>
                                </p:cTn>
                              </p:par>
                            </p:childTnLst>
                          </p:cTn>
                        </p:par>
                      </p:childTnLst>
                    </p:cTn>
                  </p:par>
                </p:childTnLst>
              </p:cTn>
              <p:nextCondLst>
                <p:cond evt="onClick" delay="0">
                  <p:tgtEl>
                    <p:spTgt spid="8"/>
                  </p:tgtEl>
                </p:cond>
              </p:nextCondLst>
            </p:seq>
            <p:seq concurrent="1" nextAc="seek">
              <p:cTn id="184" restart="whenNotActive" fill="hold" evtFilter="cancelBubble" nodeType="interactiveSeq">
                <p:stCondLst>
                  <p:cond evt="onClick" delay="0">
                    <p:tgtEl>
                      <p:spTgt spid="7"/>
                    </p:tgtEl>
                  </p:cond>
                </p:stCondLst>
                <p:endSync evt="end" delay="0">
                  <p:rtn val="all"/>
                </p:endSync>
                <p:childTnLst>
                  <p:par>
                    <p:cTn id="185" fill="hold">
                      <p:stCondLst>
                        <p:cond delay="0"/>
                      </p:stCondLst>
                      <p:childTnLst>
                        <p:par>
                          <p:cTn id="186" fill="hold">
                            <p:stCondLst>
                              <p:cond delay="0"/>
                            </p:stCondLst>
                            <p:childTnLst>
                              <p:par>
                                <p:cTn id="187" presetID="9" presetClass="exit" presetSubtype="0" fill="hold" grpId="0" nodeType="clickEffect">
                                  <p:stCondLst>
                                    <p:cond delay="0"/>
                                  </p:stCondLst>
                                  <p:childTnLst>
                                    <p:animEffect transition="out" filter="dissolve">
                                      <p:cBhvr>
                                        <p:cTn id="188" dur="500"/>
                                        <p:tgtEl>
                                          <p:spTgt spid="7"/>
                                        </p:tgtEl>
                                      </p:cBhvr>
                                    </p:animEffect>
                                    <p:set>
                                      <p:cBhvr>
                                        <p:cTn id="189" dur="1" fill="hold">
                                          <p:stCondLst>
                                            <p:cond delay="499"/>
                                          </p:stCondLst>
                                        </p:cTn>
                                        <p:tgtEl>
                                          <p:spTgt spid="7"/>
                                        </p:tgtEl>
                                        <p:attrNameLst>
                                          <p:attrName>style.visibility</p:attrName>
                                        </p:attrNameLst>
                                      </p:cBhvr>
                                      <p:to>
                                        <p:strVal val="hidden"/>
                                      </p:to>
                                    </p:set>
                                  </p:childTnLst>
                                </p:cTn>
                              </p:par>
                              <p:par>
                                <p:cTn id="190" presetID="0" presetClass="path" presetSubtype="0" accel="50000" decel="50000" fill="hold" grpId="3" nodeType="withEffect">
                                  <p:stCondLst>
                                    <p:cond delay="0"/>
                                  </p:stCondLst>
                                  <p:childTnLst>
                                    <p:animMotion origin="layout" path="M -0.23229 -0.01574 C -0.23142 0.09166 -0.23107 0.18858 -0.23402 0.29383 C -0.24288 0.28734 -0.25243 0.28611 -0.2618 0.2821 C -0.31996 0.22623 -0.40225 0.275 -0.47239 0.275 " pathEditMode="relative" rAng="0" ptsTypes="AAAA">
                                      <p:cBhvr>
                                        <p:cTn id="191" dur="2000" fill="hold"/>
                                        <p:tgtEl>
                                          <p:spTgt spid="17"/>
                                        </p:tgtEl>
                                        <p:attrNameLst>
                                          <p:attrName>ppt_x</p:attrName>
                                          <p:attrName>ppt_y</p:attrName>
                                        </p:attrNameLst>
                                      </p:cBhvr>
                                      <p:rCtr x="-11979" y="15463"/>
                                    </p:animMotion>
                                  </p:childTnLst>
                                </p:cTn>
                              </p:par>
                              <p:par>
                                <p:cTn id="192" presetID="0" presetClass="path" presetSubtype="0" accel="50000" decel="50000" fill="hold" grpId="1" nodeType="withEffect">
                                  <p:stCondLst>
                                    <p:cond delay="0"/>
                                  </p:stCondLst>
                                  <p:childTnLst>
                                    <p:animMotion origin="layout" path="M -0.23125 -0.01142 C -0.23038 0.09599 -0.23004 0.19321 -0.23299 0.29815 C -0.24184 0.29167 -0.25139 0.29075 -0.26077 0.28642 C -0.31893 0.23056 -0.40122 0.27963 -0.47136 0.27963 " pathEditMode="relative" rAng="0" ptsTypes="AAAA">
                                      <p:cBhvr>
                                        <p:cTn id="193" dur="2000" fill="hold"/>
                                        <p:tgtEl>
                                          <p:spTgt spid="13"/>
                                        </p:tgtEl>
                                        <p:attrNameLst>
                                          <p:attrName>ppt_x</p:attrName>
                                          <p:attrName>ppt_y</p:attrName>
                                        </p:attrNameLst>
                                      </p:cBhvr>
                                      <p:rCtr x="-11979" y="15463"/>
                                    </p:animMotion>
                                  </p:childTnLst>
                                </p:cTn>
                              </p:par>
                              <p:par>
                                <p:cTn id="194" presetID="0" presetClass="path" presetSubtype="0" accel="50000" decel="50000" fill="hold" grpId="3" nodeType="withEffect">
                                  <p:stCondLst>
                                    <p:cond delay="0"/>
                                  </p:stCondLst>
                                  <p:childTnLst>
                                    <p:animMotion origin="layout" path="M -0.23923 -0.01111 C -0.23836 0.09629 -0.23802 0.19321 -0.24097 0.29845 C -0.24982 0.29197 -0.25937 0.29074 -0.26875 0.28673 C -0.32691 0.23086 -0.4092 0.27963 -0.47934 0.27963 " pathEditMode="relative" rAng="0" ptsTypes="AAAA">
                                      <p:cBhvr>
                                        <p:cTn id="195" dur="2000" fill="hold"/>
                                        <p:tgtEl>
                                          <p:spTgt spid="9"/>
                                        </p:tgtEl>
                                        <p:attrNameLst>
                                          <p:attrName>ppt_x</p:attrName>
                                          <p:attrName>ppt_y</p:attrName>
                                        </p:attrNameLst>
                                      </p:cBhvr>
                                      <p:rCtr x="-11979" y="15463"/>
                                    </p:animMotion>
                                  </p:childTnLst>
                                </p:cTn>
                              </p:par>
                              <p:par>
                                <p:cTn id="196" presetID="0" presetClass="path" presetSubtype="0" accel="50000" decel="50000" fill="hold" grpId="3" nodeType="withEffect">
                                  <p:stCondLst>
                                    <p:cond delay="0"/>
                                  </p:stCondLst>
                                  <p:childTnLst>
                                    <p:animMotion origin="layout" path="M -0.23645 0.01327 C -0.23559 0.12068 -0.23524 0.2179 -0.23819 0.32315 C -0.24704 0.31667 -0.25659 0.31543 -0.26597 0.31111 C -0.32413 0.25525 -0.40642 0.30432 -0.47656 0.30432 " pathEditMode="relative" rAng="0" ptsTypes="AAAA">
                                      <p:cBhvr>
                                        <p:cTn id="197" dur="2000" fill="hold"/>
                                        <p:tgtEl>
                                          <p:spTgt spid="5"/>
                                        </p:tgtEl>
                                        <p:attrNameLst>
                                          <p:attrName>ppt_x</p:attrName>
                                          <p:attrName>ppt_y</p:attrName>
                                        </p:attrNameLst>
                                      </p:cBhvr>
                                      <p:rCtr x="-11979" y="15494"/>
                                    </p:animMotion>
                                  </p:childTnLst>
                                </p:cTn>
                              </p:par>
                            </p:childTnLst>
                          </p:cTn>
                        </p:par>
                      </p:childTnLst>
                    </p:cTn>
                  </p:par>
                </p:childTnLst>
              </p:cTn>
              <p:nextCondLst>
                <p:cond evt="onClick" delay="0">
                  <p:tgtEl>
                    <p:spTgt spid="7"/>
                  </p:tgtEl>
                </p:cond>
              </p:nextCondLst>
            </p:seq>
            <p:seq concurrent="1" nextAc="seek">
              <p:cTn id="198" restart="whenNotActive" fill="hold" evtFilter="cancelBubble" nodeType="interactiveSeq">
                <p:stCondLst>
                  <p:cond evt="onClick" delay="0">
                    <p:tgtEl>
                      <p:spTgt spid="6"/>
                    </p:tgtEl>
                  </p:cond>
                </p:stCondLst>
                <p:endSync evt="end" delay="0">
                  <p:rtn val="all"/>
                </p:endSync>
                <p:childTnLst>
                  <p:par>
                    <p:cTn id="199" fill="hold">
                      <p:stCondLst>
                        <p:cond delay="0"/>
                      </p:stCondLst>
                      <p:childTnLst>
                        <p:par>
                          <p:cTn id="200" fill="hold">
                            <p:stCondLst>
                              <p:cond delay="0"/>
                            </p:stCondLst>
                            <p:childTnLst>
                              <p:par>
                                <p:cTn id="201" presetID="9" presetClass="exit" presetSubtype="0" fill="hold" grpId="0" nodeType="clickEffect">
                                  <p:stCondLst>
                                    <p:cond delay="0"/>
                                  </p:stCondLst>
                                  <p:childTnLst>
                                    <p:animEffect transition="out" filter="dissolve">
                                      <p:cBhvr>
                                        <p:cTn id="202" dur="500"/>
                                        <p:tgtEl>
                                          <p:spTgt spid="6"/>
                                        </p:tgtEl>
                                      </p:cBhvr>
                                    </p:animEffect>
                                    <p:set>
                                      <p:cBhvr>
                                        <p:cTn id="203" dur="1" fill="hold">
                                          <p:stCondLst>
                                            <p:cond delay="499"/>
                                          </p:stCondLst>
                                        </p:cTn>
                                        <p:tgtEl>
                                          <p:spTgt spid="6"/>
                                        </p:tgtEl>
                                        <p:attrNameLst>
                                          <p:attrName>style.visibility</p:attrName>
                                        </p:attrNameLst>
                                      </p:cBhvr>
                                      <p:to>
                                        <p:strVal val="hidden"/>
                                      </p:to>
                                    </p:set>
                                  </p:childTnLst>
                                </p:cTn>
                              </p:par>
                              <p:par>
                                <p:cTn id="204" presetID="0" presetClass="path" presetSubtype="0" accel="50000" decel="50000" fill="hold" grpId="4" nodeType="withEffect">
                                  <p:stCondLst>
                                    <p:cond delay="0"/>
                                  </p:stCondLst>
                                  <p:childTnLst>
                                    <p:animMotion origin="layout" path="M 2.77556E-17 0.60833 L -0.00399 0.77624 " pathEditMode="relative" rAng="0" ptsTypes="AA">
                                      <p:cBhvr>
                                        <p:cTn id="205" dur="2000" fill="hold"/>
                                        <p:tgtEl>
                                          <p:spTgt spid="2"/>
                                        </p:tgtEl>
                                        <p:attrNameLst>
                                          <p:attrName>ppt_x</p:attrName>
                                          <p:attrName>ppt_y</p:attrName>
                                        </p:attrNameLst>
                                      </p:cBhvr>
                                      <p:rCtr x="-208" y="8395"/>
                                    </p:animMotion>
                                  </p:childTnLst>
                                </p:cTn>
                              </p:par>
                            </p:childTnLst>
                          </p:cTn>
                        </p:par>
                      </p:childTnLst>
                    </p:cTn>
                  </p:par>
                </p:childTnLst>
              </p:cTn>
              <p:nextCondLst>
                <p:cond evt="onClick" delay="0">
                  <p:tgtEl>
                    <p:spTgt spid="6"/>
                  </p:tgtEl>
                </p:cond>
              </p:nextCondLst>
            </p:seq>
            <p:seq concurrent="1" nextAc="seek">
              <p:cTn id="206" restart="whenNotActive" fill="hold" evtFilter="cancelBubble" nodeType="interactiveSeq">
                <p:stCondLst>
                  <p:cond evt="onClick" delay="0">
                    <p:tgtEl>
                      <p:spTgt spid="5"/>
                    </p:tgtEl>
                  </p:cond>
                </p:stCondLst>
                <p:endSync evt="end" delay="0">
                  <p:rtn val="all"/>
                </p:endSync>
                <p:childTnLst>
                  <p:par>
                    <p:cTn id="207" fill="hold">
                      <p:stCondLst>
                        <p:cond delay="0"/>
                      </p:stCondLst>
                      <p:childTnLst>
                        <p:par>
                          <p:cTn id="208" fill="hold">
                            <p:stCondLst>
                              <p:cond delay="0"/>
                            </p:stCondLst>
                            <p:childTnLst>
                              <p:par>
                                <p:cTn id="209" presetID="9" presetClass="exit" presetSubtype="0" fill="hold" grpId="0" nodeType="clickEffect">
                                  <p:stCondLst>
                                    <p:cond delay="0"/>
                                  </p:stCondLst>
                                  <p:childTnLst>
                                    <p:animEffect transition="out" filter="dissolve">
                                      <p:cBhvr>
                                        <p:cTn id="210" dur="500"/>
                                        <p:tgtEl>
                                          <p:spTgt spid="5"/>
                                        </p:tgtEl>
                                      </p:cBhvr>
                                    </p:animEffect>
                                    <p:set>
                                      <p:cBhvr>
                                        <p:cTn id="21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12" restart="whenNotActive" fill="hold" evtFilter="cancelBubble" nodeType="interactiveSeq">
                <p:stCondLst>
                  <p:cond evt="onClick" delay="0">
                    <p:tgtEl>
                      <p:spTgt spid="4"/>
                    </p:tgtEl>
                  </p:cond>
                </p:stCondLst>
                <p:endSync evt="end" delay="0">
                  <p:rtn val="all"/>
                </p:endSync>
                <p:childTnLst>
                  <p:par>
                    <p:cTn id="213" fill="hold">
                      <p:stCondLst>
                        <p:cond delay="0"/>
                      </p:stCondLst>
                      <p:childTnLst>
                        <p:par>
                          <p:cTn id="214" fill="hold">
                            <p:stCondLst>
                              <p:cond delay="0"/>
                            </p:stCondLst>
                            <p:childTnLst>
                              <p:par>
                                <p:cTn id="215" presetID="9" presetClass="exit" presetSubtype="0" fill="hold" grpId="0" nodeType="clickEffect">
                                  <p:stCondLst>
                                    <p:cond delay="0"/>
                                  </p:stCondLst>
                                  <p:childTnLst>
                                    <p:animEffect transition="out" filter="dissolve">
                                      <p:cBhvr>
                                        <p:cTn id="216" dur="500"/>
                                        <p:tgtEl>
                                          <p:spTgt spid="4"/>
                                        </p:tgtEl>
                                      </p:cBhvr>
                                    </p:animEffect>
                                    <p:set>
                                      <p:cBhvr>
                                        <p:cTn id="217" dur="1" fill="hold">
                                          <p:stCondLst>
                                            <p:cond delay="499"/>
                                          </p:stCondLst>
                                        </p:cTn>
                                        <p:tgtEl>
                                          <p:spTgt spid="4"/>
                                        </p:tgtEl>
                                        <p:attrNameLst>
                                          <p:attrName>style.visibility</p:attrName>
                                        </p:attrNameLst>
                                      </p:cBhvr>
                                      <p:to>
                                        <p:strVal val="hidden"/>
                                      </p:to>
                                    </p:set>
                                  </p:childTnLst>
                                </p:cTn>
                              </p:par>
                              <p:par>
                                <p:cTn id="218" presetID="0" presetClass="path" presetSubtype="0" accel="50000" decel="50000" fill="hold" grpId="1" nodeType="withEffect">
                                  <p:stCondLst>
                                    <p:cond delay="0"/>
                                  </p:stCondLst>
                                  <p:childTnLst>
                                    <p:animMotion origin="layout" path="M -3.61111E-6 -1.11111E-6 C -0.00017 0.00432 -0.00607 0.07346 -0.00156 0.09599 C -0.00451 0.10679 -0.00486 0.11512 -0.00329 0.12654 C -0.00434 0.13611 0.00018 0.15154 -0.00659 0.15494 C -0.02118 0.16204 -0.06441 0.15062 -0.08524 0.14846 C -0.14253 0.13488 -0.09184 0.14599 -0.23923 0.14599 " pathEditMode="relative" rAng="0" ptsTypes="AAAAAA">
                                      <p:cBhvr>
                                        <p:cTn id="219" dur="2000" fill="hold"/>
                                        <p:tgtEl>
                                          <p:spTgt spid="21"/>
                                        </p:tgtEl>
                                        <p:attrNameLst>
                                          <p:attrName>ppt_x</p:attrName>
                                          <p:attrName>ppt_y</p:attrName>
                                        </p:attrNameLst>
                                      </p:cBhvr>
                                      <p:rCtr x="-11962" y="7840"/>
                                    </p:animMotion>
                                  </p:childTnLst>
                                </p:cTn>
                              </p:par>
                              <p:par>
                                <p:cTn id="220" presetID="0" presetClass="path" presetSubtype="0" accel="50000" decel="50000" fill="hold" grpId="1" nodeType="withEffect">
                                  <p:stCondLst>
                                    <p:cond delay="0"/>
                                  </p:stCondLst>
                                  <p:childTnLst>
                                    <p:animMotion origin="layout" path="M -3.61111E-6 1.85185E-6 C -0.00017 0.00432 -0.00607 0.07345 -0.00156 0.09599 C -0.00451 0.10679 -0.00486 0.11512 -0.00329 0.12654 C -0.00434 0.13611 0.00018 0.15154 -0.00659 0.15494 C -0.02118 0.16204 -0.06441 0.15062 -0.08524 0.14845 C -0.14253 0.13487 -0.09184 0.14599 -0.23923 0.14599 " pathEditMode="relative" rAng="0" ptsTypes="AAAAAA">
                                      <p:cBhvr>
                                        <p:cTn id="221" dur="2000" fill="hold"/>
                                        <p:tgtEl>
                                          <p:spTgt spid="17"/>
                                        </p:tgtEl>
                                        <p:attrNameLst>
                                          <p:attrName>ppt_x</p:attrName>
                                          <p:attrName>ppt_y</p:attrName>
                                        </p:attrNameLst>
                                      </p:cBhvr>
                                      <p:rCtr x="-11962" y="7840"/>
                                    </p:animMotion>
                                  </p:childTnLst>
                                </p:cTn>
                              </p:par>
                              <p:par>
                                <p:cTn id="222" presetID="0" presetClass="path" presetSubtype="0" accel="50000" decel="50000" fill="hold" grpId="1" nodeType="withEffect">
                                  <p:stCondLst>
                                    <p:cond delay="0"/>
                                  </p:stCondLst>
                                  <p:childTnLst>
                                    <p:animMotion origin="layout" path="M -3.61111E-6 3.33333E-6 C -0.00017 0.00432 -0.00607 0.07345 -0.00156 0.09598 C -0.00451 0.10679 -0.00486 0.11512 -0.00329 0.12654 C -0.00434 0.13611 0.00018 0.15154 -0.00659 0.15493 C -0.02118 0.16203 -0.06441 0.15061 -0.08524 0.14845 C -0.14253 0.13487 -0.09184 0.14598 -0.23923 0.14598 " pathEditMode="relative" rAng="0" ptsTypes="AAAAAA">
                                      <p:cBhvr>
                                        <p:cTn id="223" dur="2000" fill="hold"/>
                                        <p:tgtEl>
                                          <p:spTgt spid="9"/>
                                        </p:tgtEl>
                                        <p:attrNameLst>
                                          <p:attrName>ppt_x</p:attrName>
                                          <p:attrName>ppt_y</p:attrName>
                                        </p:attrNameLst>
                                      </p:cBhvr>
                                      <p:rCtr x="-11962" y="7840"/>
                                    </p:animMotion>
                                  </p:childTnLst>
                                </p:cTn>
                              </p:par>
                              <p:par>
                                <p:cTn id="224" presetID="0" presetClass="path" presetSubtype="0" accel="50000" decel="50000" fill="hold" grpId="1" nodeType="withEffect">
                                  <p:stCondLst>
                                    <p:cond delay="0"/>
                                  </p:stCondLst>
                                  <p:childTnLst>
                                    <p:animMotion origin="layout" path="M -3.61111E-6 3.7037E-7 C -0.00017 0.00432 -0.00607 0.07346 -0.00156 0.09599 C -0.00451 0.10617 -0.00486 0.11481 -0.00329 0.12654 C -0.00434 0.13611 0.00018 0.15154 -0.00659 0.15494 C -0.02118 0.16142 -0.06441 0.15062 -0.08524 0.14846 C -0.14253 0.13488 -0.09184 0.14599 -0.23923 0.14599 " pathEditMode="relative" rAng="0" ptsTypes="AAAAAA">
                                      <p:cBhvr>
                                        <p:cTn id="225" dur="2000" fill="hold"/>
                                        <p:tgtEl>
                                          <p:spTgt spid="5"/>
                                        </p:tgtEl>
                                        <p:attrNameLst>
                                          <p:attrName>ppt_x</p:attrName>
                                          <p:attrName>ppt_y</p:attrName>
                                        </p:attrNameLst>
                                      </p:cBhvr>
                                      <p:rCtr x="-11962" y="7840"/>
                                    </p:animMotion>
                                  </p:childTnLst>
                                </p:cTn>
                              </p:par>
                              <p:par>
                                <p:cTn id="226" presetID="0" presetClass="path" presetSubtype="0" accel="50000" decel="50000" fill="hold" grpId="4" nodeType="withEffect">
                                  <p:stCondLst>
                                    <p:cond delay="0"/>
                                  </p:stCondLst>
                                  <p:childTnLst>
                                    <p:animMotion origin="layout" path="M 2.5E-6 -4.69136E-6 C 0.00121 0.0426 0.00399 0.05186 -0.00156 0.08303 C -0.00278 0.1105 0.00069 0.13858 -0.00156 0.16605 C -0.00174 0.16914 -0.00452 0.16112 -0.00643 0.15957 C -0.00955 0.15679 -0.01268 0.15309 -0.01632 0.15278 C -0.05295 0.15062 -0.08959 0.15155 -0.12622 0.15062 C -0.13663 0.14877 -0.14688 0.14599 -0.15729 0.14414 C -0.18073 0.13365 -0.20851 0.13241 -0.23108 0.1463 " pathEditMode="relative" rAng="0" ptsTypes="AAAAAAAA">
                                      <p:cBhvr>
                                        <p:cTn id="227" dur="2000" fill="hold"/>
                                        <p:tgtEl>
                                          <p:spTgt spid="13"/>
                                        </p:tgtEl>
                                        <p:attrNameLst>
                                          <p:attrName>ppt_x</p:attrName>
                                          <p:attrName>ppt_y</p:attrName>
                                        </p:attrNameLst>
                                      </p:cBhvr>
                                      <p:rCtr x="-11476" y="8333"/>
                                    </p:animMotion>
                                  </p:childTnLst>
                                </p:cTn>
                              </p:par>
                            </p:childTnLst>
                          </p:cTn>
                        </p:par>
                      </p:childTnLst>
                    </p:cTn>
                  </p:par>
                </p:childTnLst>
              </p:cTn>
              <p:nextCondLst>
                <p:cond evt="onClick" delay="0">
                  <p:tgtEl>
                    <p:spTgt spid="4"/>
                  </p:tgtEl>
                </p:cond>
              </p:nextCondLst>
            </p:seq>
            <p:seq concurrent="1" nextAc="seek">
              <p:cTn id="228" restart="whenNotActive" fill="hold" evtFilter="cancelBubble" nodeType="interactiveSeq">
                <p:stCondLst>
                  <p:cond evt="onClick" delay="0">
                    <p:tgtEl>
                      <p:spTgt spid="3"/>
                    </p:tgtEl>
                  </p:cond>
                </p:stCondLst>
                <p:endSync evt="end" delay="0">
                  <p:rtn val="all"/>
                </p:endSync>
                <p:childTnLst>
                  <p:par>
                    <p:cTn id="229" fill="hold">
                      <p:stCondLst>
                        <p:cond delay="0"/>
                      </p:stCondLst>
                      <p:childTnLst>
                        <p:par>
                          <p:cTn id="230" fill="hold">
                            <p:stCondLst>
                              <p:cond delay="0"/>
                            </p:stCondLst>
                            <p:childTnLst>
                              <p:par>
                                <p:cTn id="231" presetID="9" presetClass="exit" presetSubtype="0" fill="hold" grpId="0" nodeType="clickEffect">
                                  <p:stCondLst>
                                    <p:cond delay="0"/>
                                  </p:stCondLst>
                                  <p:childTnLst>
                                    <p:animEffect transition="out" filter="dissolve">
                                      <p:cBhvr>
                                        <p:cTn id="232" dur="500"/>
                                        <p:tgtEl>
                                          <p:spTgt spid="3"/>
                                        </p:tgtEl>
                                      </p:cBhvr>
                                    </p:animEffect>
                                    <p:set>
                                      <p:cBhvr>
                                        <p:cTn id="23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2" grpId="0" animBg="1"/>
      <p:bldP spid="2" grpId="1" animBg="1"/>
      <p:bldP spid="2" grpId="2" animBg="1"/>
      <p:bldP spid="2" grpId="3" animBg="1"/>
      <p:bldP spid="2" grpId="4" animBg="1"/>
      <p:bldP spid="3" grpId="0" animBg="1"/>
      <p:bldP spid="3" grpId="1" animBg="1"/>
      <p:bldP spid="3" grpId="2" animBg="1"/>
      <p:bldP spid="3" grpId="3" animBg="1"/>
      <p:bldP spid="4" grpId="0" animBg="1"/>
      <p:bldP spid="4" grpId="1" animBg="1"/>
      <p:bldP spid="4" grpId="2" animBg="1"/>
      <p:bldP spid="4" grpId="3" animBg="1"/>
      <p:bldP spid="5" grpId="0" animBg="1"/>
      <p:bldP spid="5" grpId="1" animBg="1"/>
      <p:bldP spid="5" grpId="2" animBg="1"/>
      <p:bldP spid="5" grpId="3" animBg="1"/>
      <p:bldP spid="5" grpId="4" animBg="1"/>
      <p:bldP spid="6" grpId="0" animBg="1"/>
      <p:bldP spid="6" grpId="1" animBg="1"/>
      <p:bldP spid="6" grpId="2" animBg="1"/>
      <p:bldP spid="6" grpId="3" animBg="1"/>
      <p:bldP spid="7" grpId="0" animBg="1"/>
      <p:bldP spid="7" grpId="1" animBg="1"/>
      <p:bldP spid="7" grpId="2" animBg="1"/>
      <p:bldP spid="7" grpId="3" animBg="1"/>
      <p:bldP spid="8" grpId="0" animBg="1"/>
      <p:bldP spid="8" grpId="1" animBg="1"/>
      <p:bldP spid="8" grpId="2" animBg="1"/>
      <p:bldP spid="9" grpId="0" animBg="1"/>
      <p:bldP spid="9" grpId="1" animBg="1"/>
      <p:bldP spid="9" grpId="2" animBg="1"/>
      <p:bldP spid="9" grpId="3" animBg="1"/>
      <p:bldP spid="9" grpId="4" animBg="1"/>
      <p:bldP spid="10" grpId="0" animBg="1"/>
      <p:bldP spid="10" grpId="1" animBg="1"/>
      <p:bldP spid="10" grpId="2" animBg="1"/>
      <p:bldP spid="11" grpId="0" animBg="1"/>
      <p:bldP spid="11" grpId="1" animBg="1"/>
      <p:bldP spid="11" grpId="2" animBg="1"/>
      <p:bldP spid="12" grpId="0" animBg="1"/>
      <p:bldP spid="12" grpId="1" animBg="1"/>
      <p:bldP spid="13" grpId="0" animBg="1"/>
      <p:bldP spid="13" grpId="1" animBg="1"/>
      <p:bldP spid="13" grpId="2" animBg="1"/>
      <p:bldP spid="13" grpId="3" animBg="1"/>
      <p:bldP spid="13" grpId="4" animBg="1"/>
      <p:bldP spid="13" grpId="5" animBg="1"/>
      <p:bldP spid="14" grpId="0" animBg="1"/>
      <p:bldP spid="14" grpId="1" animBg="1"/>
      <p:bldP spid="15" grpId="0" animBg="1"/>
      <p:bldP spid="15" grpId="1" animBg="1"/>
      <p:bldP spid="16" grpId="0" animBg="1"/>
      <p:bldP spid="16" grpId="1" animBg="1"/>
      <p:bldP spid="17" grpId="0" animBg="1"/>
      <p:bldP spid="17" grpId="1" animBg="1"/>
      <p:bldP spid="17" grpId="2" animBg="1"/>
      <p:bldP spid="17" grpId="3" animBg="1"/>
      <p:bldP spid="18" grpId="0" animBg="1"/>
      <p:bldP spid="19" grpId="0" animBg="1"/>
      <p:bldP spid="20" grpId="0" animBg="1"/>
      <p:bldP spid="21" grpId="0" animBg="1"/>
      <p:bldP spid="21" grpId="1" animBg="1"/>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15938" y="660196"/>
            <a:ext cx="8208962" cy="3683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ts val="4000"/>
              </a:lnSpc>
            </a:pP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 But elephants are </a:t>
            </a: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in great danger. </a:t>
            </a:r>
          </a:p>
          <a:p>
            <a:pPr algn="just" eaLnBrk="1" hangingPunct="1">
              <a:lnSpc>
                <a:spcPts val="4000"/>
              </a:lnSpc>
            </a:pPr>
            <a:r>
              <a:rPr lang="zh-CN" altLang="en-US"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但是大象正处在很大的危险中。</a:t>
            </a:r>
          </a:p>
          <a:p>
            <a:pPr algn="just" eaLnBrk="1" hangingPunct="1">
              <a:lnSpc>
                <a:spcPts val="4000"/>
              </a:lnSpc>
            </a:pP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danger</a:t>
            </a:r>
            <a:r>
              <a:rPr lang="zh-CN" altLang="en-US"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为名词意为“危险”</a:t>
            </a:r>
            <a:r>
              <a:rPr lang="en-US" altLang="zh-CN"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 in great danger</a:t>
            </a:r>
            <a:r>
              <a:rPr lang="zh-CN" altLang="en-US"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意为“处于极大危险之中”</a:t>
            </a:r>
            <a:r>
              <a:rPr lang="en-US" altLang="zh-CN"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其反义词组为</a:t>
            </a:r>
            <a:r>
              <a:rPr lang="en-US" altLang="zh-CN"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out of danger “</a:t>
            </a:r>
            <a:r>
              <a:rPr lang="zh-CN" altLang="en-US"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脱离危险”。</a:t>
            </a:r>
            <a:endParaRPr lang="en-US" altLang="zh-CN"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endParaRPr>
          </a:p>
          <a:p>
            <a:pPr algn="just" eaLnBrk="1" hangingPunct="1">
              <a:lnSpc>
                <a:spcPts val="4000"/>
              </a:lnSpc>
            </a:pPr>
            <a:r>
              <a:rPr lang="en-US" altLang="zh-CN"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现在很多物种都处于危险之中。</a:t>
            </a:r>
          </a:p>
          <a:p>
            <a:pPr algn="just" eaLnBrk="1" hangingPunct="1">
              <a:lnSpc>
                <a:spcPts val="4000"/>
              </a:lnSpc>
            </a:pPr>
            <a:r>
              <a:rPr lang="en-US" altLang="zh-CN" sz="28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Many species are now in danger.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一级栏目"/>
          <p:cNvPicPr>
            <a:picLocks noChangeAspect="1" noChangeArrowheads="1"/>
          </p:cNvPicPr>
          <p:nvPr/>
        </p:nvPicPr>
        <p:blipFill>
          <a:blip r:embed="rId2" cstate="email"/>
          <a:srcRect/>
          <a:stretch>
            <a:fillRect/>
          </a:stretch>
        </p:blipFill>
        <p:spPr bwMode="auto">
          <a:xfrm>
            <a:off x="265114" y="306294"/>
            <a:ext cx="835025" cy="80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87"/>
          <p:cNvSpPr>
            <a:spLocks noChangeArrowheads="1"/>
          </p:cNvSpPr>
          <p:nvPr/>
        </p:nvSpPr>
        <p:spPr bwMode="auto">
          <a:xfrm>
            <a:off x="1019175" y="512605"/>
            <a:ext cx="1919288" cy="534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pPr>
            <a:r>
              <a:rPr kumimoji="1" lang="en-US" altLang="zh-CN" sz="3200" b="1" dirty="0">
                <a:solidFill>
                  <a:srgbClr val="0000FF"/>
                </a:solidFill>
                <a:latin typeface="Times New Roman" panose="02020603050405020304" pitchFamily="18" charset="0"/>
                <a:cs typeface="Times New Roman" panose="02020603050405020304" pitchFamily="18" charset="0"/>
              </a:rPr>
              <a:t>Exercise </a:t>
            </a:r>
          </a:p>
        </p:txBody>
      </p:sp>
      <p:sp>
        <p:nvSpPr>
          <p:cNvPr id="31748" name="Rectangle 3"/>
          <p:cNvSpPr txBox="1">
            <a:spLocks noChangeArrowheads="1"/>
          </p:cNvSpPr>
          <p:nvPr/>
        </p:nvSpPr>
        <p:spPr bwMode="auto">
          <a:xfrm>
            <a:off x="468313" y="1148995"/>
            <a:ext cx="8229600" cy="326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spcBef>
                <a:spcPct val="20000"/>
              </a:spcBef>
            </a:pPr>
            <a:r>
              <a:rPr lang="zh-CN" altLang="en-US" sz="2600" b="1" dirty="0">
                <a:latin typeface="Times New Roman" panose="02020603050405020304" pitchFamily="18" charset="0"/>
                <a:ea typeface="楷体" panose="02010609060101010101" pitchFamily="49" charset="-122"/>
                <a:cs typeface="Times New Roman" panose="02020603050405020304" pitchFamily="18" charset="0"/>
              </a:rPr>
              <a:t>一、用所给词的适当形式填空。</a:t>
            </a:r>
            <a:endParaRPr lang="en-US" altLang="zh-CN" sz="2600" b="1" dirty="0">
              <a:latin typeface="Times New Roman" panose="02020603050405020304" pitchFamily="18" charset="0"/>
              <a:ea typeface="楷体" panose="02010609060101010101" pitchFamily="49" charset="-122"/>
              <a:cs typeface="Times New Roman" panose="02020603050405020304" pitchFamily="18" charset="0"/>
            </a:endParaRPr>
          </a:p>
          <a:p>
            <a:pPr eaLnBrk="1" hangingPunct="1">
              <a:lnSpc>
                <a:spcPct val="110000"/>
              </a:lnSpc>
              <a:spcBef>
                <a:spcPct val="20000"/>
              </a:spcBef>
            </a:pPr>
            <a:r>
              <a:rPr lang="en-US" altLang="zh-CN" sz="2600" b="1"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600" b="1"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600" b="1" dirty="0">
                <a:latin typeface="Times New Roman" panose="02020603050405020304" pitchFamily="18" charset="0"/>
                <a:ea typeface="楷体" panose="02010609060101010101" pitchFamily="49" charset="-122"/>
                <a:cs typeface="Times New Roman" panose="02020603050405020304" pitchFamily="18" charset="0"/>
              </a:rPr>
              <a:t>We must be _________(friend) to our classmates.</a:t>
            </a:r>
          </a:p>
          <a:p>
            <a:pPr eaLnBrk="1" hangingPunct="1">
              <a:lnSpc>
                <a:spcPct val="110000"/>
              </a:lnSpc>
              <a:spcBef>
                <a:spcPct val="20000"/>
              </a:spcBef>
            </a:pPr>
            <a:r>
              <a:rPr lang="en-US" altLang="zh-CN" sz="2600" b="1"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600" b="1"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600" b="1" dirty="0">
                <a:latin typeface="Times New Roman" panose="02020603050405020304" pitchFamily="18" charset="0"/>
                <a:ea typeface="楷体" panose="02010609060101010101" pitchFamily="49" charset="-122"/>
                <a:cs typeface="Times New Roman" panose="02020603050405020304" pitchFamily="18" charset="0"/>
              </a:rPr>
              <a:t>We mustn't buy things _______ (make) of ivory.</a:t>
            </a:r>
          </a:p>
          <a:p>
            <a:pPr eaLnBrk="1" hangingPunct="1">
              <a:lnSpc>
                <a:spcPct val="110000"/>
              </a:lnSpc>
              <a:spcBef>
                <a:spcPct val="20000"/>
              </a:spcBef>
            </a:pPr>
            <a:r>
              <a:rPr lang="en-US" altLang="zh-CN" sz="2600" b="1"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600" b="1"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600" b="1" dirty="0">
                <a:latin typeface="Times New Roman" panose="02020603050405020304" pitchFamily="18" charset="0"/>
                <a:ea typeface="楷体" panose="02010609060101010101" pitchFamily="49" charset="-122"/>
                <a:cs typeface="Times New Roman" panose="02020603050405020304" pitchFamily="18" charset="0"/>
              </a:rPr>
              <a:t>One of the students ____(be) Lily's sister.</a:t>
            </a:r>
          </a:p>
          <a:p>
            <a:pPr eaLnBrk="1" hangingPunct="1">
              <a:lnSpc>
                <a:spcPct val="110000"/>
              </a:lnSpc>
              <a:spcBef>
                <a:spcPct val="20000"/>
              </a:spcBef>
            </a:pPr>
            <a:r>
              <a:rPr lang="en-US" altLang="zh-CN" sz="2600" b="1" dirty="0">
                <a:latin typeface="Times New Roman" panose="02020603050405020304" pitchFamily="18" charset="0"/>
                <a:ea typeface="楷体" panose="02010609060101010101" pitchFamily="49" charset="-122"/>
                <a:cs typeface="Times New Roman" panose="02020603050405020304" pitchFamily="18" charset="0"/>
              </a:rPr>
              <a:t>4</a:t>
            </a:r>
            <a:r>
              <a:rPr lang="zh-CN" altLang="en-US" sz="2600" b="1"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600" b="1" dirty="0">
                <a:latin typeface="Times New Roman" panose="02020603050405020304" pitchFamily="18" charset="0"/>
                <a:ea typeface="楷体" panose="02010609060101010101" pitchFamily="49" charset="-122"/>
                <a:cs typeface="Times New Roman" panose="02020603050405020304" pitchFamily="18" charset="0"/>
              </a:rPr>
              <a:t>Lin Tao often helps me _____(do) my homework.</a:t>
            </a:r>
          </a:p>
          <a:p>
            <a:pPr eaLnBrk="1" hangingPunct="1">
              <a:lnSpc>
                <a:spcPct val="110000"/>
              </a:lnSpc>
              <a:spcBef>
                <a:spcPct val="20000"/>
              </a:spcBef>
            </a:pPr>
            <a:r>
              <a:rPr lang="en-US" altLang="zh-CN" sz="2600" b="1" dirty="0">
                <a:latin typeface="Times New Roman" panose="02020603050405020304" pitchFamily="18" charset="0"/>
                <a:ea typeface="楷体" panose="02010609060101010101" pitchFamily="49" charset="-122"/>
                <a:cs typeface="Times New Roman" panose="02020603050405020304" pitchFamily="18" charset="0"/>
              </a:rPr>
              <a:t>5</a:t>
            </a:r>
            <a:r>
              <a:rPr lang="zh-CN" altLang="en-US" sz="2600" b="1"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600" b="1" dirty="0">
                <a:latin typeface="Times New Roman" panose="02020603050405020304" pitchFamily="18" charset="0"/>
                <a:ea typeface="楷体" panose="02010609060101010101" pitchFamily="49" charset="-122"/>
                <a:cs typeface="Times New Roman" panose="02020603050405020304" pitchFamily="18" charset="0"/>
              </a:rPr>
              <a:t>Some animals are in great _________ (dangerous)</a:t>
            </a:r>
            <a:r>
              <a:rPr lang="zh-CN" altLang="en-US" sz="2600" b="1" dirty="0">
                <a:latin typeface="Times New Roman" panose="02020603050405020304" pitchFamily="18" charset="0"/>
                <a:ea typeface="楷体" panose="02010609060101010101" pitchFamily="49" charset="-122"/>
                <a:cs typeface="Times New Roman" panose="02020603050405020304" pitchFamily="18" charset="0"/>
              </a:rPr>
              <a:t>．</a:t>
            </a:r>
          </a:p>
        </p:txBody>
      </p:sp>
      <p:sp>
        <p:nvSpPr>
          <p:cNvPr id="2" name="矩形 1"/>
          <p:cNvSpPr>
            <a:spLocks noChangeArrowheads="1"/>
          </p:cNvSpPr>
          <p:nvPr/>
        </p:nvSpPr>
        <p:spPr bwMode="auto">
          <a:xfrm>
            <a:off x="2827338" y="1625098"/>
            <a:ext cx="1401762" cy="52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friendly</a:t>
            </a:r>
            <a:endParaRPr lang="zh-CN" altLang="en-US" sz="28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矩形 2"/>
          <p:cNvSpPr>
            <a:spLocks noChangeArrowheads="1"/>
          </p:cNvSpPr>
          <p:nvPr/>
        </p:nvSpPr>
        <p:spPr bwMode="auto">
          <a:xfrm>
            <a:off x="4441825" y="2171030"/>
            <a:ext cx="1023938" cy="52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made</a:t>
            </a:r>
            <a:endParaRPr lang="zh-CN" altLang="en-US" sz="28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矩形 4"/>
          <p:cNvSpPr>
            <a:spLocks noChangeArrowheads="1"/>
          </p:cNvSpPr>
          <p:nvPr/>
        </p:nvSpPr>
        <p:spPr bwMode="auto">
          <a:xfrm>
            <a:off x="3984626" y="2696331"/>
            <a:ext cx="422275" cy="5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is</a:t>
            </a:r>
            <a:endParaRPr lang="zh-CN" altLang="en-US" sz="28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矩形 5"/>
          <p:cNvSpPr>
            <a:spLocks noChangeArrowheads="1"/>
          </p:cNvSpPr>
          <p:nvPr/>
        </p:nvSpPr>
        <p:spPr bwMode="auto">
          <a:xfrm>
            <a:off x="4495800" y="3177195"/>
            <a:ext cx="565150" cy="5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do</a:t>
            </a:r>
            <a:endParaRPr lang="zh-CN" altLang="en-US" sz="28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矩形 6"/>
          <p:cNvSpPr>
            <a:spLocks noChangeArrowheads="1"/>
          </p:cNvSpPr>
          <p:nvPr/>
        </p:nvSpPr>
        <p:spPr bwMode="auto">
          <a:xfrm>
            <a:off x="4929188" y="3659646"/>
            <a:ext cx="1262062" cy="5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danger</a:t>
            </a:r>
            <a:endParaRPr lang="zh-CN" altLang="en-US" sz="28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txBox="1">
            <a:spLocks noChangeArrowheads="1"/>
          </p:cNvSpPr>
          <p:nvPr/>
        </p:nvSpPr>
        <p:spPr bwMode="auto">
          <a:xfrm>
            <a:off x="925513" y="706220"/>
            <a:ext cx="7440612" cy="351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zh-CN" altLang="en-US" sz="2600" b="1" dirty="0">
                <a:latin typeface="Times New Roman" panose="02020603050405020304" pitchFamily="18" charset="0"/>
                <a:ea typeface="楷体" panose="02010609060101010101" pitchFamily="49" charset="-122"/>
                <a:cs typeface="Times New Roman" panose="02020603050405020304" pitchFamily="18" charset="0"/>
              </a:rPr>
              <a:t>二、根据汉语意思完成句子。</a:t>
            </a:r>
            <a:endParaRPr lang="en-US" altLang="zh-CN" sz="2600" b="1" dirty="0">
              <a:latin typeface="Times New Roman" panose="02020603050405020304" pitchFamily="18" charset="0"/>
              <a:ea typeface="楷体" panose="02010609060101010101" pitchFamily="49" charset="-122"/>
              <a:cs typeface="Times New Roman" panose="02020603050405020304" pitchFamily="18" charset="0"/>
            </a:endParaRPr>
          </a:p>
          <a:p>
            <a:pPr eaLnBrk="1" hangingPunct="1">
              <a:lnSpc>
                <a:spcPct val="150000"/>
              </a:lnSpc>
              <a:spcBef>
                <a:spcPct val="20000"/>
              </a:spcBef>
            </a:pPr>
            <a:r>
              <a:rPr lang="en-US" altLang="zh-CN" sz="2600" b="1" dirty="0">
                <a:latin typeface="Times New Roman" panose="02020603050405020304" pitchFamily="18" charset="0"/>
                <a:ea typeface="楷体" panose="02010609060101010101" pitchFamily="49" charset="-122"/>
                <a:cs typeface="Times New Roman" panose="02020603050405020304" pitchFamily="18" charset="0"/>
              </a:rPr>
              <a:t> 1</a:t>
            </a:r>
            <a:r>
              <a:rPr lang="zh-CN" altLang="en-US" sz="2600" b="1" dirty="0">
                <a:latin typeface="Times New Roman" panose="02020603050405020304" pitchFamily="18" charset="0"/>
                <a:ea typeface="楷体" panose="02010609060101010101" pitchFamily="49" charset="-122"/>
                <a:cs typeface="Times New Roman" panose="02020603050405020304" pitchFamily="18" charset="0"/>
              </a:rPr>
              <a:t>．每年人们砍倒许多树。</a:t>
            </a:r>
          </a:p>
          <a:p>
            <a:pPr eaLnBrk="1" hangingPunct="1">
              <a:lnSpc>
                <a:spcPct val="150000"/>
              </a:lnSpc>
              <a:spcBef>
                <a:spcPct val="20000"/>
              </a:spcBef>
            </a:pPr>
            <a:r>
              <a:rPr lang="en-US" altLang="zh-CN" sz="2600" b="1" dirty="0">
                <a:latin typeface="Times New Roman" panose="02020603050405020304" pitchFamily="18" charset="0"/>
                <a:ea typeface="楷体" panose="02010609060101010101" pitchFamily="49" charset="-122"/>
                <a:cs typeface="Times New Roman" panose="02020603050405020304" pitchFamily="18" charset="0"/>
              </a:rPr>
              <a:t>         Every year people _____ ______ many trees.</a:t>
            </a:r>
          </a:p>
          <a:p>
            <a:pPr eaLnBrk="1" hangingPunct="1">
              <a:lnSpc>
                <a:spcPct val="150000"/>
              </a:lnSpc>
              <a:spcBef>
                <a:spcPct val="20000"/>
              </a:spcBef>
            </a:pPr>
            <a:r>
              <a:rPr lang="en-US" altLang="zh-CN" sz="2600" b="1" dirty="0">
                <a:latin typeface="Times New Roman" panose="02020603050405020304" pitchFamily="18" charset="0"/>
                <a:ea typeface="楷体" panose="02010609060101010101" pitchFamily="49" charset="-122"/>
                <a:cs typeface="Times New Roman" panose="02020603050405020304" pitchFamily="18" charset="0"/>
              </a:rPr>
              <a:t> 2</a:t>
            </a:r>
            <a:r>
              <a:rPr lang="zh-CN" altLang="en-US" sz="2600" b="1" dirty="0">
                <a:latin typeface="Times New Roman" panose="02020603050405020304" pitchFamily="18" charset="0"/>
                <a:ea typeface="楷体" panose="02010609060101010101" pitchFamily="49" charset="-122"/>
                <a:cs typeface="Times New Roman" panose="02020603050405020304" pitchFamily="18" charset="0"/>
              </a:rPr>
              <a:t>．大象能走很长一段时间。</a:t>
            </a:r>
          </a:p>
          <a:p>
            <a:pPr eaLnBrk="1" hangingPunct="1">
              <a:lnSpc>
                <a:spcPct val="150000"/>
              </a:lnSpc>
              <a:spcBef>
                <a:spcPct val="20000"/>
              </a:spcBef>
            </a:pPr>
            <a:r>
              <a:rPr lang="en-US" altLang="zh-CN" sz="2600" b="1" dirty="0">
                <a:latin typeface="Times New Roman" panose="02020603050405020304" pitchFamily="18" charset="0"/>
                <a:ea typeface="楷体" panose="02010609060101010101" pitchFamily="49" charset="-122"/>
                <a:cs typeface="Times New Roman" panose="02020603050405020304" pitchFamily="18" charset="0"/>
              </a:rPr>
              <a:t>         Elephants can walk ____ ___ ______ ____.</a:t>
            </a:r>
          </a:p>
        </p:txBody>
      </p:sp>
      <p:sp>
        <p:nvSpPr>
          <p:cNvPr id="3" name="矩形 2"/>
          <p:cNvSpPr>
            <a:spLocks noChangeArrowheads="1"/>
          </p:cNvSpPr>
          <p:nvPr/>
        </p:nvSpPr>
        <p:spPr bwMode="auto">
          <a:xfrm>
            <a:off x="4465639" y="2134529"/>
            <a:ext cx="1908175" cy="49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6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cut     down </a:t>
            </a:r>
            <a:endParaRPr lang="zh-CN" altLang="en-US" sz="26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矩形 3"/>
          <p:cNvSpPr>
            <a:spLocks noChangeArrowheads="1"/>
          </p:cNvSpPr>
          <p:nvPr/>
        </p:nvSpPr>
        <p:spPr bwMode="auto">
          <a:xfrm>
            <a:off x="4602163" y="3527924"/>
            <a:ext cx="3200400" cy="49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6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for     a     long   time</a:t>
            </a:r>
            <a:endParaRPr lang="zh-CN" altLang="en-US" sz="26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txBox="1">
            <a:spLocks noChangeArrowheads="1"/>
          </p:cNvSpPr>
          <p:nvPr/>
        </p:nvSpPr>
        <p:spPr bwMode="auto">
          <a:xfrm>
            <a:off x="612775" y="472930"/>
            <a:ext cx="8229600" cy="409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en-US" altLang="zh-CN" sz="2600" b="1">
                <a:latin typeface="Times New Roman" panose="02020603050405020304" pitchFamily="18" charset="0"/>
                <a:ea typeface="楷体" panose="02010609060101010101" pitchFamily="49" charset="-122"/>
                <a:cs typeface="Times New Roman" panose="02020603050405020304" pitchFamily="18" charset="0"/>
              </a:rPr>
              <a:t> 3.</a:t>
            </a:r>
            <a:r>
              <a:rPr lang="zh-CN" altLang="en-US" sz="2600" b="1">
                <a:latin typeface="Times New Roman" panose="02020603050405020304" pitchFamily="18" charset="0"/>
                <a:ea typeface="楷体" panose="02010609060101010101" pitchFamily="49" charset="-122"/>
                <a:cs typeface="Times New Roman" panose="02020603050405020304" pitchFamily="18" charset="0"/>
              </a:rPr>
              <a:t>大象处于失去家园的危险中。</a:t>
            </a:r>
          </a:p>
          <a:p>
            <a:pPr eaLnBrk="1" hangingPunct="1">
              <a:lnSpc>
                <a:spcPct val="150000"/>
              </a:lnSpc>
              <a:spcBef>
                <a:spcPct val="20000"/>
              </a:spcBef>
            </a:pPr>
            <a:r>
              <a:rPr lang="en-US" altLang="zh-CN" sz="2600" b="1">
                <a:latin typeface="Times New Roman" panose="02020603050405020304" pitchFamily="18" charset="0"/>
                <a:ea typeface="楷体" panose="02010609060101010101" pitchFamily="49" charset="-122"/>
                <a:cs typeface="Times New Roman" panose="02020603050405020304" pitchFamily="18" charset="0"/>
              </a:rPr>
              <a:t>     Elephants are ___ ______of _______ their homes.</a:t>
            </a:r>
          </a:p>
          <a:p>
            <a:pPr eaLnBrk="1" hangingPunct="1">
              <a:lnSpc>
                <a:spcPct val="150000"/>
              </a:lnSpc>
              <a:spcBef>
                <a:spcPct val="20000"/>
              </a:spcBef>
            </a:pPr>
            <a:r>
              <a:rPr lang="en-US" altLang="zh-CN" sz="2600" b="1">
                <a:latin typeface="Times New Roman" panose="02020603050405020304" pitchFamily="18" charset="0"/>
                <a:ea typeface="楷体" panose="02010609060101010101" pitchFamily="49" charset="-122"/>
                <a:cs typeface="Times New Roman" panose="02020603050405020304" pitchFamily="18" charset="0"/>
              </a:rPr>
              <a:t> 4.</a:t>
            </a:r>
            <a:r>
              <a:rPr lang="zh-CN" altLang="en-US" sz="2600" b="1">
                <a:latin typeface="Times New Roman" panose="02020603050405020304" pitchFamily="18" charset="0"/>
                <a:ea typeface="楷体" panose="02010609060101010101" pitchFamily="49" charset="-122"/>
                <a:cs typeface="Times New Roman" panose="02020603050405020304" pitchFamily="18" charset="0"/>
              </a:rPr>
              <a:t>他们为了象牙而杀大象。</a:t>
            </a:r>
          </a:p>
          <a:p>
            <a:pPr eaLnBrk="1" hangingPunct="1">
              <a:lnSpc>
                <a:spcPct val="150000"/>
              </a:lnSpc>
              <a:spcBef>
                <a:spcPct val="20000"/>
              </a:spcBef>
            </a:pPr>
            <a:r>
              <a:rPr lang="en-US" altLang="zh-CN" sz="2600" b="1">
                <a:latin typeface="Times New Roman" panose="02020603050405020304" pitchFamily="18" charset="0"/>
                <a:ea typeface="楷体" panose="02010609060101010101" pitchFamily="49" charset="-122"/>
                <a:cs typeface="Times New Roman" panose="02020603050405020304" pitchFamily="18" charset="0"/>
              </a:rPr>
              <a:t>     They ____ the elephants ____ their ______</a:t>
            </a:r>
            <a:r>
              <a:rPr lang="zh-CN" altLang="en-US" sz="2600" b="1">
                <a:latin typeface="Times New Roman" panose="02020603050405020304" pitchFamily="18" charset="0"/>
                <a:ea typeface="楷体" panose="02010609060101010101" pitchFamily="49" charset="-122"/>
                <a:cs typeface="Times New Roman" panose="02020603050405020304" pitchFamily="18" charset="0"/>
              </a:rPr>
              <a:t>．</a:t>
            </a:r>
          </a:p>
          <a:p>
            <a:pPr eaLnBrk="1" hangingPunct="1">
              <a:lnSpc>
                <a:spcPct val="150000"/>
              </a:lnSpc>
              <a:spcBef>
                <a:spcPct val="20000"/>
              </a:spcBef>
            </a:pPr>
            <a:r>
              <a:rPr lang="en-US" altLang="zh-CN" sz="2600" b="1">
                <a:latin typeface="Times New Roman" panose="02020603050405020304" pitchFamily="18" charset="0"/>
                <a:ea typeface="楷体" panose="02010609060101010101" pitchFamily="49" charset="-122"/>
                <a:cs typeface="Times New Roman" panose="02020603050405020304" pitchFamily="18" charset="0"/>
              </a:rPr>
              <a:t> 5.</a:t>
            </a:r>
            <a:r>
              <a:rPr lang="zh-CN" altLang="en-US" sz="2600" b="1">
                <a:latin typeface="Times New Roman" panose="02020603050405020304" pitchFamily="18" charset="0"/>
                <a:ea typeface="楷体" panose="02010609060101010101" pitchFamily="49" charset="-122"/>
                <a:cs typeface="Times New Roman" panose="02020603050405020304" pitchFamily="18" charset="0"/>
              </a:rPr>
              <a:t>不要忘记那一百个有趣的地点。</a:t>
            </a:r>
          </a:p>
          <a:p>
            <a:pPr eaLnBrk="1" hangingPunct="1">
              <a:lnSpc>
                <a:spcPct val="150000"/>
              </a:lnSpc>
              <a:spcBef>
                <a:spcPct val="20000"/>
              </a:spcBef>
            </a:pPr>
            <a:r>
              <a:rPr lang="en-US" altLang="zh-CN" sz="2600" b="1">
                <a:latin typeface="Times New Roman" panose="02020603050405020304" pitchFamily="18" charset="0"/>
                <a:ea typeface="楷体" panose="02010609060101010101" pitchFamily="49" charset="-122"/>
                <a:cs typeface="Times New Roman" panose="02020603050405020304" pitchFamily="18" charset="0"/>
              </a:rPr>
              <a:t>     Don't _______ that one hundred interesting places</a:t>
            </a:r>
            <a:r>
              <a:rPr lang="zh-CN" altLang="en-US" sz="2600" b="1">
                <a:latin typeface="Times New Roman" panose="02020603050405020304" pitchFamily="18" charset="0"/>
                <a:ea typeface="楷体" panose="02010609060101010101" pitchFamily="49" charset="-122"/>
                <a:cs typeface="Times New Roman" panose="02020603050405020304" pitchFamily="18" charset="0"/>
              </a:rPr>
              <a:t>．</a:t>
            </a:r>
          </a:p>
        </p:txBody>
      </p:sp>
      <p:sp>
        <p:nvSpPr>
          <p:cNvPr id="3" name="矩形 2"/>
          <p:cNvSpPr>
            <a:spLocks noChangeArrowheads="1"/>
          </p:cNvSpPr>
          <p:nvPr/>
        </p:nvSpPr>
        <p:spPr bwMode="auto">
          <a:xfrm>
            <a:off x="3159125" y="1244216"/>
            <a:ext cx="1708150" cy="49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6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in  danger </a:t>
            </a:r>
            <a:endParaRPr lang="zh-CN" altLang="en-US" sz="26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矩形 3"/>
          <p:cNvSpPr>
            <a:spLocks noChangeArrowheads="1"/>
          </p:cNvSpPr>
          <p:nvPr/>
        </p:nvSpPr>
        <p:spPr bwMode="auto">
          <a:xfrm>
            <a:off x="5108576" y="1250564"/>
            <a:ext cx="1020763" cy="493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6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losing</a:t>
            </a:r>
            <a:endParaRPr lang="zh-CN" altLang="en-US" sz="26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矩形 4"/>
          <p:cNvSpPr>
            <a:spLocks noChangeArrowheads="1"/>
          </p:cNvSpPr>
          <p:nvPr/>
        </p:nvSpPr>
        <p:spPr bwMode="auto">
          <a:xfrm>
            <a:off x="1900239" y="2616981"/>
            <a:ext cx="649287" cy="49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6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kill</a:t>
            </a:r>
            <a:endParaRPr lang="zh-CN" altLang="en-US" sz="26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矩形 5"/>
          <p:cNvSpPr>
            <a:spLocks noChangeArrowheads="1"/>
          </p:cNvSpPr>
          <p:nvPr/>
        </p:nvSpPr>
        <p:spPr bwMode="auto">
          <a:xfrm>
            <a:off x="4640263" y="2631263"/>
            <a:ext cx="628650" cy="49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6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for</a:t>
            </a:r>
            <a:endParaRPr lang="zh-CN" altLang="en-US" sz="26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矩形 6"/>
          <p:cNvSpPr>
            <a:spLocks noChangeArrowheads="1"/>
          </p:cNvSpPr>
          <p:nvPr/>
        </p:nvSpPr>
        <p:spPr bwMode="auto">
          <a:xfrm>
            <a:off x="6126163" y="2583653"/>
            <a:ext cx="925512" cy="49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6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ivory</a:t>
            </a:r>
            <a:endParaRPr lang="zh-CN" altLang="en-US" sz="26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矩形 7"/>
          <p:cNvSpPr>
            <a:spLocks noChangeArrowheads="1"/>
          </p:cNvSpPr>
          <p:nvPr/>
        </p:nvSpPr>
        <p:spPr bwMode="auto">
          <a:xfrm>
            <a:off x="2062163" y="3931025"/>
            <a:ext cx="1035050" cy="49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6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forget</a:t>
            </a:r>
            <a:endParaRPr lang="zh-CN" altLang="en-US" sz="26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6"/>
          <p:cNvSpPr txBox="1">
            <a:spLocks noChangeArrowheads="1"/>
          </p:cNvSpPr>
          <p:nvPr/>
        </p:nvSpPr>
        <p:spPr bwMode="auto">
          <a:xfrm>
            <a:off x="693739" y="1261673"/>
            <a:ext cx="7920037" cy="2678873"/>
          </a:xfrm>
          <a:prstGeom prst="rect">
            <a:avLst/>
          </a:prstGeom>
          <a:solidFill>
            <a:srgbClr val="FFFFFF">
              <a:alpha val="6901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2800" b="1" dirty="0">
                <a:latin typeface="Times New Roman" panose="02020603050405020304" pitchFamily="18" charset="0"/>
              </a:rPr>
              <a:t>— What animals do you like?</a:t>
            </a:r>
          </a:p>
          <a:p>
            <a:pPr eaLnBrk="1" hangingPunct="1">
              <a:lnSpc>
                <a:spcPct val="150000"/>
              </a:lnSpc>
            </a:pPr>
            <a:r>
              <a:rPr lang="en-US" altLang="zh-CN" sz="2800" b="1" dirty="0">
                <a:latin typeface="Times New Roman" panose="02020603050405020304" pitchFamily="18" charset="0"/>
              </a:rPr>
              <a:t>— I like ________.</a:t>
            </a:r>
          </a:p>
          <a:p>
            <a:pPr eaLnBrk="1" hangingPunct="1">
              <a:lnSpc>
                <a:spcPct val="150000"/>
              </a:lnSpc>
            </a:pPr>
            <a:r>
              <a:rPr lang="en-US" altLang="zh-CN" sz="2800" b="1" dirty="0">
                <a:latin typeface="Times New Roman" panose="02020603050405020304" pitchFamily="18" charset="0"/>
              </a:rPr>
              <a:t>— Why?</a:t>
            </a:r>
          </a:p>
          <a:p>
            <a:pPr eaLnBrk="1" hangingPunct="1">
              <a:lnSpc>
                <a:spcPct val="150000"/>
              </a:lnSpc>
            </a:pPr>
            <a:r>
              <a:rPr lang="en-US" altLang="zh-CN" sz="2800" b="1" dirty="0">
                <a:latin typeface="Times New Roman" panose="02020603050405020304" pitchFamily="18" charset="0"/>
              </a:rPr>
              <a:t>— Because ______________________________.</a:t>
            </a:r>
          </a:p>
        </p:txBody>
      </p:sp>
      <p:sp>
        <p:nvSpPr>
          <p:cNvPr id="3" name="Text Box 7"/>
          <p:cNvSpPr txBox="1">
            <a:spLocks noChangeArrowheads="1"/>
          </p:cNvSpPr>
          <p:nvPr/>
        </p:nvSpPr>
        <p:spPr bwMode="auto">
          <a:xfrm>
            <a:off x="2062163" y="1982176"/>
            <a:ext cx="1511300" cy="522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r>
              <a:rPr lang="en-US" altLang="zh-CN" sz="2800" b="1">
                <a:solidFill>
                  <a:srgbClr val="FF3300"/>
                </a:solidFill>
                <a:latin typeface="Times New Roman" panose="02020603050405020304" pitchFamily="18" charset="0"/>
              </a:rPr>
              <a:t>giraffes</a:t>
            </a:r>
          </a:p>
        </p:txBody>
      </p:sp>
      <p:sp>
        <p:nvSpPr>
          <p:cNvPr id="4" name="Text Box 8"/>
          <p:cNvSpPr txBox="1">
            <a:spLocks noChangeArrowheads="1"/>
          </p:cNvSpPr>
          <p:nvPr/>
        </p:nvSpPr>
        <p:spPr bwMode="auto">
          <a:xfrm>
            <a:off x="2455864" y="3294633"/>
            <a:ext cx="5545137"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r>
              <a:rPr lang="en-US" altLang="zh-CN" sz="2800" b="1">
                <a:solidFill>
                  <a:srgbClr val="FF3300"/>
                </a:solidFill>
                <a:latin typeface="Times New Roman" panose="02020603050405020304" pitchFamily="18" charset="0"/>
              </a:rPr>
              <a:t>giraffes are beautiful and friendly</a:t>
            </a:r>
          </a:p>
        </p:txBody>
      </p:sp>
      <p:pic>
        <p:nvPicPr>
          <p:cNvPr id="11266" name="Picture 2"/>
          <p:cNvPicPr>
            <a:picLocks noChangeAspect="1" noChangeArrowheads="1"/>
          </p:cNvPicPr>
          <p:nvPr/>
        </p:nvPicPr>
        <p:blipFill>
          <a:blip r:embed="rId2" cstate="email"/>
          <a:srcRect/>
          <a:stretch>
            <a:fillRect/>
          </a:stretch>
        </p:blipFill>
        <p:spPr bwMode="auto">
          <a:xfrm>
            <a:off x="5724525" y="1204542"/>
            <a:ext cx="2503488" cy="2020263"/>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102" name="Picture 3" descr="一级栏目"/>
          <p:cNvPicPr>
            <a:picLocks noChangeAspect="1" noChangeArrowheads="1"/>
          </p:cNvPicPr>
          <p:nvPr/>
        </p:nvPicPr>
        <p:blipFill>
          <a:blip r:embed="rId3" cstate="email"/>
          <a:srcRect/>
          <a:stretch>
            <a:fillRect/>
          </a:stretch>
        </p:blipFill>
        <p:spPr bwMode="auto">
          <a:xfrm>
            <a:off x="688976" y="393579"/>
            <a:ext cx="835025" cy="80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387"/>
          <p:cNvSpPr>
            <a:spLocks noChangeArrowheads="1"/>
          </p:cNvSpPr>
          <p:nvPr/>
        </p:nvSpPr>
        <p:spPr bwMode="auto">
          <a:xfrm>
            <a:off x="1400175" y="596716"/>
            <a:ext cx="1658938" cy="536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pPr>
            <a:r>
              <a:rPr kumimoji="1" lang="en-US" altLang="zh-CN" sz="3200" b="1" dirty="0">
                <a:solidFill>
                  <a:srgbClr val="0000FF"/>
                </a:solidFill>
                <a:latin typeface="Times New Roman" panose="02020603050405020304" pitchFamily="18" charset="0"/>
              </a:rPr>
              <a:t>Lead-in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p:cNvSpPr txBox="1">
            <a:spLocks noChangeArrowheads="1"/>
          </p:cNvSpPr>
          <p:nvPr/>
        </p:nvSpPr>
        <p:spPr bwMode="auto">
          <a:xfrm>
            <a:off x="511175" y="1117255"/>
            <a:ext cx="6586538" cy="2678873"/>
          </a:xfrm>
          <a:prstGeom prst="rect">
            <a:avLst/>
          </a:prstGeom>
          <a:solidFill>
            <a:srgbClr val="FFFFFF">
              <a:alpha val="6901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2800" b="1">
                <a:latin typeface="Times New Roman" panose="02020603050405020304" pitchFamily="18" charset="0"/>
              </a:rPr>
              <a:t>— What animals do you like?</a:t>
            </a:r>
          </a:p>
          <a:p>
            <a:pPr eaLnBrk="1" hangingPunct="1">
              <a:lnSpc>
                <a:spcPct val="150000"/>
              </a:lnSpc>
            </a:pPr>
            <a:r>
              <a:rPr lang="en-US" altLang="zh-CN" sz="2800" b="1">
                <a:latin typeface="Times New Roman" panose="02020603050405020304" pitchFamily="18" charset="0"/>
              </a:rPr>
              <a:t>— I like _______.</a:t>
            </a:r>
          </a:p>
          <a:p>
            <a:pPr eaLnBrk="1" hangingPunct="1">
              <a:lnSpc>
                <a:spcPct val="150000"/>
              </a:lnSpc>
            </a:pPr>
            <a:r>
              <a:rPr lang="en-US" altLang="zh-CN" sz="2800" b="1">
                <a:latin typeface="Times New Roman" panose="02020603050405020304" pitchFamily="18" charset="0"/>
              </a:rPr>
              <a:t>— Why?</a:t>
            </a:r>
          </a:p>
          <a:p>
            <a:pPr eaLnBrk="1" hangingPunct="1">
              <a:lnSpc>
                <a:spcPct val="150000"/>
              </a:lnSpc>
            </a:pPr>
            <a:r>
              <a:rPr lang="en-US" altLang="zh-CN" sz="2800" b="1">
                <a:latin typeface="Times New Roman" panose="02020603050405020304" pitchFamily="18" charset="0"/>
              </a:rPr>
              <a:t>— Because ______________________.</a:t>
            </a:r>
          </a:p>
        </p:txBody>
      </p:sp>
      <p:sp>
        <p:nvSpPr>
          <p:cNvPr id="3" name="Text Box 8"/>
          <p:cNvSpPr txBox="1">
            <a:spLocks noChangeArrowheads="1"/>
          </p:cNvSpPr>
          <p:nvPr/>
        </p:nvSpPr>
        <p:spPr bwMode="auto">
          <a:xfrm>
            <a:off x="1912939" y="1837758"/>
            <a:ext cx="1296987" cy="522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FF3300"/>
                </a:solidFill>
                <a:latin typeface="Times New Roman" panose="02020603050405020304" pitchFamily="18" charset="0"/>
              </a:rPr>
              <a:t>koalas</a:t>
            </a:r>
          </a:p>
        </p:txBody>
      </p:sp>
      <p:sp>
        <p:nvSpPr>
          <p:cNvPr id="4" name="Text Box 9"/>
          <p:cNvSpPr txBox="1">
            <a:spLocks noChangeArrowheads="1"/>
          </p:cNvSpPr>
          <p:nvPr/>
        </p:nvSpPr>
        <p:spPr bwMode="auto">
          <a:xfrm>
            <a:off x="2344738" y="3134346"/>
            <a:ext cx="3960812"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r>
              <a:rPr lang="en-US" altLang="zh-CN" sz="2800" b="1">
                <a:solidFill>
                  <a:srgbClr val="FF3300"/>
                </a:solidFill>
                <a:latin typeface="Times New Roman" panose="02020603050405020304" pitchFamily="18" charset="0"/>
              </a:rPr>
              <a:t>koalas are cute and shy</a:t>
            </a:r>
          </a:p>
        </p:txBody>
      </p:sp>
      <p:pic>
        <p:nvPicPr>
          <p:cNvPr id="12290" name="Picture 2"/>
          <p:cNvPicPr>
            <a:picLocks noChangeAspect="1" noChangeArrowheads="1"/>
          </p:cNvPicPr>
          <p:nvPr/>
        </p:nvPicPr>
        <p:blipFill>
          <a:blip r:embed="rId3" cstate="email"/>
          <a:srcRect/>
          <a:stretch>
            <a:fillRect/>
          </a:stretch>
        </p:blipFill>
        <p:spPr bwMode="auto">
          <a:xfrm>
            <a:off x="5940152" y="841634"/>
            <a:ext cx="2907580" cy="3258683"/>
          </a:xfrm>
          <a:prstGeom prst="diamond">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525464" y="1131539"/>
            <a:ext cx="6638925" cy="2678873"/>
          </a:xfrm>
          <a:prstGeom prst="rect">
            <a:avLst/>
          </a:prstGeom>
          <a:solidFill>
            <a:srgbClr val="FFFFFF">
              <a:alpha val="6901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2800" b="1" dirty="0">
                <a:latin typeface="Times New Roman" panose="02020603050405020304" pitchFamily="18" charset="0"/>
              </a:rPr>
              <a:t>— _______________________?</a:t>
            </a:r>
          </a:p>
          <a:p>
            <a:pPr eaLnBrk="1" hangingPunct="1">
              <a:lnSpc>
                <a:spcPct val="150000"/>
              </a:lnSpc>
            </a:pPr>
            <a:r>
              <a:rPr lang="en-US" altLang="zh-CN" sz="2800" b="1" dirty="0">
                <a:latin typeface="Times New Roman" panose="02020603050405020304" pitchFamily="18" charset="0"/>
              </a:rPr>
              <a:t>— ____________.</a:t>
            </a:r>
          </a:p>
          <a:p>
            <a:pPr eaLnBrk="1" hangingPunct="1">
              <a:lnSpc>
                <a:spcPct val="150000"/>
              </a:lnSpc>
            </a:pPr>
            <a:r>
              <a:rPr lang="en-US" altLang="zh-CN" sz="2800" b="1" dirty="0">
                <a:latin typeface="Times New Roman" panose="02020603050405020304" pitchFamily="18" charset="0"/>
              </a:rPr>
              <a:t>— _____?</a:t>
            </a:r>
          </a:p>
          <a:p>
            <a:pPr eaLnBrk="1" hangingPunct="1">
              <a:lnSpc>
                <a:spcPct val="150000"/>
              </a:lnSpc>
            </a:pPr>
            <a:r>
              <a:rPr lang="en-US" altLang="zh-CN" sz="2800" b="1" dirty="0">
                <a:latin typeface="Times New Roman" panose="02020603050405020304" pitchFamily="18" charset="0"/>
              </a:rPr>
              <a:t>— _______________________________.</a:t>
            </a:r>
          </a:p>
        </p:txBody>
      </p:sp>
      <p:sp>
        <p:nvSpPr>
          <p:cNvPr id="3" name="Text Box 5"/>
          <p:cNvSpPr txBox="1">
            <a:spLocks noChangeArrowheads="1"/>
          </p:cNvSpPr>
          <p:nvPr/>
        </p:nvSpPr>
        <p:spPr bwMode="auto">
          <a:xfrm>
            <a:off x="1050925" y="1859976"/>
            <a:ext cx="2319338" cy="522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dirty="0">
                <a:solidFill>
                  <a:srgbClr val="FF0000"/>
                </a:solidFill>
                <a:latin typeface="Times New Roman" panose="02020603050405020304" pitchFamily="18" charset="0"/>
              </a:rPr>
              <a:t>I like</a:t>
            </a:r>
            <a:r>
              <a:rPr lang="en-US" altLang="zh-CN" sz="2800" b="1" dirty="0">
                <a:latin typeface="Times New Roman" panose="02020603050405020304" pitchFamily="18" charset="0"/>
              </a:rPr>
              <a:t> </a:t>
            </a:r>
            <a:r>
              <a:rPr lang="en-US" altLang="zh-CN" sz="2800" b="1" dirty="0">
                <a:solidFill>
                  <a:srgbClr val="FF0000"/>
                </a:solidFill>
                <a:latin typeface="Times New Roman" panose="02020603050405020304" pitchFamily="18" charset="0"/>
              </a:rPr>
              <a:t>pandas</a:t>
            </a:r>
          </a:p>
        </p:txBody>
      </p:sp>
      <p:sp>
        <p:nvSpPr>
          <p:cNvPr id="4" name="Text Box 6"/>
          <p:cNvSpPr txBox="1">
            <a:spLocks noChangeArrowheads="1"/>
          </p:cNvSpPr>
          <p:nvPr/>
        </p:nvSpPr>
        <p:spPr bwMode="auto">
          <a:xfrm>
            <a:off x="1049339" y="3154976"/>
            <a:ext cx="4840287" cy="522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rPr>
              <a:t>Because pandas are         and</a:t>
            </a:r>
          </a:p>
        </p:txBody>
      </p:sp>
      <p:sp>
        <p:nvSpPr>
          <p:cNvPr id="5" name="Text Box 8"/>
          <p:cNvSpPr txBox="1">
            <a:spLocks noChangeArrowheads="1"/>
          </p:cNvSpPr>
          <p:nvPr/>
        </p:nvSpPr>
        <p:spPr bwMode="auto">
          <a:xfrm>
            <a:off x="957263" y="1228346"/>
            <a:ext cx="4622800" cy="5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rPr>
              <a:t>What animals do you like</a:t>
            </a:r>
            <a:endParaRPr lang="zh-CN" altLang="en-US" sz="2800" b="1">
              <a:solidFill>
                <a:srgbClr val="FF0000"/>
              </a:solidFill>
              <a:latin typeface="Times New Roman" panose="02020603050405020304" pitchFamily="18" charset="0"/>
            </a:endParaRPr>
          </a:p>
        </p:txBody>
      </p:sp>
      <p:sp>
        <p:nvSpPr>
          <p:cNvPr id="6" name="Text Box 9"/>
          <p:cNvSpPr txBox="1">
            <a:spLocks noChangeArrowheads="1"/>
          </p:cNvSpPr>
          <p:nvPr/>
        </p:nvSpPr>
        <p:spPr bwMode="auto">
          <a:xfrm>
            <a:off x="1035051" y="2515411"/>
            <a:ext cx="1096963" cy="52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rPr>
              <a:t>Why</a:t>
            </a:r>
            <a:endParaRPr lang="zh-CN" altLang="en-US" sz="2800" b="1">
              <a:solidFill>
                <a:srgbClr val="FF0000"/>
              </a:solidFill>
              <a:latin typeface="Times New Roman" panose="02020603050405020304" pitchFamily="18" charset="0"/>
            </a:endParaRPr>
          </a:p>
        </p:txBody>
      </p:sp>
      <p:sp>
        <p:nvSpPr>
          <p:cNvPr id="6151" name="Text Box 12"/>
          <p:cNvSpPr txBox="1">
            <a:spLocks noChangeArrowheads="1"/>
          </p:cNvSpPr>
          <p:nvPr/>
        </p:nvSpPr>
        <p:spPr bwMode="auto">
          <a:xfrm>
            <a:off x="4105276" y="3162912"/>
            <a:ext cx="936625" cy="522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latin typeface="Times New Roman" panose="02020603050405020304" pitchFamily="18" charset="0"/>
              </a:rPr>
              <a:t>cute</a:t>
            </a:r>
            <a:endParaRPr lang="zh-CN" altLang="en-US" sz="2800" b="1">
              <a:latin typeface="Times New Roman" panose="02020603050405020304" pitchFamily="18" charset="0"/>
            </a:endParaRPr>
          </a:p>
        </p:txBody>
      </p:sp>
      <p:sp>
        <p:nvSpPr>
          <p:cNvPr id="6152" name="Text Box 13"/>
          <p:cNvSpPr txBox="1">
            <a:spLocks noChangeArrowheads="1"/>
          </p:cNvSpPr>
          <p:nvPr/>
        </p:nvSpPr>
        <p:spPr bwMode="auto">
          <a:xfrm>
            <a:off x="5492751" y="3154976"/>
            <a:ext cx="1368425" cy="522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latin typeface="Times New Roman" panose="02020603050405020304" pitchFamily="18" charset="0"/>
              </a:rPr>
              <a:t>smart</a:t>
            </a:r>
            <a:endParaRPr lang="zh-CN" altLang="en-US" sz="2800" b="1">
              <a:latin typeface="Times New Roman" panose="02020603050405020304" pitchFamily="18" charset="0"/>
            </a:endParaRPr>
          </a:p>
        </p:txBody>
      </p:sp>
      <p:pic>
        <p:nvPicPr>
          <p:cNvPr id="13314" name="Picture 2"/>
          <p:cNvPicPr>
            <a:picLocks noChangeAspect="1" noChangeArrowheads="1"/>
          </p:cNvPicPr>
          <p:nvPr/>
        </p:nvPicPr>
        <p:blipFill>
          <a:blip r:embed="rId2" cstate="email"/>
          <a:srcRect/>
          <a:stretch>
            <a:fillRect/>
          </a:stretch>
        </p:blipFill>
        <p:spPr bwMode="auto">
          <a:xfrm>
            <a:off x="5889744" y="1122968"/>
            <a:ext cx="2797386" cy="2557855"/>
          </a:xfrm>
          <a:prstGeom prst="diamond">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lide(fromBottom)">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2" cstate="email"/>
          <a:srcRect/>
          <a:stretch>
            <a:fillRect/>
          </a:stretch>
        </p:blipFill>
        <p:spPr bwMode="auto">
          <a:xfrm>
            <a:off x="1547813" y="411036"/>
            <a:ext cx="6297612" cy="437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1" name="TextBox 2"/>
          <p:cNvSpPr txBox="1">
            <a:spLocks noChangeArrowheads="1"/>
          </p:cNvSpPr>
          <p:nvPr/>
        </p:nvSpPr>
        <p:spPr bwMode="auto">
          <a:xfrm>
            <a:off x="669926" y="2032961"/>
            <a:ext cx="7948613" cy="58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rgbClr val="FF0000"/>
                </a:solidFill>
                <a:latin typeface="Times New Roman" panose="02020603050405020304" pitchFamily="18" charset="0"/>
                <a:cs typeface="Times New Roman" panose="02020603050405020304" pitchFamily="18" charset="0"/>
              </a:rPr>
              <a:t>Here are some things that are made of ivory.</a:t>
            </a:r>
            <a:endParaRPr lang="zh-CN" altLang="en-US" sz="3200" b="1">
              <a:solidFill>
                <a:srgbClr val="FF0000"/>
              </a:solidFill>
              <a:latin typeface="Times New Roman" panose="02020603050405020304" pitchFamily="18" charset="0"/>
              <a:cs typeface="Times New Roman" panose="02020603050405020304" pitchFamily="18" charset="0"/>
            </a:endParaRPr>
          </a:p>
        </p:txBody>
      </p:sp>
      <p:sp>
        <p:nvSpPr>
          <p:cNvPr id="2" name="云形 1"/>
          <p:cNvSpPr/>
          <p:nvPr/>
        </p:nvSpPr>
        <p:spPr>
          <a:xfrm>
            <a:off x="755650" y="814137"/>
            <a:ext cx="7632700" cy="3023254"/>
          </a:xfrm>
          <a:prstGeom prst="clou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3600" b="1" dirty="0">
                <a:solidFill>
                  <a:schemeClr val="tx1"/>
                </a:solidFill>
                <a:latin typeface="Times New Roman" panose="02020603050405020304" pitchFamily="18" charset="0"/>
                <a:cs typeface="Times New Roman" panose="02020603050405020304" pitchFamily="18" charset="0"/>
              </a:rPr>
              <a:t>Do you know the elephants are in great danger?</a:t>
            </a:r>
            <a:endParaRPr lang="zh-CN" altLang="en-US" sz="36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randombar(horizont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wipe(left)">
                                      <p:cBhvr>
                                        <p:cTn id="12" dur="500"/>
                                        <p:tgtEl>
                                          <p:spTgt spid="717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159064" y="1083860"/>
            <a:ext cx="6648450" cy="3467100"/>
          </a:xfrm>
          <a:prstGeom prst="rect">
            <a:avLst/>
          </a:prstGeom>
        </p:spPr>
      </p:pic>
      <p:sp>
        <p:nvSpPr>
          <p:cNvPr id="8194" name="TextBox 1"/>
          <p:cNvSpPr txBox="1">
            <a:spLocks noChangeArrowheads="1"/>
          </p:cNvSpPr>
          <p:nvPr/>
        </p:nvSpPr>
        <p:spPr bwMode="auto">
          <a:xfrm>
            <a:off x="1247775" y="266618"/>
            <a:ext cx="3657600" cy="58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rgbClr val="FF0000"/>
                </a:solidFill>
                <a:latin typeface="Times New Roman" panose="02020603050405020304" pitchFamily="18" charset="0"/>
                <a:cs typeface="Times New Roman" panose="02020603050405020304" pitchFamily="18" charset="0"/>
              </a:rPr>
              <a:t>Let’s watch a video.</a:t>
            </a:r>
            <a:endParaRPr lang="zh-CN" altLang="en-US" sz="3200" b="1">
              <a:solidFill>
                <a:srgbClr val="FF0000"/>
              </a:solidFill>
              <a:latin typeface="Times New Roman" panose="02020603050405020304" pitchFamily="18" charset="0"/>
              <a:cs typeface="Times New Roman" panose="02020603050405020304" pitchFamily="18" charset="0"/>
            </a:endParaRPr>
          </a:p>
        </p:txBody>
      </p:sp>
      <p:pic>
        <p:nvPicPr>
          <p:cNvPr id="8196" name="Picture 3">
            <a:hlinkClick r:id="rId3" action="ppaction://hlinkfile"/>
          </p:cNvPr>
          <p:cNvPicPr>
            <a:picLocks noChangeAspect="1" noChangeArrowheads="1"/>
          </p:cNvPicPr>
          <p:nvPr/>
        </p:nvPicPr>
        <p:blipFill>
          <a:blip r:embed="rId4" cstate="email"/>
          <a:srcRect/>
          <a:stretch>
            <a:fillRect/>
          </a:stretch>
        </p:blipFill>
        <p:spPr bwMode="auto">
          <a:xfrm>
            <a:off x="1254126" y="3608861"/>
            <a:ext cx="854075" cy="796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组合 4"/>
          <p:cNvGrpSpPr/>
          <p:nvPr/>
        </p:nvGrpSpPr>
        <p:grpSpPr bwMode="auto">
          <a:xfrm>
            <a:off x="539751" y="988708"/>
            <a:ext cx="708025" cy="584020"/>
            <a:chOff x="449580" y="517058"/>
            <a:chExt cx="803665" cy="584775"/>
          </a:xfrm>
        </p:grpSpPr>
        <p:sp>
          <p:nvSpPr>
            <p:cNvPr id="3" name="椭圆 2"/>
            <p:cNvSpPr/>
            <p:nvPr/>
          </p:nvSpPr>
          <p:spPr>
            <a:xfrm>
              <a:off x="449580" y="571086"/>
              <a:ext cx="740598" cy="50214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sz="3200" b="1" dirty="0">
                <a:solidFill>
                  <a:srgbClr val="0000FF"/>
                </a:solidFill>
              </a:endParaRPr>
            </a:p>
          </p:txBody>
        </p:sp>
        <p:sp>
          <p:nvSpPr>
            <p:cNvPr id="9225" name="TextBox 3"/>
            <p:cNvSpPr txBox="1">
              <a:spLocks noChangeArrowheads="1"/>
            </p:cNvSpPr>
            <p:nvPr/>
          </p:nvSpPr>
          <p:spPr bwMode="auto">
            <a:xfrm>
              <a:off x="468385" y="517058"/>
              <a:ext cx="7848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rgbClr val="0000FF"/>
                  </a:solidFill>
                  <a:latin typeface="Arial" panose="020B0604020202020204" pitchFamily="34" charset="0"/>
                </a:rPr>
                <a:t>2a</a:t>
              </a:r>
              <a:endParaRPr lang="zh-CN" altLang="en-US" sz="3200" b="1">
                <a:solidFill>
                  <a:srgbClr val="0000FF"/>
                </a:solidFill>
                <a:latin typeface="Arial" panose="020B0604020202020204" pitchFamily="34" charset="0"/>
              </a:endParaRPr>
            </a:p>
          </p:txBody>
        </p:sp>
      </p:grpSp>
      <p:sp>
        <p:nvSpPr>
          <p:cNvPr id="5" name="Text Box 2"/>
          <p:cNvSpPr txBox="1">
            <a:spLocks noChangeArrowheads="1"/>
          </p:cNvSpPr>
          <p:nvPr/>
        </p:nvSpPr>
        <p:spPr bwMode="auto">
          <a:xfrm>
            <a:off x="1247776" y="961728"/>
            <a:ext cx="7294563" cy="953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66700" algn="l"/>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266700" algn="l"/>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266700" algn="l"/>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266700" algn="l"/>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266700" algn="l"/>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tabLst>
                <a:tab pos="266700" algn="l"/>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tabLst>
                <a:tab pos="266700" algn="l"/>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tabLst>
                <a:tab pos="266700" algn="l"/>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tabLst>
                <a:tab pos="266700" algn="l"/>
              </a:tabLs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800" b="1" dirty="0">
                <a:latin typeface="Times New Roman" panose="02020603050405020304" pitchFamily="18" charset="0"/>
                <a:cs typeface="Times New Roman" panose="02020603050405020304" pitchFamily="18" charset="0"/>
              </a:rPr>
              <a:t>Check </a:t>
            </a:r>
            <a:r>
              <a:rPr lang="en-US" altLang="zh-CN" sz="2400" b="1" dirty="0">
                <a:latin typeface="Times New Roman" panose="02020603050405020304" pitchFamily="18" charset="0"/>
                <a:cs typeface="Times New Roman" panose="02020603050405020304" pitchFamily="18" charset="0"/>
              </a:rPr>
              <a:t>(</a:t>
            </a:r>
            <a:r>
              <a:rPr lang="en-US" altLang="zh-CN" sz="2400" b="1" dirty="0">
                <a:latin typeface="Times New Roman" panose="02020603050405020304" pitchFamily="18" charset="0"/>
                <a:ea typeface="+mj-ea"/>
                <a:cs typeface="Times New Roman" panose="02020603050405020304" pitchFamily="18" charset="0"/>
              </a:rPr>
              <a:t>√</a:t>
            </a:r>
            <a:r>
              <a:rPr lang="en-US" altLang="zh-CN" sz="24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 the animals that you think are in great danger. </a:t>
            </a:r>
            <a:endParaRPr lang="en-US" altLang="zh-CN" sz="2800" dirty="0">
              <a:latin typeface="Times New Roman" panose="02020603050405020304" pitchFamily="18" charset="0"/>
              <a:cs typeface="Times New Roman" panose="02020603050405020304" pitchFamily="18" charset="0"/>
            </a:endParaRPr>
          </a:p>
        </p:txBody>
      </p:sp>
      <p:sp>
        <p:nvSpPr>
          <p:cNvPr id="6" name="Text Box 2"/>
          <p:cNvSpPr txBox="1">
            <a:spLocks noChangeArrowheads="1"/>
          </p:cNvSpPr>
          <p:nvPr/>
        </p:nvSpPr>
        <p:spPr bwMode="auto">
          <a:xfrm>
            <a:off x="1171575" y="2297990"/>
            <a:ext cx="6985000" cy="12569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5000"/>
              </a:lnSpc>
            </a:pPr>
            <a:r>
              <a:rPr lang="en-US" altLang="zh-CN" sz="2800" b="1" dirty="0">
                <a:latin typeface="Times New Roman" panose="02020603050405020304" pitchFamily="18" charset="0"/>
                <a:cs typeface="Times New Roman" panose="02020603050405020304" pitchFamily="18" charset="0"/>
              </a:rPr>
              <a:t>  ___ lions          ___ elephants     ___ pandas</a:t>
            </a:r>
          </a:p>
          <a:p>
            <a:pPr eaLnBrk="1" hangingPunct="1">
              <a:lnSpc>
                <a:spcPct val="135000"/>
              </a:lnSpc>
            </a:pPr>
            <a:r>
              <a:rPr lang="en-US" altLang="zh-CN" sz="2800" b="1" dirty="0">
                <a:latin typeface="Times New Roman" panose="02020603050405020304" pitchFamily="18" charset="0"/>
                <a:cs typeface="Times New Roman" panose="02020603050405020304" pitchFamily="18" charset="0"/>
              </a:rPr>
              <a:t>  ___ giraffes     ___ koalas          ___ tigers</a:t>
            </a:r>
          </a:p>
        </p:txBody>
      </p:sp>
      <p:sp>
        <p:nvSpPr>
          <p:cNvPr id="7" name="Rectangle 9"/>
          <p:cNvSpPr>
            <a:spLocks noChangeArrowheads="1"/>
          </p:cNvSpPr>
          <p:nvPr/>
        </p:nvSpPr>
        <p:spPr bwMode="auto">
          <a:xfrm>
            <a:off x="6124575" y="2288469"/>
            <a:ext cx="865188" cy="68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20000"/>
              </a:lnSpc>
            </a:pPr>
            <a:r>
              <a:rPr lang="zh-CN" altLang="en-US" sz="3200" b="1">
                <a:solidFill>
                  <a:srgbClr val="FF0000"/>
                </a:solidFill>
                <a:latin typeface="黑体" panose="02010609060101010101" charset="-122"/>
                <a:ea typeface="黑体" panose="02010609060101010101" charset="-122"/>
                <a:cs typeface="Times New Roman" panose="02020603050405020304" pitchFamily="18" charset="0"/>
              </a:rPr>
              <a:t>√</a:t>
            </a:r>
          </a:p>
        </p:txBody>
      </p:sp>
      <p:sp>
        <p:nvSpPr>
          <p:cNvPr id="8" name="Rectangle 9"/>
          <p:cNvSpPr>
            <a:spLocks noChangeArrowheads="1"/>
          </p:cNvSpPr>
          <p:nvPr/>
        </p:nvSpPr>
        <p:spPr bwMode="auto">
          <a:xfrm>
            <a:off x="3619500" y="2309100"/>
            <a:ext cx="865188" cy="68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20000"/>
              </a:lnSpc>
            </a:pPr>
            <a:r>
              <a:rPr lang="zh-CN" altLang="en-US" sz="3200" b="1">
                <a:solidFill>
                  <a:srgbClr val="FF0000"/>
                </a:solidFill>
                <a:latin typeface="黑体" panose="02010609060101010101" charset="-122"/>
                <a:ea typeface="黑体" panose="02010609060101010101" charset="-122"/>
                <a:cs typeface="Times New Roman" panose="02020603050405020304" pitchFamily="18" charset="0"/>
              </a:rPr>
              <a:t>√</a:t>
            </a:r>
          </a:p>
        </p:txBody>
      </p:sp>
      <p:sp>
        <p:nvSpPr>
          <p:cNvPr id="9" name="Rectangle 9"/>
          <p:cNvSpPr>
            <a:spLocks noChangeArrowheads="1"/>
          </p:cNvSpPr>
          <p:nvPr/>
        </p:nvSpPr>
        <p:spPr bwMode="auto">
          <a:xfrm>
            <a:off x="6124575" y="2891533"/>
            <a:ext cx="865188" cy="68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20000"/>
              </a:lnSpc>
            </a:pPr>
            <a:r>
              <a:rPr lang="zh-CN" altLang="en-US" sz="3200" b="1">
                <a:solidFill>
                  <a:srgbClr val="FF0000"/>
                </a:solidFill>
                <a:latin typeface="黑体" panose="02010609060101010101" charset="-122"/>
                <a:ea typeface="黑体" panose="02010609060101010101" charset="-122"/>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Bottom)">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utoUpdateAnimBg="0"/>
      <p:bldP spid="8" grpId="0" autoUpdateAnimBg="0"/>
      <p:bldP spid="9"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 [恢复]"/>
</p:tagLst>
</file>

<file path=ppt/theme/theme1.xml><?xml version="1.0" encoding="utf-8"?>
<a:theme xmlns:a="http://schemas.openxmlformats.org/drawingml/2006/main" name="WWW.2PPT.COM&#10;">
  <a:themeElements>
    <a:clrScheme name="自定义 126">
      <a:dk1>
        <a:sysClr val="windowText" lastClr="000000"/>
      </a:dk1>
      <a:lt1>
        <a:sysClr val="window" lastClr="FFFFFF"/>
      </a:lt1>
      <a:dk2>
        <a:srgbClr val="1F497D"/>
      </a:dk2>
      <a:lt2>
        <a:srgbClr val="EEECE1"/>
      </a:lt2>
      <a:accent1>
        <a:srgbClr val="62B35B"/>
      </a:accent1>
      <a:accent2>
        <a:srgbClr val="66AE1A"/>
      </a:accent2>
      <a:accent3>
        <a:srgbClr val="62B35B"/>
      </a:accent3>
      <a:accent4>
        <a:srgbClr val="66AE1A"/>
      </a:accent4>
      <a:accent5>
        <a:srgbClr val="62B35B"/>
      </a:accent5>
      <a:accent6>
        <a:srgbClr val="66AE1A"/>
      </a:accent6>
      <a:hlink>
        <a:srgbClr val="0000FF"/>
      </a:hlink>
      <a:folHlink>
        <a:srgbClr val="80008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1493</Words>
  <Application>Microsoft Office PowerPoint</Application>
  <PresentationFormat>全屏显示(16:9)</PresentationFormat>
  <Paragraphs>279</Paragraphs>
  <Slides>33</Slides>
  <Notes>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33</vt:i4>
      </vt:variant>
    </vt:vector>
  </HeadingPairs>
  <TitlesOfParts>
    <vt:vector size="45" baseType="lpstr">
      <vt:lpstr>等线</vt:lpstr>
      <vt:lpstr>等线 Light</vt:lpstr>
      <vt:lpstr>黑体</vt:lpstr>
      <vt:lpstr>楷体</vt:lpstr>
      <vt:lpstr>宋体</vt:lpstr>
      <vt:lpstr>微软雅黑</vt:lpstr>
      <vt:lpstr>Arial</vt:lpstr>
      <vt:lpstr>Calibri</vt:lpstr>
      <vt:lpstr>Calibri Light</vt:lpstr>
      <vt:lpstr>Times New Roman</vt:lpstr>
      <vt:lpstr>Wingdings</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2017-06-23T02:08:00Z</dcterms:created>
  <dcterms:modified xsi:type="dcterms:W3CDTF">2023-01-16T19:56:46Z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6B9FD56AE3CC44BB856A17776B84013B</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