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38" r:id="rId2"/>
    <p:sldId id="672" r:id="rId3"/>
    <p:sldId id="675" r:id="rId4"/>
    <p:sldId id="679" r:id="rId5"/>
    <p:sldId id="677" r:id="rId6"/>
    <p:sldId id="676" r:id="rId7"/>
    <p:sldId id="684" r:id="rId8"/>
    <p:sldId id="673" r:id="rId9"/>
    <p:sldId id="685" r:id="rId10"/>
    <p:sldId id="686" r:id="rId11"/>
    <p:sldId id="689" r:id="rId12"/>
    <p:sldId id="688" r:id="rId13"/>
    <p:sldId id="687" r:id="rId14"/>
    <p:sldId id="683" r:id="rId15"/>
    <p:sldId id="682" r:id="rId16"/>
    <p:sldId id="680" r:id="rId17"/>
    <p:sldId id="692" r:id="rId18"/>
    <p:sldId id="695" r:id="rId19"/>
    <p:sldId id="69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188BD"/>
    <a:srgbClr val="FF3300"/>
    <a:srgbClr val="FF00FF"/>
    <a:srgbClr val="0000FF"/>
    <a:srgbClr val="CF77B6"/>
    <a:srgbClr val="FF5050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864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D96FA9F-F404-425E-8589-0363BB0982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1434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628A8DC-E015-49DA-AA26-99FC7817AE8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5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13A6D53-1930-4E03-9B93-588F507C4BED}" type="slidenum">
              <a:rPr lang="zh-CN" altLang="en-US" sz="120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6627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8C11E50-B605-4833-B90C-DDD368D79E1A}" type="slidenum">
              <a:rPr lang="zh-CN" altLang="en-US" sz="120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8675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BF884BE-66DA-4E33-9FD8-4AAD31DF2A67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E02CFE1-74D3-4BBD-9E48-1CE922FC994E}" type="slidenum">
              <a:rPr lang="zh-CN" altLang="en-US" sz="120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6867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88606E4-B6CD-4484-A4E3-BC2517131BB1}" type="slidenum">
              <a:rPr lang="zh-CN" altLang="en-US" sz="1200"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8915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8C6C483-C8EA-49CA-819B-8CEF70325859}" type="slidenum">
              <a:rPr lang="zh-CN" altLang="en-US" sz="120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63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E4D3E97-4E70-488F-A29B-027969F938EB}" type="slidenum">
              <a:rPr lang="zh-CN" altLang="en-US" sz="120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5059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077A57B-BEF3-47AD-AFC1-C50CDB8E35AC}" type="slidenum">
              <a:rPr lang="zh-CN" altLang="en-US" sz="1200"/>
              <a:t>16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42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B821FDB-B09F-4446-B329-4759F7FC2D4A}" type="slidenum">
              <a:rPr lang="zh-CN" altLang="en-US" sz="1200"/>
              <a:t>18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63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D12AFB8E-A5B7-42D2-89D2-62C77961A8D6}" type="slidenum">
              <a:rPr lang="zh-CN" altLang="en-US" sz="1200"/>
              <a:t>19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0243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566376D-2919-491F-AF53-FC2A4492247C}" type="slidenum">
              <a:rPr lang="zh-CN" altLang="en-US" sz="120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2291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70C7437-61EB-4EC0-995D-F37CFE046236}" type="slidenum">
              <a:rPr lang="zh-CN" altLang="en-US" sz="120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14339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8D4E5C4-C16B-4B5F-9FA5-A1DDC9C2AD87}" type="slidenum">
              <a:rPr lang="zh-CN" altLang="en-US" sz="120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387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93D6A03-7632-4FD3-A23F-12DF7F6CD541}" type="slidenum">
              <a:rPr lang="zh-CN" altLang="en-US" sz="120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435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CA9834A-F209-4BA3-888E-71A420E77444}" type="slidenum">
              <a:rPr lang="zh-CN"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0483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B12E48E-4AF9-45C4-9855-DC99289FD77D}" type="slidenum">
              <a:rPr lang="zh-CN" altLang="en-US" sz="120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/>
          </a:p>
        </p:txBody>
      </p:sp>
      <p:sp>
        <p:nvSpPr>
          <p:cNvPr id="22531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8A56974-CB97-43B7-A15B-78DB7D86388F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4579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FEEC1C6-F709-41A4-B83B-0AB44BDEE20C}" type="slidenum">
              <a:rPr lang="zh-CN" altLang="en-US" sz="120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AD32B-7098-4B0C-9BF3-4DCDE6191E4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CDFCB-D40E-4460-BED8-9FC607B6B39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5F69C-1711-4E77-AFE2-8203720F439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7BE4E-3858-41A9-A19D-601E7722F4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1D2C-BF36-4AEE-A781-7517EFFEEB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2EA4C-116B-4AFC-9C07-223DC909DD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57D3D-7883-418A-BD2C-3C1DC349E1B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B700E-B89C-4FD1-B73B-0FFEE7531FB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1D3B6-457B-4994-A800-88306BCE8D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9FE88-FBAE-4552-A52F-6EE58FA4F0F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FA5B6-C5EF-464C-A081-44EE9C90AFC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6AFD347-F84B-44DD-A7F8-B2121D1B8E8B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1031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74"/>
            <a:ext cx="192433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D:\图库快寻\全国版\课本\5B jpg\P52-5BM3U8_P44_LS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46" y="2971812"/>
            <a:ext cx="505936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057466" y="1524050"/>
            <a:ext cx="6915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9600" b="1" i="1" kern="0" dirty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 BT" pitchFamily="82" charset="0"/>
              </a:rPr>
              <a:t> Buying clothes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590676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295400"/>
            <a:ext cx="9067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36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What else can we see in a clothes shop?</a:t>
            </a:r>
            <a:endParaRPr lang="zh-CN" altLang="en-US" sz="3600" b="1" i="1" dirty="0">
              <a:solidFill>
                <a:schemeClr val="accent6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7524" name="Picture 4" descr="c:\users\ellen\appdata\roaming\360se6\USERDA~1\Temp\U_108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362200"/>
            <a:ext cx="21336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6" descr="c:\users\ellen\appdata\roaming\360se6\USERDA~1\Temp\U_4126~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676400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8" descr="c:\users\ellen\appdata\roaming\360se6\USERDA~1\Temp\U_4044~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7244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0" name="Picture 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4313" y="3848100"/>
            <a:ext cx="23907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2" name="Picture 12" descr="c:\users\ellen\appdata\roaming\360se6\USERDA~1\Temp\U_2762~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34290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0000FF"/>
                </a:solidFill>
                <a:latin typeface="Aharoni" pitchFamily="2" charset="-79"/>
              </a:rPr>
              <a:t>Look and learn</a:t>
            </a:r>
            <a:endParaRPr lang="zh-CN" altLang="en-US" sz="4800" b="1">
              <a:solidFill>
                <a:srgbClr val="0000FF"/>
              </a:solidFill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c:\users\ellen\appdata\roaming\360se6\USERDA~1\Temp\U_108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219200"/>
            <a:ext cx="21336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6" descr="c:\users\ellen\appdata\roaming\360se6\USERDA~1\Temp\U_4126~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838200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8" descr="c:\users\ellen\appdata\roaming\360se6\USERDA~1\Temp\U_4044~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657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0" name="Picture 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429000"/>
            <a:ext cx="24526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2" name="Picture 12" descr="c:\users\ellen\appdata\roaming\360se6\USERDA~1\Temp\U_2762~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15240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373380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latin typeface="Comic Sans MS" panose="030F0702030302020204" pitchFamily="66" charset="0"/>
              </a:rPr>
              <a:t>jeans</a:t>
            </a:r>
            <a:endParaRPr lang="zh-CN" altLang="en-US" sz="4000" b="1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47800" y="548640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latin typeface="Comic Sans MS" panose="030F0702030302020204" pitchFamily="66" charset="0"/>
              </a:rPr>
              <a:t>boots</a:t>
            </a:r>
            <a:endParaRPr lang="zh-CN" altLang="en-US" sz="4000" b="1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81400" y="274320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latin typeface="Comic Sans MS" panose="030F0702030302020204" pitchFamily="66" charset="0"/>
              </a:rPr>
              <a:t>belt</a:t>
            </a:r>
            <a:endParaRPr lang="zh-CN" altLang="en-US" sz="4000" b="1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86600" y="411480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latin typeface="Comic Sans MS" panose="030F0702030302020204" pitchFamily="66" charset="0"/>
              </a:rPr>
              <a:t>vest</a:t>
            </a:r>
            <a:endParaRPr lang="zh-CN" altLang="en-US" sz="4000" b="1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19600" y="5692775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latin typeface="Comic Sans MS" panose="030F0702030302020204" pitchFamily="66" charset="0"/>
              </a:rPr>
              <a:t>jacket</a:t>
            </a:r>
            <a:endParaRPr lang="zh-CN" altLang="en-US" sz="4000" b="1">
              <a:latin typeface="Comic Sans MS" panose="030F0702030302020204" pitchFamily="66" charset="0"/>
            </a:endParaRPr>
          </a:p>
        </p:txBody>
      </p:sp>
      <p:sp>
        <p:nvSpPr>
          <p:cNvPr id="35851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0000FF"/>
                </a:solidFill>
                <a:latin typeface="Aharoni" pitchFamily="2" charset="-79"/>
              </a:rPr>
              <a:t>Look and learn</a:t>
            </a:r>
            <a:endParaRPr lang="zh-CN" altLang="en-US" sz="4800" b="1">
              <a:solidFill>
                <a:srgbClr val="0000FF"/>
              </a:solidFill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1143000"/>
            <a:ext cx="71628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3600">
                <a:latin typeface="Comic Sans MS" panose="030F0702030302020204" pitchFamily="66" charset="0"/>
              </a:rPr>
              <a:t>Which dress does Kitty like?</a:t>
            </a:r>
            <a:endParaRPr lang="zh-CN" altLang="en-US" sz="360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152650"/>
            <a:ext cx="647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FF3300"/>
                </a:solidFill>
                <a:latin typeface="Comic Sans MS" panose="030F0702030302020204" pitchFamily="66" charset="0"/>
              </a:rPr>
              <a:t>She likes both the blue one and the pink one.</a:t>
            </a:r>
            <a:endParaRPr lang="zh-CN" altLang="en-US" sz="36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0000FF"/>
                </a:solidFill>
                <a:latin typeface="Aharoni" pitchFamily="2" charset="-79"/>
              </a:rPr>
              <a:t>Think and answer</a:t>
            </a:r>
            <a:endParaRPr lang="zh-CN" altLang="en-US" sz="4800" b="1">
              <a:solidFill>
                <a:srgbClr val="0000FF"/>
              </a:solidFill>
              <a:latin typeface="Aharoni" pitchFamily="2" charset="-79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352800"/>
            <a:ext cx="5419725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Ellen\Documents\Fetion\449096819\temp\059e0048e720fbd0806daa12d2e840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76200" y="304800"/>
            <a:ext cx="906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0000FF"/>
                </a:solidFill>
                <a:latin typeface="Aharoni" pitchFamily="2" charset="-79"/>
              </a:rPr>
              <a:t>read</a:t>
            </a:r>
            <a:endParaRPr lang="zh-CN" altLang="en-US" sz="4800" b="1">
              <a:solidFill>
                <a:srgbClr val="0000FF"/>
              </a:solidFill>
              <a:latin typeface="Aharoni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Ellen\Documents\Fetion\449096819\temp\5ea8d1dc0a3747b380260ede08e1adc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8102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1703388"/>
            <a:ext cx="8382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3200">
                <a:latin typeface="Comic Sans MS" panose="030F0702030302020204" pitchFamily="66" charset="0"/>
              </a:rPr>
              <a:t>Which pair of trousers does Ben like?</a:t>
            </a:r>
            <a:endParaRPr lang="zh-CN" altLang="en-US" sz="320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2312988"/>
            <a:ext cx="71628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3600">
                <a:solidFill>
                  <a:srgbClr val="FF3300"/>
                </a:solidFill>
                <a:latin typeface="Comic Sans MS" panose="030F0702030302020204" pitchFamily="66" charset="0"/>
              </a:rPr>
              <a:t>He likes the brown one.</a:t>
            </a:r>
            <a:endParaRPr lang="zh-CN" altLang="en-US" sz="36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Users\Ellen\Documents\Fetion\449096819\temp\2446164c12f3e70128f894c3b41256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91455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76200" y="304800"/>
            <a:ext cx="906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0000FF"/>
                </a:solidFill>
                <a:latin typeface="Aharoni" pitchFamily="2" charset="-79"/>
              </a:rPr>
              <a:t>read</a:t>
            </a:r>
            <a:endParaRPr lang="zh-CN" altLang="en-US" sz="4800" b="1">
              <a:solidFill>
                <a:srgbClr val="0000FF"/>
              </a:solidFill>
              <a:latin typeface="Aharoni" pitchFamily="2" charset="-79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76200" y="1414463"/>
            <a:ext cx="9067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i="1" dirty="0">
                <a:solidFill>
                  <a:srgbClr val="C00000"/>
                </a:solidFill>
                <a:latin typeface="GCFrutiger" pitchFamily="50" charset="0"/>
              </a:rPr>
              <a:t>Key sentences:</a:t>
            </a:r>
            <a:endParaRPr lang="zh-CN" altLang="en-US" sz="4400" b="1" i="1" dirty="0">
              <a:solidFill>
                <a:srgbClr val="C00000"/>
              </a:solidFill>
              <a:latin typeface="GCFrutiger" pitchFamily="50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2328863"/>
            <a:ext cx="90678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dirty="0">
                <a:latin typeface="GCFrutiger" pitchFamily="50" charset="0"/>
              </a:rPr>
              <a:t>Which dress do you like, </a:t>
            </a:r>
          </a:p>
          <a:p>
            <a:r>
              <a:rPr lang="en-US" altLang="zh-CN" sz="4400" b="1" dirty="0">
                <a:latin typeface="GCFrutiger" pitchFamily="50" charset="0"/>
              </a:rPr>
              <a:t> the blue one or the pink one?</a:t>
            </a:r>
          </a:p>
          <a:p>
            <a:endParaRPr lang="zh-CN" altLang="en-US" sz="4400" b="1" dirty="0">
              <a:latin typeface="GCFrutiger" pitchFamily="50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4157663"/>
            <a:ext cx="952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latin typeface="GCFrutiger" pitchFamily="50" charset="0"/>
              </a:rPr>
              <a:t>Which pair of trousers do you like,     </a:t>
            </a:r>
          </a:p>
          <a:p>
            <a:r>
              <a:rPr lang="en-US" altLang="zh-CN" sz="4000" b="1" dirty="0">
                <a:latin typeface="GCFrutiger" pitchFamily="50" charset="0"/>
              </a:rPr>
              <a:t> the white one or the brown one?</a:t>
            </a:r>
          </a:p>
          <a:p>
            <a:endParaRPr lang="zh-CN" altLang="en-US" sz="4000" b="1" dirty="0">
              <a:latin typeface="GCFrutiger" pitchFamily="50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 dirty="0">
                <a:solidFill>
                  <a:srgbClr val="0000FF"/>
                </a:solidFill>
                <a:latin typeface="Aharoni" pitchFamily="2" charset="-79"/>
              </a:rPr>
              <a:t>Look and learn</a:t>
            </a:r>
            <a:endParaRPr lang="zh-CN" altLang="en-US" sz="4800" b="1" dirty="0">
              <a:solidFill>
                <a:srgbClr val="0000FF"/>
              </a:solidFill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752600"/>
            <a:ext cx="11461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838200"/>
            <a:ext cx="14986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0075" y="5103813"/>
            <a:ext cx="8001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GCFrutiger" pitchFamily="50" charset="0"/>
              </a:rPr>
              <a:t>Which </a:t>
            </a:r>
            <a:r>
              <a:rPr lang="en-US" altLang="zh-CN" sz="3600" b="1" u="sng">
                <a:latin typeface="GCFrutiger" pitchFamily="50" charset="0"/>
              </a:rPr>
              <a:t>_____</a:t>
            </a:r>
            <a:r>
              <a:rPr lang="en-US" altLang="zh-CN" sz="3600" b="1">
                <a:latin typeface="GCFrutiger" pitchFamily="50" charset="0"/>
              </a:rPr>
              <a:t> do you like, </a:t>
            </a:r>
          </a:p>
          <a:p>
            <a:r>
              <a:rPr lang="en-US" altLang="zh-CN" sz="3600" b="1">
                <a:latin typeface="GCFrutiger" pitchFamily="50" charset="0"/>
              </a:rPr>
              <a:t>     the </a:t>
            </a:r>
            <a:r>
              <a:rPr lang="en-US" altLang="zh-CN" sz="3600" b="1" u="sng">
                <a:latin typeface="GCFrutiger" pitchFamily="50" charset="0"/>
              </a:rPr>
              <a:t>_____</a:t>
            </a:r>
            <a:r>
              <a:rPr lang="en-US" altLang="zh-CN" sz="3600" b="1">
                <a:latin typeface="GCFrutiger" pitchFamily="50" charset="0"/>
              </a:rPr>
              <a:t> one or the </a:t>
            </a:r>
            <a:r>
              <a:rPr lang="en-US" altLang="zh-CN" sz="3600" b="1" u="sng">
                <a:latin typeface="GCFrutiger" pitchFamily="50" charset="0"/>
              </a:rPr>
              <a:t>_____</a:t>
            </a:r>
            <a:r>
              <a:rPr lang="en-US" altLang="zh-CN" sz="3600" b="1">
                <a:latin typeface="GCFrutiger" pitchFamily="50" charset="0"/>
              </a:rPr>
              <a:t> one?</a:t>
            </a:r>
          </a:p>
          <a:p>
            <a:endParaRPr lang="zh-CN" altLang="en-US" sz="3600" b="1">
              <a:latin typeface="GCFrutiger" pitchFamily="50" charset="0"/>
            </a:endParaRPr>
          </a:p>
        </p:txBody>
      </p:sp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4638" y="1228725"/>
            <a:ext cx="14398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6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905000"/>
            <a:ext cx="116681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0000FF"/>
                </a:solidFill>
                <a:latin typeface="Aharoni" pitchFamily="2" charset="-79"/>
              </a:rPr>
              <a:t>Look and say</a:t>
            </a:r>
            <a:endParaRPr lang="zh-CN" altLang="en-US" sz="4800" b="1">
              <a:solidFill>
                <a:srgbClr val="0000FF"/>
              </a:solidFill>
              <a:latin typeface="Aharoni" pitchFamily="2" charset="-79"/>
            </a:endParaRPr>
          </a:p>
        </p:txBody>
      </p:sp>
      <p:pic>
        <p:nvPicPr>
          <p:cNvPr id="137218" name="Picture 2" descr="c:\users\ellen\appdata\roaming\360se6\USERDA~1\Temp\U_1934~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70024">
            <a:off x="5151438" y="1087438"/>
            <a:ext cx="166846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4" descr="c:\users\ellen\appdata\roaming\360se6\USERDA~1\Temp\U_2771~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1600200"/>
            <a:ext cx="2297113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4" name="Picture 6" descr="c:\users\ellen\appdata\roaming\360se6\USERDA~1\Temp\U_3103~1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BE5E7"/>
              </a:clrFrom>
              <a:clrTo>
                <a:srgbClr val="EBE5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3124200"/>
            <a:ext cx="21018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6" name="Picture 8" descr="c:\users\ellen\appdata\roaming\360se6\USERDA~1\Temp\U_2620~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352800"/>
            <a:ext cx="21971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ellen\appdata\roaming\360se6\USERDA~1\Temp\U_3569~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2819400"/>
            <a:ext cx="21875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EFE8E2"/>
              </a:clrFrom>
              <a:clrTo>
                <a:srgbClr val="EFE8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819400"/>
            <a:ext cx="12874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114800" y="3886200"/>
            <a:ext cx="17399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2" descr="c:\users\ellen\appdata\roaming\360se6\USERDA~1\Temp\U_2136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4762500"/>
            <a:ext cx="3143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76200" y="228600"/>
            <a:ext cx="906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0000FF"/>
                </a:solidFill>
                <a:latin typeface="Aharoni" pitchFamily="2" charset="-79"/>
              </a:rPr>
              <a:t>Think and say</a:t>
            </a:r>
            <a:endParaRPr lang="zh-CN" altLang="en-US" sz="4800" b="1">
              <a:solidFill>
                <a:srgbClr val="0000FF"/>
              </a:solidFill>
              <a:latin typeface="Aharoni" pitchFamily="2" charset="-79"/>
            </a:endParaRPr>
          </a:p>
        </p:txBody>
      </p:sp>
      <p:sp>
        <p:nvSpPr>
          <p:cNvPr id="4" name="圆角矩形 3"/>
          <p:cNvSpPr/>
          <p:nvPr/>
        </p:nvSpPr>
        <p:spPr bwMode="auto">
          <a:xfrm rot="201243">
            <a:off x="4821802" y="1026883"/>
            <a:ext cx="6477000" cy="914400"/>
          </a:xfrm>
          <a:prstGeom prst="roundRect">
            <a:avLst>
              <a:gd name="adj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spcFirstLastPara="1">
            <a:prstTxWarp prst="textArchUp">
              <a:avLst/>
            </a:prstTxWarp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3600" b="1" dirty="0"/>
              <a:t>Happy Toy Shop </a:t>
            </a:r>
            <a:endParaRPr lang="zh-CN" altLang="en-US" sz="3600" b="1" dirty="0"/>
          </a:p>
        </p:txBody>
      </p:sp>
      <p:pic>
        <p:nvPicPr>
          <p:cNvPr id="53252" name="Picture 4" descr="c:\users\ellen\appdata\roaming\360se6\USERDA~1\Temp\U_2610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9200"/>
            <a:ext cx="6400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 descr="c:\users\ellen\appdata\roaming\360se6\USERDA~1\Temp\U_3499~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575175"/>
            <a:ext cx="3124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8" descr="c:\users\ellen\appdata\roaming\360se6\USERDA~1\Temp\U_1790~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9718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971800"/>
            <a:ext cx="34385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6" descr="c:\users\ellen\appdata\roaming\360se6\USERDA~1\Temp\U_2148~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EEF4"/>
              </a:clrFrom>
              <a:clrTo>
                <a:srgbClr val="F3E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343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8" descr="c:\users\ellen\appdata\roaming\360se6\USERDA~1\Temp\U_2038~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895600"/>
            <a:ext cx="38242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users\ellen\appdata\roaming\360se6\USERDA~1\Temp\U_2023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0788" y="439847"/>
            <a:ext cx="4953000" cy="33701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  <a:buFontTx/>
              <a:buNone/>
              <a:defRPr/>
            </a:pPr>
            <a:r>
              <a:rPr lang="en-US" altLang="zh-CN" sz="4000" b="1" dirty="0">
                <a:solidFill>
                  <a:srgbClr val="7030A0"/>
                </a:solidFill>
              </a:rPr>
              <a:t>Homework</a:t>
            </a: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n-US" altLang="zh-CN" sz="2800" dirty="0">
                <a:solidFill>
                  <a:srgbClr val="7030A0"/>
                </a:solidFill>
              </a:rPr>
              <a:t>Read </a:t>
            </a:r>
            <a:r>
              <a:rPr lang="en-US" altLang="zh-CN" sz="2800" i="1" dirty="0">
                <a:solidFill>
                  <a:srgbClr val="7030A0"/>
                </a:solidFill>
              </a:rPr>
              <a:t>Student’s Book </a:t>
            </a:r>
            <a:r>
              <a:rPr lang="en-US" altLang="zh-CN" sz="2800" dirty="0">
                <a:solidFill>
                  <a:srgbClr val="7030A0"/>
                </a:solidFill>
              </a:rPr>
              <a:t>pages 52 and 53.</a:t>
            </a: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n-US" altLang="zh-CN" sz="2800" dirty="0">
                <a:solidFill>
                  <a:srgbClr val="7030A0"/>
                </a:solidFill>
              </a:rPr>
              <a:t>Recite “Listen and say” on </a:t>
            </a:r>
            <a:r>
              <a:rPr lang="en-US" altLang="zh-CN" sz="2800" i="1" dirty="0">
                <a:solidFill>
                  <a:srgbClr val="7030A0"/>
                </a:solidFill>
              </a:rPr>
              <a:t>Student’s Book </a:t>
            </a:r>
            <a:r>
              <a:rPr lang="en-US" altLang="zh-CN" sz="2800" dirty="0">
                <a:solidFill>
                  <a:srgbClr val="7030A0"/>
                </a:solidFill>
              </a:rPr>
              <a:t>page 52.</a:t>
            </a: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n-US" altLang="zh-CN" sz="2800" dirty="0">
                <a:solidFill>
                  <a:srgbClr val="7030A0"/>
                </a:solidFill>
              </a:rPr>
              <a:t>Make a new dialogue</a:t>
            </a:r>
            <a:r>
              <a:rPr lang="en-US" altLang="zh-CN" sz="2800" dirty="0" smtClean="0">
                <a:solidFill>
                  <a:srgbClr val="7030A0"/>
                </a:solidFill>
              </a:rPr>
              <a:t>. </a:t>
            </a:r>
            <a:endParaRPr lang="en-US" altLang="zh-CN" sz="2800" dirty="0">
              <a:solidFill>
                <a:srgbClr val="7030A0"/>
              </a:solidFill>
            </a:endParaRPr>
          </a:p>
          <a:p>
            <a:pPr eaLnBrk="0" hangingPunct="0">
              <a:buFontTx/>
              <a:buNone/>
              <a:defRPr/>
            </a:pPr>
            <a:endParaRPr lang="zh-CN" altLang="en-US" sz="2800" dirty="0">
              <a:solidFill>
                <a:srgbClr val="7030A0"/>
              </a:solidFill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88845" y="3810000"/>
            <a:ext cx="1649952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37134" y="3505195"/>
            <a:ext cx="1378064" cy="2000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0000FF"/>
                </a:solidFill>
                <a:latin typeface="Aharoni" pitchFamily="2" charset="-79"/>
              </a:rPr>
              <a:t>Spell and play</a:t>
            </a:r>
            <a:endParaRPr lang="zh-CN" altLang="en-US" sz="4800" b="1">
              <a:solidFill>
                <a:srgbClr val="0000FF"/>
              </a:solidFill>
              <a:latin typeface="Aharoni" pitchFamily="2" charset="-79"/>
            </a:endParaRPr>
          </a:p>
        </p:txBody>
      </p:sp>
      <p:pic>
        <p:nvPicPr>
          <p:cNvPr id="98306" name="Picture 2" descr="c:\users\ellen\appdata\roaming\360se6\USERDA~1\Temp\201101~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295400"/>
            <a:ext cx="2566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 descr="c:\users\ellen\appdata\roaming\360se6\USERDA~1\Temp\U_3769~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676400"/>
            <a:ext cx="26860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6" descr="c:\users\ellen\appdata\roaming\360se6\USERDA~1\Temp\U_2831~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524000"/>
            <a:ext cx="1676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8" descr="c:\users\ellen\appdata\roaming\360se6\USERDA~1\Temp\U_2777~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00800" y="4038600"/>
            <a:ext cx="1720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4" name="Picture 20" descr="c:\users\ellen\appdata\roaming\360se6\USERDA~1\Temp\U_2425~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" y="4114800"/>
            <a:ext cx="2190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6" name="Picture 22" descr="c:\users\ellen\appdata\roaming\360se6\USERDA~1\Temp\U_2181~1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267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0000FF"/>
                </a:solidFill>
                <a:latin typeface="Aharoni" pitchFamily="2" charset="-79"/>
              </a:rPr>
              <a:t>Look and answer</a:t>
            </a:r>
            <a:endParaRPr lang="zh-CN" altLang="en-US" sz="4800" b="1">
              <a:solidFill>
                <a:srgbClr val="0000FF"/>
              </a:solidFill>
              <a:latin typeface="Aharoni" pitchFamily="2" charset="-79"/>
            </a:endParaRPr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00150"/>
            <a:ext cx="50387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463" y="3657600"/>
            <a:ext cx="82883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Ellen\Documents\Fetion\449096819\temp\52f021e3b8df0383c69ab6eae6a580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483100"/>
            <a:ext cx="378618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613" y="762000"/>
            <a:ext cx="952658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US" altLang="zh-CN" sz="3600" dirty="0"/>
              <a:t>Where are Kitty, Ben and their mum?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US" altLang="zh-CN" sz="3600" dirty="0"/>
              <a:t>What are they going to do?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US" altLang="zh-CN" sz="3600" dirty="0"/>
              <a:t>What does Kitty want?</a:t>
            </a:r>
            <a:r>
              <a:rPr lang="en-US" altLang="zh-CN" sz="3600" dirty="0">
                <a:latin typeface="GCFrutiger" pitchFamily="50" charset="0"/>
              </a:rPr>
              <a:t>  </a:t>
            </a:r>
            <a:endParaRPr lang="zh-CN" altLang="en-US" sz="3600" dirty="0">
              <a:latin typeface="GCFrutiger" pitchFamily="50" charset="0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 dirty="0">
                <a:solidFill>
                  <a:srgbClr val="0000FF"/>
                </a:solidFill>
                <a:latin typeface="Aharoni" pitchFamily="2" charset="-79"/>
              </a:rPr>
              <a:t>Look and answer</a:t>
            </a:r>
            <a:endParaRPr lang="zh-CN" altLang="en-US" sz="4800" b="1" dirty="0">
              <a:solidFill>
                <a:srgbClr val="0000FF"/>
              </a:solidFill>
              <a:latin typeface="Aharoni" pitchFamily="2" charset="-79"/>
            </a:endParaRPr>
          </a:p>
        </p:txBody>
      </p:sp>
      <p:pic>
        <p:nvPicPr>
          <p:cNvPr id="21508" name="Picture 2" descr="C:\Users\Ellen\Documents\Fetion\449096819\temp\fcd97a635dc3149dc4f16f8c6fe0935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495800"/>
            <a:ext cx="40005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5257799"/>
            <a:ext cx="7620000" cy="1015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clothes shop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986315">
            <a:off x="6081713" y="3136900"/>
            <a:ext cx="2798762" cy="2097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0000FF"/>
                </a:solidFill>
                <a:latin typeface="Aharoni" pitchFamily="2" charset="-79"/>
              </a:rPr>
              <a:t>Look and learn</a:t>
            </a:r>
            <a:endParaRPr lang="zh-CN" altLang="en-US" sz="4800" b="1">
              <a:solidFill>
                <a:srgbClr val="0000FF"/>
              </a:solidFill>
              <a:latin typeface="Aharoni" pitchFamily="2" charset="-79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21131256">
            <a:off x="346075" y="2921000"/>
            <a:ext cx="2752725" cy="206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275013" y="1447800"/>
            <a:ext cx="2763837" cy="3154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76200" y="381000"/>
            <a:ext cx="906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i="1">
                <a:solidFill>
                  <a:srgbClr val="FF00FF"/>
                </a:solidFill>
                <a:latin typeface="Aharoni" pitchFamily="2" charset="-79"/>
              </a:rPr>
              <a:t>What can we see in a clothes shop?</a:t>
            </a:r>
            <a:endParaRPr lang="zh-CN" altLang="en-US" sz="4000" b="1" i="1">
              <a:solidFill>
                <a:srgbClr val="FF00FF"/>
              </a:solidFill>
              <a:latin typeface="Aharoni" pitchFamily="2" charset="-79"/>
            </a:endParaRPr>
          </a:p>
        </p:txBody>
      </p:sp>
      <p:pic>
        <p:nvPicPr>
          <p:cNvPr id="25602" name="Picture 2" descr="c:\users\ellen\appdata\roaming\360se6\USERDA~1\Temp\U_4022~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19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289050"/>
            <a:ext cx="2971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c:\users\ellen\appdata\roaming\360se6\USERDA~1\Temp\U_3362~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" y="4183063"/>
            <a:ext cx="25146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c:\users\ellen\appdata\roaming\360se6\USERDA~1\Temp\U_2737~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000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 descr="c:\users\ellen\appdata\roaming\360se6\USERDA~1\Temp\U_4022~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219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 descr="c:\users\ellen\appdata\roaming\360se6\USERDA~1\Temp\U_4022~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524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3088" y="990600"/>
            <a:ext cx="29718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 descr="c:\users\ellen\appdata\roaming\360se6\USERDA~1\Temp\U_3362~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183063"/>
            <a:ext cx="25146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3325" y="1917700"/>
            <a:ext cx="28575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ellen\appdata\roaming\360se6\USERDA~1\Temp\U_3362~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092200"/>
            <a:ext cx="32004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434340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latin typeface="Aharoni" pitchFamily="2" charset="-79"/>
              </a:rPr>
              <a:t>trousers</a:t>
            </a:r>
            <a:endParaRPr lang="zh-CN" altLang="en-US" sz="4000" b="1" dirty="0">
              <a:latin typeface="Aharoni" pitchFamily="2" charset="-79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4970463"/>
            <a:ext cx="487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Aharoni" pitchFamily="2" charset="-79"/>
              </a:rPr>
              <a:t>a pair of trousers</a:t>
            </a:r>
            <a:endParaRPr lang="zh-CN" altLang="en-US" sz="3600" b="1" dirty="0">
              <a:latin typeface="Aharoni" pitchFamily="2" charset="-79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4225" y="5572125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Aharoni" pitchFamily="2" charset="-79"/>
              </a:rPr>
              <a:t>cool trousers</a:t>
            </a:r>
            <a:endParaRPr lang="zh-CN" altLang="en-US" sz="3600" b="1" dirty="0">
              <a:latin typeface="Aharoni" pitchFamily="2" charset="-79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62600" y="434340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latin typeface="Aharoni" pitchFamily="2" charset="-79"/>
              </a:rPr>
              <a:t>shoes</a:t>
            </a:r>
            <a:endParaRPr lang="zh-CN" altLang="en-US" sz="4000" b="1" dirty="0">
              <a:latin typeface="Aharoni" pitchFamily="2" charset="-79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53000" y="4962525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Aharoni" pitchFamily="2" charset="-79"/>
              </a:rPr>
              <a:t>a pair of shoes</a:t>
            </a:r>
            <a:endParaRPr lang="zh-CN" altLang="en-US" sz="3600" b="1" dirty="0">
              <a:latin typeface="Aharoni" pitchFamily="2" charset="-79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29200" y="5562600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Aharoni" pitchFamily="2" charset="-79"/>
              </a:rPr>
              <a:t> old shoes</a:t>
            </a:r>
            <a:endParaRPr lang="zh-CN" altLang="en-US" sz="3600" b="1" dirty="0">
              <a:latin typeface="Aharoni" pitchFamily="2" charset="-79"/>
            </a:endParaRPr>
          </a:p>
        </p:txBody>
      </p:sp>
      <p:sp>
        <p:nvSpPr>
          <p:cNvPr id="27657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 dirty="0">
                <a:solidFill>
                  <a:srgbClr val="0000FF"/>
                </a:solidFill>
                <a:latin typeface="Aharoni" pitchFamily="2" charset="-79"/>
              </a:rPr>
              <a:t>Look and learn</a:t>
            </a:r>
            <a:endParaRPr lang="zh-CN" altLang="en-US" sz="4800" b="1" dirty="0">
              <a:solidFill>
                <a:srgbClr val="0000FF"/>
              </a:solidFill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len\appdata\roaming\360se6\USERDA~1\Temp\U_4022~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2038" y="16383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9200" y="434340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latin typeface="Aharoni" pitchFamily="2" charset="-79"/>
              </a:rPr>
              <a:t>sweater</a:t>
            </a:r>
            <a:endParaRPr lang="zh-CN" altLang="en-US" sz="4000" b="1">
              <a:latin typeface="Aharoni" pitchFamily="2" charset="-79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4970463"/>
            <a:ext cx="487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Aharoni" pitchFamily="2" charset="-79"/>
              </a:rPr>
              <a:t>a thick sweater</a:t>
            </a:r>
            <a:endParaRPr lang="zh-CN" altLang="en-US" sz="3600" b="1">
              <a:latin typeface="Aharoni" pitchFamily="2" charset="-79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4225" y="5572125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Aharoni" pitchFamily="2" charset="-79"/>
              </a:rPr>
              <a:t>a thin sweater</a:t>
            </a:r>
            <a:endParaRPr lang="zh-CN" altLang="en-US" sz="3600" b="1">
              <a:latin typeface="Aharoni" pitchFamily="2" charset="-79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43600" y="434340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latin typeface="Aharoni" pitchFamily="2" charset="-79"/>
              </a:rPr>
              <a:t>coat</a:t>
            </a:r>
            <a:endParaRPr lang="zh-CN" altLang="en-US" sz="4000" b="1">
              <a:latin typeface="Aharoni" pitchFamily="2" charset="-79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86400" y="4992688"/>
            <a:ext cx="487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Aharoni" pitchFamily="2" charset="-79"/>
              </a:rPr>
              <a:t>a new coat</a:t>
            </a:r>
            <a:endParaRPr lang="zh-CN" altLang="en-US" sz="3600" b="1">
              <a:latin typeface="Aharoni" pitchFamily="2" charset="-79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76800" y="5562600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Aharoni" pitchFamily="2" charset="-79"/>
              </a:rPr>
              <a:t>an expensive coat</a:t>
            </a:r>
            <a:endParaRPr lang="zh-CN" altLang="en-US" sz="3600" b="1">
              <a:latin typeface="Aharoni" pitchFamily="2" charset="-79"/>
            </a:endParaRPr>
          </a:p>
        </p:txBody>
      </p:sp>
      <p:sp>
        <p:nvSpPr>
          <p:cNvPr id="29704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0000FF"/>
                </a:solidFill>
                <a:latin typeface="Aharoni" pitchFamily="2" charset="-79"/>
              </a:rPr>
              <a:t>Look and learn</a:t>
            </a:r>
            <a:endParaRPr lang="zh-CN" altLang="en-US" sz="4800" b="1">
              <a:solidFill>
                <a:srgbClr val="0000FF"/>
              </a:solidFill>
              <a:latin typeface="Aharoni" pitchFamily="2" charset="-79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2713" y="1371600"/>
            <a:ext cx="2894012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9150" y="1600200"/>
            <a:ext cx="2868613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81750" y="5267325"/>
            <a:ext cx="19240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838200"/>
            <a:ext cx="457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4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Do you like them?</a:t>
            </a:r>
            <a:endParaRPr lang="zh-CN" altLang="en-US" sz="4000" b="1" i="1" dirty="0">
              <a:solidFill>
                <a:schemeClr val="accent6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0800" y="1681163"/>
            <a:ext cx="2489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A6825E"/>
              </a:clrFrom>
              <a:clrTo>
                <a:srgbClr val="A6825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429000"/>
            <a:ext cx="24209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c:\users\ellen\appdata\roaming\360se6\USERDA~1\Temp\U_2258~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7719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17526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Aharoni" pitchFamily="2" charset="-79"/>
              </a:rPr>
              <a:t>What is it/are they?</a:t>
            </a:r>
          </a:p>
          <a:p>
            <a:r>
              <a:rPr lang="en-US" altLang="zh-CN" sz="3200" b="1">
                <a:latin typeface="Aharoni" pitchFamily="2" charset="-79"/>
              </a:rPr>
              <a:t>What colour …?</a:t>
            </a:r>
            <a:endParaRPr lang="zh-CN" altLang="en-US" sz="3200" b="1">
              <a:latin typeface="Aharoni" pitchFamily="2" charset="-79"/>
            </a:endParaRPr>
          </a:p>
        </p:txBody>
      </p:sp>
      <p:sp>
        <p:nvSpPr>
          <p:cNvPr id="31751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0000FF"/>
                </a:solidFill>
                <a:latin typeface="Aharoni" pitchFamily="2" charset="-79"/>
              </a:rPr>
              <a:t>Ask and answer</a:t>
            </a:r>
            <a:endParaRPr lang="zh-CN" altLang="en-US" sz="4800" b="1">
              <a:solidFill>
                <a:srgbClr val="0000FF"/>
              </a:solidFill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WWW.2PPT.COM&#10;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全屏显示(4:3)</PresentationFormat>
  <Paragraphs>77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Aharoni</vt:lpstr>
      <vt:lpstr>Broadway BT</vt:lpstr>
      <vt:lpstr>GCFrutiger</vt:lpstr>
      <vt:lpstr>宋体</vt:lpstr>
      <vt:lpstr>微软雅黑</vt:lpstr>
      <vt:lpstr>Arial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2017-01-16T02:15:00Z</dcterms:created>
  <dcterms:modified xsi:type="dcterms:W3CDTF">2023-01-16T19:56:51Z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0AA70F31B96448E6933E3DE7B66ED074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