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4" r:id="rId2"/>
    <p:sldId id="334" r:id="rId3"/>
    <p:sldId id="335" r:id="rId4"/>
    <p:sldId id="356" r:id="rId5"/>
    <p:sldId id="377" r:id="rId6"/>
    <p:sldId id="378" r:id="rId7"/>
    <p:sldId id="357" r:id="rId8"/>
    <p:sldId id="358" r:id="rId9"/>
    <p:sldId id="359" r:id="rId10"/>
    <p:sldId id="360" r:id="rId11"/>
    <p:sldId id="361" r:id="rId12"/>
    <p:sldId id="370" r:id="rId13"/>
    <p:sldId id="373" r:id="rId14"/>
    <p:sldId id="374" r:id="rId15"/>
    <p:sldId id="375" r:id="rId16"/>
    <p:sldId id="376" r:id="rId17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5">
          <p15:clr>
            <a:srgbClr val="A4A3A4"/>
          </p15:clr>
        </p15:guide>
        <p15:guide id="2" pos="28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jun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75"/>
        <p:guide pos="284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3B25A-0601-48FC-9134-7CDFA2D6370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7295-5115-468F-A0B8-FA241D39A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E0BC38E-C053-4D06-B0A0-E19FE406999D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219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19139" name="备注占位符 2"/>
          <p:cNvSpPr>
            <a:spLocks noGrp="1" noChangeArrowheads="1"/>
          </p:cNvSpPr>
          <p:nvPr>
            <p:ph type="body" idx="6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1914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F06572AA-D289-43BE-A120-A61776A3297A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2484000"/>
            <a:ext cx="7349400" cy="1018800"/>
          </a:xfrm>
        </p:spPr>
        <p:txBody>
          <a:bodyPr lIns="90000" tIns="46800" rIns="90000" bIns="468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3560400"/>
            <a:ext cx="7349400" cy="4716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490400"/>
            <a:ext cx="8226900" cy="47592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E4F9D5C-D481-411D-9FDE-E242B17B2E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4615200"/>
            <a:ext cx="5826600" cy="8676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501200"/>
            <a:ext cx="3882600" cy="47484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501200"/>
            <a:ext cx="3882600" cy="47484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421729"/>
            <a:ext cx="4006800" cy="381600"/>
          </a:xfrm>
        </p:spPr>
        <p:txBody>
          <a:bodyPr lIns="101600" tIns="38100" rIns="76200" bIns="38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0608-6CCB-4686-A11A-E9F8362829E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F03E-6E26-40F1-827D-A9F9DA772F7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555200"/>
            <a:ext cx="3924808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555200"/>
            <a:ext cx="3920400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C0A0-2748-4ECF-A570-F49B22C1202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1D71-4E68-4EE6-A338-684E1C1D307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6876900" cy="5029200"/>
          </a:xfrm>
        </p:spPr>
        <p:txBody>
          <a:bodyPr vert="eaVert" lIns="46800" r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5"/>
            </p:custDataLst>
          </p:nvPr>
        </p:nvSpPr>
        <p:spPr bwMode="auto">
          <a:xfrm>
            <a:off x="456010" y="608014"/>
            <a:ext cx="8227219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70" tIns="46990" rIns="90170" bIns="4699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5"/>
            <p:custDataLst>
              <p:tags r:id="rId16"/>
            </p:custDataLst>
          </p:nvPr>
        </p:nvSpPr>
        <p:spPr bwMode="auto">
          <a:xfrm>
            <a:off x="456010" y="1490664"/>
            <a:ext cx="8227219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9581" y="6315076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750" baseline="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087291" y="6315076"/>
            <a:ext cx="2969419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750" baseline="0" noProof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657975" y="6315076"/>
            <a:ext cx="2025254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eaLnBrk="1" fontAlgn="base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eaLnBrk="1" fontAlgn="base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eaLnBrk="1" fontAlgn="base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pitchFamily="2" charset="2"/>
        <a:buChar char=""/>
        <a:tabLst>
          <a:tab pos="1207135" algn="l"/>
        </a:tabLst>
        <a:defRPr sz="105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eaLnBrk="1" fontAlgn="base" hangingPunct="1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tabLst>
          <a:tab pos="1207135" algn="l"/>
        </a:tabLst>
        <a:defRPr sz="105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SKETCH\GSKETCHP.EXE%20c:\sketch\&#22278;&#21608;&#35282;2.g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19017"/>
            <a:ext cx="9144000" cy="119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3.3  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圆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周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角</a:t>
            </a:r>
            <a:endParaRPr lang="en-US" altLang="zh-CN" sz="54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80312" y="941630"/>
            <a:ext cx="954026" cy="8046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954" y="5733256"/>
            <a:ext cx="913204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650875" y="3167558"/>
            <a:ext cx="46894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Rt△</a:t>
            </a:r>
            <a:r>
              <a:rPr lang="en-US" altLang="zh-CN" sz="2800" b="1" i="1" err="1">
                <a:solidFill>
                  <a:srgbClr val="FF0000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=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AC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31"/>
          <p:cNvSpPr>
            <a:spLocks noChangeArrowheads="1"/>
          </p:cNvSpPr>
          <p:nvPr/>
        </p:nvSpPr>
        <p:spPr bwMode="auto">
          <a:xfrm>
            <a:off x="327025" y="682054"/>
            <a:ext cx="6486525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</a:rPr>
              <a:t>(2)∵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是直径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800">
                <a:solidFill>
                  <a:srgbClr val="FF0000"/>
                </a:solidFill>
              </a:rPr>
              <a:t>∴ 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ABC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=90°.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</a:rPr>
              <a:t>    ∵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BD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</a:t>
            </a:r>
            <a:r>
              <a:rPr lang="zh-CN" altLang="en-US" sz="2800">
                <a:solidFill>
                  <a:srgbClr val="FF0000"/>
                </a:solidFill>
              </a:rPr>
              <a:t>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ADC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ADB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=∠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CDB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又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∵∠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ACB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ADB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,</a:t>
            </a:r>
            <a:r>
              <a:rPr lang="en-US" altLang="zh-CN" sz="2800">
                <a:solidFill>
                  <a:srgbClr val="FF0000"/>
                </a:solidFill>
              </a:rPr>
              <a:t>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BAC</a:t>
            </a:r>
            <a:r>
              <a:rPr lang="en-US" altLang="zh-CN" sz="2800">
                <a:solidFill>
                  <a:srgbClr val="FF0000"/>
                </a:solidFill>
              </a:rPr>
              <a:t>=∠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BDC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∴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ACB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  ∴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0244" name="Object 20"/>
          <p:cNvGraphicFramePr>
            <a:graphicFrameLocks noChangeAspect="1"/>
          </p:cNvGraphicFramePr>
          <p:nvPr/>
        </p:nvGraphicFramePr>
        <p:xfrm>
          <a:off x="500063" y="4134271"/>
          <a:ext cx="56388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2691130" imgH="431800" progId="Equation.DSMT4">
                  <p:embed/>
                </p:oleObj>
              </mc:Choice>
              <mc:Fallback>
                <p:oleObj r:id="rId3" imgW="269113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00063" y="4134271"/>
                        <a:ext cx="56388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7877" name="组合 21"/>
          <p:cNvGrpSpPr/>
          <p:nvPr/>
        </p:nvGrpSpPr>
        <p:grpSpPr>
          <a:xfrm>
            <a:off x="6507163" y="1257300"/>
            <a:ext cx="2446337" cy="2565400"/>
            <a:chOff x="5220072" y="2636912"/>
            <a:chExt cx="2880320" cy="2983409"/>
          </a:xfrm>
        </p:grpSpPr>
        <p:pic>
          <p:nvPicPr>
            <p:cNvPr id="207878" name="Picture 12"/>
            <p:cNvPicPr>
              <a:picLocks noChangeAspect="1" noChangeArrowheads="1"/>
            </p:cNvPicPr>
            <p:nvPr/>
          </p:nvPicPr>
          <p:blipFill>
            <a:blip r:embed="rId5" cstate="email"/>
            <a:stretch>
              <a:fillRect/>
            </a:stretch>
          </p:blipFill>
          <p:spPr bwMode="auto">
            <a:xfrm>
              <a:off x="5220072" y="2636912"/>
              <a:ext cx="2880320" cy="2532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879" name="Text Box 13"/>
            <p:cNvSpPr txBox="1">
              <a:spLocks noChangeArrowheads="1"/>
            </p:cNvSpPr>
            <p:nvPr/>
          </p:nvSpPr>
          <p:spPr bwMode="auto">
            <a:xfrm>
              <a:off x="6498704" y="5156642"/>
              <a:ext cx="504056" cy="463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i="1">
                  <a:latin typeface="Times New Roman" panose="02020603050405020304" pitchFamily="18" charset="0"/>
                </a:rPr>
                <a:t>B</a:t>
              </a:r>
            </a:p>
          </p:txBody>
        </p:sp>
        <p:pic>
          <p:nvPicPr>
            <p:cNvPr id="207880" name="Picture 14"/>
            <p:cNvPicPr>
              <a:picLocks noChangeAspect="1" noChangeArrowheads="1"/>
            </p:cNvPicPr>
            <p:nvPr/>
          </p:nvPicPr>
          <p:blipFill>
            <a:blip r:embed="rId6" cstate="email"/>
            <a:stretch>
              <a:fillRect/>
            </a:stretch>
          </p:blipFill>
          <p:spPr bwMode="auto">
            <a:xfrm>
              <a:off x="6605980" y="4968786"/>
              <a:ext cx="180020" cy="180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881" name="Line 15"/>
            <p:cNvSpPr>
              <a:spLocks noChangeShapeType="1"/>
            </p:cNvSpPr>
            <p:nvPr/>
          </p:nvSpPr>
          <p:spPr bwMode="auto">
            <a:xfrm>
              <a:off x="6139439" y="3060082"/>
              <a:ext cx="566167" cy="2025102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grpSp>
          <p:nvGrpSpPr>
            <p:cNvPr id="207882" name="Group 16"/>
            <p:cNvGrpSpPr/>
            <p:nvPr/>
          </p:nvGrpSpPr>
          <p:grpSpPr>
            <a:xfrm>
              <a:off x="5580112" y="3960059"/>
              <a:ext cx="2160240" cy="1143127"/>
              <a:chOff x="48" y="18"/>
              <a:chExt cx="1440" cy="762"/>
            </a:xfrm>
          </p:grpSpPr>
          <p:sp>
            <p:nvSpPr>
              <p:cNvPr id="207883" name="Line 17"/>
              <p:cNvSpPr>
                <a:spLocks noChangeShapeType="1"/>
              </p:cNvSpPr>
              <p:nvPr/>
            </p:nvSpPr>
            <p:spPr bwMode="auto">
              <a:xfrm flipH="1" flipV="1">
                <a:off x="48" y="18"/>
                <a:ext cx="744" cy="762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07884" name="Line 18"/>
              <p:cNvSpPr>
                <a:spLocks noChangeShapeType="1"/>
              </p:cNvSpPr>
              <p:nvPr/>
            </p:nvSpPr>
            <p:spPr bwMode="auto">
              <a:xfrm flipV="1">
                <a:off x="788" y="42"/>
                <a:ext cx="700" cy="730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</p:grpSp>
      <p:grpSp>
        <p:nvGrpSpPr>
          <p:cNvPr id="5" name="组合 24"/>
          <p:cNvGrpSpPr/>
          <p:nvPr/>
        </p:nvGrpSpPr>
        <p:grpSpPr>
          <a:xfrm>
            <a:off x="500063" y="5145086"/>
            <a:ext cx="8215312" cy="1329728"/>
            <a:chOff x="500034" y="4786321"/>
            <a:chExt cx="8215313" cy="1329741"/>
          </a:xfrm>
        </p:grpSpPr>
        <p:sp>
          <p:nvSpPr>
            <p:cNvPr id="207886" name="矩形 15"/>
            <p:cNvSpPr>
              <a:spLocks noChangeArrowheads="1"/>
            </p:cNvSpPr>
            <p:nvPr/>
          </p:nvSpPr>
          <p:spPr bwMode="auto">
            <a:xfrm>
              <a:off x="500034" y="4798425"/>
              <a:ext cx="8215313" cy="1317637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CC0066"/>
              </a:solidFill>
              <a:prstDash val="sysDash"/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      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解答圆周角有关问题时，若题中出现“直径”这个条件，则考虑构造直角三角形来求解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207887" name="组合 51"/>
            <p:cNvGrpSpPr/>
            <p:nvPr/>
          </p:nvGrpSpPr>
          <p:grpSpPr>
            <a:xfrm>
              <a:off x="571472" y="4786321"/>
              <a:ext cx="8001000" cy="720971"/>
              <a:chOff x="971600" y="4509120"/>
              <a:chExt cx="8000608" cy="721085"/>
            </a:xfrm>
          </p:grpSpPr>
          <p:sp>
            <p:nvSpPr>
              <p:cNvPr id="207888" name="矩形 44"/>
              <p:cNvSpPr>
                <a:spLocks noChangeArrowheads="1"/>
              </p:cNvSpPr>
              <p:nvPr/>
            </p:nvSpPr>
            <p:spPr bwMode="auto">
              <a:xfrm>
                <a:off x="971600" y="4509120"/>
                <a:ext cx="8000608" cy="580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en-US" altLang="zh-CN" sz="24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      </a:t>
                </a:r>
              </a:p>
            </p:txBody>
          </p:sp>
          <p:grpSp>
            <p:nvGrpSpPr>
              <p:cNvPr id="207889" name="组合 38"/>
              <p:cNvGrpSpPr/>
              <p:nvPr/>
            </p:nvGrpSpPr>
            <p:grpSpPr>
              <a:xfrm>
                <a:off x="1096564" y="4581128"/>
                <a:ext cx="876892" cy="649077"/>
                <a:chOff x="610926" y="5301208"/>
                <a:chExt cx="875796" cy="647863"/>
              </a:xfrm>
            </p:grpSpPr>
            <p:grpSp>
              <p:nvGrpSpPr>
                <p:cNvPr id="207890" name="组合 35"/>
                <p:cNvGrpSpPr/>
                <p:nvPr/>
              </p:nvGrpSpPr>
              <p:grpSpPr>
                <a:xfrm>
                  <a:off x="610926" y="5301208"/>
                  <a:ext cx="875796" cy="647863"/>
                  <a:chOff x="466910" y="5318792"/>
                  <a:chExt cx="875796" cy="647863"/>
                </a:xfrm>
              </p:grpSpPr>
              <p:sp>
                <p:nvSpPr>
                  <p:cNvPr id="207891" name="椭圆 33"/>
                  <p:cNvSpPr>
                    <a:spLocks noChangeArrowheads="1"/>
                  </p:cNvSpPr>
                  <p:nvPr/>
                </p:nvSpPr>
                <p:spPr bwMode="auto">
                  <a:xfrm>
                    <a:off x="466910" y="5318792"/>
                    <a:ext cx="875796" cy="647863"/>
                  </a:xfrm>
                  <a:prstGeom prst="ellipse">
                    <a:avLst/>
                  </a:prstGeom>
                  <a:solidFill>
                    <a:srgbClr val="EB2A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zh-CN" sz="2400"/>
                  </a:p>
                </p:txBody>
              </p:sp>
              <p:sp>
                <p:nvSpPr>
                  <p:cNvPr id="207892" name="椭圆 34"/>
                  <p:cNvSpPr>
                    <a:spLocks noChangeArrowheads="1"/>
                  </p:cNvSpPr>
                  <p:nvPr/>
                </p:nvSpPr>
                <p:spPr bwMode="auto">
                  <a:xfrm>
                    <a:off x="539840" y="5318792"/>
                    <a:ext cx="739448" cy="647229"/>
                  </a:xfrm>
                  <a:prstGeom prst="ellipse">
                    <a:avLst/>
                  </a:prstGeom>
                  <a:solidFill>
                    <a:srgbClr val="FFCC00">
                      <a:alpha val="62743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zh-CN" sz="2400"/>
                  </a:p>
                </p:txBody>
              </p:sp>
            </p:grpSp>
            <p:sp>
              <p:nvSpPr>
                <p:cNvPr id="207893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612566" y="5345324"/>
                  <a:ext cx="799180" cy="4608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zh-CN" altLang="en-US" sz="2400" b="1">
                      <a:solidFill>
                        <a:srgbClr val="00206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归纳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8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charRg st="28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59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charRg st="59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85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charRg st="85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02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charRg st="102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文本框 99"/>
          <p:cNvSpPr txBox="1">
            <a:spLocks noChangeArrowheads="1"/>
          </p:cNvSpPr>
          <p:nvPr/>
        </p:nvSpPr>
        <p:spPr bwMode="auto">
          <a:xfrm>
            <a:off x="468313" y="1462088"/>
            <a:ext cx="8008937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的直径，∠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CBD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30°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，则∠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的度数为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30°  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45°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60°  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75°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08899" name="图片 1"/>
          <p:cNvPicPr>
            <a:picLocks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753225" y="2378075"/>
            <a:ext cx="1984375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79413" y="3233738"/>
            <a:ext cx="8186737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的直径，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60°.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故选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251075" y="2166938"/>
            <a:ext cx="420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9003" y="836712"/>
            <a:ext cx="1420582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200" b="1" i="1">
                <a:latin typeface="隶书" panose="02010509060101010101" pitchFamily="49" charset="-122"/>
                <a:ea typeface="隶书" panose="02010509060101010101" pitchFamily="49" charset="-122"/>
              </a:rPr>
              <a:t>练一练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矩形 22"/>
          <p:cNvSpPr>
            <a:spLocks noChangeArrowheads="1"/>
          </p:cNvSpPr>
          <p:nvPr/>
        </p:nvSpPr>
        <p:spPr bwMode="auto">
          <a:xfrm>
            <a:off x="225425" y="966167"/>
            <a:ext cx="8215313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的直径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latin typeface="宋体" panose="02010600030101010101" pitchFamily="2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宋体" panose="02010600030101010101" pitchFamily="2" charset="-122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是圆上的两点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=40°,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则∠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＿＿＿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sz="2800"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4621213" y="1610568"/>
            <a:ext cx="12239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50°</a:t>
            </a:r>
            <a:endParaRPr lang="en-US" altLang="zh-CN" sz="2800" b="1" baseline="40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18116" name="Group 3"/>
          <p:cNvGrpSpPr/>
          <p:nvPr/>
        </p:nvGrpSpPr>
        <p:grpSpPr>
          <a:xfrm>
            <a:off x="5700713" y="1441451"/>
            <a:ext cx="2740025" cy="2255244"/>
            <a:chOff x="0" y="0"/>
            <a:chExt cx="2449" cy="1962"/>
          </a:xfrm>
        </p:grpSpPr>
        <p:sp>
          <p:nvSpPr>
            <p:cNvPr id="218117" name="Oval 4"/>
            <p:cNvSpPr>
              <a:spLocks noChangeArrowheads="1"/>
            </p:cNvSpPr>
            <p:nvPr/>
          </p:nvSpPr>
          <p:spPr bwMode="auto">
            <a:xfrm>
              <a:off x="272" y="227"/>
              <a:ext cx="1542" cy="1542"/>
            </a:xfrm>
            <a:prstGeom prst="ellipse">
              <a:avLst/>
            </a:prstGeom>
            <a:noFill/>
            <a:ln w="25400">
              <a:solidFill>
                <a:srgbClr val="0A21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18" name="AutoShape 5"/>
            <p:cNvSpPr>
              <a:spLocks noChangeArrowheads="1"/>
            </p:cNvSpPr>
            <p:nvPr/>
          </p:nvSpPr>
          <p:spPr bwMode="auto">
            <a:xfrm>
              <a:off x="998" y="977"/>
              <a:ext cx="45" cy="45"/>
            </a:xfrm>
            <a:custGeom>
              <a:avLst/>
              <a:gdLst>
                <a:gd name="T0" fmla="*/ 0 w 21600"/>
                <a:gd name="T1" fmla="*/ 10800 h 21600"/>
                <a:gd name="T2" fmla="*/ 10800 w 21600"/>
                <a:gd name="T3" fmla="*/ 0 h 21600"/>
                <a:gd name="T4" fmla="*/ 21600 w 21600"/>
                <a:gd name="T5" fmla="*/ 10800 h 21600"/>
                <a:gd name="T6" fmla="*/ 10800 w 21600"/>
                <a:gd name="T7" fmla="*/ 21600 h 21600"/>
                <a:gd name="T8" fmla="*/ 0 w 21600"/>
                <a:gd name="T9" fmla="*/ 10800 h 21600"/>
                <a:gd name="T10" fmla="*/ 5400 w 21600"/>
                <a:gd name="T11" fmla="*/ 10800 h 21600"/>
                <a:gd name="T12" fmla="*/ 10800 w 21600"/>
                <a:gd name="T13" fmla="*/ 16200 h 21600"/>
                <a:gd name="T14" fmla="*/ 16200 w 21600"/>
                <a:gd name="T15" fmla="*/ 10800 h 21600"/>
                <a:gd name="T16" fmla="*/ 10800 w 21600"/>
                <a:gd name="T17" fmla="*/ 5400 h 21600"/>
                <a:gd name="T18" fmla="*/ 5400 w 21600"/>
                <a:gd name="T19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200" i="1"/>
            </a:p>
          </p:txBody>
        </p:sp>
        <p:sp>
          <p:nvSpPr>
            <p:cNvPr id="218119" name="Line 6"/>
            <p:cNvSpPr>
              <a:spLocks noChangeShapeType="1"/>
            </p:cNvSpPr>
            <p:nvPr/>
          </p:nvSpPr>
          <p:spPr bwMode="auto">
            <a:xfrm>
              <a:off x="272" y="998"/>
              <a:ext cx="1542" cy="0"/>
            </a:xfrm>
            <a:prstGeom prst="line">
              <a:avLst/>
            </a:prstGeom>
            <a:noFill/>
            <a:ln w="25400">
              <a:solidFill>
                <a:srgbClr val="0A21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200" i="1"/>
            </a:p>
          </p:txBody>
        </p:sp>
        <p:sp>
          <p:nvSpPr>
            <p:cNvPr id="218120" name="Line 7"/>
            <p:cNvSpPr>
              <a:spLocks noChangeShapeType="1"/>
            </p:cNvSpPr>
            <p:nvPr/>
          </p:nvSpPr>
          <p:spPr bwMode="auto">
            <a:xfrm flipH="1" flipV="1">
              <a:off x="771" y="272"/>
              <a:ext cx="1043" cy="726"/>
            </a:xfrm>
            <a:prstGeom prst="line">
              <a:avLst/>
            </a:prstGeom>
            <a:noFill/>
            <a:ln w="25400">
              <a:solidFill>
                <a:srgbClr val="0A21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200" i="1"/>
            </a:p>
          </p:txBody>
        </p:sp>
        <p:sp>
          <p:nvSpPr>
            <p:cNvPr id="218121" name="Line 8"/>
            <p:cNvSpPr>
              <a:spLocks noChangeShapeType="1"/>
            </p:cNvSpPr>
            <p:nvPr/>
          </p:nvSpPr>
          <p:spPr bwMode="auto">
            <a:xfrm flipH="1">
              <a:off x="544" y="272"/>
              <a:ext cx="227" cy="1315"/>
            </a:xfrm>
            <a:prstGeom prst="line">
              <a:avLst/>
            </a:prstGeom>
            <a:noFill/>
            <a:ln w="25400">
              <a:solidFill>
                <a:srgbClr val="0A21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200" i="1"/>
            </a:p>
          </p:txBody>
        </p:sp>
        <p:sp>
          <p:nvSpPr>
            <p:cNvPr id="218122" name="Line 9"/>
            <p:cNvSpPr>
              <a:spLocks noChangeShapeType="1"/>
            </p:cNvSpPr>
            <p:nvPr/>
          </p:nvSpPr>
          <p:spPr bwMode="auto">
            <a:xfrm flipV="1">
              <a:off x="544" y="998"/>
              <a:ext cx="1270" cy="589"/>
            </a:xfrm>
            <a:prstGeom prst="line">
              <a:avLst/>
            </a:prstGeom>
            <a:noFill/>
            <a:ln w="25400">
              <a:solidFill>
                <a:srgbClr val="0A21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200" i="1"/>
            </a:p>
          </p:txBody>
        </p:sp>
        <p:sp>
          <p:nvSpPr>
            <p:cNvPr id="218123" name="Text Box 10"/>
            <p:cNvSpPr txBox="1">
              <a:spLocks noChangeArrowheads="1"/>
            </p:cNvSpPr>
            <p:nvPr/>
          </p:nvSpPr>
          <p:spPr bwMode="auto">
            <a:xfrm>
              <a:off x="0" y="862"/>
              <a:ext cx="499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200" b="1" i="1">
                  <a:latin typeface="Times New Roman" panose="02020603050405020304" pitchFamily="18" charset="0"/>
                </a:rPr>
                <a:t>A</a:t>
              </a:r>
              <a:endParaRPr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24" name="Text Box 11"/>
            <p:cNvSpPr txBox="1">
              <a:spLocks noChangeArrowheads="1"/>
            </p:cNvSpPr>
            <p:nvPr/>
          </p:nvSpPr>
          <p:spPr bwMode="auto">
            <a:xfrm>
              <a:off x="1859" y="862"/>
              <a:ext cx="59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200" b="1" i="1">
                  <a:latin typeface="Times New Roman" panose="02020603050405020304" pitchFamily="18" charset="0"/>
                </a:rPr>
                <a:t>B</a:t>
              </a:r>
              <a:endParaRPr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25" name="Text Box 12"/>
            <p:cNvSpPr txBox="1">
              <a:spLocks noChangeArrowheads="1"/>
            </p:cNvSpPr>
            <p:nvPr/>
          </p:nvSpPr>
          <p:spPr bwMode="auto">
            <a:xfrm>
              <a:off x="907" y="665"/>
              <a:ext cx="499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200" b="1" i="1">
                  <a:latin typeface="Times New Roman" panose="02020603050405020304" pitchFamily="18" charset="0"/>
                </a:rPr>
                <a:t>O</a:t>
              </a:r>
              <a:endParaRPr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26" name="Text Box 13"/>
            <p:cNvSpPr txBox="1">
              <a:spLocks noChangeArrowheads="1"/>
            </p:cNvSpPr>
            <p:nvPr/>
          </p:nvSpPr>
          <p:spPr bwMode="auto">
            <a:xfrm>
              <a:off x="363" y="1587"/>
              <a:ext cx="454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200" b="1" i="1">
                  <a:latin typeface="Times New Roman" panose="02020603050405020304" pitchFamily="18" charset="0"/>
                </a:rPr>
                <a:t>C</a:t>
              </a:r>
              <a:endParaRPr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27" name="Text Box 14"/>
            <p:cNvSpPr txBox="1">
              <a:spLocks noChangeArrowheads="1"/>
            </p:cNvSpPr>
            <p:nvPr/>
          </p:nvSpPr>
          <p:spPr bwMode="auto">
            <a:xfrm>
              <a:off x="589" y="0"/>
              <a:ext cx="544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200" b="1" i="1">
                  <a:latin typeface="Times New Roman" panose="02020603050405020304" pitchFamily="18" charset="0"/>
                </a:rPr>
                <a:t>D</a:t>
              </a:r>
              <a:endParaRPr lang="en-US" altLang="zh-CN" sz="2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8129" name="内容占位符 73730"/>
          <p:cNvSpPr>
            <a:spLocks noGrp="1" noChangeArrowheads="1"/>
          </p:cNvSpPr>
          <p:nvPr/>
        </p:nvSpPr>
        <p:spPr bwMode="auto">
          <a:xfrm>
            <a:off x="323528" y="3683000"/>
            <a:ext cx="8042275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=50°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 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=60 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的直径，则∠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AEB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等于  （        ）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A.70°               B.110°      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C.90°               D.120°</a:t>
            </a:r>
          </a:p>
        </p:txBody>
      </p:sp>
      <p:sp>
        <p:nvSpPr>
          <p:cNvPr id="73739" name="文本框 73738"/>
          <p:cNvSpPr txBox="1">
            <a:spLocks noChangeArrowheads="1"/>
          </p:cNvSpPr>
          <p:nvPr/>
        </p:nvSpPr>
        <p:spPr bwMode="auto">
          <a:xfrm flipH="1">
            <a:off x="4211960" y="4306888"/>
            <a:ext cx="360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EE0425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18131" name="组合 73758"/>
          <p:cNvGrpSpPr/>
          <p:nvPr/>
        </p:nvGrpSpPr>
        <p:grpSpPr>
          <a:xfrm>
            <a:off x="6435725" y="4293096"/>
            <a:ext cx="1879600" cy="1852613"/>
            <a:chOff x="4105" y="654"/>
            <a:chExt cx="1184" cy="1167"/>
          </a:xfrm>
        </p:grpSpPr>
        <p:sp>
          <p:nvSpPr>
            <p:cNvPr id="218132" name="椭圆 73732"/>
            <p:cNvSpPr>
              <a:spLocks noChangeArrowheads="1"/>
            </p:cNvSpPr>
            <p:nvPr/>
          </p:nvSpPr>
          <p:spPr bwMode="auto">
            <a:xfrm>
              <a:off x="4195" y="860"/>
              <a:ext cx="953" cy="9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33" name="文本框 73734"/>
            <p:cNvSpPr txBox="1">
              <a:spLocks noChangeArrowheads="1"/>
            </p:cNvSpPr>
            <p:nvPr/>
          </p:nvSpPr>
          <p:spPr bwMode="auto">
            <a:xfrm>
              <a:off x="4625" y="654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 i="1">
                  <a:solidFill>
                    <a:srgbClr val="EE042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8134" name="文本框 73735"/>
            <p:cNvSpPr txBox="1">
              <a:spLocks noChangeArrowheads="1"/>
            </p:cNvSpPr>
            <p:nvPr/>
          </p:nvSpPr>
          <p:spPr bwMode="auto">
            <a:xfrm>
              <a:off x="5012" y="1571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 i="1">
                  <a:solidFill>
                    <a:srgbClr val="EE042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8135" name="文本框 73736"/>
            <p:cNvSpPr txBox="1">
              <a:spLocks noChangeArrowheads="1"/>
            </p:cNvSpPr>
            <p:nvPr/>
          </p:nvSpPr>
          <p:spPr bwMode="auto">
            <a:xfrm>
              <a:off x="4105" y="1570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 i="1">
                  <a:solidFill>
                    <a:srgbClr val="EE042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8136" name="文本框 73737"/>
            <p:cNvSpPr txBox="1">
              <a:spLocks noChangeArrowheads="1"/>
            </p:cNvSpPr>
            <p:nvPr/>
          </p:nvSpPr>
          <p:spPr bwMode="auto">
            <a:xfrm>
              <a:off x="4535" y="1117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 i="1">
                  <a:solidFill>
                    <a:srgbClr val="EE042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18137" name="任意多边形 73752"/>
            <p:cNvSpPr>
              <a:spLocks noChangeArrowheads="1"/>
            </p:cNvSpPr>
            <p:nvPr/>
          </p:nvSpPr>
          <p:spPr bwMode="auto">
            <a:xfrm>
              <a:off x="4286" y="1058"/>
              <a:ext cx="766" cy="558"/>
            </a:xfrm>
            <a:custGeom>
              <a:avLst/>
              <a:gdLst>
                <a:gd name="T0" fmla="*/ 0 w 766"/>
                <a:gd name="T1" fmla="*/ 558 h 558"/>
                <a:gd name="T2" fmla="*/ 766 w 766"/>
                <a:gd name="T3" fmla="*/ 557 h 558"/>
                <a:gd name="T4" fmla="*/ 766 w 766"/>
                <a:gd name="T5" fmla="*/ 0 h 558"/>
                <a:gd name="T6" fmla="*/ 0 w 766"/>
                <a:gd name="T7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6" h="558">
                  <a:moveTo>
                    <a:pt x="0" y="558"/>
                  </a:moveTo>
                  <a:lnTo>
                    <a:pt x="766" y="557"/>
                  </a:lnTo>
                  <a:lnTo>
                    <a:pt x="766" y="0"/>
                  </a:lnTo>
                  <a:lnTo>
                    <a:pt x="0" y="558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38" name="任意多边形 73753"/>
            <p:cNvSpPr>
              <a:spLocks noChangeArrowheads="1"/>
            </p:cNvSpPr>
            <p:nvPr/>
          </p:nvSpPr>
          <p:spPr bwMode="auto">
            <a:xfrm>
              <a:off x="4278" y="870"/>
              <a:ext cx="779" cy="762"/>
            </a:xfrm>
            <a:custGeom>
              <a:avLst/>
              <a:gdLst>
                <a:gd name="T0" fmla="*/ 779 w 779"/>
                <a:gd name="T1" fmla="*/ 766 h 784"/>
                <a:gd name="T2" fmla="*/ 472 w 779"/>
                <a:gd name="T3" fmla="*/ 0 h 784"/>
                <a:gd name="T4" fmla="*/ 0 w 779"/>
                <a:gd name="T5" fmla="*/ 78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9" h="784">
                  <a:moveTo>
                    <a:pt x="779" y="766"/>
                  </a:moveTo>
                  <a:lnTo>
                    <a:pt x="472" y="0"/>
                  </a:lnTo>
                  <a:lnTo>
                    <a:pt x="0" y="784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139" name="文本框 73754"/>
            <p:cNvSpPr txBox="1">
              <a:spLocks noChangeArrowheads="1"/>
            </p:cNvSpPr>
            <p:nvPr/>
          </p:nvSpPr>
          <p:spPr bwMode="auto">
            <a:xfrm>
              <a:off x="5057" y="890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 i="1">
                  <a:solidFill>
                    <a:srgbClr val="EE042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8140" name="文本框 73755"/>
            <p:cNvSpPr txBox="1">
              <a:spLocks noChangeArrowheads="1"/>
            </p:cNvSpPr>
            <p:nvPr/>
          </p:nvSpPr>
          <p:spPr bwMode="auto">
            <a:xfrm>
              <a:off x="4798" y="942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 i="1">
                  <a:solidFill>
                    <a:srgbClr val="EE042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18141" name="椭圆 73757"/>
            <p:cNvSpPr>
              <a:spLocks noChangeArrowheads="1"/>
            </p:cNvSpPr>
            <p:nvPr/>
          </p:nvSpPr>
          <p:spPr bwMode="auto">
            <a:xfrm>
              <a:off x="4677" y="1307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150380" y="406405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>
                <a:latin typeface="隶书" panose="02010509060101010101" pitchFamily="49" charset="-122"/>
                <a:ea typeface="隶书" panose="02010509060101010101" pitchFamily="49" charset="-122"/>
              </a:rPr>
              <a:t>随堂练习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737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文本框 3"/>
          <p:cNvSpPr txBox="1">
            <a:spLocks noChangeArrowheads="1"/>
          </p:cNvSpPr>
          <p:nvPr/>
        </p:nvSpPr>
        <p:spPr bwMode="auto">
          <a:xfrm>
            <a:off x="390525" y="863600"/>
            <a:ext cx="8396288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内接于⊙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AB=BC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=120°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为⊙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的直径，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，那么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的值为（　　）</a:t>
            </a:r>
          </a:p>
        </p:txBody>
      </p:sp>
      <p:sp>
        <p:nvSpPr>
          <p:cNvPr id="222211" name="文本框 4"/>
          <p:cNvSpPr txBox="1">
            <a:spLocks noChangeArrowheads="1"/>
          </p:cNvSpPr>
          <p:nvPr/>
        </p:nvSpPr>
        <p:spPr bwMode="auto">
          <a:xfrm>
            <a:off x="457200" y="2168525"/>
            <a:ext cx="76295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	        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 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graphicFrame>
        <p:nvGraphicFramePr>
          <p:cNvPr id="222212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600325" y="2212975"/>
          <a:ext cx="4889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304800" imgH="228600" progId="Equation.KSEE3">
                  <p:embed/>
                </p:oleObj>
              </mc:Choice>
              <mc:Fallback>
                <p:oleObj r:id="rId3" imgW="3048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00325" y="2212975"/>
                        <a:ext cx="4889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3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251325" y="2244725"/>
          <a:ext cx="4889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5" imgW="304800" imgH="228600" progId="Equation.KSEE3">
                  <p:embed/>
                </p:oleObj>
              </mc:Choice>
              <mc:Fallback>
                <p:oleObj r:id="rId5" imgW="3048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251325" y="2244725"/>
                        <a:ext cx="4889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164288" y="1398588"/>
            <a:ext cx="438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22215" name="图片 8" descr="0f43cdcd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3005138" y="3219450"/>
            <a:ext cx="2535237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文本框 100"/>
          <p:cNvSpPr txBox="1">
            <a:spLocks noChangeArrowheads="1"/>
          </p:cNvSpPr>
          <p:nvPr/>
        </p:nvSpPr>
        <p:spPr bwMode="auto">
          <a:xfrm>
            <a:off x="279400" y="635000"/>
            <a:ext cx="868045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在⊙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上，弦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的延长线相交于点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的直径，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的中点．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试判断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之间的大小关系，并给出证明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79400" y="2490788"/>
            <a:ext cx="5497513" cy="386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证明如下：连接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的直径，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垂直平分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AC.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23236" name="图片 2" descr="图片1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5613400" y="2962275"/>
            <a:ext cx="3086100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 flipH="1">
            <a:off x="7308850" y="3302000"/>
            <a:ext cx="12700" cy="1854200"/>
          </a:xfrm>
          <a:prstGeom prst="line">
            <a:avLst/>
          </a:prstGeom>
          <a:ln w="317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文本框 100"/>
          <p:cNvSpPr txBox="1">
            <a:spLocks noChangeArrowheads="1"/>
          </p:cNvSpPr>
          <p:nvPr/>
        </p:nvSpPr>
        <p:spPr bwMode="auto">
          <a:xfrm>
            <a:off x="279400" y="549275"/>
            <a:ext cx="868045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在上述题设条件下，当△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为正三角形时，点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是否为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的中点？为什么？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79400" y="1760538"/>
            <a:ext cx="5091113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为正三角形时，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的中点．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理由如下：连接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的直径，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为正三角形，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的中点．</a:t>
            </a:r>
          </a:p>
        </p:txBody>
      </p:sp>
      <p:pic>
        <p:nvPicPr>
          <p:cNvPr id="224260" name="图片 2" descr="图片1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5613400" y="2962275"/>
            <a:ext cx="3086100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 flipH="1">
            <a:off x="7308850" y="3302000"/>
            <a:ext cx="12700" cy="1854200"/>
          </a:xfrm>
          <a:prstGeom prst="line">
            <a:avLst/>
          </a:prstGeom>
          <a:ln w="317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>
            <a:off x="6227763" y="4279900"/>
            <a:ext cx="1692275" cy="876300"/>
          </a:xfrm>
          <a:prstGeom prst="line">
            <a:avLst/>
          </a:prstGeom>
          <a:ln w="317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2"/>
          <p:cNvSpPr txBox="1">
            <a:spLocks noChangeArrowheads="1"/>
          </p:cNvSpPr>
          <p:nvPr/>
        </p:nvSpPr>
        <p:spPr bwMode="auto">
          <a:xfrm>
            <a:off x="620241" y="2834953"/>
            <a:ext cx="12874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2BFC5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圆周角定理</a:t>
            </a:r>
          </a:p>
        </p:txBody>
      </p:sp>
      <p:sp>
        <p:nvSpPr>
          <p:cNvPr id="10245" name="TextBox 23"/>
          <p:cNvSpPr txBox="1">
            <a:spLocks noChangeArrowheads="1"/>
          </p:cNvSpPr>
          <p:nvPr/>
        </p:nvSpPr>
        <p:spPr bwMode="auto">
          <a:xfrm>
            <a:off x="2244725" y="1898601"/>
            <a:ext cx="1187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2BFC5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推论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0246" name="TextBox 28"/>
          <p:cNvSpPr txBox="1">
            <a:spLocks noChangeArrowheads="1"/>
          </p:cNvSpPr>
          <p:nvPr/>
        </p:nvSpPr>
        <p:spPr bwMode="auto">
          <a:xfrm>
            <a:off x="2190750" y="4211638"/>
            <a:ext cx="1098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2BFC5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推论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0248" name="左大括号 32"/>
          <p:cNvSpPr/>
          <p:nvPr/>
        </p:nvSpPr>
        <p:spPr bwMode="auto">
          <a:xfrm>
            <a:off x="1974850" y="1679575"/>
            <a:ext cx="215900" cy="2808288"/>
          </a:xfrm>
          <a:prstGeom prst="leftBrace">
            <a:avLst>
              <a:gd name="adj1" fmla="val 7347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70C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10249" name="右箭头 33"/>
          <p:cNvSpPr>
            <a:spLocks noChangeArrowheads="1"/>
          </p:cNvSpPr>
          <p:nvPr/>
        </p:nvSpPr>
        <p:spPr bwMode="auto">
          <a:xfrm>
            <a:off x="3492500" y="1649413"/>
            <a:ext cx="287338" cy="288925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10250" name="右箭头 35"/>
          <p:cNvSpPr>
            <a:spLocks noChangeArrowheads="1"/>
          </p:cNvSpPr>
          <p:nvPr/>
        </p:nvSpPr>
        <p:spPr bwMode="auto">
          <a:xfrm>
            <a:off x="3492500" y="4329113"/>
            <a:ext cx="287338" cy="287337"/>
          </a:xfrm>
          <a:prstGeom prst="rightArrow">
            <a:avLst>
              <a:gd name="adj1" fmla="val 50000"/>
              <a:gd name="adj2" fmla="val 4992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2" name="TextBox 29"/>
          <p:cNvSpPr txBox="1">
            <a:spLocks noChangeArrowheads="1"/>
          </p:cNvSpPr>
          <p:nvPr/>
        </p:nvSpPr>
        <p:spPr bwMode="auto">
          <a:xfrm>
            <a:off x="3925888" y="3520281"/>
            <a:ext cx="4805362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直径所所对的圆周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角是直角；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90°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的圆周角所对的弦是直径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58885" y="458788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>
                <a:latin typeface="隶书" panose="02010509060101010101" pitchFamily="49" charset="-122"/>
                <a:ea typeface="隶书" panose="02010509060101010101" pitchFamily="49" charset="-122"/>
              </a:rPr>
              <a:t>课堂小结</a:t>
            </a:r>
          </a:p>
        </p:txBody>
      </p:sp>
      <p:sp>
        <p:nvSpPr>
          <p:cNvPr id="3" name="矩形 2"/>
          <p:cNvSpPr/>
          <p:nvPr/>
        </p:nvSpPr>
        <p:spPr>
          <a:xfrm>
            <a:off x="3779912" y="148478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</a:rPr>
              <a:t>同弧或等弧上的圆周角相等</a:t>
            </a:r>
            <a:r>
              <a:rPr lang="en-US" altLang="zh-CN" sz="2800" b="1" dirty="0">
                <a:solidFill>
                  <a:srgbClr val="FF0000"/>
                </a:solidFill>
              </a:rPr>
              <a:t>;</a:t>
            </a:r>
            <a:r>
              <a:rPr lang="zh-CN" altLang="zh-CN" sz="2800" b="1" dirty="0">
                <a:solidFill>
                  <a:srgbClr val="FF0000"/>
                </a:solidFill>
              </a:rPr>
              <a:t>在同圆或等圆中</a:t>
            </a:r>
            <a:r>
              <a:rPr lang="en-US" altLang="zh-CN" sz="2800" b="1" dirty="0">
                <a:solidFill>
                  <a:srgbClr val="FF0000"/>
                </a:solidFill>
              </a:rPr>
              <a:t>,</a:t>
            </a:r>
            <a:r>
              <a:rPr lang="zh-CN" altLang="zh-CN" sz="2800" b="1" dirty="0">
                <a:solidFill>
                  <a:srgbClr val="FF0000"/>
                </a:solidFill>
              </a:rPr>
              <a:t>相等的圆周角所对的弧相等</a:t>
            </a:r>
            <a:r>
              <a:rPr lang="en-US" altLang="zh-CN" sz="2800" b="1" i="1" dirty="0">
                <a:solidFill>
                  <a:srgbClr val="FF0000"/>
                </a:solidFill>
              </a:rPr>
              <a:t>.</a:t>
            </a:r>
            <a:endParaRPr lang="zh-CN" altLang="zh-CN" sz="2800" b="1" dirty="0">
              <a:solidFill>
                <a:srgbClr val="FF0000"/>
              </a:solidFill>
            </a:endParaRPr>
          </a:p>
        </p:txBody>
      </p:sp>
      <p:pic>
        <p:nvPicPr>
          <p:cNvPr id="10251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0375900" y="11391900"/>
            <a:ext cx="266700" cy="368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8" grpId="0"/>
      <p:bldP spid="10249" grpId="0"/>
      <p:bldP spid="1025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3353" y="764704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学习目标</a:t>
            </a:r>
          </a:p>
        </p:txBody>
      </p:sp>
      <p:sp>
        <p:nvSpPr>
          <p:cNvPr id="5" name="文本框 28"/>
          <p:cNvSpPr txBox="1"/>
          <p:nvPr/>
        </p:nvSpPr>
        <p:spPr>
          <a:xfrm>
            <a:off x="899592" y="2708920"/>
            <a:ext cx="7488831" cy="1308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4572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defRPr/>
            </a:pPr>
            <a:r>
              <a:rPr lang="en-US" altLang="zh-CN" sz="2800" b="1" dirty="0">
                <a:solidFill>
                  <a:srgbClr val="000000"/>
                </a:solidFill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</a:rPr>
              <a:t>了解同弧上圆周角的关系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  <a:p>
            <a:pPr marR="0" defTabSz="4572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defRPr/>
            </a:pPr>
            <a:r>
              <a:rPr lang="en-US" altLang="zh-CN" sz="2800" b="1" dirty="0">
                <a:solidFill>
                  <a:srgbClr val="000000"/>
                </a:solidFill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</a:rPr>
              <a:t>了解直径所对的圆周角的度数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54865" y="764704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复习引入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65150" y="1641475"/>
            <a:ext cx="49482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什么是圆周角？</a:t>
            </a:r>
            <a:r>
              <a:rPr lang="zh-CN" altLang="en-US" sz="2800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endParaRPr lang="zh-CN" altLang="en-US" sz="2800" dirty="0">
              <a:solidFill>
                <a:srgbClr val="000000"/>
              </a:solidFill>
              <a:latin typeface="方正黑体_GBK" pitchFamily="65" charset="-122"/>
              <a:ea typeface="方正黑体_GBK" pitchFamily="65" charset="-122"/>
            </a:endParaRPr>
          </a:p>
        </p:txBody>
      </p:sp>
      <p:sp>
        <p:nvSpPr>
          <p:cNvPr id="7" name="Text Box 2"/>
          <p:cNvSpPr txBox="1"/>
          <p:nvPr/>
        </p:nvSpPr>
        <p:spPr>
          <a:xfrm>
            <a:off x="690563" y="3352800"/>
            <a:ext cx="1012825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特征：</a:t>
            </a:r>
          </a:p>
        </p:txBody>
      </p:sp>
      <p:sp>
        <p:nvSpPr>
          <p:cNvPr id="8" name="Text Box 3"/>
          <p:cNvSpPr txBox="1"/>
          <p:nvPr/>
        </p:nvSpPr>
        <p:spPr>
          <a:xfrm>
            <a:off x="1819275" y="3355975"/>
            <a:ext cx="411480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 </a:t>
            </a:r>
            <a:r>
              <a:rPr lang="zh-CN" altLang="en-US" sz="28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角的顶点在圆上</a:t>
            </a:r>
            <a:r>
              <a:rPr lang="en-US" altLang="x-none" sz="28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" name="Text Box 4"/>
          <p:cNvSpPr txBox="1"/>
          <p:nvPr/>
        </p:nvSpPr>
        <p:spPr>
          <a:xfrm>
            <a:off x="1338263" y="4022725"/>
            <a:ext cx="4529137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altLang="x-none" sz="28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 </a:t>
            </a:r>
            <a:r>
              <a:rPr lang="zh-CN" altLang="en-US" sz="28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角的两边都与圆相交</a:t>
            </a:r>
            <a:r>
              <a:rPr lang="en-US" altLang="x-none" sz="28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65150" y="2312988"/>
            <a:ext cx="83359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顶点在圆上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并且两边都和圆相交的角叫圆周角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1" name="Group 8"/>
          <p:cNvGrpSpPr/>
          <p:nvPr/>
        </p:nvGrpSpPr>
        <p:grpSpPr>
          <a:xfrm>
            <a:off x="5867400" y="3352800"/>
            <a:ext cx="2438400" cy="3082925"/>
            <a:chOff x="0" y="0"/>
            <a:chExt cx="3840" cy="4856"/>
          </a:xfrm>
        </p:grpSpPr>
        <p:sp>
          <p:nvSpPr>
            <p:cNvPr id="12" name="Text Box 9">
              <a:hlinkClick r:id="rId4" action="ppaction://program"/>
            </p:cNvPr>
            <p:cNvSpPr txBox="1">
              <a:spLocks noChangeArrowheads="1"/>
            </p:cNvSpPr>
            <p:nvPr/>
          </p:nvSpPr>
          <p:spPr bwMode="auto">
            <a:xfrm>
              <a:off x="1134" y="4040"/>
              <a:ext cx="1560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800">
                <a:latin typeface="Times New Roman" panose="02020603050405020304" pitchFamily="18" charset="0"/>
              </a:endParaRPr>
            </a:p>
          </p:txBody>
        </p:sp>
        <p:grpSp>
          <p:nvGrpSpPr>
            <p:cNvPr id="13" name="Group 10"/>
            <p:cNvGrpSpPr/>
            <p:nvPr/>
          </p:nvGrpSpPr>
          <p:grpSpPr>
            <a:xfrm>
              <a:off x="0" y="0"/>
              <a:ext cx="3840" cy="3960"/>
              <a:chOff x="0" y="0"/>
              <a:chExt cx="1536" cy="1584"/>
            </a:xfrm>
          </p:grpSpPr>
          <p:grpSp>
            <p:nvGrpSpPr>
              <p:cNvPr id="14" name="Group 11"/>
              <p:cNvGrpSpPr/>
              <p:nvPr/>
            </p:nvGrpSpPr>
            <p:grpSpPr>
              <a:xfrm>
                <a:off x="96" y="243"/>
                <a:ext cx="1236" cy="1236"/>
                <a:chOff x="0" y="0"/>
                <a:chExt cx="1524" cy="1524"/>
              </a:xfrm>
            </p:grpSpPr>
            <p:sp>
              <p:nvSpPr>
                <p:cNvPr id="26" name="Oval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24" cy="15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sp>
              <p:nvSpPr>
                <p:cNvPr id="2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2" y="576"/>
                  <a:ext cx="576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1000" i="1">
                      <a:solidFill>
                        <a:srgbClr val="FF3300"/>
                      </a:solidFill>
                      <a:latin typeface="Times New Roman" panose="02020603050405020304" pitchFamily="18" charset="0"/>
                    </a:rPr>
                    <a:t>●</a:t>
                  </a:r>
                  <a:r>
                    <a:rPr lang="en-US" altLang="zh-CN" sz="2400" i="1">
                      <a:latin typeface="Times New Roman" panose="02020603050405020304" pitchFamily="18" charset="0"/>
                    </a:rPr>
                    <a:t>O</a:t>
                  </a:r>
                  <a:endParaRPr lang="en-US" altLang="zh-CN" sz="10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 flipV="1">
                <a:off x="331" y="236"/>
                <a:ext cx="459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790" y="260"/>
                <a:ext cx="446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H="1" flipV="1">
                <a:off x="155" y="542"/>
                <a:ext cx="1069" cy="658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178" y="565"/>
                <a:ext cx="158" cy="779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 flipV="1">
                <a:off x="331" y="683"/>
                <a:ext cx="964" cy="67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 flipH="1">
                <a:off x="1200" y="672"/>
                <a:ext cx="96" cy="5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" name="Text Box 20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144" y="129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1152" y="120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672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1296" y="48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800" y="746596"/>
            <a:ext cx="7848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什么是圆周角定理？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4294967295"/>
          </p:nvPr>
        </p:nvSpPr>
        <p:spPr>
          <a:xfrm>
            <a:off x="0" y="1557338"/>
            <a:ext cx="7524328" cy="573087"/>
          </a:xfrm>
          <a:noFill/>
        </p:spPr>
        <p:txBody>
          <a:bodyPr/>
          <a:lstStyle/>
          <a:p>
            <a:pPr marL="1905" indent="-344805" algn="ctr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圆周角等于它所对弧上的圆心角的一半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5125" name="Group 8"/>
          <p:cNvGrpSpPr/>
          <p:nvPr/>
        </p:nvGrpSpPr>
        <p:grpSpPr>
          <a:xfrm>
            <a:off x="3611563" y="3498850"/>
            <a:ext cx="1962150" cy="1962150"/>
            <a:chOff x="0" y="0"/>
            <a:chExt cx="1524" cy="1524"/>
          </a:xfrm>
        </p:grpSpPr>
        <p:sp>
          <p:nvSpPr>
            <p:cNvPr id="202757" name="Oval 9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02758" name="Text Box 10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1000" i="1">
                  <a:solidFill>
                    <a:schemeClr val="hlink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●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endParaRPr lang="en-US" altLang="zh-CN" sz="10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128" name="Group 11"/>
          <p:cNvGrpSpPr/>
          <p:nvPr/>
        </p:nvGrpSpPr>
        <p:grpSpPr>
          <a:xfrm>
            <a:off x="4011613" y="3117850"/>
            <a:ext cx="1752600" cy="2743200"/>
            <a:chOff x="0" y="0"/>
            <a:chExt cx="1104" cy="1728"/>
          </a:xfrm>
        </p:grpSpPr>
        <p:sp>
          <p:nvSpPr>
            <p:cNvPr id="202760" name="Line 12"/>
            <p:cNvSpPr>
              <a:spLocks noChangeShapeType="1"/>
            </p:cNvSpPr>
            <p:nvPr/>
          </p:nvSpPr>
          <p:spPr bwMode="auto">
            <a:xfrm flipV="1">
              <a:off x="228" y="468"/>
              <a:ext cx="612" cy="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2761" name="Line 13"/>
            <p:cNvSpPr>
              <a:spLocks noChangeShapeType="1"/>
            </p:cNvSpPr>
            <p:nvPr/>
          </p:nvSpPr>
          <p:spPr bwMode="auto">
            <a:xfrm flipH="1" flipV="1">
              <a:off x="188" y="277"/>
              <a:ext cx="64" cy="1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2762" name="Line 14"/>
            <p:cNvSpPr>
              <a:spLocks noChangeShapeType="1"/>
            </p:cNvSpPr>
            <p:nvPr/>
          </p:nvSpPr>
          <p:spPr bwMode="auto">
            <a:xfrm>
              <a:off x="188" y="277"/>
              <a:ext cx="212" cy="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2763" name="Text Box 15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02764" name="Text Box 16"/>
            <p:cNvSpPr txBox="1">
              <a:spLocks noChangeArrowheads="1"/>
            </p:cNvSpPr>
            <p:nvPr/>
          </p:nvSpPr>
          <p:spPr bwMode="auto">
            <a:xfrm>
              <a:off x="156" y="14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02765" name="Text Box 17"/>
            <p:cNvSpPr txBox="1">
              <a:spLocks noChangeArrowheads="1"/>
            </p:cNvSpPr>
            <p:nvPr/>
          </p:nvSpPr>
          <p:spPr bwMode="auto">
            <a:xfrm>
              <a:off x="816" y="2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02766" name="Line 18"/>
            <p:cNvSpPr>
              <a:spLocks noChangeShapeType="1"/>
            </p:cNvSpPr>
            <p:nvPr/>
          </p:nvSpPr>
          <p:spPr bwMode="auto">
            <a:xfrm flipV="1">
              <a:off x="385" y="465"/>
              <a:ext cx="470" cy="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5136" name="Group 19"/>
          <p:cNvGrpSpPr/>
          <p:nvPr/>
        </p:nvGrpSpPr>
        <p:grpSpPr>
          <a:xfrm>
            <a:off x="715963" y="3575050"/>
            <a:ext cx="1962150" cy="1962150"/>
            <a:chOff x="0" y="0"/>
            <a:chExt cx="1524" cy="1524"/>
          </a:xfrm>
        </p:grpSpPr>
        <p:sp>
          <p:nvSpPr>
            <p:cNvPr id="202768" name="Oval 20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02769" name="Text Box 21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1000" i="1">
                  <a:solidFill>
                    <a:schemeClr val="hlink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●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endParaRPr lang="en-US" altLang="zh-CN" sz="10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139" name="Group 22"/>
          <p:cNvGrpSpPr/>
          <p:nvPr/>
        </p:nvGrpSpPr>
        <p:grpSpPr>
          <a:xfrm>
            <a:off x="715963" y="3194050"/>
            <a:ext cx="2133600" cy="2438400"/>
            <a:chOff x="0" y="0"/>
            <a:chExt cx="1344" cy="1536"/>
          </a:xfrm>
        </p:grpSpPr>
        <p:sp>
          <p:nvSpPr>
            <p:cNvPr id="202771" name="Line 23"/>
            <p:cNvSpPr>
              <a:spLocks noChangeShapeType="1"/>
            </p:cNvSpPr>
            <p:nvPr/>
          </p:nvSpPr>
          <p:spPr bwMode="auto">
            <a:xfrm flipV="1">
              <a:off x="204" y="468"/>
              <a:ext cx="876" cy="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2772" name="Line 24"/>
            <p:cNvSpPr>
              <a:spLocks noChangeShapeType="1"/>
            </p:cNvSpPr>
            <p:nvPr/>
          </p:nvSpPr>
          <p:spPr bwMode="auto">
            <a:xfrm flipV="1">
              <a:off x="205" y="277"/>
              <a:ext cx="223" cy="1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2773" name="Line 25"/>
            <p:cNvSpPr>
              <a:spLocks noChangeShapeType="1"/>
            </p:cNvSpPr>
            <p:nvPr/>
          </p:nvSpPr>
          <p:spPr bwMode="auto">
            <a:xfrm>
              <a:off x="428" y="277"/>
              <a:ext cx="212" cy="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2774" name="Text Box 26"/>
            <p:cNvSpPr txBox="1">
              <a:spLocks noChangeArrowheads="1"/>
            </p:cNvSpPr>
            <p:nvPr/>
          </p:nvSpPr>
          <p:spPr bwMode="auto">
            <a:xfrm>
              <a:off x="240" y="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02775" name="Text Box 27"/>
            <p:cNvSpPr txBox="1">
              <a:spLocks noChangeArrowheads="1"/>
            </p:cNvSpPr>
            <p:nvPr/>
          </p:nvSpPr>
          <p:spPr bwMode="auto">
            <a:xfrm>
              <a:off x="0" y="124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02776" name="Text Box 28"/>
            <p:cNvSpPr txBox="1">
              <a:spLocks noChangeArrowheads="1"/>
            </p:cNvSpPr>
            <p:nvPr/>
          </p:nvSpPr>
          <p:spPr bwMode="auto">
            <a:xfrm>
              <a:off x="1056" y="2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5146" name="Group 29"/>
          <p:cNvGrpSpPr/>
          <p:nvPr/>
        </p:nvGrpSpPr>
        <p:grpSpPr>
          <a:xfrm>
            <a:off x="6373813" y="3517900"/>
            <a:ext cx="1962150" cy="1962150"/>
            <a:chOff x="0" y="0"/>
            <a:chExt cx="1524" cy="1524"/>
          </a:xfrm>
        </p:grpSpPr>
        <p:sp>
          <p:nvSpPr>
            <p:cNvPr id="202778" name="Oval 30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02779" name="Text Box 31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1000" i="1">
                  <a:solidFill>
                    <a:schemeClr val="hlink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●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endParaRPr lang="en-US" altLang="zh-CN" sz="10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149" name="Group 32"/>
          <p:cNvGrpSpPr/>
          <p:nvPr/>
        </p:nvGrpSpPr>
        <p:grpSpPr>
          <a:xfrm>
            <a:off x="6049963" y="3117850"/>
            <a:ext cx="2476500" cy="1828800"/>
            <a:chOff x="0" y="0"/>
            <a:chExt cx="1560" cy="1152"/>
          </a:xfrm>
        </p:grpSpPr>
        <p:sp>
          <p:nvSpPr>
            <p:cNvPr id="202781" name="Line 33"/>
            <p:cNvSpPr>
              <a:spLocks noChangeShapeType="1"/>
            </p:cNvSpPr>
            <p:nvPr/>
          </p:nvSpPr>
          <p:spPr bwMode="auto">
            <a:xfrm flipV="1">
              <a:off x="216" y="468"/>
              <a:ext cx="1080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2782" name="Line 34"/>
            <p:cNvSpPr>
              <a:spLocks noChangeShapeType="1"/>
            </p:cNvSpPr>
            <p:nvPr/>
          </p:nvSpPr>
          <p:spPr bwMode="auto">
            <a:xfrm flipV="1">
              <a:off x="221" y="277"/>
              <a:ext cx="423" cy="7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2783" name="Line 35"/>
            <p:cNvSpPr>
              <a:spLocks noChangeShapeType="1"/>
            </p:cNvSpPr>
            <p:nvPr/>
          </p:nvSpPr>
          <p:spPr bwMode="auto">
            <a:xfrm>
              <a:off x="644" y="277"/>
              <a:ext cx="212" cy="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2784" name="Text Box 36"/>
            <p:cNvSpPr txBox="1">
              <a:spLocks noChangeArrowheads="1"/>
            </p:cNvSpPr>
            <p:nvPr/>
          </p:nvSpPr>
          <p:spPr bwMode="auto">
            <a:xfrm>
              <a:off x="456" y="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02785" name="Text Box 37"/>
            <p:cNvSpPr txBox="1">
              <a:spLocks noChangeArrowheads="1"/>
            </p:cNvSpPr>
            <p:nvPr/>
          </p:nvSpPr>
          <p:spPr bwMode="auto">
            <a:xfrm>
              <a:off x="0" y="86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02786" name="Text Box 38"/>
            <p:cNvSpPr txBox="1">
              <a:spLocks noChangeArrowheads="1"/>
            </p:cNvSpPr>
            <p:nvPr/>
          </p:nvSpPr>
          <p:spPr bwMode="auto">
            <a:xfrm>
              <a:off x="1272" y="2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02787" name="Line 39"/>
            <p:cNvSpPr>
              <a:spLocks noChangeShapeType="1"/>
            </p:cNvSpPr>
            <p:nvPr/>
          </p:nvSpPr>
          <p:spPr bwMode="auto">
            <a:xfrm flipV="1">
              <a:off x="816" y="465"/>
              <a:ext cx="482" cy="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7207" name="组合 7206"/>
          <p:cNvGrpSpPr/>
          <p:nvPr/>
        </p:nvGrpSpPr>
        <p:grpSpPr>
          <a:xfrm>
            <a:off x="1804988" y="2181225"/>
            <a:ext cx="3635375" cy="841375"/>
            <a:chOff x="1474" y="1434"/>
            <a:chExt cx="2290" cy="530"/>
          </a:xfrm>
        </p:grpSpPr>
        <p:sp>
          <p:nvSpPr>
            <p:cNvPr id="202789" name="Text Box 41"/>
            <p:cNvSpPr txBox="1">
              <a:spLocks noChangeArrowheads="1"/>
            </p:cNvSpPr>
            <p:nvPr/>
          </p:nvSpPr>
          <p:spPr bwMode="auto">
            <a:xfrm>
              <a:off x="1474" y="1525"/>
              <a:ext cx="229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Clr>
                  <a:schemeClr val="folHlink"/>
                </a:buClr>
                <a:buSzTx/>
                <a:buFont typeface="Wingdings" panose="05000000000000000000" pitchFamily="2" charset="2"/>
                <a:buNone/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即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∠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=      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AOC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202790" name="对象 5158"/>
            <p:cNvGraphicFramePr>
              <a:graphicFrameLocks noChangeAspect="1"/>
            </p:cNvGraphicFramePr>
            <p:nvPr/>
          </p:nvGraphicFramePr>
          <p:xfrm>
            <a:off x="2699" y="1434"/>
            <a:ext cx="202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r:id="rId4" imgW="152400" imgH="394335" progId="Equation.DSMT4">
                    <p:embed/>
                  </p:oleObj>
                </mc:Choice>
                <mc:Fallback>
                  <p:oleObj r:id="rId4" imgW="152400" imgH="39433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99" y="1434"/>
                          <a:ext cx="202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0"/>
          <p:cNvSpPr>
            <a:spLocks noChangeArrowheads="1"/>
          </p:cNvSpPr>
          <p:nvPr/>
        </p:nvSpPr>
        <p:spPr bwMode="auto">
          <a:xfrm>
            <a:off x="3419872" y="692696"/>
            <a:ext cx="244827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讲授新课</a:t>
            </a:r>
            <a:endParaRPr lang="zh-CN" altLang="en-US" sz="3600" dirty="0">
              <a:solidFill>
                <a:schemeClr val="bg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文本框 6151"/>
          <p:cNvSpPr txBox="1">
            <a:spLocks noChangeArrowheads="1"/>
          </p:cNvSpPr>
          <p:nvPr/>
        </p:nvSpPr>
        <p:spPr bwMode="auto">
          <a:xfrm>
            <a:off x="275046" y="1628800"/>
            <a:ext cx="37208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圆周角定理的推论</a:t>
            </a:r>
            <a:r>
              <a:rPr lang="en-US" altLang="zh-CN" sz="32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  <a:endParaRPr lang="zh-CN" altLang="en-US" sz="3200" b="1" dirty="0">
              <a:solidFill>
                <a:srgbClr val="00666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8" y="2924944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同弧或等弧上的圆周角相等</a:t>
            </a:r>
            <a:r>
              <a:rPr lang="en-US" altLang="zh-CN" sz="2800" b="1" dirty="0"/>
              <a:t>;</a:t>
            </a:r>
            <a:r>
              <a:rPr lang="zh-CN" altLang="zh-CN" sz="2800" b="1" dirty="0"/>
              <a:t>在同圆或等圆中</a:t>
            </a:r>
            <a:r>
              <a:rPr lang="en-US" altLang="zh-CN" sz="2800" b="1" dirty="0"/>
              <a:t>,</a:t>
            </a:r>
            <a:r>
              <a:rPr lang="zh-CN" altLang="zh-CN" sz="2800" b="1" dirty="0"/>
              <a:t>相等的圆周角所对的弧相等</a:t>
            </a:r>
            <a:r>
              <a:rPr lang="en-US" altLang="zh-CN" sz="2800" b="1" i="1" dirty="0"/>
              <a:t>.</a:t>
            </a:r>
            <a:endParaRPr lang="zh-CN" altLang="zh-CN" sz="2800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1"/>
              <p:cNvSpPr/>
              <p:nvPr/>
            </p:nvSpPr>
            <p:spPr>
              <a:xfrm>
                <a:off x="611560" y="865819"/>
                <a:ext cx="7776864" cy="10239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zh-CN" sz="2800" b="1" dirty="0"/>
                  <a:t>如图</a:t>
                </a:r>
                <a:r>
                  <a:rPr lang="en-US" altLang="zh-CN" sz="2800" b="1" dirty="0"/>
                  <a:t>,</a:t>
                </a:r>
                <a:r>
                  <a:rPr lang="zh-CN" altLang="zh-CN" sz="2800" b="1" dirty="0"/>
                  <a:t>在☉</a:t>
                </a:r>
                <a:r>
                  <a:rPr lang="en-US" altLang="zh-CN" sz="2800" b="1" i="1" dirty="0"/>
                  <a:t>O</a:t>
                </a:r>
                <a:r>
                  <a:rPr lang="zh-CN" altLang="zh-CN" sz="2800" b="1" dirty="0"/>
                  <a:t>中</a:t>
                </a:r>
                <a:r>
                  <a:rPr lang="en-US" altLang="zh-CN" sz="2800" b="1" dirty="0"/>
                  <a:t>,</a:t>
                </a:r>
                <a:r>
                  <a:rPr lang="en-US" altLang="zh-CN" sz="2800" b="1" i="1" dirty="0"/>
                  <a:t>D</a:t>
                </a:r>
                <a:r>
                  <a:rPr lang="zh-CN" altLang="zh-CN" sz="2800" b="1" dirty="0"/>
                  <a:t>是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800" b="1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groupChr>
                  </m:oMath>
                </a14:m>
                <a:r>
                  <a:rPr lang="zh-CN" altLang="zh-CN" sz="2800" b="1" dirty="0"/>
                  <a:t>的中点</a:t>
                </a:r>
                <a:r>
                  <a:rPr lang="en-US" altLang="zh-CN" sz="2800" b="1" dirty="0"/>
                  <a:t>,</a:t>
                </a:r>
                <a:r>
                  <a:rPr lang="en-US" altLang="zh-CN" sz="2800" b="1" i="1" dirty="0"/>
                  <a:t>BD</a:t>
                </a:r>
                <a:r>
                  <a:rPr lang="en-US" altLang="zh-CN" sz="2800" b="1" dirty="0"/>
                  <a:t>,</a:t>
                </a:r>
                <a:r>
                  <a:rPr lang="en-US" altLang="zh-CN" sz="2800" b="1" i="1" dirty="0"/>
                  <a:t>AC</a:t>
                </a:r>
                <a:r>
                  <a:rPr lang="zh-CN" altLang="zh-CN" sz="2800" b="1" dirty="0"/>
                  <a:t>相交于点</a:t>
                </a:r>
                <a:r>
                  <a:rPr lang="en-US" altLang="zh-CN" sz="2800" b="1" i="1" dirty="0"/>
                  <a:t>E.</a:t>
                </a:r>
                <a:r>
                  <a:rPr lang="zh-CN" altLang="zh-CN" sz="2800" b="1" dirty="0"/>
                  <a:t>求证</a:t>
                </a:r>
                <a:r>
                  <a:rPr lang="en-US" altLang="zh-CN" sz="2800" b="1" dirty="0"/>
                  <a:t>:</a:t>
                </a:r>
                <a:r>
                  <a:rPr lang="zh-CN" altLang="zh-CN" sz="2800" b="1" dirty="0"/>
                  <a:t>△</a:t>
                </a:r>
                <a:r>
                  <a:rPr lang="en-US" altLang="zh-CN" sz="2800" b="1" i="1" dirty="0"/>
                  <a:t>ABD</a:t>
                </a:r>
                <a:r>
                  <a:rPr lang="zh-CN" altLang="zh-CN" sz="2800" b="1" dirty="0"/>
                  <a:t>∽△</a:t>
                </a:r>
                <a:r>
                  <a:rPr lang="en-US" altLang="zh-CN" sz="2800" b="1" i="1" dirty="0"/>
                  <a:t>EBC.</a:t>
                </a:r>
                <a:endParaRPr lang="zh-CN" altLang="zh-CN" sz="2800" b="1" dirty="0"/>
              </a:p>
            </p:txBody>
          </p:sp>
        </mc:Choice>
        <mc:Fallback xmlns="">
          <p:sp>
            <p:nvSpPr>
              <p:cNvPr id="5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65819"/>
                <a:ext cx="7776864" cy="1023935"/>
              </a:xfrm>
              <a:prstGeom prst="rect">
                <a:avLst/>
              </a:prstGeom>
              <a:blipFill rotWithShape="1">
                <a:blip r:embed="rId2"/>
                <a:stretch>
                  <a:fillRect l="-1" t="-31" r="1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129sqdy55.jpg" descr="id:2147509553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751512" y="1700808"/>
            <a:ext cx="1800200" cy="16561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3"/>
              <p:cNvSpPr/>
              <p:nvPr/>
            </p:nvSpPr>
            <p:spPr>
              <a:xfrm>
                <a:off x="1799184" y="3717032"/>
                <a:ext cx="5904656" cy="1747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zh-CN" sz="2400" b="1" dirty="0">
                    <a:solidFill>
                      <a:srgbClr val="FF0000"/>
                    </a:solidFill>
                  </a:rPr>
                  <a:t>证明</a:t>
                </a:r>
                <a:r>
                  <a:rPr lang="en-US" altLang="zh-CN" sz="2400" b="1" dirty="0">
                    <a:solidFill>
                      <a:srgbClr val="FF0000"/>
                    </a:solidFill>
                  </a:rPr>
                  <a:t>: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∵D</a:t>
                </a:r>
                <a:r>
                  <a:rPr lang="zh-CN" altLang="zh-CN" sz="2400" b="1" dirty="0">
                    <a:solidFill>
                      <a:srgbClr val="FF0000"/>
                    </a:solidFill>
                  </a:rPr>
                  <a:t>是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groupCh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</a:rPr>
                  <a:t>的中点</a:t>
                </a:r>
                <a:r>
                  <a:rPr lang="en-US" altLang="zh-CN" sz="2400" b="1" dirty="0">
                    <a:solidFill>
                      <a:srgbClr val="FF0000"/>
                    </a:solidFill>
                  </a:rPr>
                  <a:t>,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∴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groupChr>
                  </m:oMath>
                </a14:m>
                <a:r>
                  <a:rPr lang="en-US" altLang="zh-CN" sz="2400" b="1" i="1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groupChr>
                  </m:oMath>
                </a14:m>
                <a:r>
                  <a:rPr lang="en-US" altLang="zh-CN" sz="2400" b="1" i="1" dirty="0">
                    <a:solidFill>
                      <a:srgbClr val="FF0000"/>
                    </a:solidFill>
                  </a:rPr>
                  <a:t>.∴</a:t>
                </a:r>
                <a:r>
                  <a:rPr lang="zh-CN" altLang="zh-CN" sz="2400" b="1" dirty="0">
                    <a:solidFill>
                      <a:srgbClr val="FF0000"/>
                    </a:solidFill>
                  </a:rPr>
                  <a:t>∠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ABD=</a:t>
                </a:r>
                <a:r>
                  <a:rPr lang="zh-CN" altLang="zh-CN" sz="2400" b="1" dirty="0">
                    <a:solidFill>
                      <a:srgbClr val="FF0000"/>
                    </a:solidFill>
                  </a:rPr>
                  <a:t>∠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DBC.</a:t>
                </a:r>
                <a:endParaRPr lang="zh-CN" altLang="zh-CN" sz="2400" b="1" dirty="0">
                  <a:solidFill>
                    <a:srgbClr val="FF0000"/>
                  </a:solidFill>
                </a:endParaRPr>
              </a:p>
              <a:p>
                <a:r>
                  <a:rPr lang="zh-CN" altLang="zh-CN" sz="2400" b="1" dirty="0">
                    <a:solidFill>
                      <a:srgbClr val="FF0000"/>
                    </a:solidFill>
                  </a:rPr>
                  <a:t>又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∵</a:t>
                </a:r>
                <a:r>
                  <a:rPr lang="zh-CN" altLang="zh-CN" sz="2400" b="1" dirty="0">
                    <a:solidFill>
                      <a:srgbClr val="FF0000"/>
                    </a:solidFill>
                  </a:rPr>
                  <a:t>∠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ADB</a:t>
                </a:r>
                <a:r>
                  <a:rPr lang="zh-CN" altLang="zh-CN" sz="2400" b="1" dirty="0">
                    <a:solidFill>
                      <a:srgbClr val="FF0000"/>
                    </a:solidFill>
                  </a:rPr>
                  <a:t>与∠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ACB</a:t>
                </a:r>
                <a:r>
                  <a:rPr lang="zh-CN" altLang="zh-CN" sz="2400" b="1" dirty="0">
                    <a:solidFill>
                      <a:srgbClr val="FF0000"/>
                    </a:solidFill>
                  </a:rPr>
                  <a:t>是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groupCh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</a:rPr>
                  <a:t>所对的圆周角</a:t>
                </a:r>
                <a:r>
                  <a:rPr lang="en-US" altLang="zh-CN" sz="2400" b="1" dirty="0">
                    <a:solidFill>
                      <a:srgbClr val="FF0000"/>
                    </a:solidFill>
                  </a:rPr>
                  <a:t>,</a:t>
                </a:r>
                <a:endParaRPr lang="zh-CN" altLang="zh-CN" sz="2400" b="1" dirty="0">
                  <a:solidFill>
                    <a:srgbClr val="FF0000"/>
                  </a:solidFill>
                </a:endParaRPr>
              </a:p>
              <a:p>
                <a:r>
                  <a:rPr lang="en-US" altLang="zh-CN" sz="2400" b="1" i="1" dirty="0">
                    <a:solidFill>
                      <a:srgbClr val="FF0000"/>
                    </a:solidFill>
                  </a:rPr>
                  <a:t>∴</a:t>
                </a:r>
                <a:r>
                  <a:rPr lang="zh-CN" altLang="zh-CN" sz="2400" b="1" dirty="0">
                    <a:solidFill>
                      <a:srgbClr val="FF0000"/>
                    </a:solidFill>
                  </a:rPr>
                  <a:t>∠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ADB=</a:t>
                </a:r>
                <a:r>
                  <a:rPr lang="zh-CN" altLang="zh-CN" sz="2400" b="1" dirty="0">
                    <a:solidFill>
                      <a:srgbClr val="FF0000"/>
                    </a:solidFill>
                  </a:rPr>
                  <a:t>∠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ACB.∴</a:t>
                </a:r>
                <a:r>
                  <a:rPr lang="zh-CN" altLang="zh-CN" sz="2400" b="1" dirty="0">
                    <a:solidFill>
                      <a:srgbClr val="FF0000"/>
                    </a:solidFill>
                  </a:rPr>
                  <a:t>△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ABD</a:t>
                </a:r>
                <a:r>
                  <a:rPr lang="zh-CN" altLang="zh-CN" sz="2400" b="1" dirty="0">
                    <a:solidFill>
                      <a:srgbClr val="FF0000"/>
                    </a:solidFill>
                  </a:rPr>
                  <a:t>∽△</a:t>
                </a:r>
                <a:r>
                  <a:rPr lang="en-US" altLang="zh-CN" sz="2400" b="1" i="1" dirty="0">
                    <a:solidFill>
                      <a:srgbClr val="FF0000"/>
                    </a:solidFill>
                  </a:rPr>
                  <a:t>EBC.</a:t>
                </a:r>
                <a:endParaRPr lang="zh-CN" altLang="zh-CN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184" y="3717032"/>
                <a:ext cx="5904656" cy="1747979"/>
              </a:xfrm>
              <a:prstGeom prst="rect">
                <a:avLst/>
              </a:prstGeom>
              <a:blipFill rotWithShape="1">
                <a:blip r:embed="rId4"/>
                <a:stretch>
                  <a:fillRect l="-4" t="-22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6" name="文本框 6151"/>
          <p:cNvSpPr txBox="1">
            <a:spLocks noChangeArrowheads="1"/>
          </p:cNvSpPr>
          <p:nvPr/>
        </p:nvSpPr>
        <p:spPr bwMode="auto">
          <a:xfrm>
            <a:off x="467544" y="1066076"/>
            <a:ext cx="3840641" cy="58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直径所对应的圆周角</a:t>
            </a:r>
          </a:p>
        </p:txBody>
      </p:sp>
      <p:sp>
        <p:nvSpPr>
          <p:cNvPr id="204809" name="Text Box 7"/>
          <p:cNvSpPr txBox="1">
            <a:spLocks noChangeArrowheads="1"/>
          </p:cNvSpPr>
          <p:nvPr/>
        </p:nvSpPr>
        <p:spPr bwMode="auto">
          <a:xfrm>
            <a:off x="252413" y="1610692"/>
            <a:ext cx="7291387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是圆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的直径，</a:t>
            </a:r>
          </a:p>
        </p:txBody>
      </p:sp>
      <p:sp>
        <p:nvSpPr>
          <p:cNvPr id="204810" name="Text Box 24"/>
          <p:cNvSpPr txBox="1">
            <a:spLocks noChangeArrowheads="1"/>
          </p:cNvSpPr>
          <p:nvPr/>
        </p:nvSpPr>
        <p:spPr bwMode="auto">
          <a:xfrm>
            <a:off x="738188" y="2500313"/>
            <a:ext cx="38528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则∠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800" i="1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29" name="Picture 29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670550" y="2030413"/>
            <a:ext cx="28606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2830513" y="2554288"/>
            <a:ext cx="1368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B092C"/>
                </a:solidFill>
                <a:latin typeface="Times New Roman" panose="02020603050405020304" pitchFamily="18" charset="0"/>
              </a:rPr>
              <a:t>90°</a:t>
            </a: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2830513" y="3168650"/>
            <a:ext cx="13684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B092C"/>
                </a:solidFill>
                <a:latin typeface="Times New Roman" panose="02020603050405020304" pitchFamily="18" charset="0"/>
              </a:rPr>
              <a:t>90°</a:t>
            </a: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325438" y="4581128"/>
            <a:ext cx="56880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DEBE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00"/>
              </a:spcBef>
              <a:buClr>
                <a:srgbClr val="CC9900"/>
              </a:buClr>
              <a:buSzPct val="65000"/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推论：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直径所对的圆周角是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直角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325438" y="5273278"/>
            <a:ext cx="6107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6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反之，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90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°的圆周角所对的弦是直径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Box 3"/>
          <p:cNvSpPr txBox="1">
            <a:spLocks noChangeArrowheads="1"/>
          </p:cNvSpPr>
          <p:nvPr/>
        </p:nvSpPr>
        <p:spPr bwMode="auto">
          <a:xfrm>
            <a:off x="212725" y="827088"/>
            <a:ext cx="90154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你能确定圆形笑脸的圆心吗？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725" y="1760538"/>
            <a:ext cx="87169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利用三角板在圆中画出两个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90°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的圆周角，这样就得到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两条直径，那么这两条直径的交点就是圆心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pic>
        <p:nvPicPr>
          <p:cNvPr id="2" name="图片 1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18200" y="3501008"/>
            <a:ext cx="2341563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4"/>
          <p:cNvSpPr txBox="1"/>
          <p:nvPr/>
        </p:nvSpPr>
        <p:spPr>
          <a:xfrm>
            <a:off x="225425" y="1169988"/>
            <a:ext cx="8512175" cy="1211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直径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10 cm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，弦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6 cm.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的长；</a:t>
            </a:r>
          </a:p>
        </p:txBody>
      </p:sp>
      <p:pic>
        <p:nvPicPr>
          <p:cNvPr id="43" name="Picture 1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121275" y="1947863"/>
            <a:ext cx="2881313" cy="253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46"/>
          <p:cNvSpPr txBox="1">
            <a:spLocks noChangeArrowheads="1"/>
          </p:cNvSpPr>
          <p:nvPr/>
        </p:nvSpPr>
        <p:spPr bwMode="auto">
          <a:xfrm>
            <a:off x="225425" y="2379663"/>
            <a:ext cx="4968875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的平分线交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B,</a:t>
            </a:r>
            <a:r>
              <a:rPr lang="en-US" altLang="zh-CN" sz="2800" i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的长．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400800" y="4467225"/>
            <a:ext cx="50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26" name="Picture 14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6507163" y="4279900"/>
            <a:ext cx="18097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Line 15"/>
          <p:cNvSpPr>
            <a:spLocks noChangeShapeType="1"/>
          </p:cNvSpPr>
          <p:nvPr/>
        </p:nvSpPr>
        <p:spPr bwMode="auto">
          <a:xfrm>
            <a:off x="6040438" y="2371725"/>
            <a:ext cx="566737" cy="2024063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2" name="Group 16"/>
          <p:cNvGrpSpPr/>
          <p:nvPr/>
        </p:nvGrpSpPr>
        <p:grpSpPr>
          <a:xfrm>
            <a:off x="5481638" y="3271838"/>
            <a:ext cx="2160587" cy="1143000"/>
            <a:chOff x="48" y="18"/>
            <a:chExt cx="1440" cy="762"/>
          </a:xfrm>
        </p:grpSpPr>
        <p:sp>
          <p:nvSpPr>
            <p:cNvPr id="206857" name="Line 17"/>
            <p:cNvSpPr>
              <a:spLocks noChangeShapeType="1"/>
            </p:cNvSpPr>
            <p:nvPr/>
          </p:nvSpPr>
          <p:spPr bwMode="auto">
            <a:xfrm flipH="1" flipV="1">
              <a:off x="48" y="18"/>
              <a:ext cx="744" cy="7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6858" name="Line 18"/>
            <p:cNvSpPr>
              <a:spLocks noChangeShapeType="1"/>
            </p:cNvSpPr>
            <p:nvPr/>
          </p:nvSpPr>
          <p:spPr bwMode="auto">
            <a:xfrm flipV="1">
              <a:off x="788" y="42"/>
              <a:ext cx="700" cy="73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484188" y="3644900"/>
            <a:ext cx="5251450" cy="2076450"/>
            <a:chOff x="192" y="0"/>
            <a:chExt cx="3308" cy="1308"/>
          </a:xfrm>
        </p:grpSpPr>
        <p:sp>
          <p:nvSpPr>
            <p:cNvPr id="206860" name="Rectangle 26"/>
            <p:cNvSpPr>
              <a:spLocks noChangeArrowheads="1"/>
            </p:cNvSpPr>
            <p:nvPr/>
          </p:nvSpPr>
          <p:spPr bwMode="auto">
            <a:xfrm>
              <a:off x="227" y="0"/>
              <a:ext cx="2047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解：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en-US" altLang="zh-CN" sz="2800" b="1">
                  <a:solidFill>
                    <a:srgbClr val="FF0000"/>
                  </a:solidFill>
                </a:rPr>
                <a:t>∵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AC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是直径，</a:t>
              </a:r>
            </a:p>
          </p:txBody>
        </p:sp>
        <p:sp>
          <p:nvSpPr>
            <p:cNvPr id="206861" name="Rectangle 27"/>
            <p:cNvSpPr>
              <a:spLocks noChangeArrowheads="1"/>
            </p:cNvSpPr>
            <p:nvPr/>
          </p:nvSpPr>
          <p:spPr bwMode="auto">
            <a:xfrm>
              <a:off x="192" y="336"/>
              <a:ext cx="2596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∴ ∠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ADC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=90°.</a:t>
              </a:r>
            </a:p>
          </p:txBody>
        </p:sp>
        <p:sp>
          <p:nvSpPr>
            <p:cNvPr id="206862" name="Rectangle 28"/>
            <p:cNvSpPr>
              <a:spLocks noChangeArrowheads="1"/>
            </p:cNvSpPr>
            <p:nvPr/>
          </p:nvSpPr>
          <p:spPr bwMode="auto">
            <a:xfrm>
              <a:off x="559" y="672"/>
              <a:ext cx="1712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在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Rt△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ADC</a:t>
              </a:r>
              <a:r>
                <a:rPr lang="zh-CN" altLang="en-US" sz="2800" b="1">
                  <a:solidFill>
                    <a:srgbClr val="FF0000"/>
                  </a:solidFill>
                </a:rPr>
                <a:t>中，</a:t>
              </a:r>
            </a:p>
          </p:txBody>
        </p:sp>
        <p:graphicFrame>
          <p:nvGraphicFramePr>
            <p:cNvPr id="206863" name="Object 11"/>
            <p:cNvGraphicFramePr>
              <a:graphicFrameLocks noChangeAspect="1"/>
            </p:cNvGraphicFramePr>
            <p:nvPr/>
          </p:nvGraphicFramePr>
          <p:xfrm>
            <a:off x="583" y="960"/>
            <a:ext cx="2917" cy="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r:id="rId5" imgW="2234565" imgH="266700" progId="Equation.DSMT4">
                    <p:embed/>
                  </p:oleObj>
                </mc:Choice>
                <mc:Fallback>
                  <p:oleObj r:id="rId5" imgW="2234565" imgH="266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83" y="960"/>
                          <a:ext cx="2917" cy="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Microsoft Office PowerPoint</Application>
  <PresentationFormat>全屏显示(4:3)</PresentationFormat>
  <Paragraphs>122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方正黑体_GBK</vt:lpstr>
      <vt:lpstr>黑体</vt:lpstr>
      <vt:lpstr>华文行楷</vt:lpstr>
      <vt:lpstr>隶书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2016-06-22T03:57:00Z</dcterms:created>
  <dcterms:modified xsi:type="dcterms:W3CDTF">2023-01-16T19:57:12Z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981D641B0F434140B7CEFE62A3C2661D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