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67" r:id="rId2"/>
    <p:sldId id="366" r:id="rId3"/>
    <p:sldId id="427" r:id="rId4"/>
    <p:sldId id="307" r:id="rId5"/>
    <p:sldId id="429" r:id="rId6"/>
    <p:sldId id="428" r:id="rId7"/>
    <p:sldId id="430" r:id="rId8"/>
    <p:sldId id="431" r:id="rId9"/>
    <p:sldId id="308" r:id="rId10"/>
    <p:sldId id="309" r:id="rId11"/>
    <p:sldId id="299" r:id="rId12"/>
    <p:sldId id="274" r:id="rId13"/>
    <p:sldId id="301" r:id="rId14"/>
    <p:sldId id="335" r:id="rId15"/>
    <p:sldId id="275" r:id="rId16"/>
    <p:sldId id="432" r:id="rId17"/>
    <p:sldId id="311" r:id="rId18"/>
    <p:sldId id="312" r:id="rId19"/>
    <p:sldId id="313" r:id="rId20"/>
    <p:sldId id="276" r:id="rId21"/>
    <p:sldId id="277" r:id="rId22"/>
    <p:sldId id="316" r:id="rId23"/>
    <p:sldId id="314" r:id="rId24"/>
    <p:sldId id="315" r:id="rId25"/>
    <p:sldId id="279" r:id="rId26"/>
    <p:sldId id="282" r:id="rId27"/>
    <p:sldId id="433" r:id="rId28"/>
    <p:sldId id="434" r:id="rId29"/>
    <p:sldId id="435" r:id="rId30"/>
    <p:sldId id="436" r:id="rId31"/>
    <p:sldId id="437" r:id="rId32"/>
    <p:sldId id="317" r:id="rId33"/>
    <p:sldId id="318" r:id="rId34"/>
    <p:sldId id="320" r:id="rId35"/>
    <p:sldId id="319" r:id="rId36"/>
    <p:sldId id="321" r:id="rId37"/>
    <p:sldId id="333" r:id="rId38"/>
    <p:sldId id="334" r:id="rId39"/>
    <p:sldId id="438" r:id="rId40"/>
    <p:sldId id="439" r:id="rId41"/>
    <p:sldId id="440" r:id="rId42"/>
    <p:sldId id="322" r:id="rId43"/>
    <p:sldId id="328" r:id="rId44"/>
    <p:sldId id="329" r:id="rId45"/>
    <p:sldId id="330" r:id="rId46"/>
    <p:sldId id="325" r:id="rId47"/>
    <p:sldId id="331" r:id="rId48"/>
    <p:sldId id="332" r:id="rId49"/>
    <p:sldId id="323" r:id="rId50"/>
    <p:sldId id="326" r:id="rId51"/>
    <p:sldId id="324" r:id="rId52"/>
    <p:sldId id="426" r:id="rId53"/>
    <p:sldId id="411" r:id="rId54"/>
    <p:sldId id="412" r:id="rId5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A50021"/>
    <a:srgbClr val="FF3300"/>
    <a:srgbClr val="FF33CC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46" d="100"/>
          <a:sy n="146" d="100"/>
        </p:scale>
        <p:origin x="-624" y="-90"/>
      </p:cViewPr>
      <p:guideLst>
        <p:guide orient="horz" pos="16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6669C0E6-05F1-4562-900B-9E97384FFF0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6CD67-B0CC-432A-ACC0-0BB9BC2A24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0BCBB-A63F-4F97-AFAA-ED16EDC748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31238-382B-40B5-BEB4-F3EEDFD09B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D480D-3D25-4ADE-9112-E09C5FC81E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7B133-1DF7-45C0-B73D-A83BBC0614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C40B5-85A0-4A08-9B28-7462E1F0E5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27582-2B87-4C38-8923-64C02D7621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314D4-03AE-47CD-AE1E-81BE7F468F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B478D-1283-4E1E-A3CA-2FCCEBDBF9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7065F-8497-46DB-AB48-31C9152DAC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7CAD7-6E25-4D99-A591-8956A65217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13B87-1264-4BF5-A5B8-CDC54B2C44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908A3-3436-4C50-9150-394E08436E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E444D-0D1F-4B97-91A9-510883C6EC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E3D38-5E21-452E-898F-CC8D190CD7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D517D-62EE-4A9A-B045-C9124AC989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E4F47-ACA8-427B-96A6-EA19458398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4AC2B-9DB7-4D74-B220-1A04E22ABC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3963A-1773-4304-A27F-18FBA8BF3A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A2D04-EAB1-46BF-8092-45E9B97562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7D7A0-2B9A-4FE2-AE11-706C298EED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0F14B-EE45-4134-A990-B4052D9E1E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87403-793F-4F09-A6E9-08BE84F7C0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8B975-A7DE-4E6E-A525-09CD7CB730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A4EF2-DC6E-48B7-9B35-C2B069FB6E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BA434-9225-498E-834A-E12BA4E05F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1C8BD-3D88-41E5-9AAC-4487BE93F7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91B8-8E48-4324-9022-338C1ACB0A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F8B42-680C-40D7-AC40-3C16C6C835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00576-0901-4C53-B476-06531DD20F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38F15-FA27-4A45-A7E1-C4A6F98DA3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F3AD3-9B63-4DC6-BFE5-F564887826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CD17C-4CC4-4C4E-8806-A9ED438532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A7764-75B2-45A7-B525-CA74E8D9FB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F1FF3-D051-4E19-B79D-01ED2B1C1D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58183-79B1-43D6-8C71-878A597D1B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46D7F-E862-4769-B7CE-D2A85E9085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1FC88-BB0C-4B53-A608-BA57A7D1E6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0CC59-D84A-4FD3-BDCC-D69B008F7D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B5507-ABE3-424D-AEC4-64E2652785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64541-18C1-4D8A-9107-4956252D47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F9907-D7DA-41A7-9DC0-11C0A21CF7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08246-4322-4421-8159-2E49BE6A3F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85D8D-C135-43DF-9F7B-ED2461C849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0E87-6E46-418D-86A1-0E60880985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BEA1D-DF2F-4C3F-BB1B-E0FCCDF731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09FC0-E81A-47D6-A922-26F6BDF158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A5630-7BFD-46A4-A10C-91DEEF3B55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6638C-6146-493F-BA1B-6B57AD7CFE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DD194-5EB8-417F-9007-6A380EFAEC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A5585-DEF0-4224-A717-C85CF7EE07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5B1CC-4E12-488B-941D-2906AE85D0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D6969-4DC0-4625-B48B-AD866FD633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2746-A0B1-460F-8D69-947DACD120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544CF-83A5-45DC-BD27-B2F9D16C0A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256CD-0D57-4674-AFAB-E60E1C47DE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5D577-9928-449E-B804-0C345425AF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E3D45-ACC9-4622-A614-D38B5E6A03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A10C4-76B1-4772-9D5B-74D86DCEA7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55601-7109-42EE-8A04-A3495311A2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2CA0D-4EE7-4897-A38E-5B4B80B679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25ED-11DB-4307-B51C-63EFC02E2C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1432C-BADB-48A1-AD57-D8FF70DB48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C3428-E3D3-46CF-A981-ECA6353E8B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817FB-6450-4E57-B189-A94AB1C2E3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0" hangingPunct="0">
              <a:defRPr sz="900">
                <a:solidFill>
                  <a:srgbClr val="898989"/>
                </a:solidFill>
              </a:defRPr>
            </a:lvl1pPr>
          </a:lstStyle>
          <a:p>
            <a:fld id="{C6C647AB-8ADB-4A8D-8B8E-E5B8C731F890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1" name="矩形 14"/>
          <p:cNvSpPr>
            <a:spLocks noChangeArrowheads="1"/>
          </p:cNvSpPr>
          <p:nvPr userDrawn="1"/>
        </p:nvSpPr>
        <p:spPr bwMode="auto">
          <a:xfrm>
            <a:off x="-6" y="128709"/>
            <a:ext cx="9144905" cy="391339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1000" smtClean="0"/>
          </a:p>
        </p:txBody>
      </p:sp>
      <p:pic>
        <p:nvPicPr>
          <p:cNvPr id="12" name="图片 21"/>
          <p:cNvPicPr>
            <a:picLocks noChangeAspect="1" noChangeArrowheads="1"/>
          </p:cNvPicPr>
          <p:nvPr userDrawn="1"/>
        </p:nvPicPr>
        <p:blipFill>
          <a:blip r:embed="rId67" cstate="email"/>
          <a:srcRect l="-2669" r="-10663"/>
          <a:stretch>
            <a:fillRect/>
          </a:stretch>
        </p:blipFill>
        <p:spPr bwMode="auto">
          <a:xfrm>
            <a:off x="1675210" y="136923"/>
            <a:ext cx="7469981" cy="38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8"/>
          <p:cNvPicPr>
            <a:picLocks noChangeAspect="1" noChangeArrowheads="1"/>
          </p:cNvPicPr>
          <p:nvPr userDrawn="1"/>
        </p:nvPicPr>
        <p:blipFill>
          <a:blip r:embed="rId68" cstate="email"/>
          <a:srcRect/>
          <a:stretch>
            <a:fillRect/>
          </a:stretch>
        </p:blipFill>
        <p:spPr bwMode="auto">
          <a:xfrm>
            <a:off x="8505826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 userDrawn="1"/>
        </p:nvSpPr>
        <p:spPr bwMode="auto">
          <a:xfrm>
            <a:off x="6144053" y="210741"/>
            <a:ext cx="235224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人民教育</a:t>
            </a:r>
            <a:r>
              <a:rPr lang="zh-CN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七</a:t>
            </a:r>
            <a:r>
              <a:rPr lang="zh-CN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890587" y="1275606"/>
            <a:ext cx="4307681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3000" b="1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Unit 2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3572" y="1870934"/>
            <a:ext cx="6122194" cy="60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60000"/>
              </a:spcBef>
              <a:defRPr/>
            </a:pPr>
            <a:r>
              <a:rPr lang="en-US" altLang="zh-CN" sz="30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time do you go to school?</a:t>
            </a:r>
            <a:endParaRPr lang="zh-CN" altLang="en-US" sz="3000" b="1" spc="225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077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25766" y="1148953"/>
            <a:ext cx="3027759" cy="39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10828" y="2903934"/>
            <a:ext cx="4307681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700" b="1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Section B</a:t>
            </a:r>
          </a:p>
        </p:txBody>
      </p:sp>
      <p:sp>
        <p:nvSpPr>
          <p:cNvPr id="8" name="矩形 7"/>
          <p:cNvSpPr/>
          <p:nvPr/>
        </p:nvSpPr>
        <p:spPr>
          <a:xfrm>
            <a:off x="17284" y="4371950"/>
            <a:ext cx="610848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874544" y="690563"/>
            <a:ext cx="29718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6600"/>
                </a:solidFill>
              </a:rPr>
              <a:t>in the morning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400" b="1"/>
          </a:p>
          <a:p>
            <a:pPr eaLnBrk="1" hangingPunct="1">
              <a:spcBef>
                <a:spcPct val="50000"/>
              </a:spcBef>
            </a:pPr>
            <a:endParaRPr lang="en-US" altLang="zh-CN" sz="2400" b="1"/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in the afternoon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400" b="1"/>
          </a:p>
          <a:p>
            <a:pPr eaLnBrk="1" hangingPunct="1">
              <a:spcBef>
                <a:spcPct val="50000"/>
              </a:spcBef>
            </a:pPr>
            <a:endParaRPr lang="en-US" altLang="zh-CN" sz="2400" b="1"/>
          </a:p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in the evening</a:t>
            </a:r>
          </a:p>
        </p:txBody>
      </p:sp>
      <p:sp>
        <p:nvSpPr>
          <p:cNvPr id="116739" name="Text Box 27"/>
          <p:cNvSpPr txBox="1">
            <a:spLocks noChangeArrowheads="1"/>
          </p:cNvSpPr>
          <p:nvPr/>
        </p:nvSpPr>
        <p:spPr bwMode="auto">
          <a:xfrm>
            <a:off x="309563" y="983456"/>
            <a:ext cx="96244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/>
              <a:t>Beijing</a:t>
            </a:r>
          </a:p>
        </p:txBody>
      </p:sp>
      <p:sp>
        <p:nvSpPr>
          <p:cNvPr id="116741" name="Rectangle 80"/>
          <p:cNvSpPr>
            <a:spLocks noChangeArrowheads="1"/>
          </p:cNvSpPr>
          <p:nvPr/>
        </p:nvSpPr>
        <p:spPr bwMode="auto">
          <a:xfrm>
            <a:off x="225029" y="4158854"/>
            <a:ext cx="127201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/>
              <a:t>New York</a:t>
            </a:r>
          </a:p>
        </p:txBody>
      </p:sp>
      <p:pic>
        <p:nvPicPr>
          <p:cNvPr id="116743" name="Picture 8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5228" y="578644"/>
            <a:ext cx="1376363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5" name="Picture 8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0701" y="3652838"/>
            <a:ext cx="1403747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8" name="图片 116747" descr="good-morning-sun_wallpapers_3521_1024x76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6404" y="690563"/>
            <a:ext cx="2095500" cy="117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9" name="Text Box 91"/>
          <p:cNvSpPr txBox="1">
            <a:spLocks noChangeArrowheads="1"/>
          </p:cNvSpPr>
          <p:nvPr/>
        </p:nvSpPr>
        <p:spPr bwMode="auto">
          <a:xfrm>
            <a:off x="285750" y="2571750"/>
            <a:ext cx="1493044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/>
              <a:t>Los Angeles</a:t>
            </a:r>
            <a:endParaRPr lang="zh-CN" altLang="en-US" sz="2100" b="1"/>
          </a:p>
        </p:txBody>
      </p:sp>
      <p:pic>
        <p:nvPicPr>
          <p:cNvPr id="85106" name="Picture 1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2854" y="2032398"/>
            <a:ext cx="1321594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2" name="图片 116751" descr="4a56fc85h689e216755a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06404" y="2139553"/>
            <a:ext cx="2095500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6" name="图片 116755" descr="fe0df24539882c0618eca975d377bb0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95688" y="3705225"/>
            <a:ext cx="2106216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41" grpId="0"/>
      <p:bldP spid="1167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>
          <a:xfrm>
            <a:off x="471487" y="1265635"/>
            <a:ext cx="2552700" cy="1700213"/>
          </a:xfr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120629" y="1669256"/>
            <a:ext cx="77033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chemeClr val="tx2"/>
                </a:solidFill>
              </a:rPr>
              <a:t>a.m.</a:t>
            </a:r>
          </a:p>
        </p:txBody>
      </p:sp>
      <p:pic>
        <p:nvPicPr>
          <p:cNvPr id="28676" name="Picture 4" descr="10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>
          <a:xfrm>
            <a:off x="5543550" y="967978"/>
            <a:ext cx="2596754" cy="1989534"/>
          </a:xfrm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48651" y="1615679"/>
            <a:ext cx="67865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rgbClr val="FF3300"/>
                </a:solidFill>
              </a:rPr>
              <a:t>p.m.</a:t>
            </a:r>
          </a:p>
        </p:txBody>
      </p:sp>
      <p:pic>
        <p:nvPicPr>
          <p:cNvPr id="28678" name="Picture 6" descr="16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3120628" y="2965848"/>
            <a:ext cx="2376488" cy="161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495300" y="3112294"/>
            <a:ext cx="1919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in</a:t>
            </a:r>
            <a:r>
              <a:rPr lang="en-US" altLang="zh-CN" sz="2400" b="1"/>
              <a:t> the</a:t>
            </a:r>
            <a:r>
              <a:rPr lang="en-US" altLang="zh-CN"/>
              <a:t> </a:t>
            </a:r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1322785" y="3112294"/>
            <a:ext cx="125491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morning</a:t>
            </a:r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6209110" y="2999185"/>
            <a:ext cx="94000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in</a:t>
            </a:r>
            <a:r>
              <a:rPr lang="en-US" altLang="zh-CN" sz="2400" b="1"/>
              <a:t> the</a:t>
            </a:r>
            <a:r>
              <a:rPr lang="en-US" altLang="zh-CN"/>
              <a:t> </a:t>
            </a:r>
          </a:p>
        </p:txBody>
      </p:sp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3350419" y="4694635"/>
            <a:ext cx="94000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in</a:t>
            </a:r>
            <a:r>
              <a:rPr lang="en-US" altLang="zh-CN" sz="2400" b="1"/>
              <a:t> the</a:t>
            </a:r>
            <a:r>
              <a:rPr lang="en-US" altLang="zh-CN"/>
              <a:t> </a:t>
            </a:r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7011591" y="3020616"/>
            <a:ext cx="140731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afternoon</a:t>
            </a:r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4143376" y="4694635"/>
            <a:ext cx="113585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evening</a:t>
            </a:r>
          </a:p>
        </p:txBody>
      </p:sp>
      <p:sp>
        <p:nvSpPr>
          <p:cNvPr id="28688" name="文本框 28687"/>
          <p:cNvSpPr txBox="1">
            <a:spLocks noChangeArrowheads="1"/>
          </p:cNvSpPr>
          <p:nvPr/>
        </p:nvSpPr>
        <p:spPr bwMode="auto">
          <a:xfrm>
            <a:off x="5636419" y="3573066"/>
            <a:ext cx="809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3300"/>
                </a:solidFill>
              </a:rPr>
              <a:t>p.m.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7" grpId="0"/>
      <p:bldP spid="216071" grpId="0"/>
      <p:bldP spid="216072" grpId="0"/>
      <p:bldP spid="216073" grpId="0"/>
      <p:bldP spid="216074" grpId="0"/>
      <p:bldP spid="216075" grpId="0"/>
      <p:bldP spid="216076" grpId="0"/>
      <p:bldP spid="286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331119" y="4300538"/>
            <a:ext cx="405050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What do you usually do in the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22685" y="3277791"/>
            <a:ext cx="213240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in the morning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381625" y="2705100"/>
            <a:ext cx="226814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in the afternoon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736057" y="1571625"/>
            <a:ext cx="1997869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in the evening</a:t>
            </a:r>
          </a:p>
        </p:txBody>
      </p:sp>
      <p:sp>
        <p:nvSpPr>
          <p:cNvPr id="25618" name="AutoShape 18"/>
          <p:cNvSpPr/>
          <p:nvPr/>
        </p:nvSpPr>
        <p:spPr bwMode="auto">
          <a:xfrm>
            <a:off x="5322094" y="4018360"/>
            <a:ext cx="107156" cy="864394"/>
          </a:xfrm>
          <a:prstGeom prst="leftBrace">
            <a:avLst>
              <a:gd name="adj1" fmla="val 66961"/>
              <a:gd name="adj2" fmla="val 50000"/>
            </a:avLst>
          </a:prstGeom>
          <a:noFill/>
          <a:ln w="5715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482829" y="3911204"/>
            <a:ext cx="140731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</a:rPr>
              <a:t>morning?</a:t>
            </a: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5482829" y="4286250"/>
            <a:ext cx="155971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</a:rPr>
              <a:t>afternoon?</a:t>
            </a: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5482829" y="4607719"/>
            <a:ext cx="128825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</a:rPr>
              <a:t>evening?</a:t>
            </a:r>
          </a:p>
        </p:txBody>
      </p:sp>
      <p:pic>
        <p:nvPicPr>
          <p:cNvPr id="29710" name="图片 29709" descr="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6719" y="1191816"/>
            <a:ext cx="231933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图片 29711" descr="W0200808213995174417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36057" y="2625329"/>
            <a:ext cx="2336006" cy="163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图片 29713" descr="3fd3fda0645ef6c2565ed5675cf6ea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55394" y="1195388"/>
            <a:ext cx="1997869" cy="147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/>
      <p:bldP spid="25615" grpId="0"/>
      <p:bldP spid="25616" grpId="0"/>
      <p:bldP spid="25617" grpId="0"/>
      <p:bldP spid="25618" grpId="0" bldLvl="0" animBg="1"/>
      <p:bldP spid="25619" grpId="0"/>
      <p:bldP spid="25620" grpId="0"/>
      <p:bldP spid="256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0828" y="1812131"/>
            <a:ext cx="2228850" cy="3486150"/>
          </a:xfrm>
        </p:spPr>
        <p:txBody>
          <a:bodyPr/>
          <a:lstStyle/>
          <a:p>
            <a:pPr marL="257175" indent="-257175">
              <a:buSzPct val="75000"/>
              <a:buFont typeface="Wingdings" panose="05000000000000000000" pitchFamily="2" charset="2"/>
              <a:buChar char="•"/>
            </a:pPr>
            <a:r>
              <a:rPr lang="en-US" altLang="zh-CN" b="1" smtClean="0">
                <a:solidFill>
                  <a:srgbClr val="C8000E"/>
                </a:solidFill>
                <a:latin typeface="Times New Roman" panose="02020603050405020304" pitchFamily="18" charset="0"/>
              </a:rPr>
              <a:t>do homework</a:t>
            </a:r>
          </a:p>
          <a:p>
            <a:pPr marL="257175" indent="-257175">
              <a:buSzPct val="75000"/>
              <a:buFont typeface="Wingdings" panose="05000000000000000000" pitchFamily="2" charset="2"/>
              <a:buChar char="•"/>
            </a:pPr>
            <a:endParaRPr lang="en-US" altLang="zh-CN" b="1" smtClean="0">
              <a:solidFill>
                <a:srgbClr val="C8000E"/>
              </a:solidFill>
              <a:latin typeface="Times New Roman" panose="02020603050405020304" pitchFamily="18" charset="0"/>
            </a:endParaRPr>
          </a:p>
          <a:p>
            <a:pPr marL="257175" indent="-257175">
              <a:buSzPct val="75000"/>
              <a:buFont typeface="Wingdings" panose="05000000000000000000" pitchFamily="2" charset="2"/>
              <a:buChar char="•"/>
            </a:pPr>
            <a:r>
              <a:rPr lang="en-US" altLang="zh-CN" b="1" smtClean="0">
                <a:solidFill>
                  <a:srgbClr val="C8000E"/>
                </a:solidFill>
                <a:latin typeface="Times New Roman" panose="02020603050405020304" pitchFamily="18" charset="0"/>
              </a:rPr>
              <a:t>eat dinner</a:t>
            </a:r>
          </a:p>
          <a:p>
            <a:pPr marL="257175" indent="-257175">
              <a:buSzPct val="75000"/>
              <a:buFont typeface="Wingdings" panose="05000000000000000000" pitchFamily="2" charset="2"/>
              <a:buChar char="•"/>
            </a:pPr>
            <a:endParaRPr lang="en-US" altLang="zh-CN" b="1" smtClean="0">
              <a:solidFill>
                <a:srgbClr val="C8000E"/>
              </a:solidFill>
              <a:latin typeface="Times New Roman" panose="02020603050405020304" pitchFamily="18" charset="0"/>
            </a:endParaRPr>
          </a:p>
          <a:p>
            <a:pPr marL="257175" indent="-257175">
              <a:buSzPct val="75000"/>
              <a:buFont typeface="Wingdings" panose="05000000000000000000" pitchFamily="2" charset="2"/>
              <a:buChar char="•"/>
            </a:pPr>
            <a:r>
              <a:rPr lang="en-US" altLang="zh-CN" b="1" smtClean="0">
                <a:solidFill>
                  <a:srgbClr val="C8000E"/>
                </a:solidFill>
                <a:latin typeface="Times New Roman" panose="02020603050405020304" pitchFamily="18" charset="0"/>
              </a:rPr>
              <a:t>eat breakfast</a:t>
            </a:r>
          </a:p>
          <a:p>
            <a:pPr marL="257175" indent="-257175">
              <a:buSzPct val="75000"/>
              <a:buFont typeface="Wingdings" panose="05000000000000000000" pitchFamily="2" charset="2"/>
              <a:buChar char="•"/>
            </a:pPr>
            <a:endParaRPr lang="en-US" altLang="zh-CN" b="1" smtClean="0">
              <a:solidFill>
                <a:srgbClr val="C8000E"/>
              </a:solidFill>
              <a:latin typeface="Times New Roman" panose="02020603050405020304" pitchFamily="18" charset="0"/>
            </a:endParaRPr>
          </a:p>
          <a:p>
            <a:pPr marL="257175" indent="-257175">
              <a:buSzPct val="75000"/>
              <a:buFont typeface="Wingdings" panose="05000000000000000000" pitchFamily="2" charset="2"/>
              <a:buChar char="•"/>
            </a:pPr>
            <a:r>
              <a:rPr lang="en-US" altLang="zh-CN" b="1" smtClean="0">
                <a:solidFill>
                  <a:srgbClr val="C8000E"/>
                </a:solidFill>
                <a:latin typeface="Times New Roman" panose="02020603050405020304" pitchFamily="18" charset="0"/>
              </a:rPr>
              <a:t>go to bed</a:t>
            </a: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31640" y="639994"/>
            <a:ext cx="6606778" cy="85725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When do people usually …?</a:t>
            </a:r>
            <a:br>
              <a:rPr lang="en-US" altLang="zh-CN" sz="2400" b="1" dirty="0">
                <a:latin typeface="Times New Roman" panose="02020603050405020304" pitchFamily="18" charset="0"/>
              </a:rPr>
            </a:br>
            <a:r>
              <a:rPr lang="en-US" altLang="zh-CN" sz="2400" b="1" dirty="0">
                <a:latin typeface="Times New Roman" panose="02020603050405020304" pitchFamily="18" charset="0"/>
              </a:rPr>
              <a:t>People usually …?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230417" y="1576387"/>
            <a:ext cx="2888456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b="1">
                <a:solidFill>
                  <a:srgbClr val="006600"/>
                </a:solidFill>
              </a:rPr>
              <a:t>in the morning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000" b="1">
              <a:solidFill>
                <a:srgbClr val="0066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000" b="1">
                <a:solidFill>
                  <a:srgbClr val="006600"/>
                </a:solidFill>
              </a:rPr>
              <a:t>in the afternoon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000" b="1">
              <a:solidFill>
                <a:srgbClr val="0066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000" b="1">
                <a:solidFill>
                  <a:srgbClr val="006600"/>
                </a:solidFill>
              </a:rPr>
              <a:t>in the evening</a:t>
            </a: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3189685" y="2074069"/>
            <a:ext cx="1883569" cy="1200150"/>
          </a:xfrm>
          <a:prstGeom prst="line">
            <a:avLst/>
          </a:prstGeom>
          <a:noFill/>
          <a:ln w="57150">
            <a:solidFill>
              <a:srgbClr val="000C0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2844403" y="2787254"/>
            <a:ext cx="2356247" cy="1635919"/>
          </a:xfrm>
          <a:prstGeom prst="line">
            <a:avLst/>
          </a:prstGeom>
          <a:noFill/>
          <a:ln w="57150">
            <a:solidFill>
              <a:srgbClr val="000C0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 flipV="1">
            <a:off x="3138488" y="2032397"/>
            <a:ext cx="1969294" cy="1552575"/>
          </a:xfrm>
          <a:prstGeom prst="line">
            <a:avLst/>
          </a:prstGeom>
          <a:noFill/>
          <a:ln w="57150">
            <a:solidFill>
              <a:srgbClr val="000C0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3138488" y="4423172"/>
            <a:ext cx="1937147" cy="208359"/>
          </a:xfrm>
          <a:prstGeom prst="line">
            <a:avLst/>
          </a:prstGeom>
          <a:noFill/>
          <a:ln w="57150">
            <a:solidFill>
              <a:srgbClr val="000C0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5368" name="矩形 8"/>
          <p:cNvSpPr>
            <a:spLocks noChangeArrowheads="1"/>
          </p:cNvSpPr>
          <p:nvPr/>
        </p:nvSpPr>
        <p:spPr bwMode="auto">
          <a:xfrm>
            <a:off x="144066" y="617935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zh-CN" altLang="en-US" sz="1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启发思考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  <p:bldP spid="108551" grpId="0" animBg="1"/>
      <p:bldP spid="108552" grpId="0" animBg="1"/>
      <p:bldP spid="317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/>
          <p:cNvPicPr>
            <a:picLocks noChangeAspect="1" noChangeArrowheads="1"/>
          </p:cNvPicPr>
          <p:nvPr/>
        </p:nvPicPr>
        <p:blipFill>
          <a:blip r:embed="rId2" cstate="email"/>
          <a:srcRect t="5673"/>
          <a:stretch>
            <a:fillRect/>
          </a:stretch>
        </p:blipFill>
        <p:spPr bwMode="auto">
          <a:xfrm>
            <a:off x="1398985" y="1924050"/>
            <a:ext cx="6715125" cy="29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 13"/>
          <p:cNvSpPr/>
          <p:nvPr/>
        </p:nvSpPr>
        <p:spPr>
          <a:xfrm>
            <a:off x="1398985" y="710803"/>
            <a:ext cx="6344840" cy="91797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eaLnBrk="1" hangingPunct="1">
              <a:defRPr/>
            </a:pPr>
            <a:r>
              <a:rPr lang="en-US" altLang="zh-CN" sz="2400" b="1" noProof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1a  </a:t>
            </a:r>
            <a:r>
              <a:rPr lang="en-US" altLang="zh-CN" sz="2400" b="1" noProof="1">
                <a:latin typeface="Times New Roman" panose="02020603050405020304" pitchFamily="18" charset="0"/>
                <a:sym typeface="+mn-ea"/>
              </a:rPr>
              <a:t>Match the activities with the time of day.</a:t>
            </a:r>
            <a:endParaRPr lang="zh-CN" altLang="en-US" sz="2400" b="1" noProof="1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44391" name="文本框 144390"/>
          <p:cNvSpPr txBox="1">
            <a:spLocks noChangeArrowheads="1"/>
          </p:cNvSpPr>
          <p:nvPr/>
        </p:nvSpPr>
        <p:spPr bwMode="auto">
          <a:xfrm>
            <a:off x="4248151" y="3126581"/>
            <a:ext cx="2923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44392" name="文本框 144391"/>
          <p:cNvSpPr txBox="1">
            <a:spLocks noChangeArrowheads="1"/>
          </p:cNvSpPr>
          <p:nvPr/>
        </p:nvSpPr>
        <p:spPr bwMode="auto">
          <a:xfrm>
            <a:off x="5749528" y="3126581"/>
            <a:ext cx="2923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44393" name="文本框 144392"/>
          <p:cNvSpPr txBox="1">
            <a:spLocks noChangeArrowheads="1"/>
          </p:cNvSpPr>
          <p:nvPr/>
        </p:nvSpPr>
        <p:spPr bwMode="auto">
          <a:xfrm>
            <a:off x="2624138" y="3156347"/>
            <a:ext cx="2923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44394" name="文本框 144393"/>
          <p:cNvSpPr txBox="1">
            <a:spLocks noChangeArrowheads="1"/>
          </p:cNvSpPr>
          <p:nvPr/>
        </p:nvSpPr>
        <p:spPr bwMode="auto">
          <a:xfrm>
            <a:off x="7300913" y="3078956"/>
            <a:ext cx="2923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1" grpId="0"/>
      <p:bldP spid="144392" grpId="0"/>
      <p:bldP spid="144393" grpId="0"/>
      <p:bldP spid="1443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3"/>
          <p:cNvSpPr>
            <a:spLocks noChangeArrowheads="1" noChangeShapeType="1" noTextEdit="1"/>
          </p:cNvSpPr>
          <p:nvPr/>
        </p:nvSpPr>
        <p:spPr bwMode="auto">
          <a:xfrm>
            <a:off x="2856310" y="645319"/>
            <a:ext cx="3268265" cy="7179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fromWordArt="1">
            <a:prstTxWarp prst="textWave1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en-US" altLang="zh-CN" sz="3300" b="1" i="1">
                <a:solidFill>
                  <a:srgbClr val="00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Pair work</a:t>
            </a:r>
            <a:endParaRPr lang="zh-CN" altLang="en-US" sz="3300" b="1" i="1">
              <a:solidFill>
                <a:srgbClr val="00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007269" y="1427560"/>
            <a:ext cx="6967538" cy="6477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eaLnBrk="1" hangingPunct="1">
              <a:defRPr/>
            </a:pPr>
            <a:r>
              <a:rPr lang="en-US" altLang="zh-CN" sz="2700" b="1" noProof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1b  </a:t>
            </a:r>
            <a:r>
              <a:rPr lang="en-US" altLang="zh-CN" sz="2700" b="1" noProof="1">
                <a:latin typeface="Times New Roman" panose="02020603050405020304" pitchFamily="18" charset="0"/>
                <a:sym typeface="+mn-ea"/>
              </a:rPr>
              <a:t>Check your answers with your partner.</a:t>
            </a:r>
            <a:endParaRPr lang="zh-CN" altLang="en-US" sz="2700" b="1" noProof="1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59531" y="745332"/>
            <a:ext cx="1547813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自主或小组探究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7412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242" y="2343150"/>
            <a:ext cx="4888706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3"/>
          <p:cNvSpPr>
            <a:spLocks noChangeArrowheads="1" noChangeShapeType="1" noTextEdit="1"/>
          </p:cNvSpPr>
          <p:nvPr/>
        </p:nvSpPr>
        <p:spPr bwMode="auto">
          <a:xfrm>
            <a:off x="2574131" y="745332"/>
            <a:ext cx="3268266" cy="7179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fromWordArt="1">
            <a:prstTxWarp prst="textWave1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en-US" altLang="zh-CN" sz="3300" b="1" i="1">
                <a:solidFill>
                  <a:srgbClr val="00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Pair work</a:t>
            </a:r>
            <a:endParaRPr lang="zh-CN" altLang="en-US" sz="3300" b="1" i="1">
              <a:solidFill>
                <a:srgbClr val="00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389460" y="1609725"/>
            <a:ext cx="6061472" cy="6477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lang="en-US" altLang="zh-CN" sz="2700" b="1" noProof="1">
                <a:latin typeface="Times New Roman" panose="02020603050405020304" pitchFamily="18" charset="0"/>
                <a:sym typeface="+mn-ea"/>
              </a:rPr>
              <a:t>Talk with your partner</a:t>
            </a:r>
            <a:endParaRPr lang="zh-CN" altLang="en-US" sz="2700" b="1" noProof="1"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18435" name="图片 32772" descr="4eb5f08a560e7492fd1f10c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0619" y="2571750"/>
            <a:ext cx="2593181" cy="182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331119" y="2896791"/>
            <a:ext cx="3887391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/>
              <a:t>A: When do people …?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/>
              <a:t>B: They …</a:t>
            </a:r>
          </a:p>
        </p:txBody>
      </p:sp>
      <p:sp>
        <p:nvSpPr>
          <p:cNvPr id="18437" name="矩形 32774"/>
          <p:cNvSpPr>
            <a:spLocks noChangeArrowheads="1"/>
          </p:cNvSpPr>
          <p:nvPr/>
        </p:nvSpPr>
        <p:spPr bwMode="auto">
          <a:xfrm>
            <a:off x="5543550" y="4462463"/>
            <a:ext cx="154066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go to work</a:t>
            </a:r>
            <a:endParaRPr lang="zh-CN" altLang="en-US" sz="24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438" name="矩形 11"/>
          <p:cNvSpPr>
            <a:spLocks noChangeArrowheads="1"/>
          </p:cNvSpPr>
          <p:nvPr/>
        </p:nvSpPr>
        <p:spPr bwMode="auto">
          <a:xfrm>
            <a:off x="59531" y="745332"/>
            <a:ext cx="1547813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自主或小组探究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953692" y="2193131"/>
            <a:ext cx="388739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/>
              <a:t>A: When do people …?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/>
              <a:t>B: They …</a:t>
            </a:r>
          </a:p>
        </p:txBody>
      </p:sp>
      <p:sp>
        <p:nvSpPr>
          <p:cNvPr id="19458" name="矩形 118790"/>
          <p:cNvSpPr>
            <a:spLocks noChangeArrowheads="1"/>
          </p:cNvSpPr>
          <p:nvPr/>
        </p:nvSpPr>
        <p:spPr bwMode="auto">
          <a:xfrm>
            <a:off x="5524500" y="4192191"/>
            <a:ext cx="14239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watch TV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pic>
        <p:nvPicPr>
          <p:cNvPr id="19459" name="图片 118792" descr="sy_201111051053283279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081" y="1815704"/>
            <a:ext cx="2792016" cy="199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119824"/>
          <p:cNvSpPr>
            <a:spLocks noChangeArrowheads="1"/>
          </p:cNvSpPr>
          <p:nvPr/>
        </p:nvSpPr>
        <p:spPr bwMode="auto">
          <a:xfrm>
            <a:off x="5922169" y="4245769"/>
            <a:ext cx="156677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have lunch</a:t>
            </a:r>
            <a:endParaRPr lang="zh-CN" altLang="en-US" sz="24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007269" y="1924050"/>
            <a:ext cx="3887391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/>
              <a:t>A: When do students …?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/>
              <a:t>B: They …</a:t>
            </a:r>
          </a:p>
        </p:txBody>
      </p:sp>
      <p:pic>
        <p:nvPicPr>
          <p:cNvPr id="20483" name="图片 119827" descr="r_%B3%D4%CE%E7%B7%B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66122" y="1653778"/>
            <a:ext cx="2862263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20835" descr="464bdfc539450ce439db49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66123" y="1874044"/>
            <a:ext cx="3078956" cy="199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900113" y="2372916"/>
            <a:ext cx="3887391" cy="11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/>
              <a:t>A: When do students …?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/>
              <a:t>B: They …</a:t>
            </a:r>
          </a:p>
        </p:txBody>
      </p:sp>
      <p:sp>
        <p:nvSpPr>
          <p:cNvPr id="21507" name="矩形 120837"/>
          <p:cNvSpPr>
            <a:spLocks noChangeArrowheads="1"/>
          </p:cNvSpPr>
          <p:nvPr/>
        </p:nvSpPr>
        <p:spPr bwMode="auto">
          <a:xfrm>
            <a:off x="5916216" y="4245769"/>
            <a:ext cx="1578769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do exercise</a:t>
            </a:r>
            <a:endParaRPr lang="zh-CN" altLang="en-US" sz="24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1"/>
          <p:cNvSpPr txBox="1">
            <a:spLocks noChangeArrowheads="1"/>
          </p:cNvSpPr>
          <p:nvPr/>
        </p:nvSpPr>
        <p:spPr bwMode="auto">
          <a:xfrm>
            <a:off x="3600450" y="2139554"/>
            <a:ext cx="2205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500" b="1">
                <a:sym typeface="宋体" panose="02010600030101010101" pitchFamily="2" charset="-122"/>
              </a:rPr>
              <a:t>Period 1</a:t>
            </a:r>
            <a:endParaRPr lang="zh-CN" altLang="en-US" sz="45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1237060" y="987029"/>
            <a:ext cx="647715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0000FF"/>
                </a:solidFill>
              </a:rPr>
              <a:t>1c </a:t>
            </a:r>
            <a:r>
              <a:rPr lang="en-US" altLang="zh-CN" sz="2700" b="1"/>
              <a:t> Listen and circle the activities you hear.</a:t>
            </a: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1263253" y="1762125"/>
            <a:ext cx="6693123" cy="2617640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10000"/>
              </a:spcBef>
              <a:buFont typeface="Arial" panose="020B0604020202020204" pitchFamily="34" charset="0"/>
              <a:buAutoNum type="arabicPeriod"/>
            </a:pPr>
            <a:r>
              <a:rPr lang="en-US" altLang="zh-CN" sz="2400" b="1" dirty="0"/>
              <a:t>get up _____               6. do my homework ____</a:t>
            </a:r>
          </a:p>
          <a:p>
            <a:pPr eaLnBrk="1" hangingPunct="1">
              <a:lnSpc>
                <a:spcPct val="130000"/>
              </a:lnSpc>
              <a:spcBef>
                <a:spcPct val="10000"/>
              </a:spcBef>
            </a:pPr>
            <a:r>
              <a:rPr lang="en-US" altLang="zh-CN" sz="2400" b="1" dirty="0"/>
              <a:t>2. run ____                     7. clean my room ____</a:t>
            </a:r>
          </a:p>
          <a:p>
            <a:pPr eaLnBrk="1" hangingPunct="1">
              <a:lnSpc>
                <a:spcPct val="130000"/>
              </a:lnSpc>
              <a:spcBef>
                <a:spcPct val="10000"/>
              </a:spcBef>
            </a:pPr>
            <a:r>
              <a:rPr lang="en-US" altLang="zh-CN" sz="2400" b="1" dirty="0"/>
              <a:t>3. eat breakfast ____     8. eat dinner ____</a:t>
            </a:r>
          </a:p>
          <a:p>
            <a:pPr eaLnBrk="1" hangingPunct="1">
              <a:lnSpc>
                <a:spcPct val="130000"/>
              </a:lnSpc>
              <a:spcBef>
                <a:spcPct val="10000"/>
              </a:spcBef>
            </a:pPr>
            <a:r>
              <a:rPr lang="en-US" altLang="zh-CN" sz="2400" b="1" dirty="0"/>
              <a:t>4. go to school ____       9. take a walk ___</a:t>
            </a:r>
          </a:p>
          <a:p>
            <a:pPr eaLnBrk="1" hangingPunct="1">
              <a:lnSpc>
                <a:spcPct val="130000"/>
              </a:lnSpc>
              <a:spcBef>
                <a:spcPct val="10000"/>
              </a:spcBef>
            </a:pPr>
            <a:r>
              <a:rPr lang="en-US" altLang="zh-CN" sz="2400" b="1" dirty="0"/>
              <a:t>5. go home _____           10. go to bed ____</a:t>
            </a:r>
            <a:endParaRPr lang="en-US" altLang="zh-CN" sz="2400" b="1" dirty="0">
              <a:cs typeface="Times New Roman" panose="02020603050405020304" pitchFamily="18" charset="0"/>
            </a:endParaRPr>
          </a:p>
        </p:txBody>
      </p:sp>
      <p:sp>
        <p:nvSpPr>
          <p:cNvPr id="22531" name="Oval 11"/>
          <p:cNvSpPr>
            <a:spLocks noChangeArrowheads="1"/>
          </p:cNvSpPr>
          <p:nvPr/>
        </p:nvSpPr>
        <p:spPr bwMode="auto">
          <a:xfrm>
            <a:off x="3344466" y="1057276"/>
            <a:ext cx="917972" cy="432197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tx2"/>
            </a:solidFill>
            <a:round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2532" name="文本框 34831"/>
          <p:cNvSpPr txBox="1">
            <a:spLocks noChangeArrowheads="1"/>
          </p:cNvSpPr>
          <p:nvPr/>
        </p:nvSpPr>
        <p:spPr bwMode="auto">
          <a:xfrm>
            <a:off x="2559844" y="1870472"/>
            <a:ext cx="70275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FF"/>
                </a:solidFill>
              </a:rPr>
              <a:t>5:30</a:t>
            </a:r>
          </a:p>
        </p:txBody>
      </p:sp>
      <p:sp>
        <p:nvSpPr>
          <p:cNvPr id="22533" name="Oval 11"/>
          <p:cNvSpPr>
            <a:spLocks noChangeArrowheads="1"/>
          </p:cNvSpPr>
          <p:nvPr/>
        </p:nvSpPr>
        <p:spPr bwMode="auto">
          <a:xfrm>
            <a:off x="1588294" y="1924051"/>
            <a:ext cx="917972" cy="432197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tx2"/>
            </a:solidFill>
            <a:round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1588294" y="2409826"/>
            <a:ext cx="594122" cy="432197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tx2"/>
            </a:solidFill>
            <a:round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1588294" y="2842022"/>
            <a:ext cx="1835944" cy="485775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tx2"/>
            </a:solidFill>
            <a:round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533525" y="3382567"/>
            <a:ext cx="1674019" cy="486965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tx2"/>
            </a:solidFill>
            <a:round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533526" y="3921919"/>
            <a:ext cx="1241822" cy="432197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tx2"/>
            </a:solidFill>
            <a:round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4666060" y="1815704"/>
            <a:ext cx="2376488" cy="540544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tx2"/>
            </a:solidFill>
            <a:round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666060" y="2895601"/>
            <a:ext cx="1512094" cy="432197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tx2"/>
            </a:solidFill>
            <a:round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774407" y="3921919"/>
            <a:ext cx="1403747" cy="432197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tx2"/>
            </a:solidFill>
            <a:round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739379" y="919163"/>
            <a:ext cx="7127081" cy="9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"/>
              </a:spcBef>
            </a:pPr>
            <a:r>
              <a:rPr lang="en-US" altLang="zh-CN" sz="2700" b="1" dirty="0">
                <a:solidFill>
                  <a:srgbClr val="0000FF"/>
                </a:solidFill>
              </a:rPr>
              <a:t>1d </a:t>
            </a:r>
            <a:r>
              <a:rPr lang="en-US" altLang="zh-CN" sz="2700" b="1" dirty="0"/>
              <a:t>  Listen again. Write the times next to </a:t>
            </a:r>
            <a:br>
              <a:rPr lang="en-US" altLang="zh-CN" sz="2700" b="1" dirty="0"/>
            </a:br>
            <a:r>
              <a:rPr lang="en-US" altLang="zh-CN" sz="2700" b="1" dirty="0"/>
              <a:t>        the activities you circled in 1c.</a:t>
            </a: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062037" y="1977628"/>
            <a:ext cx="6481763" cy="2614613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10000"/>
              </a:spcBef>
              <a:buFont typeface="Arial" panose="020B0604020202020204" pitchFamily="34" charset="0"/>
              <a:buAutoNum type="arabicPeriod"/>
            </a:pPr>
            <a:r>
              <a:rPr lang="en-US" altLang="zh-CN" sz="2400" b="1" dirty="0"/>
              <a:t>get up _____        6. do my homework ______</a:t>
            </a:r>
          </a:p>
          <a:p>
            <a:pPr eaLnBrk="1" hangingPunct="1">
              <a:lnSpc>
                <a:spcPct val="130000"/>
              </a:lnSpc>
              <a:spcBef>
                <a:spcPct val="10000"/>
              </a:spcBef>
            </a:pPr>
            <a:r>
              <a:rPr lang="en-US" altLang="zh-CN" sz="2400" b="1" dirty="0"/>
              <a:t>2. run ________               7. clean my room ____</a:t>
            </a:r>
          </a:p>
          <a:p>
            <a:pPr eaLnBrk="1" hangingPunct="1">
              <a:lnSpc>
                <a:spcPct val="130000"/>
              </a:lnSpc>
              <a:spcBef>
                <a:spcPct val="10000"/>
              </a:spcBef>
            </a:pPr>
            <a:r>
              <a:rPr lang="en-US" altLang="zh-CN" sz="2400" b="1" dirty="0"/>
              <a:t>3. eat breakfast _______  8. eat dinner ____</a:t>
            </a:r>
          </a:p>
          <a:p>
            <a:pPr eaLnBrk="1" hangingPunct="1">
              <a:lnSpc>
                <a:spcPct val="130000"/>
              </a:lnSpc>
              <a:spcBef>
                <a:spcPct val="10000"/>
              </a:spcBef>
            </a:pPr>
            <a:r>
              <a:rPr lang="en-US" altLang="zh-CN" sz="2400" b="1" dirty="0"/>
              <a:t>4. go to school _______    9. take a walk ___</a:t>
            </a:r>
          </a:p>
          <a:p>
            <a:pPr eaLnBrk="1" hangingPunct="1">
              <a:lnSpc>
                <a:spcPct val="130000"/>
              </a:lnSpc>
              <a:spcBef>
                <a:spcPct val="10000"/>
              </a:spcBef>
            </a:pPr>
            <a:r>
              <a:rPr lang="en-US" altLang="zh-CN" sz="2400" b="1" dirty="0"/>
              <a:t>5. go home __________  10. go to bed ________</a:t>
            </a:r>
            <a:endParaRPr lang="en-US" altLang="zh-CN" sz="2400" b="1" dirty="0">
              <a:cs typeface="Times New Roman" panose="02020603050405020304" pitchFamily="18" charset="0"/>
            </a:endParaRPr>
          </a:p>
        </p:txBody>
      </p:sp>
      <p:sp>
        <p:nvSpPr>
          <p:cNvPr id="23555" name="文本框 35853"/>
          <p:cNvSpPr txBox="1">
            <a:spLocks noChangeArrowheads="1"/>
          </p:cNvSpPr>
          <p:nvPr/>
        </p:nvSpPr>
        <p:spPr bwMode="auto">
          <a:xfrm>
            <a:off x="2305050" y="2085975"/>
            <a:ext cx="70275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FF"/>
                </a:solidFill>
              </a:rPr>
              <a:t>5:30</a:t>
            </a:r>
          </a:p>
        </p:txBody>
      </p:sp>
      <p:sp>
        <p:nvSpPr>
          <p:cNvPr id="35855" name="文本框 35854"/>
          <p:cNvSpPr txBox="1">
            <a:spLocks noChangeArrowheads="1"/>
          </p:cNvSpPr>
          <p:nvPr/>
        </p:nvSpPr>
        <p:spPr bwMode="auto">
          <a:xfrm>
            <a:off x="2034779" y="2625329"/>
            <a:ext cx="125491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3300"/>
                </a:solidFill>
              </a:rPr>
              <a:t>6:00 </a:t>
            </a:r>
            <a:r>
              <a:rPr lang="en-US" altLang="zh-CN" sz="2400" b="1" dirty="0" err="1">
                <a:solidFill>
                  <a:srgbClr val="FF3300"/>
                </a:solidFill>
              </a:rPr>
              <a:t>a.m</a:t>
            </a:r>
            <a:endParaRPr lang="en-US" altLang="zh-CN" sz="2400" b="1" dirty="0">
              <a:solidFill>
                <a:srgbClr val="FF3300"/>
              </a:solidFill>
            </a:endParaRPr>
          </a:p>
        </p:txBody>
      </p:sp>
      <p:sp>
        <p:nvSpPr>
          <p:cNvPr id="35856" name="文本框 35855"/>
          <p:cNvSpPr txBox="1">
            <a:spLocks noChangeArrowheads="1"/>
          </p:cNvSpPr>
          <p:nvPr/>
        </p:nvSpPr>
        <p:spPr bwMode="auto">
          <a:xfrm>
            <a:off x="3114675" y="3111104"/>
            <a:ext cx="133111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7:00 a.m </a:t>
            </a:r>
          </a:p>
        </p:txBody>
      </p:sp>
      <p:sp>
        <p:nvSpPr>
          <p:cNvPr id="35857" name="文本框 35856"/>
          <p:cNvSpPr txBox="1">
            <a:spLocks noChangeArrowheads="1"/>
          </p:cNvSpPr>
          <p:nvPr/>
        </p:nvSpPr>
        <p:spPr bwMode="auto">
          <a:xfrm>
            <a:off x="3006329" y="3651647"/>
            <a:ext cx="133111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7:45 a.m </a:t>
            </a:r>
          </a:p>
        </p:txBody>
      </p:sp>
      <p:sp>
        <p:nvSpPr>
          <p:cNvPr id="35858" name="文本框 35857"/>
          <p:cNvSpPr txBox="1">
            <a:spLocks noChangeArrowheads="1"/>
          </p:cNvSpPr>
          <p:nvPr/>
        </p:nvSpPr>
        <p:spPr bwMode="auto">
          <a:xfrm>
            <a:off x="2682478" y="4083844"/>
            <a:ext cx="136159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4:15 p.m </a:t>
            </a:r>
          </a:p>
        </p:txBody>
      </p:sp>
      <p:sp>
        <p:nvSpPr>
          <p:cNvPr id="35859" name="文本框 35858"/>
          <p:cNvSpPr txBox="1">
            <a:spLocks noChangeArrowheads="1"/>
          </p:cNvSpPr>
          <p:nvPr/>
        </p:nvSpPr>
        <p:spPr bwMode="auto">
          <a:xfrm>
            <a:off x="6247210" y="2085975"/>
            <a:ext cx="13477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5:30 p.m </a:t>
            </a:r>
          </a:p>
        </p:txBody>
      </p:sp>
      <p:sp>
        <p:nvSpPr>
          <p:cNvPr id="35860" name="文本框 35859"/>
          <p:cNvSpPr txBox="1">
            <a:spLocks noChangeArrowheads="1"/>
          </p:cNvSpPr>
          <p:nvPr/>
        </p:nvSpPr>
        <p:spPr bwMode="auto">
          <a:xfrm>
            <a:off x="6085285" y="3057525"/>
            <a:ext cx="128464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7:15 p.m</a:t>
            </a:r>
          </a:p>
        </p:txBody>
      </p:sp>
      <p:sp>
        <p:nvSpPr>
          <p:cNvPr id="35861" name="文本框 35860"/>
          <p:cNvSpPr txBox="1">
            <a:spLocks noChangeArrowheads="1"/>
          </p:cNvSpPr>
          <p:nvPr/>
        </p:nvSpPr>
        <p:spPr bwMode="auto">
          <a:xfrm>
            <a:off x="5976937" y="4083844"/>
            <a:ext cx="136159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9:00 p.m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/>
      <p:bldP spid="35856" grpId="0"/>
      <p:bldP spid="35857" grpId="0"/>
      <p:bldP spid="35858" grpId="0"/>
      <p:bldP spid="35859" grpId="0"/>
      <p:bldP spid="35860" grpId="0"/>
      <p:bldP spid="358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3"/>
          <p:cNvSpPr>
            <a:spLocks noChangeArrowheads="1" noChangeShapeType="1" noTextEdit="1"/>
          </p:cNvSpPr>
          <p:nvPr/>
        </p:nvSpPr>
        <p:spPr bwMode="auto">
          <a:xfrm>
            <a:off x="2997994" y="583407"/>
            <a:ext cx="3268266" cy="7179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fromWordArt="1">
            <a:prstTxWarp prst="textWave1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en-US" altLang="zh-CN" sz="3300" b="1" i="1">
                <a:solidFill>
                  <a:srgbClr val="00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Pair work</a:t>
            </a:r>
            <a:endParaRPr lang="zh-CN" altLang="en-US" sz="3300" b="1" i="1">
              <a:solidFill>
                <a:srgbClr val="00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15617" y="1454944"/>
            <a:ext cx="6746081" cy="6477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eaLnBrk="1" hangingPunct="1">
              <a:lnSpc>
                <a:spcPct val="105000"/>
              </a:lnSpc>
              <a:spcBef>
                <a:spcPct val="5000"/>
              </a:spcBef>
              <a:buFontTx/>
              <a:buNone/>
              <a:defRPr/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1e </a:t>
            </a:r>
            <a:r>
              <a:rPr lang="en-US" altLang="zh-CN" sz="2700" b="1" dirty="0">
                <a:latin typeface="Times New Roman" panose="02020603050405020304" pitchFamily="18" charset="0"/>
                <a:sym typeface="+mn-ea"/>
              </a:rPr>
              <a:t>  Ask and answer questions about Tom.</a:t>
            </a:r>
          </a:p>
        </p:txBody>
      </p:sp>
      <p:pic>
        <p:nvPicPr>
          <p:cNvPr id="24579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0769" y="2409825"/>
            <a:ext cx="3949304" cy="26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2681288" y="3868341"/>
            <a:ext cx="46016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/>
              <a:t>—When does Tom usually …?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2681288" y="4243388"/>
            <a:ext cx="255270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 i="1"/>
              <a:t>— </a:t>
            </a:r>
            <a:r>
              <a:rPr lang="en-US" altLang="zh-CN" sz="2700" b="1"/>
              <a:t>He usually …</a:t>
            </a:r>
          </a:p>
        </p:txBody>
      </p:sp>
      <p:pic>
        <p:nvPicPr>
          <p:cNvPr id="25603" name="Picture 25" descr="go to schoo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6159" y="2409825"/>
            <a:ext cx="1889522" cy="128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7" descr="have breakfas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57776" y="519112"/>
            <a:ext cx="1889522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8" descr="无标题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0619" y="2247900"/>
            <a:ext cx="2078831" cy="14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6" descr="get u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94235" y="519113"/>
            <a:ext cx="1997869" cy="13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矩形 9"/>
          <p:cNvSpPr>
            <a:spLocks noChangeArrowheads="1"/>
          </p:cNvSpPr>
          <p:nvPr/>
        </p:nvSpPr>
        <p:spPr bwMode="auto">
          <a:xfrm>
            <a:off x="2382" y="627460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协作交流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5" grpId="0"/>
      <p:bldP spid="389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2857501" y="3759994"/>
            <a:ext cx="46016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/>
              <a:t>—When does Tom usually …?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2857501" y="4135041"/>
            <a:ext cx="255262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 i="1">
                <a:solidFill>
                  <a:srgbClr val="0000FF"/>
                </a:solidFill>
              </a:rPr>
              <a:t>— He usually …</a:t>
            </a:r>
          </a:p>
        </p:txBody>
      </p:sp>
      <p:pic>
        <p:nvPicPr>
          <p:cNvPr id="26627" name="Picture 29" descr="无标题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897" y="2625328"/>
            <a:ext cx="1837134" cy="119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2" descr="have l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56160" y="519113"/>
            <a:ext cx="226814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4" descr="go hom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62375" y="1600200"/>
            <a:ext cx="1999060" cy="13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5" grpId="0"/>
      <p:bldP spid="389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8"/>
          <p:cNvSpPr txBox="1">
            <a:spLocks noChangeArrowheads="1"/>
          </p:cNvSpPr>
          <p:nvPr/>
        </p:nvSpPr>
        <p:spPr bwMode="auto">
          <a:xfrm>
            <a:off x="683419" y="735806"/>
            <a:ext cx="6588919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ea typeface="微软雅黑" panose="020B0503020204020204" pitchFamily="34" charset="-122"/>
              </a:rPr>
              <a:t>         when </a:t>
            </a:r>
            <a:r>
              <a:rPr lang="zh-CN" altLang="en-US" sz="2400" b="1" dirty="0">
                <a:solidFill>
                  <a:srgbClr val="FF0000"/>
                </a:solidFill>
                <a:ea typeface="微软雅黑" panose="020B0503020204020204" pitchFamily="34" charset="-122"/>
              </a:rPr>
              <a:t>和 </a:t>
            </a:r>
            <a:r>
              <a:rPr lang="en-US" altLang="zh-CN" sz="2400" b="1" dirty="0">
                <a:solidFill>
                  <a:srgbClr val="FF0000"/>
                </a:solidFill>
                <a:ea typeface="微软雅黑" panose="020B0503020204020204" pitchFamily="34" charset="-122"/>
              </a:rPr>
              <a:t>what time </a:t>
            </a:r>
            <a:r>
              <a:rPr lang="zh-CN" altLang="en-US" sz="2400" b="1" dirty="0">
                <a:solidFill>
                  <a:srgbClr val="FF0000"/>
                </a:solidFill>
                <a:ea typeface="微软雅黑" panose="020B0503020204020204" pitchFamily="34" charset="-122"/>
              </a:rPr>
              <a:t>的区别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ea typeface="微软雅黑" panose="020B0503020204020204" pitchFamily="34" charset="-122"/>
              </a:rPr>
              <a:t>what time:</a:t>
            </a:r>
            <a:r>
              <a:rPr lang="zh-CN" altLang="en-US" sz="2400" b="1" dirty="0">
                <a:ea typeface="微软雅黑" panose="020B0503020204020204" pitchFamily="34" charset="-122"/>
              </a:rPr>
              <a:t> 问时间，一般指具体</a:t>
            </a:r>
            <a:r>
              <a:rPr lang="zh-CN" altLang="en-US" sz="2400" b="1" dirty="0">
                <a:solidFill>
                  <a:srgbClr val="FF3300"/>
                </a:solidFill>
                <a:ea typeface="微软雅黑" panose="020B0503020204020204" pitchFamily="34" charset="-122"/>
              </a:rPr>
              <a:t>时刻。</a:t>
            </a:r>
            <a:endParaRPr lang="zh-CN" altLang="en-US" sz="2400" b="1" dirty="0"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ea typeface="微软雅黑" panose="020B0503020204020204" pitchFamily="34" charset="-122"/>
              </a:rPr>
              <a:t>when: </a:t>
            </a:r>
            <a:r>
              <a:rPr lang="zh-CN" altLang="en-US" sz="2400" b="1" dirty="0">
                <a:ea typeface="微软雅黑" panose="020B0503020204020204" pitchFamily="34" charset="-122"/>
              </a:rPr>
              <a:t>问时间，既指具体</a:t>
            </a:r>
            <a:r>
              <a:rPr lang="zh-CN" altLang="en-US" sz="2400" b="1" dirty="0">
                <a:solidFill>
                  <a:srgbClr val="FF3300"/>
                </a:solidFill>
                <a:ea typeface="微软雅黑" panose="020B0503020204020204" pitchFamily="34" charset="-122"/>
              </a:rPr>
              <a:t>时刻</a:t>
            </a:r>
            <a:r>
              <a:rPr lang="zh-CN" altLang="en-US" sz="2400" b="1" dirty="0">
                <a:ea typeface="微软雅黑" panose="020B0503020204020204" pitchFamily="34" charset="-122"/>
              </a:rPr>
              <a:t>，也指</a:t>
            </a:r>
            <a:r>
              <a:rPr lang="zh-CN" altLang="en-US" sz="2400" b="1" dirty="0">
                <a:solidFill>
                  <a:srgbClr val="FF3300"/>
                </a:solidFill>
                <a:ea typeface="微软雅黑" panose="020B0503020204020204" pitchFamily="34" charset="-122"/>
              </a:rPr>
              <a:t>大的</a:t>
            </a:r>
            <a:r>
              <a:rPr lang="zh-CN" altLang="en-US" sz="2400" b="1" dirty="0">
                <a:ea typeface="微软雅黑" panose="020B0503020204020204" pitchFamily="34" charset="-122"/>
              </a:rPr>
              <a:t>时间。</a:t>
            </a:r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1413273" y="2289573"/>
            <a:ext cx="4563665" cy="11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ea typeface="微软雅黑" panose="020B0503020204020204" pitchFamily="34" charset="-122"/>
              </a:rPr>
              <a:t>---What time do you go to school?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ea typeface="微软雅黑" panose="020B0503020204020204" pitchFamily="34" charset="-122"/>
              </a:rPr>
              <a:t>---I go to school </a:t>
            </a:r>
            <a:r>
              <a:rPr lang="en-US" altLang="zh-CN" sz="2400" b="1" dirty="0">
                <a:solidFill>
                  <a:srgbClr val="FF3300"/>
                </a:solidFill>
                <a:ea typeface="微软雅黑" panose="020B0503020204020204" pitchFamily="34" charset="-122"/>
              </a:rPr>
              <a:t>at 7:00.</a:t>
            </a:r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1413273" y="3424238"/>
            <a:ext cx="4163615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ea typeface="微软雅黑" panose="020B0503020204020204" pitchFamily="34" charset="-122"/>
              </a:rPr>
              <a:t>---When do you go to school?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ea typeface="微软雅黑" panose="020B0503020204020204" pitchFamily="34" charset="-122"/>
              </a:rPr>
              <a:t>---I go to school </a:t>
            </a:r>
            <a:r>
              <a:rPr lang="en-US" altLang="zh-CN" sz="2400" b="1" dirty="0">
                <a:solidFill>
                  <a:srgbClr val="FF3300"/>
                </a:solidFill>
                <a:ea typeface="微软雅黑" panose="020B0503020204020204" pitchFamily="34" charset="-122"/>
              </a:rPr>
              <a:t>at 7:00</a:t>
            </a:r>
            <a:r>
              <a:rPr lang="en-US" altLang="zh-CN" sz="2400" b="1" dirty="0">
                <a:ea typeface="微软雅黑" panose="020B0503020204020204" pitchFamily="34" charset="-122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ea typeface="微软雅黑" panose="020B0503020204020204" pitchFamily="34" charset="-122"/>
              </a:rPr>
              <a:t>---I go to school </a:t>
            </a:r>
            <a:r>
              <a:rPr lang="en-US" altLang="zh-CN" sz="2400" b="1" dirty="0">
                <a:solidFill>
                  <a:srgbClr val="FF3300"/>
                </a:solidFill>
                <a:ea typeface="微软雅黑" panose="020B0503020204020204" pitchFamily="34" charset="-122"/>
              </a:rPr>
              <a:t>in the evening</a:t>
            </a:r>
            <a:r>
              <a:rPr lang="en-US" altLang="zh-CN" sz="2400" b="1" dirty="0"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227410" y="735806"/>
            <a:ext cx="912019" cy="30003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zh-CN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总结提高</a:t>
            </a:r>
            <a:endParaRPr lang="zh-CN" altLang="en-US" sz="15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9" grpId="0"/>
      <p:bldP spid="410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1556147" y="725092"/>
            <a:ext cx="6480572" cy="431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你通常几点睡觉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你的父亲七点钟上班吗？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他十二点吃午饭。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人们通常在晚上看电视。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547813" y="1221581"/>
            <a:ext cx="59566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tx2"/>
                </a:solidFill>
              </a:rPr>
              <a:t>What time / When do you usually go to bed?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601391" y="2301479"/>
            <a:ext cx="494116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tx2"/>
                </a:solidFill>
              </a:rPr>
              <a:t>Does your father go to work at 7:00?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547813" y="3381375"/>
            <a:ext cx="376951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tx2"/>
                </a:solidFill>
              </a:rPr>
              <a:t>He has / eats lunch at 12:00.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547813" y="4516041"/>
            <a:ext cx="531614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tx2"/>
                </a:solidFill>
              </a:rPr>
              <a:t>People usually watch TV in the evening.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79810" y="725092"/>
            <a:ext cx="6480572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翻译：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  <p:bldP spid="43015" grpId="0"/>
      <p:bldP spid="430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8743" y="1762125"/>
            <a:ext cx="6513129" cy="145424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000" b="1" kern="100" dirty="0">
                <a:sym typeface="+mn-ea"/>
              </a:rPr>
              <a:t>Homework </a:t>
            </a:r>
          </a:p>
          <a:p>
            <a:pPr algn="ctr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000" b="1" kern="100" dirty="0">
                <a:sym typeface="+mn-ea"/>
              </a:rPr>
              <a:t>Copy and recite the conversation in 1c.</a:t>
            </a:r>
            <a:endParaRPr lang="zh-CN" altLang="zh-CN" sz="3000" b="1" kern="100" dirty="0"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>
            <a:spLocks noChangeArrowheads="1"/>
          </p:cNvSpPr>
          <p:nvPr/>
        </p:nvSpPr>
        <p:spPr bwMode="auto">
          <a:xfrm>
            <a:off x="3383756" y="2031206"/>
            <a:ext cx="2205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500" b="1">
                <a:sym typeface="宋体" panose="02010600030101010101" pitchFamily="2" charset="-122"/>
              </a:rPr>
              <a:t>Period 2</a:t>
            </a:r>
            <a:endParaRPr lang="zh-CN" altLang="en-US" sz="45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235" y="1762126"/>
            <a:ext cx="5349478" cy="290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文本框 2"/>
          <p:cNvSpPr txBox="1">
            <a:spLocks noChangeArrowheads="1"/>
          </p:cNvSpPr>
          <p:nvPr/>
        </p:nvSpPr>
        <p:spPr bwMode="auto">
          <a:xfrm>
            <a:off x="2412206" y="800100"/>
            <a:ext cx="5778104" cy="57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300" b="1"/>
              <a:t>How to be healthy?</a:t>
            </a:r>
            <a:endParaRPr lang="zh-CN" altLang="en-US" sz="3300" b="1"/>
          </a:p>
        </p:txBody>
      </p:sp>
      <p:sp>
        <p:nvSpPr>
          <p:cNvPr id="4" name="矩形 3"/>
          <p:cNvSpPr/>
          <p:nvPr/>
        </p:nvSpPr>
        <p:spPr>
          <a:xfrm>
            <a:off x="2711054" y="3107531"/>
            <a:ext cx="2915840" cy="215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5991" y="650081"/>
            <a:ext cx="912019" cy="30003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zh-CN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创设情境</a:t>
            </a:r>
            <a:endParaRPr lang="zh-CN" altLang="en-US" sz="15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cloc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4891" y="2139702"/>
            <a:ext cx="3557588" cy="27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411760" y="962173"/>
            <a:ext cx="4572000" cy="117752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indent="200025" algn="just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cs typeface="Times New Roman" panose="02020603050405020304" pitchFamily="18" charset="0"/>
                <a:sym typeface="+mn-ea"/>
              </a:rPr>
              <a:t>T</a:t>
            </a:r>
            <a:r>
              <a:rPr lang="zh-CN" altLang="zh-CN" sz="2400" b="1" kern="100" dirty="0"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400" b="1" kern="100" dirty="0">
                <a:cs typeface="Times New Roman" panose="02020603050405020304" pitchFamily="18" charset="0"/>
                <a:sym typeface="+mn-ea"/>
              </a:rPr>
              <a:t>What time is it now?</a:t>
            </a:r>
            <a:endParaRPr lang="zh-CN" altLang="zh-CN" sz="2400" b="1" kern="100" dirty="0">
              <a:cs typeface="Times New Roman" panose="02020603050405020304" pitchFamily="18" charset="0"/>
              <a:sym typeface="+mn-ea"/>
            </a:endParaRPr>
          </a:p>
          <a:p>
            <a:pPr indent="200025" algn="just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 err="1">
                <a:cs typeface="Times New Roman" panose="02020603050405020304" pitchFamily="18" charset="0"/>
                <a:sym typeface="+mn-ea"/>
              </a:rPr>
              <a:t>Ss</a:t>
            </a:r>
            <a:r>
              <a:rPr lang="zh-CN" altLang="zh-CN" sz="2400" b="1" kern="100" dirty="0"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400" b="1" kern="100" dirty="0">
                <a:cs typeface="Times New Roman" panose="02020603050405020304" pitchFamily="18" charset="0"/>
                <a:sym typeface="+mn-ea"/>
              </a:rPr>
              <a:t>It’s…</a:t>
            </a:r>
            <a:endParaRPr lang="zh-CN" altLang="zh-CN" sz="2400" b="1" kern="100" dirty="0"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123" name="文本框 1"/>
          <p:cNvSpPr txBox="1">
            <a:spLocks noChangeArrowheads="1"/>
          </p:cNvSpPr>
          <p:nvPr/>
        </p:nvSpPr>
        <p:spPr bwMode="auto">
          <a:xfrm>
            <a:off x="244078" y="751285"/>
            <a:ext cx="90844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创设情境</a:t>
            </a:r>
            <a:endParaRPr lang="zh-CN" altLang="en-US" sz="15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1"/>
          <p:cNvSpPr txBox="1">
            <a:spLocks noChangeArrowheads="1"/>
          </p:cNvSpPr>
          <p:nvPr/>
        </p:nvSpPr>
        <p:spPr bwMode="auto">
          <a:xfrm>
            <a:off x="2412206" y="800100"/>
            <a:ext cx="5778104" cy="57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300" b="1"/>
              <a:t>How to be healthy?</a:t>
            </a:r>
            <a:endParaRPr lang="zh-CN" altLang="en-US" sz="3300" b="1"/>
          </a:p>
        </p:txBody>
      </p:sp>
      <p:sp>
        <p:nvSpPr>
          <p:cNvPr id="3" name="矩形 2"/>
          <p:cNvSpPr/>
          <p:nvPr/>
        </p:nvSpPr>
        <p:spPr>
          <a:xfrm>
            <a:off x="467916" y="1707357"/>
            <a:ext cx="8208169" cy="48458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2700" b="1" kern="100" dirty="0">
                <a:solidFill>
                  <a:srgbClr val="C00000"/>
                </a:solidFill>
                <a:sym typeface="+mn-ea"/>
              </a:rPr>
              <a:t>To be healthy = eat healthy food + exercise + sleep well</a:t>
            </a:r>
            <a:endParaRPr lang="zh-CN" altLang="en-US" sz="2700" b="1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32771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6329" y="2825354"/>
            <a:ext cx="1997869" cy="13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03044" y="2940844"/>
            <a:ext cx="1728788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3991" y="2917032"/>
            <a:ext cx="1695450" cy="121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"/>
          <p:cNvSpPr txBox="1">
            <a:spLocks noChangeArrowheads="1"/>
          </p:cNvSpPr>
          <p:nvPr/>
        </p:nvSpPr>
        <p:spPr bwMode="auto">
          <a:xfrm>
            <a:off x="5598319" y="926306"/>
            <a:ext cx="194429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300" b="1">
                <a:solidFill>
                  <a:srgbClr val="C00000"/>
                </a:solidFill>
              </a:rPr>
              <a:t>unhealthy</a:t>
            </a:r>
            <a:endParaRPr lang="zh-CN" altLang="en-US" sz="3300" b="1">
              <a:solidFill>
                <a:srgbClr val="C00000"/>
              </a:solidFill>
            </a:endParaRPr>
          </a:p>
        </p:txBody>
      </p:sp>
      <p:sp>
        <p:nvSpPr>
          <p:cNvPr id="33794" name="文本框 2"/>
          <p:cNvSpPr txBox="1">
            <a:spLocks noChangeArrowheads="1"/>
          </p:cNvSpPr>
          <p:nvPr/>
        </p:nvSpPr>
        <p:spPr bwMode="auto">
          <a:xfrm>
            <a:off x="1601392" y="933450"/>
            <a:ext cx="194429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300" b="1">
                <a:solidFill>
                  <a:srgbClr val="C00000"/>
                </a:solidFill>
              </a:rPr>
              <a:t>healthy</a:t>
            </a:r>
            <a:endParaRPr lang="zh-CN" altLang="en-US" sz="3300" b="1">
              <a:solidFill>
                <a:srgbClr val="C00000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683419" y="1524000"/>
            <a:ext cx="3294460" cy="349091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87504" y="1524000"/>
            <a:ext cx="3294459" cy="349091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pic>
        <p:nvPicPr>
          <p:cNvPr id="33797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815704"/>
            <a:ext cx="1252538" cy="11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23963" y="3221832"/>
            <a:ext cx="1279922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图片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05463" y="1815704"/>
            <a:ext cx="1484710" cy="11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图片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3178969"/>
            <a:ext cx="1095375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图片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14925" y="3078957"/>
            <a:ext cx="1320404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图片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71048" y="3281363"/>
            <a:ext cx="1278731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/>
          <p:cNvSpPr txBox="1">
            <a:spLocks noChangeArrowheads="1"/>
          </p:cNvSpPr>
          <p:nvPr/>
        </p:nvSpPr>
        <p:spPr bwMode="auto">
          <a:xfrm>
            <a:off x="629841" y="1413273"/>
            <a:ext cx="7328297" cy="50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"/>
              </a:spcBef>
            </a:pPr>
            <a:r>
              <a:rPr lang="en-US" altLang="zh-CN" sz="2700" b="1">
                <a:solidFill>
                  <a:srgbClr val="0000FF"/>
                </a:solidFill>
              </a:rPr>
              <a:t>2a </a:t>
            </a:r>
            <a:r>
              <a:rPr lang="en-US" altLang="zh-CN" sz="2700" b="1"/>
              <a:t>  Check (√) the activities you think are healthy.</a:t>
            </a:r>
          </a:p>
        </p:txBody>
      </p:sp>
      <p:sp>
        <p:nvSpPr>
          <p:cNvPr id="34818" name="矩形 125956"/>
          <p:cNvSpPr>
            <a:spLocks noChangeArrowheads="1"/>
          </p:cNvSpPr>
          <p:nvPr/>
        </p:nvSpPr>
        <p:spPr bwMode="auto">
          <a:xfrm>
            <a:off x="1277541" y="2139553"/>
            <a:ext cx="6372225" cy="23764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>
              <a:lnSpc>
                <a:spcPct val="160000"/>
              </a:lnSpc>
              <a:spcBef>
                <a:spcPct val="40000"/>
              </a:spcBef>
            </a:pPr>
            <a:r>
              <a:rPr lang="en-US" altLang="zh-CN" sz="2400" b="1"/>
              <a:t>_____ go to bed early       _____ eat ice-cream</a:t>
            </a:r>
          </a:p>
          <a:p>
            <a:pPr>
              <a:lnSpc>
                <a:spcPct val="160000"/>
              </a:lnSpc>
              <a:spcBef>
                <a:spcPct val="40000"/>
              </a:spcBef>
            </a:pPr>
            <a:r>
              <a:rPr lang="en-US" altLang="zh-CN" sz="2400" b="1"/>
              <a:t>_____ eat quickly             _____ eat vegetables</a:t>
            </a:r>
          </a:p>
          <a:p>
            <a:pPr>
              <a:lnSpc>
                <a:spcPct val="160000"/>
              </a:lnSpc>
              <a:spcBef>
                <a:spcPct val="40000"/>
              </a:spcBef>
            </a:pPr>
            <a:r>
              <a:rPr lang="en-US" altLang="zh-CN" sz="2400" b="1"/>
              <a:t>_____ play sports             _____ take a walk</a:t>
            </a:r>
          </a:p>
        </p:txBody>
      </p:sp>
      <p:sp>
        <p:nvSpPr>
          <p:cNvPr id="125959" name="矩形 125958"/>
          <p:cNvSpPr>
            <a:spLocks noChangeArrowheads="1"/>
          </p:cNvSpPr>
          <p:nvPr/>
        </p:nvSpPr>
        <p:spPr bwMode="auto">
          <a:xfrm>
            <a:off x="1493044" y="2355057"/>
            <a:ext cx="32925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FF3300"/>
                </a:solidFill>
              </a:rPr>
              <a:t>√</a:t>
            </a:r>
            <a:endParaRPr lang="zh-CN" altLang="en-US" sz="2700" b="1">
              <a:solidFill>
                <a:srgbClr val="FF3300"/>
              </a:solidFill>
            </a:endParaRPr>
          </a:p>
        </p:txBody>
      </p:sp>
      <p:sp>
        <p:nvSpPr>
          <p:cNvPr id="125960" name="矩形 125959"/>
          <p:cNvSpPr>
            <a:spLocks noChangeArrowheads="1"/>
          </p:cNvSpPr>
          <p:nvPr/>
        </p:nvSpPr>
        <p:spPr bwMode="auto">
          <a:xfrm>
            <a:off x="1493044" y="3813573"/>
            <a:ext cx="32925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FF3300"/>
                </a:solidFill>
              </a:rPr>
              <a:t>√</a:t>
            </a:r>
            <a:endParaRPr lang="zh-CN" altLang="en-US" sz="2700" b="1">
              <a:solidFill>
                <a:srgbClr val="FF3300"/>
              </a:solidFill>
            </a:endParaRPr>
          </a:p>
        </p:txBody>
      </p:sp>
      <p:sp>
        <p:nvSpPr>
          <p:cNvPr id="125961" name="矩形 125960"/>
          <p:cNvSpPr>
            <a:spLocks noChangeArrowheads="1"/>
          </p:cNvSpPr>
          <p:nvPr/>
        </p:nvSpPr>
        <p:spPr bwMode="auto">
          <a:xfrm>
            <a:off x="4733925" y="3111104"/>
            <a:ext cx="32925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FF3300"/>
                </a:solidFill>
              </a:rPr>
              <a:t>√</a:t>
            </a:r>
            <a:endParaRPr lang="zh-CN" altLang="en-US" sz="2700" b="1">
              <a:solidFill>
                <a:srgbClr val="FF3300"/>
              </a:solidFill>
            </a:endParaRPr>
          </a:p>
        </p:txBody>
      </p:sp>
      <p:sp>
        <p:nvSpPr>
          <p:cNvPr id="125962" name="矩形 125961"/>
          <p:cNvSpPr>
            <a:spLocks noChangeArrowheads="1"/>
          </p:cNvSpPr>
          <p:nvPr/>
        </p:nvSpPr>
        <p:spPr bwMode="auto">
          <a:xfrm>
            <a:off x="4733925" y="3867150"/>
            <a:ext cx="32925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FF3300"/>
                </a:solidFill>
              </a:rPr>
              <a:t>√</a:t>
            </a:r>
            <a:endParaRPr lang="zh-CN" altLang="en-US" sz="2700" b="1">
              <a:solidFill>
                <a:srgbClr val="FF33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7410" y="746522"/>
            <a:ext cx="912019" cy="30003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zh-CN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启发思考</a:t>
            </a:r>
            <a:endParaRPr lang="zh-CN" altLang="en-US" sz="15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9" grpId="0"/>
      <p:bldP spid="125960" grpId="0"/>
      <p:bldP spid="125961" grpId="0"/>
      <p:bldP spid="1259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736997" y="1423988"/>
            <a:ext cx="7491413" cy="5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"/>
              </a:spcBef>
            </a:pPr>
            <a:r>
              <a:rPr lang="en-US" altLang="zh-CN" sz="2700" b="1">
                <a:solidFill>
                  <a:srgbClr val="0000FF"/>
                </a:solidFill>
              </a:rPr>
              <a:t>2b </a:t>
            </a:r>
            <a:r>
              <a:rPr lang="en-US" altLang="zh-CN" sz="2700" b="1"/>
              <a:t>  Who is healthier? Circle the healthy activities.</a:t>
            </a:r>
          </a:p>
        </p:txBody>
      </p:sp>
      <p:sp>
        <p:nvSpPr>
          <p:cNvPr id="35842" name="椭圆 126980"/>
          <p:cNvSpPr>
            <a:spLocks noChangeArrowheads="1"/>
          </p:cNvSpPr>
          <p:nvPr/>
        </p:nvSpPr>
        <p:spPr bwMode="auto">
          <a:xfrm>
            <a:off x="3996929" y="1433513"/>
            <a:ext cx="972740" cy="4857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2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7652" name="文本框 126981"/>
          <p:cNvSpPr txBox="1">
            <a:spLocks noChangeArrowheads="1"/>
          </p:cNvSpPr>
          <p:nvPr/>
        </p:nvSpPr>
        <p:spPr bwMode="auto">
          <a:xfrm>
            <a:off x="1277541" y="2013347"/>
            <a:ext cx="6805613" cy="5190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latin typeface="Times New Roman" panose="02020603050405020304" pitchFamily="18" charset="0"/>
                <a:sym typeface="+mn-ea"/>
              </a:rPr>
              <a:t>Hi! I’m Tony. I don’t like to get up early. In the morning, I get up eight. Then I go to school at eight thirty. I don’t have much time for breakfast, so I usually eat hamburgers. After school, I sometimes play basketball for half an hour. When I get home, I always do my homework first. </a:t>
            </a:r>
          </a:p>
        </p:txBody>
      </p:sp>
      <p:sp>
        <p:nvSpPr>
          <p:cNvPr id="126984" name="椭圆 126983"/>
          <p:cNvSpPr>
            <a:spLocks noChangeArrowheads="1"/>
          </p:cNvSpPr>
          <p:nvPr/>
        </p:nvSpPr>
        <p:spPr bwMode="auto">
          <a:xfrm>
            <a:off x="1277542" y="3957638"/>
            <a:ext cx="2106215" cy="4857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2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5828" y="717947"/>
            <a:ext cx="1485022" cy="4154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自主或小组探究</a:t>
            </a:r>
            <a:endParaRPr lang="zh-CN" altLang="zh-CN" sz="1500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129027"/>
          <p:cNvSpPr txBox="1">
            <a:spLocks noChangeArrowheads="1"/>
          </p:cNvSpPr>
          <p:nvPr/>
        </p:nvSpPr>
        <p:spPr bwMode="auto">
          <a:xfrm>
            <a:off x="1223962" y="789385"/>
            <a:ext cx="6876429" cy="61262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latin typeface="Times New Roman" panose="02020603050405020304" pitchFamily="18" charset="0"/>
                <a:sym typeface="+mn-ea"/>
              </a:rPr>
              <a:t>In the evening, I either watch TV or play computer games. At ten thirty, I brush my teeth and then I go to bed.</a:t>
            </a:r>
          </a:p>
          <a:p>
            <a:pPr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latin typeface="Times New Roman" panose="02020603050405020304" pitchFamily="18" charset="0"/>
                <a:sym typeface="+mn-ea"/>
              </a:rPr>
              <a:t>Mary is my sister. She usually gets up at six thirty. Then she always takes a shower and eats a good breakfast. After that, she goes to school at eight thirty.</a:t>
            </a:r>
          </a:p>
        </p:txBody>
      </p:sp>
      <p:sp>
        <p:nvSpPr>
          <p:cNvPr id="129029" name="椭圆 129028"/>
          <p:cNvSpPr>
            <a:spLocks noChangeArrowheads="1"/>
          </p:cNvSpPr>
          <p:nvPr/>
        </p:nvSpPr>
        <p:spPr bwMode="auto">
          <a:xfrm>
            <a:off x="5463779" y="1514475"/>
            <a:ext cx="2106215" cy="4857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2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9030" name="椭圆 129029"/>
          <p:cNvSpPr>
            <a:spLocks noChangeArrowheads="1"/>
          </p:cNvSpPr>
          <p:nvPr/>
        </p:nvSpPr>
        <p:spPr bwMode="auto">
          <a:xfrm>
            <a:off x="4179094" y="2711053"/>
            <a:ext cx="3240881" cy="4857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2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9031" name="椭圆 129030"/>
          <p:cNvSpPr>
            <a:spLocks noChangeArrowheads="1"/>
          </p:cNvSpPr>
          <p:nvPr/>
        </p:nvSpPr>
        <p:spPr bwMode="auto">
          <a:xfrm>
            <a:off x="1223963" y="3224213"/>
            <a:ext cx="864394" cy="4857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2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9032" name="椭圆 129031"/>
          <p:cNvSpPr>
            <a:spLocks noChangeArrowheads="1"/>
          </p:cNvSpPr>
          <p:nvPr/>
        </p:nvSpPr>
        <p:spPr bwMode="auto">
          <a:xfrm>
            <a:off x="4329113" y="3196828"/>
            <a:ext cx="3240881" cy="4857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2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9033" name="椭圆 129032"/>
          <p:cNvSpPr>
            <a:spLocks noChangeArrowheads="1"/>
          </p:cNvSpPr>
          <p:nvPr/>
        </p:nvSpPr>
        <p:spPr bwMode="auto">
          <a:xfrm>
            <a:off x="1223962" y="3858816"/>
            <a:ext cx="2214563" cy="4857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2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128003"/>
          <p:cNvSpPr txBox="1">
            <a:spLocks noChangeArrowheads="1"/>
          </p:cNvSpPr>
          <p:nvPr/>
        </p:nvSpPr>
        <p:spPr bwMode="auto">
          <a:xfrm>
            <a:off x="1331119" y="844153"/>
            <a:ext cx="6265069" cy="67172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500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latin typeface="Times New Roman" panose="02020603050405020304" pitchFamily="18" charset="0"/>
                <a:sym typeface="+mn-ea"/>
              </a:rPr>
              <a:t>At twelve, she eats lots of fruit and vegetables for lunch. After lunch, she sometimes plays volleyball. She always eats ice-cream after dinner. She knows it’s not good for her, but it tastes good! In the evening, she does her homework and usually swims or takes a walk. At nine thirty, she goes to bed.</a:t>
            </a:r>
          </a:p>
        </p:txBody>
      </p:sp>
      <p:sp>
        <p:nvSpPr>
          <p:cNvPr id="128005" name="椭圆 128004"/>
          <p:cNvSpPr>
            <a:spLocks noChangeArrowheads="1"/>
          </p:cNvSpPr>
          <p:nvPr/>
        </p:nvSpPr>
        <p:spPr bwMode="auto">
          <a:xfrm>
            <a:off x="3167063" y="1006079"/>
            <a:ext cx="4267200" cy="4857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2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8006" name="椭圆 128005"/>
          <p:cNvSpPr>
            <a:spLocks noChangeArrowheads="1"/>
          </p:cNvSpPr>
          <p:nvPr/>
        </p:nvSpPr>
        <p:spPr bwMode="auto">
          <a:xfrm>
            <a:off x="1331119" y="1546622"/>
            <a:ext cx="1296591" cy="4857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2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8007" name="椭圆 128006"/>
          <p:cNvSpPr>
            <a:spLocks noChangeArrowheads="1"/>
          </p:cNvSpPr>
          <p:nvPr/>
        </p:nvSpPr>
        <p:spPr bwMode="auto">
          <a:xfrm>
            <a:off x="4842272" y="1546622"/>
            <a:ext cx="2375297" cy="4857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2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8008" name="椭圆 128007"/>
          <p:cNvSpPr>
            <a:spLocks noChangeArrowheads="1"/>
          </p:cNvSpPr>
          <p:nvPr/>
        </p:nvSpPr>
        <p:spPr bwMode="auto">
          <a:xfrm>
            <a:off x="1277541" y="2087166"/>
            <a:ext cx="1513284" cy="4857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2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8009" name="椭圆 128008"/>
          <p:cNvSpPr>
            <a:spLocks noChangeArrowheads="1"/>
          </p:cNvSpPr>
          <p:nvPr/>
        </p:nvSpPr>
        <p:spPr bwMode="auto">
          <a:xfrm>
            <a:off x="4410075" y="3706416"/>
            <a:ext cx="2969419" cy="4857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2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8010" name="椭圆 128009"/>
          <p:cNvSpPr>
            <a:spLocks noChangeArrowheads="1"/>
          </p:cNvSpPr>
          <p:nvPr/>
        </p:nvSpPr>
        <p:spPr bwMode="auto">
          <a:xfrm>
            <a:off x="1277541" y="4300538"/>
            <a:ext cx="3995738" cy="4857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2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1062038" y="735807"/>
            <a:ext cx="7487841" cy="9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"/>
              </a:spcBef>
            </a:pPr>
            <a:r>
              <a:rPr lang="en-US" altLang="zh-CN" sz="2700" b="1">
                <a:solidFill>
                  <a:srgbClr val="0000FF"/>
                </a:solidFill>
              </a:rPr>
              <a:t>2c </a:t>
            </a:r>
            <a:r>
              <a:rPr lang="en-US" altLang="zh-CN" sz="2700" b="1"/>
              <a:t>  Write down the unhealthy habits of each person. Then think of healthy activities for them.</a:t>
            </a:r>
          </a:p>
        </p:txBody>
      </p:sp>
      <p:sp>
        <p:nvSpPr>
          <p:cNvPr id="38914" name="文本框 130052"/>
          <p:cNvSpPr txBox="1">
            <a:spLocks noChangeArrowheads="1"/>
          </p:cNvSpPr>
          <p:nvPr/>
        </p:nvSpPr>
        <p:spPr bwMode="auto">
          <a:xfrm>
            <a:off x="1385888" y="1869281"/>
            <a:ext cx="6426994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2400" b="1"/>
              <a:t>                Unhealthy habits       Healthy activities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2400" b="1"/>
              <a:t>Tony        ______________        ______________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2400" b="1"/>
              <a:t>                 ______________        ______________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2400" b="1"/>
              <a:t>Mary        ______________        ______________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2400" b="1"/>
              <a:t>                 ______________         ______________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82" name="表格 142381"/>
          <p:cNvGraphicFramePr/>
          <p:nvPr/>
        </p:nvGraphicFramePr>
        <p:xfrm>
          <a:off x="1358504" y="658416"/>
          <a:ext cx="6426994" cy="4398169"/>
        </p:xfrm>
        <a:graphic>
          <a:graphicData uri="http://schemas.openxmlformats.org/drawingml/2006/table">
            <a:tbl>
              <a:tblPr/>
              <a:tblGrid>
                <a:gridCol w="86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7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Unhealthy habits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Healthy activities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2394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Tony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100" b="1" dirty="0">
                        <a:solidFill>
                          <a:srgbClr val="A5002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100" b="1" dirty="0">
                        <a:solidFill>
                          <a:srgbClr val="A5002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60" name="文本框 142382"/>
          <p:cNvSpPr txBox="1">
            <a:spLocks noChangeArrowheads="1"/>
          </p:cNvSpPr>
          <p:nvPr/>
        </p:nvSpPr>
        <p:spPr bwMode="auto">
          <a:xfrm>
            <a:off x="5362575" y="1545432"/>
            <a:ext cx="2321719" cy="13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solidFill>
                  <a:srgbClr val="A50021"/>
                </a:solidFill>
              </a:rPr>
              <a:t>…play basketball for half an hour</a:t>
            </a:r>
          </a:p>
          <a:p>
            <a:pPr eaLnBrk="1" hangingPunct="1"/>
            <a:r>
              <a:rPr lang="en-US" altLang="zh-CN" sz="2100" b="1">
                <a:solidFill>
                  <a:srgbClr val="A50021"/>
                </a:solidFill>
              </a:rPr>
              <a:t> … brush my teeth</a:t>
            </a:r>
          </a:p>
          <a:p>
            <a:pPr eaLnBrk="1" hangingPunct="1"/>
            <a:endParaRPr lang="zh-CN" altLang="en-US" sz="2100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412207" y="1545431"/>
            <a:ext cx="2826544" cy="331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ts val="2250"/>
              </a:lnSpc>
            </a:pPr>
            <a:r>
              <a:rPr lang="en-US" altLang="zh-CN" sz="2400" b="1">
                <a:solidFill>
                  <a:srgbClr val="A50021"/>
                </a:solidFill>
              </a:rPr>
              <a:t>…don’t like to get up early</a:t>
            </a:r>
          </a:p>
          <a:p>
            <a:pPr eaLnBrk="0" hangingPunct="0">
              <a:lnSpc>
                <a:spcPts val="2250"/>
              </a:lnSpc>
            </a:pPr>
            <a:r>
              <a:rPr lang="en-US" altLang="zh-CN" sz="2400" b="1">
                <a:solidFill>
                  <a:srgbClr val="A50021"/>
                </a:solidFill>
              </a:rPr>
              <a:t>… usually eat very quickly </a:t>
            </a:r>
          </a:p>
          <a:p>
            <a:pPr eaLnBrk="0" hangingPunct="0">
              <a:lnSpc>
                <a:spcPts val="2250"/>
              </a:lnSpc>
            </a:pPr>
            <a:r>
              <a:rPr lang="en-US" altLang="zh-CN" sz="2400" b="1">
                <a:solidFill>
                  <a:srgbClr val="A50021"/>
                </a:solidFill>
              </a:rPr>
              <a:t>… for lunch, I usually eat hamburgers</a:t>
            </a:r>
          </a:p>
          <a:p>
            <a:pPr eaLnBrk="0" hangingPunct="0">
              <a:lnSpc>
                <a:spcPts val="2250"/>
              </a:lnSpc>
            </a:pPr>
            <a:r>
              <a:rPr lang="en-US" altLang="zh-CN" sz="2400" b="1">
                <a:solidFill>
                  <a:srgbClr val="A50021"/>
                </a:solidFill>
              </a:rPr>
              <a:t>…watch TV or play computer games</a:t>
            </a:r>
          </a:p>
          <a:p>
            <a:pPr eaLnBrk="0" hangingPunct="0">
              <a:lnSpc>
                <a:spcPts val="2250"/>
              </a:lnSpc>
            </a:pPr>
            <a:r>
              <a:rPr lang="en-US" altLang="zh-CN" sz="2400" b="1">
                <a:solidFill>
                  <a:srgbClr val="A50021"/>
                </a:solidFill>
              </a:rPr>
              <a:t>… at ten thirty… I go to bed</a:t>
            </a:r>
            <a:endParaRPr lang="zh-CN" altLang="en-US" sz="24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4" name="表格 143393"/>
          <p:cNvGraphicFramePr/>
          <p:nvPr/>
        </p:nvGraphicFramePr>
        <p:xfrm>
          <a:off x="1062037" y="602457"/>
          <a:ext cx="7291388" cy="4541044"/>
        </p:xfrm>
        <a:graphic>
          <a:graphicData uri="http://schemas.openxmlformats.org/drawingml/2006/table">
            <a:tbl>
              <a:tblPr/>
              <a:tblGrid>
                <a:gridCol w="1043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64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spcBef>
                          <a:spcPct val="10000"/>
                        </a:spcBef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68581" marR="68581" marT="34268" marB="3426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spcBef>
                          <a:spcPct val="10000"/>
                        </a:spcBef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Unhealthy habits</a:t>
                      </a:r>
                    </a:p>
                  </a:txBody>
                  <a:tcPr marL="68581" marR="68581" marT="34268" marB="3426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spcBef>
                          <a:spcPct val="10000"/>
                        </a:spcBef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Healthy activities</a:t>
                      </a:r>
                    </a:p>
                  </a:txBody>
                  <a:tcPr marL="68581" marR="68581" marT="34268" marB="3426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939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spcBef>
                          <a:spcPct val="10000"/>
                        </a:spcBef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Mary</a:t>
                      </a:r>
                    </a:p>
                  </a:txBody>
                  <a:tcPr marL="68581" marR="68581" marT="34268" marB="3426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spcBef>
                          <a:spcPct val="10000"/>
                        </a:spcBef>
                        <a:buNone/>
                      </a:pPr>
                      <a:endParaRPr lang="en-US" altLang="zh-CN" sz="2100" b="1" dirty="0">
                        <a:solidFill>
                          <a:srgbClr val="A5002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1" marR="68581" marT="34268" marB="3426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spcBef>
                          <a:spcPct val="10000"/>
                        </a:spcBef>
                        <a:buNone/>
                      </a:pPr>
                      <a:endParaRPr lang="zh-CN" altLang="en-US" sz="2100" b="1" dirty="0">
                        <a:solidFill>
                          <a:srgbClr val="A5002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1" marR="68581" marT="34268" marB="3426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458642" y="1557338"/>
            <a:ext cx="2249090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altLang="zh-CN" b="1">
                <a:solidFill>
                  <a:srgbClr val="A50021"/>
                </a:solidFill>
              </a:rPr>
              <a:t>… always eats ice-cream after dinner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288756" y="1521619"/>
            <a:ext cx="3258741" cy="29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altLang="zh-CN" b="1">
                <a:solidFill>
                  <a:srgbClr val="A50021"/>
                </a:solidFill>
              </a:rPr>
              <a:t>…usually gets up at six thirty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zh-CN" b="1">
                <a:solidFill>
                  <a:srgbClr val="A50021"/>
                </a:solidFill>
              </a:rPr>
              <a:t>…always takes a shower and eats a good breakfast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zh-CN" b="1">
                <a:solidFill>
                  <a:srgbClr val="A50021"/>
                </a:solidFill>
              </a:rPr>
              <a:t>… eats lots of fruit and vegetables for lunch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zh-CN" b="1">
                <a:solidFill>
                  <a:srgbClr val="A50021"/>
                </a:solidFill>
              </a:rPr>
              <a:t>… sometimes plays volleyball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zh-CN" b="1">
                <a:solidFill>
                  <a:srgbClr val="A50021"/>
                </a:solidFill>
              </a:rPr>
              <a:t>… usually swims or takes a walk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zh-CN" b="1">
                <a:solidFill>
                  <a:srgbClr val="A50021"/>
                </a:solidFill>
              </a:rPr>
              <a:t>… at nine thirty, she goes to 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WordArt 3"/>
          <p:cNvSpPr>
            <a:spLocks noChangeArrowheads="1" noChangeShapeType="1" noTextEdit="1"/>
          </p:cNvSpPr>
          <p:nvPr/>
        </p:nvSpPr>
        <p:spPr bwMode="auto">
          <a:xfrm>
            <a:off x="2856310" y="645319"/>
            <a:ext cx="3268265" cy="7179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fromWordArt="1">
            <a:prstTxWarp prst="textWave1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en-US" altLang="zh-CN" sz="3300" b="1" i="1">
                <a:solidFill>
                  <a:srgbClr val="00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Pair work</a:t>
            </a:r>
            <a:endParaRPr lang="zh-CN" altLang="en-US" sz="3300" b="1" i="1">
              <a:solidFill>
                <a:srgbClr val="00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9569" y="1731169"/>
            <a:ext cx="5562600" cy="6477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eaLnBrk="1" hangingPunct="1">
              <a:defRPr/>
            </a:pPr>
            <a:r>
              <a:rPr lang="en-US" altLang="zh-CN" sz="2700" b="1" noProof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Do you have any healthy habits?</a:t>
            </a:r>
            <a:endParaRPr lang="zh-CN" altLang="en-US" sz="2700" b="1" noProof="1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59569" y="3274219"/>
            <a:ext cx="5765006" cy="64651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eaLnBrk="1" hangingPunct="1">
              <a:defRPr/>
            </a:pPr>
            <a:r>
              <a:rPr lang="en-US" altLang="zh-CN" sz="2700" b="1" noProof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Do you have any unhealthy habits?</a:t>
            </a:r>
            <a:endParaRPr lang="zh-CN" altLang="en-US" sz="2700" b="1" noProof="1"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41988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4637" y="2196704"/>
            <a:ext cx="2244329" cy="138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矩形 8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zh-CN" altLang="en-US" sz="1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协作交流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565548" y="2268141"/>
            <a:ext cx="172045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300" b="1" dirty="0"/>
              <a:t>It’s 7 :15</a:t>
            </a:r>
          </a:p>
        </p:txBody>
      </p:sp>
      <p:grpSp>
        <p:nvGrpSpPr>
          <p:cNvPr id="6146" name="组合 1"/>
          <p:cNvGrpSpPr/>
          <p:nvPr/>
        </p:nvGrpSpPr>
        <p:grpSpPr bwMode="auto">
          <a:xfrm>
            <a:off x="5328048" y="1065610"/>
            <a:ext cx="3282553" cy="3286125"/>
            <a:chOff x="4887914" y="735013"/>
            <a:chExt cx="5764212" cy="5695950"/>
          </a:xfrm>
        </p:grpSpPr>
        <p:sp>
          <p:nvSpPr>
            <p:cNvPr id="6147" name="AutoShape 11"/>
            <p:cNvSpPr>
              <a:spLocks noChangeArrowheads="1"/>
            </p:cNvSpPr>
            <p:nvPr/>
          </p:nvSpPr>
          <p:spPr bwMode="auto">
            <a:xfrm rot="5400000">
              <a:off x="8583613" y="2756660"/>
              <a:ext cx="434975" cy="1600200"/>
            </a:xfrm>
            <a:prstGeom prst="upArrow">
              <a:avLst>
                <a:gd name="adj1" fmla="val 50000"/>
                <a:gd name="adj2" fmla="val 9708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 rot="-8155563">
              <a:off x="6842126" y="3505201"/>
              <a:ext cx="615950" cy="1181100"/>
            </a:xfrm>
            <a:prstGeom prst="upArrow">
              <a:avLst>
                <a:gd name="adj1" fmla="val 50000"/>
                <a:gd name="adj2" fmla="val 47876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grpSp>
          <p:nvGrpSpPr>
            <p:cNvPr id="6149" name="Group 5"/>
            <p:cNvGrpSpPr/>
            <p:nvPr/>
          </p:nvGrpSpPr>
          <p:grpSpPr bwMode="auto">
            <a:xfrm>
              <a:off x="5084764" y="896938"/>
              <a:ext cx="2870200" cy="2870200"/>
              <a:chOff x="2109" y="325"/>
              <a:chExt cx="1808" cy="1808"/>
            </a:xfrm>
          </p:grpSpPr>
          <p:pic>
            <p:nvPicPr>
              <p:cNvPr id="6150" name="Picture 6" descr="spab009d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15" y="325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1" name="Picture 7" descr="spab009d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62" y="579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2" name="Picture 8" descr="spab009d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0" y="1051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3" name="Picture 9" descr="spab009d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09" y="1749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4" name="Picture 10" descr="ball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31076" y="3132138"/>
              <a:ext cx="7096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Oval 12"/>
            <p:cNvSpPr>
              <a:spLocks noChangeArrowheads="1"/>
            </p:cNvSpPr>
            <p:nvPr/>
          </p:nvSpPr>
          <p:spPr bwMode="auto">
            <a:xfrm>
              <a:off x="4887914" y="735013"/>
              <a:ext cx="5764212" cy="5695950"/>
            </a:xfrm>
            <a:prstGeom prst="ellipse">
              <a:avLst/>
            </a:prstGeom>
            <a:noFill/>
            <a:ln w="1905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grpSp>
          <p:nvGrpSpPr>
            <p:cNvPr id="6156" name="Group 13"/>
            <p:cNvGrpSpPr/>
            <p:nvPr/>
          </p:nvGrpSpPr>
          <p:grpSpPr bwMode="auto">
            <a:xfrm>
              <a:off x="7604126" y="1374776"/>
              <a:ext cx="2725737" cy="4813300"/>
              <a:chOff x="3696" y="618"/>
              <a:chExt cx="1717" cy="3032"/>
            </a:xfrm>
          </p:grpSpPr>
          <p:pic>
            <p:nvPicPr>
              <p:cNvPr id="6157" name="Picture 14" descr="spsi002k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96" y="3249"/>
                <a:ext cx="401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8" name="Picture 15" descr="spsi002k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50" y="3003"/>
                <a:ext cx="401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Picture 16" descr="spsi002k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21" y="2423"/>
                <a:ext cx="401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0" name="Picture 17" descr="spsi002k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12" y="1842"/>
                <a:ext cx="401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1" name="Picture 18" descr="spsi002k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21" y="1162"/>
                <a:ext cx="401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2" name="Picture 19" descr="spsi002k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50" y="618"/>
                <a:ext cx="401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3" name="Group 20"/>
            <p:cNvGrpSpPr/>
            <p:nvPr/>
          </p:nvGrpSpPr>
          <p:grpSpPr bwMode="auto">
            <a:xfrm>
              <a:off x="5343526" y="4368801"/>
              <a:ext cx="1423987" cy="1471613"/>
              <a:chOff x="2264" y="2524"/>
              <a:chExt cx="897" cy="927"/>
            </a:xfrm>
          </p:grpSpPr>
          <p:pic>
            <p:nvPicPr>
              <p:cNvPr id="6164" name="Picture 21" descr="z3948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64" y="2524"/>
                <a:ext cx="36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5" name="Picture 22" descr="z3948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99" y="3086"/>
                <a:ext cx="36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545306" y="3496866"/>
            <a:ext cx="3786188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300" b="1" dirty="0">
                <a:solidFill>
                  <a:srgbClr val="C00000"/>
                </a:solidFill>
              </a:rPr>
              <a:t>a quarter past seven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65547" y="2922985"/>
            <a:ext cx="2415778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300" b="1" dirty="0">
                <a:solidFill>
                  <a:srgbClr val="C00000"/>
                </a:solidFill>
              </a:rPr>
              <a:t>seven-fifteen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83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6"/>
          <p:cNvSpPr>
            <a:spLocks noChangeArrowheads="1"/>
          </p:cNvSpPr>
          <p:nvPr/>
        </p:nvSpPr>
        <p:spPr bwMode="auto">
          <a:xfrm>
            <a:off x="933450" y="789385"/>
            <a:ext cx="7291388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257175" indent="-257175">
              <a:spcBef>
                <a:spcPct val="20000"/>
              </a:spcBef>
            </a:pPr>
            <a:r>
              <a:rPr lang="en-US" altLang="zh-CN" sz="2700">
                <a:solidFill>
                  <a:srgbClr val="3333CC"/>
                </a:solidFill>
                <a:latin typeface="Arial Black" panose="020B0A04020102020204" pitchFamily="34" charset="0"/>
              </a:rPr>
              <a:t>3a</a:t>
            </a:r>
            <a:r>
              <a:rPr lang="en-US" altLang="zh-CN" sz="2700">
                <a:solidFill>
                  <a:schemeClr val="folHlink"/>
                </a:solidFill>
              </a:rPr>
              <a:t>  </a:t>
            </a:r>
            <a:r>
              <a:rPr lang="en-US" altLang="zh-CN" sz="2700"/>
              <a:t>Number these sentences in order to  make a story about a daily routine.  </a:t>
            </a:r>
          </a:p>
        </p:txBody>
      </p:sp>
      <p:pic>
        <p:nvPicPr>
          <p:cNvPr id="43010" name="图片 100357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2356248"/>
            <a:ext cx="3038475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6"/>
          <p:cNvSpPr>
            <a:spLocks noChangeArrowheads="1"/>
          </p:cNvSpPr>
          <p:nvPr/>
        </p:nvSpPr>
        <p:spPr bwMode="auto">
          <a:xfrm>
            <a:off x="683419" y="1008460"/>
            <a:ext cx="8317706" cy="48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257175" indent="-257175">
              <a:spcBef>
                <a:spcPct val="10000"/>
              </a:spcBef>
            </a:pPr>
            <a:r>
              <a:rPr lang="en-US" altLang="zh-CN" sz="2400"/>
              <a:t>___ I usually exercise from six fifteen to seven.</a:t>
            </a:r>
          </a:p>
          <a:p>
            <a:pPr marL="257175" indent="-257175">
              <a:spcBef>
                <a:spcPct val="10000"/>
              </a:spcBef>
            </a:pPr>
            <a:r>
              <a:rPr lang="en-US" altLang="zh-CN" sz="2400"/>
              <a:t>___ I always get up early at six.</a:t>
            </a:r>
          </a:p>
          <a:p>
            <a:pPr marL="257175" indent="-257175">
              <a:spcBef>
                <a:spcPct val="10000"/>
              </a:spcBef>
            </a:pPr>
            <a:r>
              <a:rPr lang="en-US" altLang="zh-CN" sz="2400"/>
              <a:t>___ After that, I always brush my teeth and go to school at eight.</a:t>
            </a:r>
          </a:p>
          <a:p>
            <a:pPr marL="257175" indent="-257175">
              <a:spcBef>
                <a:spcPct val="10000"/>
              </a:spcBef>
            </a:pPr>
            <a:r>
              <a:rPr lang="en-US" altLang="zh-CN" sz="2400"/>
              <a:t>___ Then I quickly have a shower and eat breakfast.</a:t>
            </a:r>
          </a:p>
          <a:p>
            <a:pPr marL="257175" indent="-257175">
              <a:spcBef>
                <a:spcPct val="10000"/>
              </a:spcBef>
            </a:pPr>
            <a:r>
              <a:rPr lang="en-US" altLang="zh-CN" sz="2400"/>
              <a:t>___ I have lunch at quarter to twelve.</a:t>
            </a:r>
          </a:p>
          <a:p>
            <a:pPr marL="257175" indent="-257175">
              <a:spcBef>
                <a:spcPct val="10000"/>
              </a:spcBef>
            </a:pPr>
            <a:r>
              <a:rPr lang="en-US" altLang="zh-CN" sz="2400"/>
              <a:t>___ I get home from school at half past four and do my homework. </a:t>
            </a:r>
          </a:p>
          <a:p>
            <a:pPr marL="257175" indent="-257175">
              <a:spcBef>
                <a:spcPct val="10000"/>
              </a:spcBef>
            </a:pPr>
            <a:r>
              <a:rPr lang="en-US" altLang="zh-CN" sz="2400"/>
              <a:t>___ I have a very healthy life.</a:t>
            </a:r>
          </a:p>
          <a:p>
            <a:pPr marL="257175" indent="-257175">
              <a:spcBef>
                <a:spcPct val="10000"/>
              </a:spcBef>
            </a:pPr>
            <a:r>
              <a:rPr lang="en-US" altLang="zh-CN" sz="2400"/>
              <a:t>___ I have dinner at seven thirty.</a:t>
            </a:r>
          </a:p>
          <a:p>
            <a:pPr marL="257175" indent="-257175">
              <a:spcBef>
                <a:spcPct val="10000"/>
              </a:spcBef>
            </a:pPr>
            <a:r>
              <a:rPr lang="en-US" altLang="zh-CN" sz="2400"/>
              <a:t>___ I go to bed at ten.</a:t>
            </a:r>
          </a:p>
        </p:txBody>
      </p:sp>
      <p:sp>
        <p:nvSpPr>
          <p:cNvPr id="102405" name="文本框 102404"/>
          <p:cNvSpPr txBox="1">
            <a:spLocks noChangeArrowheads="1"/>
          </p:cNvSpPr>
          <p:nvPr/>
        </p:nvSpPr>
        <p:spPr bwMode="auto">
          <a:xfrm>
            <a:off x="891778" y="3456385"/>
            <a:ext cx="2923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02406" name="文本框 102405"/>
          <p:cNvSpPr txBox="1">
            <a:spLocks noChangeArrowheads="1"/>
          </p:cNvSpPr>
          <p:nvPr/>
        </p:nvSpPr>
        <p:spPr bwMode="auto">
          <a:xfrm>
            <a:off x="934641" y="1445419"/>
            <a:ext cx="2923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02407" name="文本框 102406"/>
          <p:cNvSpPr txBox="1">
            <a:spLocks noChangeArrowheads="1"/>
          </p:cNvSpPr>
          <p:nvPr/>
        </p:nvSpPr>
        <p:spPr bwMode="auto">
          <a:xfrm>
            <a:off x="978694" y="934641"/>
            <a:ext cx="2923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02408" name="文本框 102407"/>
          <p:cNvSpPr txBox="1">
            <a:spLocks noChangeArrowheads="1"/>
          </p:cNvSpPr>
          <p:nvPr/>
        </p:nvSpPr>
        <p:spPr bwMode="auto">
          <a:xfrm>
            <a:off x="920353" y="1808560"/>
            <a:ext cx="2923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02409" name="文本框 102408"/>
          <p:cNvSpPr txBox="1">
            <a:spLocks noChangeArrowheads="1"/>
          </p:cNvSpPr>
          <p:nvPr/>
        </p:nvSpPr>
        <p:spPr bwMode="auto">
          <a:xfrm>
            <a:off x="920353" y="2207419"/>
            <a:ext cx="2923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02410" name="文本框 102409"/>
          <p:cNvSpPr txBox="1">
            <a:spLocks noChangeArrowheads="1"/>
          </p:cNvSpPr>
          <p:nvPr/>
        </p:nvSpPr>
        <p:spPr bwMode="auto">
          <a:xfrm>
            <a:off x="875110" y="2683669"/>
            <a:ext cx="2923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02411" name="文本框 102410"/>
          <p:cNvSpPr txBox="1">
            <a:spLocks noChangeArrowheads="1"/>
          </p:cNvSpPr>
          <p:nvPr/>
        </p:nvSpPr>
        <p:spPr bwMode="auto">
          <a:xfrm>
            <a:off x="920353" y="3081338"/>
            <a:ext cx="2923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02412" name="文本框 102411"/>
          <p:cNvSpPr txBox="1">
            <a:spLocks noChangeArrowheads="1"/>
          </p:cNvSpPr>
          <p:nvPr/>
        </p:nvSpPr>
        <p:spPr bwMode="auto">
          <a:xfrm>
            <a:off x="875110" y="3830241"/>
            <a:ext cx="2923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102413" name="文本框 102412"/>
          <p:cNvSpPr txBox="1">
            <a:spLocks noChangeArrowheads="1"/>
          </p:cNvSpPr>
          <p:nvPr/>
        </p:nvSpPr>
        <p:spPr bwMode="auto">
          <a:xfrm>
            <a:off x="875110" y="4165997"/>
            <a:ext cx="2923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2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406" grpId="0"/>
      <p:bldP spid="102407" grpId="0"/>
      <p:bldP spid="102408" grpId="0"/>
      <p:bldP spid="102409" grpId="0"/>
      <p:bldP spid="102410" grpId="0"/>
      <p:bldP spid="102411" grpId="0"/>
      <p:bldP spid="102412" grpId="0"/>
      <p:bldP spid="1024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131075"/>
          <p:cNvSpPr>
            <a:spLocks noChangeArrowheads="1" noChangeShapeType="1" noTextEdit="1"/>
          </p:cNvSpPr>
          <p:nvPr/>
        </p:nvSpPr>
        <p:spPr bwMode="auto">
          <a:xfrm>
            <a:off x="2938463" y="664369"/>
            <a:ext cx="3056335" cy="43696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3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Language points</a:t>
            </a:r>
            <a:endParaRPr lang="zh-CN" altLang="en-US" sz="33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1077" name="文本框 131076"/>
          <p:cNvSpPr txBox="1">
            <a:spLocks noChangeArrowheads="1"/>
          </p:cNvSpPr>
          <p:nvPr/>
        </p:nvSpPr>
        <p:spPr bwMode="auto">
          <a:xfrm>
            <a:off x="953691" y="1545431"/>
            <a:ext cx="7398544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3333CC"/>
                </a:solidFill>
                <a:ea typeface="微软雅黑" panose="020B0503020204020204" pitchFamily="34" charset="-122"/>
              </a:rPr>
              <a:t>1. In the evening, I either watch TV or play computer games.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ea typeface="微软雅黑" panose="020B0503020204020204" pitchFamily="34" charset="-122"/>
              </a:rPr>
              <a:t>晚上我要么看电视要么玩电脑游戏。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ea typeface="微软雅黑" panose="020B0503020204020204" pitchFamily="34" charset="-122"/>
              </a:rPr>
              <a:t>    </a:t>
            </a:r>
            <a:r>
              <a:rPr lang="en-US" altLang="zh-CN" sz="2400" b="1" i="1" dirty="0">
                <a:ea typeface="微软雅黑" panose="020B0503020204020204" pitchFamily="34" charset="-122"/>
              </a:rPr>
              <a:t>either … or … </a:t>
            </a:r>
            <a:r>
              <a:rPr lang="zh-CN" altLang="en-US" sz="2400" b="1" i="1" dirty="0">
                <a:ea typeface="微软雅黑" panose="020B0503020204020204" pitchFamily="34" charset="-122"/>
              </a:rPr>
              <a:t>表示“要么</a:t>
            </a:r>
            <a:r>
              <a:rPr lang="en-US" altLang="zh-CN" sz="2400" b="1" i="1" dirty="0">
                <a:ea typeface="微软雅黑" panose="020B0503020204020204" pitchFamily="34" charset="-122"/>
              </a:rPr>
              <a:t>……</a:t>
            </a:r>
            <a:r>
              <a:rPr lang="zh-CN" altLang="en-US" sz="2400" b="1" i="1" dirty="0">
                <a:ea typeface="微软雅黑" panose="020B0503020204020204" pitchFamily="34" charset="-122"/>
              </a:rPr>
              <a:t>要么</a:t>
            </a:r>
            <a:r>
              <a:rPr lang="en-US" altLang="zh-CN" sz="2400" b="1" i="1" dirty="0">
                <a:ea typeface="微软雅黑" panose="020B0503020204020204" pitchFamily="34" charset="-122"/>
              </a:rPr>
              <a:t>……</a:t>
            </a:r>
            <a:r>
              <a:rPr lang="zh-CN" altLang="en-US" sz="2400" b="1" i="1" dirty="0">
                <a:ea typeface="微软雅黑" panose="020B0503020204020204" pitchFamily="34" charset="-122"/>
              </a:rPr>
              <a:t>；不是</a:t>
            </a:r>
            <a:r>
              <a:rPr lang="en-US" altLang="zh-CN" sz="2400" b="1" i="1" dirty="0">
                <a:ea typeface="微软雅黑" panose="020B0503020204020204" pitchFamily="34" charset="-122"/>
              </a:rPr>
              <a:t>……</a:t>
            </a:r>
            <a:r>
              <a:rPr lang="zh-CN" altLang="en-US" sz="2400" b="1" i="1" dirty="0">
                <a:ea typeface="微软雅黑" panose="020B0503020204020204" pitchFamily="34" charset="-122"/>
              </a:rPr>
              <a:t>就是</a:t>
            </a:r>
            <a:r>
              <a:rPr lang="en-US" altLang="zh-CN" sz="2400" b="1" i="1" dirty="0">
                <a:ea typeface="微软雅黑" panose="020B0503020204020204" pitchFamily="34" charset="-122"/>
              </a:rPr>
              <a:t>……;</a:t>
            </a:r>
            <a:r>
              <a:rPr lang="zh-CN" altLang="en-US" sz="2400" b="1" i="1" dirty="0">
                <a:ea typeface="微软雅黑" panose="020B0503020204020204" pitchFamily="34" charset="-122"/>
              </a:rPr>
              <a:t>或</a:t>
            </a:r>
            <a:r>
              <a:rPr lang="en-US" altLang="zh-CN" sz="2400" b="1" i="1" dirty="0">
                <a:ea typeface="微软雅黑" panose="020B0503020204020204" pitchFamily="34" charset="-122"/>
              </a:rPr>
              <a:t>……</a:t>
            </a:r>
            <a:r>
              <a:rPr lang="zh-CN" altLang="en-US" sz="2400" b="1" i="1" dirty="0">
                <a:ea typeface="微软雅黑" panose="020B0503020204020204" pitchFamily="34" charset="-122"/>
              </a:rPr>
              <a:t>或</a:t>
            </a:r>
            <a:r>
              <a:rPr lang="en-US" altLang="zh-CN" sz="2400" b="1" i="1" dirty="0">
                <a:ea typeface="微软雅黑" panose="020B0503020204020204" pitchFamily="34" charset="-122"/>
              </a:rPr>
              <a:t>……”</a:t>
            </a:r>
            <a:r>
              <a:rPr lang="zh-CN" altLang="en-US" sz="2400" b="1" i="1" dirty="0">
                <a:ea typeface="微软雅黑" panose="020B0503020204020204" pitchFamily="34" charset="-122"/>
              </a:rPr>
              <a:t>。这个结构可用来连接两个独立的词、短语、甚至独立的句子。例如：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ea typeface="微软雅黑" panose="020B0503020204020204" pitchFamily="34" charset="-122"/>
              </a:rPr>
              <a:t>    </a:t>
            </a:r>
            <a:r>
              <a:rPr lang="en-US" altLang="zh-CN" sz="2400" b="1" dirty="0">
                <a:ea typeface="微软雅黑" panose="020B0503020204020204" pitchFamily="34" charset="-122"/>
              </a:rPr>
              <a:t>You can come either today or tomorrow.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ea typeface="微软雅黑" panose="020B0503020204020204" pitchFamily="34" charset="-122"/>
              </a:rPr>
              <a:t>你可以今天或明天来。</a:t>
            </a:r>
          </a:p>
        </p:txBody>
      </p:sp>
      <p:sp>
        <p:nvSpPr>
          <p:cNvPr id="45059" name="矩形 8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zh-CN" altLang="en-US" sz="1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总结提高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137219"/>
          <p:cNvSpPr txBox="1">
            <a:spLocks noChangeArrowheads="1"/>
          </p:cNvSpPr>
          <p:nvPr/>
        </p:nvSpPr>
        <p:spPr bwMode="auto">
          <a:xfrm>
            <a:off x="1385888" y="1168004"/>
            <a:ext cx="4904185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ea typeface="微软雅黑" panose="020B0503020204020204" pitchFamily="34" charset="-122"/>
              </a:rPr>
              <a:t>either…or</a:t>
            </a:r>
            <a:r>
              <a:rPr lang="zh-CN" altLang="en-US" sz="3000" b="1">
                <a:ea typeface="微软雅黑" panose="020B0503020204020204" pitchFamily="34" charset="-122"/>
              </a:rPr>
              <a:t>和</a:t>
            </a:r>
            <a:r>
              <a:rPr lang="en-US" altLang="zh-CN" sz="3000" b="1">
                <a:ea typeface="微软雅黑" panose="020B0503020204020204" pitchFamily="34" charset="-122"/>
              </a:rPr>
              <a:t>or</a:t>
            </a:r>
            <a:r>
              <a:rPr lang="zh-CN" altLang="en-US" sz="3000" b="1">
                <a:ea typeface="微软雅黑" panose="020B0503020204020204" pitchFamily="34" charset="-122"/>
              </a:rPr>
              <a:t>的区别和用法</a:t>
            </a:r>
          </a:p>
        </p:txBody>
      </p:sp>
      <p:sp>
        <p:nvSpPr>
          <p:cNvPr id="137221" name="文本框 137220"/>
          <p:cNvSpPr txBox="1">
            <a:spLocks noChangeArrowheads="1"/>
          </p:cNvSpPr>
          <p:nvPr/>
        </p:nvSpPr>
        <p:spPr bwMode="auto">
          <a:xfrm>
            <a:off x="1385888" y="2031206"/>
            <a:ext cx="55626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ea typeface="微软雅黑" panose="020B0503020204020204" pitchFamily="34" charset="-122"/>
              </a:rPr>
              <a:t>来看两个例子： 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CN" sz="2400" b="1" dirty="0">
                <a:ea typeface="微软雅黑" panose="020B0503020204020204" pitchFamily="34" charset="-122"/>
              </a:rPr>
              <a:t>She will come either today or tomorrow. 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ea typeface="微软雅黑" panose="020B0503020204020204" pitchFamily="34" charset="-122"/>
              </a:rPr>
              <a:t>   她不是今天来就是明天来。 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CN" sz="2400" b="1" dirty="0">
                <a:ea typeface="微软雅黑" panose="020B0503020204020204" pitchFamily="34" charset="-122"/>
              </a:rPr>
              <a:t>She will come today or tomorrow. 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ea typeface="微软雅黑" panose="020B0503020204020204" pitchFamily="34" charset="-122"/>
              </a:rPr>
              <a:t>   她今天或明天来。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文本框 138242"/>
          <p:cNvSpPr txBox="1">
            <a:spLocks noChangeArrowheads="1"/>
          </p:cNvSpPr>
          <p:nvPr/>
        </p:nvSpPr>
        <p:spPr bwMode="auto">
          <a:xfrm>
            <a:off x="736997" y="1545432"/>
            <a:ext cx="7791450" cy="27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ea typeface="微软雅黑" panose="020B0503020204020204" pitchFamily="34" charset="-122"/>
              </a:rPr>
              <a:t>小结：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 b="1" dirty="0" smtClean="0">
                <a:ea typeface="微软雅黑" panose="020B0503020204020204" pitchFamily="34" charset="-122"/>
              </a:rPr>
              <a:t>either </a:t>
            </a:r>
            <a:r>
              <a:rPr lang="en-US" altLang="zh-CN" sz="2400" b="1" dirty="0">
                <a:ea typeface="微软雅黑" panose="020B0503020204020204" pitchFamily="34" charset="-122"/>
              </a:rPr>
              <a:t>… or</a:t>
            </a:r>
            <a:r>
              <a:rPr lang="zh-CN" altLang="en-US" sz="2400" b="1" dirty="0">
                <a:ea typeface="微软雅黑" panose="020B0503020204020204" pitchFamily="34" charset="-122"/>
              </a:rPr>
              <a:t>和</a:t>
            </a:r>
            <a:r>
              <a:rPr lang="en-US" altLang="zh-CN" sz="2400" b="1" dirty="0">
                <a:ea typeface="微软雅黑" panose="020B0503020204020204" pitchFamily="34" charset="-122"/>
              </a:rPr>
              <a:t>or</a:t>
            </a:r>
            <a:r>
              <a:rPr lang="zh-CN" altLang="en-US" sz="2400" b="1" dirty="0">
                <a:ea typeface="微软雅黑" panose="020B0503020204020204" pitchFamily="34" charset="-122"/>
              </a:rPr>
              <a:t>的区别，主要在于语气强弱。前者强调“非此及彼”，后者仅有“或者”的意思。此外，</a:t>
            </a:r>
            <a:r>
              <a:rPr lang="en-US" altLang="zh-CN" sz="2400" b="1" dirty="0">
                <a:ea typeface="微软雅黑" panose="020B0503020204020204" pitchFamily="34" charset="-122"/>
              </a:rPr>
              <a:t>either … or</a:t>
            </a:r>
            <a:r>
              <a:rPr lang="zh-CN" altLang="en-US" sz="2400" b="1" dirty="0">
                <a:ea typeface="微软雅黑" panose="020B0503020204020204" pitchFamily="34" charset="-122"/>
              </a:rPr>
              <a:t>之后的语句应对称，也就是说，</a:t>
            </a:r>
            <a:r>
              <a:rPr lang="en-US" altLang="zh-CN" sz="2400" b="1" dirty="0">
                <a:ea typeface="微软雅黑" panose="020B0503020204020204" pitchFamily="34" charset="-122"/>
              </a:rPr>
              <a:t>either</a:t>
            </a:r>
            <a:r>
              <a:rPr lang="zh-CN" altLang="en-US" sz="2400" b="1" dirty="0">
                <a:ea typeface="微软雅黑" panose="020B0503020204020204" pitchFamily="34" charset="-122"/>
              </a:rPr>
              <a:t>之后用名词，</a:t>
            </a:r>
            <a:r>
              <a:rPr lang="en-US" altLang="zh-CN" sz="2400" b="1" dirty="0">
                <a:ea typeface="微软雅黑" panose="020B0503020204020204" pitchFamily="34" charset="-122"/>
              </a:rPr>
              <a:t>or</a:t>
            </a:r>
            <a:r>
              <a:rPr lang="zh-CN" altLang="en-US" sz="2400" b="1" dirty="0">
                <a:ea typeface="微软雅黑" panose="020B0503020204020204" pitchFamily="34" charset="-122"/>
              </a:rPr>
              <a:t>后面也用名词，</a:t>
            </a:r>
            <a:r>
              <a:rPr lang="en-US" altLang="zh-CN" sz="2400" b="1" dirty="0">
                <a:ea typeface="微软雅黑" panose="020B0503020204020204" pitchFamily="34" charset="-122"/>
              </a:rPr>
              <a:t>either</a:t>
            </a:r>
            <a:r>
              <a:rPr lang="zh-CN" altLang="en-US" sz="2400" b="1" dirty="0">
                <a:ea typeface="微软雅黑" panose="020B0503020204020204" pitchFamily="34" charset="-122"/>
              </a:rPr>
              <a:t>之后是从句，</a:t>
            </a:r>
            <a:r>
              <a:rPr lang="en-US" altLang="zh-CN" sz="2400" b="1" dirty="0">
                <a:ea typeface="微软雅黑" panose="020B0503020204020204" pitchFamily="34" charset="-122"/>
              </a:rPr>
              <a:t>or</a:t>
            </a:r>
            <a:r>
              <a:rPr lang="zh-CN" altLang="en-US" sz="2400" b="1" dirty="0">
                <a:ea typeface="微软雅黑" panose="020B0503020204020204" pitchFamily="34" charset="-122"/>
              </a:rPr>
              <a:t>后面也一样。所以，“他不是醉了，就是疯了”一句，就应说成：</a:t>
            </a:r>
            <a:r>
              <a:rPr lang="en-US" altLang="zh-CN" sz="2400" b="1" dirty="0">
                <a:ea typeface="微软雅黑" panose="020B0503020204020204" pitchFamily="34" charset="-122"/>
              </a:rPr>
              <a:t> He is either drunk or mad. </a:t>
            </a:r>
            <a:endParaRPr lang="zh-CN" altLang="en-US" sz="2400" b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139265"/>
          <p:cNvSpPr>
            <a:spLocks noChangeArrowheads="1"/>
          </p:cNvSpPr>
          <p:nvPr/>
        </p:nvSpPr>
        <p:spPr bwMode="auto">
          <a:xfrm>
            <a:off x="1277541" y="951310"/>
            <a:ext cx="6103144" cy="35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en-US" sz="2400" b="1">
                <a:ea typeface="微软雅黑" panose="020B0503020204020204" pitchFamily="34" charset="-122"/>
              </a:rPr>
              <a:t>   完成句子。</a:t>
            </a:r>
            <a:endParaRPr lang="en-US" altLang="zh-CN" sz="2400" b="1">
              <a:ea typeface="微软雅黑" panose="020B0503020204020204" pitchFamily="34" charset="-122"/>
            </a:endParaRPr>
          </a:p>
          <a:p>
            <a:pPr>
              <a:lnSpc>
                <a:spcPct val="105000"/>
              </a:lnSpc>
            </a:pPr>
            <a:endParaRPr lang="zh-CN" altLang="en-US" sz="2400" b="1">
              <a:ea typeface="微软雅黑" panose="020B0503020204020204" pitchFamily="34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2400" b="1">
                <a:ea typeface="微软雅黑" panose="020B0503020204020204" pitchFamily="34" charset="-122"/>
              </a:rPr>
              <a:t>1.  </a:t>
            </a:r>
            <a:r>
              <a:rPr lang="zh-CN" altLang="en-US" sz="2400" b="1">
                <a:ea typeface="微软雅黑" panose="020B0503020204020204" pitchFamily="34" charset="-122"/>
              </a:rPr>
              <a:t>你可以在那里呆两天或三天。 </a:t>
            </a:r>
          </a:p>
          <a:p>
            <a:pPr>
              <a:lnSpc>
                <a:spcPct val="105000"/>
              </a:lnSpc>
            </a:pPr>
            <a:r>
              <a:rPr lang="en-US" altLang="zh-CN" sz="2400" b="1">
                <a:ea typeface="微软雅黑" panose="020B0503020204020204" pitchFamily="34" charset="-122"/>
              </a:rPr>
              <a:t>   You may spend two __________ three days </a:t>
            </a:r>
          </a:p>
          <a:p>
            <a:pPr>
              <a:lnSpc>
                <a:spcPct val="105000"/>
              </a:lnSpc>
            </a:pPr>
            <a:r>
              <a:rPr lang="en-US" altLang="zh-CN" sz="2400" b="1">
                <a:ea typeface="微软雅黑" panose="020B0503020204020204" pitchFamily="34" charset="-122"/>
              </a:rPr>
              <a:t>   there.</a:t>
            </a:r>
          </a:p>
          <a:p>
            <a:pPr>
              <a:lnSpc>
                <a:spcPct val="105000"/>
              </a:lnSpc>
            </a:pPr>
            <a:r>
              <a:rPr lang="en-US" altLang="zh-CN" sz="2400" b="1">
                <a:ea typeface="微软雅黑" panose="020B0503020204020204" pitchFamily="34" charset="-122"/>
              </a:rPr>
              <a:t>2. Sorry, there is only one ticket. ________ </a:t>
            </a:r>
          </a:p>
          <a:p>
            <a:pPr>
              <a:lnSpc>
                <a:spcPct val="105000"/>
              </a:lnSpc>
            </a:pPr>
            <a:r>
              <a:rPr lang="en-US" altLang="zh-CN" sz="2400" b="1">
                <a:ea typeface="微软雅黑" panose="020B0503020204020204" pitchFamily="34" charset="-122"/>
              </a:rPr>
              <a:t>   you ________ she can have it. </a:t>
            </a:r>
          </a:p>
          <a:p>
            <a:pPr>
              <a:lnSpc>
                <a:spcPct val="105000"/>
              </a:lnSpc>
            </a:pPr>
            <a:r>
              <a:rPr lang="en-US" altLang="zh-CN" sz="2400" b="1">
                <a:ea typeface="微软雅黑" panose="020B0503020204020204" pitchFamily="34" charset="-122"/>
              </a:rPr>
              <a:t>    A. Not; but                B. Either; not </a:t>
            </a:r>
          </a:p>
          <a:p>
            <a:pPr>
              <a:lnSpc>
                <a:spcPct val="105000"/>
              </a:lnSpc>
            </a:pPr>
            <a:r>
              <a:rPr lang="en-US" altLang="zh-CN" sz="2400" b="1">
                <a:ea typeface="微软雅黑" panose="020B0503020204020204" pitchFamily="34" charset="-122"/>
              </a:rPr>
              <a:t>    C. Both; and             D. Either; or </a:t>
            </a:r>
          </a:p>
        </p:txBody>
      </p:sp>
      <p:sp>
        <p:nvSpPr>
          <p:cNvPr id="139267" name="文本框 139266"/>
          <p:cNvSpPr txBox="1">
            <a:spLocks noChangeArrowheads="1"/>
          </p:cNvSpPr>
          <p:nvPr/>
        </p:nvSpPr>
        <p:spPr bwMode="auto">
          <a:xfrm>
            <a:off x="4733925" y="2031206"/>
            <a:ext cx="42505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or</a:t>
            </a:r>
          </a:p>
        </p:txBody>
      </p:sp>
      <p:sp>
        <p:nvSpPr>
          <p:cNvPr id="139269" name="文本框 139268"/>
          <p:cNvSpPr txBox="1">
            <a:spLocks noChangeArrowheads="1"/>
          </p:cNvSpPr>
          <p:nvPr/>
        </p:nvSpPr>
        <p:spPr bwMode="auto">
          <a:xfrm>
            <a:off x="6084094" y="2895600"/>
            <a:ext cx="36131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矩形 134147"/>
          <p:cNvSpPr>
            <a:spLocks noChangeArrowheads="1"/>
          </p:cNvSpPr>
          <p:nvPr/>
        </p:nvSpPr>
        <p:spPr bwMode="auto">
          <a:xfrm>
            <a:off x="1601392" y="1639491"/>
            <a:ext cx="6373415" cy="291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ea typeface="微软雅黑" panose="020B0503020204020204" pitchFamily="34" charset="-122"/>
              </a:rPr>
              <a:t>【2012</a:t>
            </a:r>
            <a:r>
              <a:rPr lang="zh-CN" altLang="en-US" sz="2400" b="1">
                <a:ea typeface="微软雅黑" panose="020B0503020204020204" pitchFamily="34" charset="-122"/>
              </a:rPr>
              <a:t>四川自贡</a:t>
            </a:r>
            <a:r>
              <a:rPr lang="en-US" altLang="zh-CN" sz="2400" b="1">
                <a:ea typeface="微软雅黑" panose="020B0503020204020204" pitchFamily="34" charset="-122"/>
              </a:rPr>
              <a:t>】“You can’t have them all. You can choose _____the kite ______ the toy car,” said the mother.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ea typeface="微软雅黑" panose="020B0503020204020204" pitchFamily="34" charset="-122"/>
              </a:rPr>
              <a:t>    A. either; or              B. not only; but also  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ea typeface="微软雅黑" panose="020B0503020204020204" pitchFamily="34" charset="-122"/>
              </a:rPr>
              <a:t>    C. both; and</a:t>
            </a:r>
          </a:p>
          <a:p>
            <a:pPr>
              <a:lnSpc>
                <a:spcPct val="110000"/>
              </a:lnSpc>
            </a:pPr>
            <a:endParaRPr lang="en-US" altLang="zh-CN" sz="2400" b="1"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3300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2400" b="1">
                <a:solidFill>
                  <a:srgbClr val="FF3300"/>
                </a:solidFill>
                <a:ea typeface="微软雅黑" panose="020B0503020204020204" pitchFamily="34" charset="-122"/>
              </a:rPr>
              <a:t>答案</a:t>
            </a:r>
            <a:r>
              <a:rPr lang="en-US" altLang="zh-CN" sz="2400" b="1">
                <a:solidFill>
                  <a:srgbClr val="FF3300"/>
                </a:solidFill>
                <a:ea typeface="微软雅黑" panose="020B0503020204020204" pitchFamily="34" charset="-122"/>
              </a:rPr>
              <a:t>】A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文本框 140289"/>
          <p:cNvSpPr txBox="1">
            <a:spLocks noChangeArrowheads="1"/>
          </p:cNvSpPr>
          <p:nvPr/>
        </p:nvSpPr>
        <p:spPr bwMode="auto">
          <a:xfrm>
            <a:off x="971600" y="1059582"/>
            <a:ext cx="6344841" cy="3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3333CC"/>
                </a:solidFill>
                <a:ea typeface="微软雅黑" panose="020B0503020204020204" pitchFamily="34" charset="-122"/>
              </a:rPr>
              <a:t>2. At twelve, she eats lots of fruit and vegetables for lunch. 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ea typeface="微软雅黑" panose="020B0503020204020204" pitchFamily="34" charset="-122"/>
              </a:rPr>
              <a:t>     </a:t>
            </a:r>
            <a:r>
              <a:rPr lang="en-US" altLang="zh-CN" sz="2400" b="1" i="1" dirty="0">
                <a:ea typeface="微软雅黑" panose="020B0503020204020204" pitchFamily="34" charset="-122"/>
              </a:rPr>
              <a:t>lot  pron. </a:t>
            </a:r>
            <a:r>
              <a:rPr lang="zh-CN" altLang="en-US" sz="2400" b="1" i="1" dirty="0">
                <a:ea typeface="微软雅黑" panose="020B0503020204020204" pitchFamily="34" charset="-122"/>
              </a:rPr>
              <a:t>许多；大量</a:t>
            </a:r>
            <a:endParaRPr lang="en-US" altLang="zh-CN" sz="2400" b="1" i="1" dirty="0"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400" b="1" i="1" dirty="0">
                <a:ea typeface="微软雅黑" panose="020B0503020204020204" pitchFamily="34" charset="-122"/>
              </a:rPr>
              <a:t>     lots of (= a lot of)  </a:t>
            </a:r>
            <a:r>
              <a:rPr lang="zh-CN" altLang="en-US" sz="2400" b="1" i="1" dirty="0">
                <a:ea typeface="微软雅黑" panose="020B0503020204020204" pitchFamily="34" charset="-122"/>
              </a:rPr>
              <a:t>许多，大量</a:t>
            </a:r>
            <a:endParaRPr lang="en-US" altLang="zh-CN" sz="2400" b="1" i="1" dirty="0"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ea typeface="微软雅黑" panose="020B0503020204020204" pitchFamily="34" charset="-122"/>
              </a:rPr>
              <a:t>    </a:t>
            </a:r>
            <a:r>
              <a:rPr lang="en-US" altLang="zh-CN" sz="2400" b="1" dirty="0">
                <a:ea typeface="微软雅黑" panose="020B0503020204020204" pitchFamily="34" charset="-122"/>
              </a:rPr>
              <a:t>The boy has a lot of / lots of pocket money. 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ea typeface="微软雅黑" panose="020B0503020204020204" pitchFamily="34" charset="-122"/>
              </a:rPr>
              <a:t>        这男孩有许多零用钱。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ea typeface="微软雅黑" panose="020B0503020204020204" pitchFamily="34" charset="-122"/>
              </a:rPr>
              <a:t>    </a:t>
            </a:r>
            <a:r>
              <a:rPr lang="en-US" altLang="zh-CN" sz="2400" b="1" dirty="0">
                <a:ea typeface="微软雅黑" panose="020B0503020204020204" pitchFamily="34" charset="-122"/>
              </a:rPr>
              <a:t>There are a lot of / lots of famous movie stars in the USA.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ea typeface="微软雅黑" panose="020B0503020204020204" pitchFamily="34" charset="-122"/>
              </a:rPr>
              <a:t>美国有许多著名的电影明星。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框 141313"/>
          <p:cNvSpPr txBox="1">
            <a:spLocks noChangeArrowheads="1"/>
          </p:cNvSpPr>
          <p:nvPr/>
        </p:nvSpPr>
        <p:spPr bwMode="auto">
          <a:xfrm>
            <a:off x="1547813" y="1221582"/>
            <a:ext cx="5886450" cy="295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zh-CN" altLang="en-US" sz="2400" b="1" dirty="0"/>
          </a:p>
          <a:p>
            <a:pPr eaLnBrk="1" hangingPunct="1">
              <a:lnSpc>
                <a:spcPct val="130000"/>
              </a:lnSpc>
            </a:pPr>
            <a:r>
              <a:rPr lang="zh-CN" altLang="en-US" sz="2400" b="1" dirty="0"/>
              <a:t>    </a:t>
            </a:r>
            <a:r>
              <a:rPr lang="en-US" altLang="zh-CN" sz="2400" b="1" dirty="0">
                <a:ea typeface="微软雅黑" panose="020B0503020204020204" pitchFamily="34" charset="-122"/>
              </a:rPr>
              <a:t>lots of</a:t>
            </a:r>
            <a:r>
              <a:rPr lang="zh-CN" altLang="en-US" sz="2400" b="1" dirty="0">
                <a:ea typeface="微软雅黑" panose="020B0503020204020204" pitchFamily="34" charset="-122"/>
              </a:rPr>
              <a:t>、 </a:t>
            </a:r>
            <a:r>
              <a:rPr lang="en-US" altLang="zh-CN" sz="2400" b="1" dirty="0">
                <a:ea typeface="微软雅黑" panose="020B0503020204020204" pitchFamily="34" charset="-122"/>
              </a:rPr>
              <a:t>a lot of </a:t>
            </a:r>
            <a:r>
              <a:rPr lang="zh-CN" altLang="en-US" sz="2400" b="1" dirty="0">
                <a:ea typeface="微软雅黑" panose="020B0503020204020204" pitchFamily="34" charset="-122"/>
              </a:rPr>
              <a:t>既可以修饰不可数名词也可以修饰可数名词的复数形式，相当于</a:t>
            </a:r>
            <a:r>
              <a:rPr lang="en-US" altLang="zh-CN" sz="2400" b="1" dirty="0">
                <a:ea typeface="微软雅黑" panose="020B0503020204020204" pitchFamily="34" charset="-122"/>
              </a:rPr>
              <a:t>many</a:t>
            </a:r>
            <a:r>
              <a:rPr lang="zh-CN" altLang="en-US" sz="2400" b="1" dirty="0">
                <a:ea typeface="微软雅黑" panose="020B0503020204020204" pitchFamily="34" charset="-122"/>
              </a:rPr>
              <a:t>或</a:t>
            </a:r>
            <a:r>
              <a:rPr lang="en-US" altLang="zh-CN" sz="2400" b="1" dirty="0">
                <a:ea typeface="微软雅黑" panose="020B0503020204020204" pitchFamily="34" charset="-122"/>
              </a:rPr>
              <a:t>much</a:t>
            </a:r>
            <a:r>
              <a:rPr lang="zh-CN" altLang="en-US" sz="2400" b="1" dirty="0">
                <a:ea typeface="微软雅黑" panose="020B0503020204020204" pitchFamily="34" charset="-122"/>
              </a:rPr>
              <a:t>。</a:t>
            </a:r>
            <a:r>
              <a:rPr lang="en-US" altLang="zh-CN" sz="2400" b="1" dirty="0">
                <a:ea typeface="微软雅黑" panose="020B0503020204020204" pitchFamily="34" charset="-122"/>
              </a:rPr>
              <a:t>a lot of, lots of </a:t>
            </a:r>
            <a:r>
              <a:rPr lang="zh-CN" altLang="en-US" sz="2400" b="1" dirty="0">
                <a:ea typeface="微软雅黑" panose="020B0503020204020204" pitchFamily="34" charset="-122"/>
              </a:rPr>
              <a:t>通常用于肯定句，否定句中一般用</a:t>
            </a:r>
            <a:r>
              <a:rPr lang="en-US" altLang="zh-CN" sz="2400" b="1" dirty="0">
                <a:ea typeface="微软雅黑" panose="020B0503020204020204" pitchFamily="34" charset="-122"/>
              </a:rPr>
              <a:t>many</a:t>
            </a:r>
            <a:r>
              <a:rPr lang="zh-CN" altLang="en-US" sz="2400" b="1" dirty="0">
                <a:ea typeface="微软雅黑" panose="020B0503020204020204" pitchFamily="34" charset="-122"/>
              </a:rPr>
              <a:t>或</a:t>
            </a:r>
            <a:r>
              <a:rPr lang="en-US" altLang="zh-CN" sz="2400" b="1" dirty="0">
                <a:ea typeface="微软雅黑" panose="020B0503020204020204" pitchFamily="34" charset="-122"/>
              </a:rPr>
              <a:t>much</a:t>
            </a:r>
            <a:r>
              <a:rPr lang="zh-CN" altLang="en-US" sz="2400" b="1" dirty="0"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文本框 132099"/>
          <p:cNvSpPr txBox="1">
            <a:spLocks noChangeArrowheads="1"/>
          </p:cNvSpPr>
          <p:nvPr/>
        </p:nvSpPr>
        <p:spPr bwMode="auto">
          <a:xfrm>
            <a:off x="899592" y="915566"/>
            <a:ext cx="6344841" cy="369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3333CC"/>
                </a:solidFill>
                <a:ea typeface="微软雅黑" panose="020B0503020204020204" pitchFamily="34" charset="-122"/>
              </a:rPr>
              <a:t>3. She knows it’s not good for her, but it tastes good! 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ea typeface="微软雅黑" panose="020B0503020204020204" pitchFamily="34" charset="-122"/>
              </a:rPr>
              <a:t>    她知道这对她</a:t>
            </a:r>
            <a:r>
              <a:rPr lang="en-US" altLang="zh-CN" sz="2400" b="1" dirty="0">
                <a:ea typeface="微软雅黑" panose="020B0503020204020204" pitchFamily="34" charset="-122"/>
              </a:rPr>
              <a:t>(</a:t>
            </a:r>
            <a:r>
              <a:rPr lang="zh-CN" altLang="en-US" sz="2400" b="1" dirty="0">
                <a:ea typeface="微软雅黑" panose="020B0503020204020204" pitchFamily="34" charset="-122"/>
              </a:rPr>
              <a:t>健康</a:t>
            </a:r>
            <a:r>
              <a:rPr lang="en-US" altLang="zh-CN" sz="2400" b="1" dirty="0">
                <a:ea typeface="微软雅黑" panose="020B0503020204020204" pitchFamily="34" charset="-122"/>
              </a:rPr>
              <a:t>)</a:t>
            </a:r>
            <a:r>
              <a:rPr lang="zh-CN" altLang="en-US" sz="2400" b="1" dirty="0">
                <a:ea typeface="微软雅黑" panose="020B0503020204020204" pitchFamily="34" charset="-122"/>
              </a:rPr>
              <a:t>不利，但它</a:t>
            </a:r>
            <a:r>
              <a:rPr lang="en-US" altLang="zh-CN" sz="2400" b="1" dirty="0">
                <a:ea typeface="微软雅黑" panose="020B0503020204020204" pitchFamily="34" charset="-122"/>
              </a:rPr>
              <a:t>(</a:t>
            </a:r>
            <a:r>
              <a:rPr lang="zh-CN" altLang="en-US" sz="2400" b="1" dirty="0">
                <a:ea typeface="微软雅黑" panose="020B0503020204020204" pitchFamily="34" charset="-122"/>
              </a:rPr>
              <a:t>指冰激凌</a:t>
            </a:r>
            <a:r>
              <a:rPr lang="en-US" altLang="zh-CN" sz="2400" b="1" dirty="0">
                <a:ea typeface="微软雅黑" panose="020B0503020204020204" pitchFamily="34" charset="-122"/>
              </a:rPr>
              <a:t>)</a:t>
            </a:r>
            <a:r>
              <a:rPr lang="zh-CN" altLang="en-US" sz="2400" b="1" dirty="0">
                <a:ea typeface="微软雅黑" panose="020B0503020204020204" pitchFamily="34" charset="-122"/>
              </a:rPr>
              <a:t>却很好吃。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i="1" dirty="0">
                <a:ea typeface="微软雅黑" panose="020B0503020204020204" pitchFamily="34" charset="-122"/>
              </a:rPr>
              <a:t>   </a:t>
            </a:r>
            <a:r>
              <a:rPr lang="en-US" altLang="zh-CN" sz="2400" b="1" i="1" dirty="0">
                <a:ea typeface="微软雅黑" panose="020B0503020204020204" pitchFamily="34" charset="-122"/>
              </a:rPr>
              <a:t>1) be good for… </a:t>
            </a:r>
            <a:r>
              <a:rPr lang="zh-CN" altLang="en-US" sz="2400" b="1" i="1" dirty="0">
                <a:ea typeface="微软雅黑" panose="020B0503020204020204" pitchFamily="34" charset="-122"/>
              </a:rPr>
              <a:t>表示“对</a:t>
            </a:r>
            <a:r>
              <a:rPr lang="en-US" altLang="zh-CN" sz="2400" b="1" i="1" dirty="0">
                <a:ea typeface="微软雅黑" panose="020B0503020204020204" pitchFamily="34" charset="-122"/>
              </a:rPr>
              <a:t>……</a:t>
            </a:r>
            <a:r>
              <a:rPr lang="zh-CN" altLang="en-US" sz="2400" b="1" i="1" dirty="0">
                <a:ea typeface="微软雅黑" panose="020B0503020204020204" pitchFamily="34" charset="-122"/>
              </a:rPr>
              <a:t>有益”；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i="1" dirty="0">
                <a:ea typeface="微软雅黑" panose="020B0503020204020204" pitchFamily="34" charset="-122"/>
              </a:rPr>
              <a:t>        </a:t>
            </a:r>
            <a:r>
              <a:rPr lang="en-US" altLang="zh-CN" sz="2400" b="1" i="1" dirty="0">
                <a:ea typeface="微软雅黑" panose="020B0503020204020204" pitchFamily="34" charset="-122"/>
              </a:rPr>
              <a:t>be bad for… </a:t>
            </a:r>
            <a:r>
              <a:rPr lang="zh-CN" altLang="en-US" sz="2400" b="1" i="1" dirty="0">
                <a:ea typeface="微软雅黑" panose="020B0503020204020204" pitchFamily="34" charset="-122"/>
              </a:rPr>
              <a:t>表示“对</a:t>
            </a:r>
            <a:r>
              <a:rPr lang="en-US" altLang="zh-CN" sz="2400" b="1" i="1" dirty="0">
                <a:ea typeface="微软雅黑" panose="020B0503020204020204" pitchFamily="34" charset="-122"/>
              </a:rPr>
              <a:t>……</a:t>
            </a:r>
            <a:r>
              <a:rPr lang="zh-CN" altLang="en-US" sz="2400" b="1" i="1" dirty="0">
                <a:ea typeface="微软雅黑" panose="020B0503020204020204" pitchFamily="34" charset="-122"/>
              </a:rPr>
              <a:t>有害”。例如：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ea typeface="微软雅黑" panose="020B0503020204020204" pitchFamily="34" charset="-122"/>
              </a:rPr>
              <a:t>    </a:t>
            </a:r>
            <a:r>
              <a:rPr lang="en-US" altLang="zh-CN" sz="2400" b="1" dirty="0">
                <a:ea typeface="微软雅黑" panose="020B0503020204020204" pitchFamily="34" charset="-122"/>
              </a:rPr>
              <a:t>It’s good for our health to go to bed early and get up early.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ea typeface="微软雅黑" panose="020B0503020204020204" pitchFamily="34" charset="-122"/>
              </a:rPr>
              <a:t>早睡早起对我们的健康有好处。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334691" y="2195512"/>
            <a:ext cx="172045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300" b="1" dirty="0"/>
              <a:t>It’s 7 :30</a:t>
            </a:r>
          </a:p>
        </p:txBody>
      </p:sp>
      <p:sp>
        <p:nvSpPr>
          <p:cNvPr id="7170" name="AutoShape 11"/>
          <p:cNvSpPr>
            <a:spLocks noChangeArrowheads="1"/>
          </p:cNvSpPr>
          <p:nvPr/>
        </p:nvSpPr>
        <p:spPr bwMode="auto">
          <a:xfrm rot="10800000">
            <a:off x="6188869" y="3193257"/>
            <a:ext cx="258366" cy="926306"/>
          </a:xfrm>
          <a:prstGeom prst="upArrow">
            <a:avLst>
              <a:gd name="adj1" fmla="val 50000"/>
              <a:gd name="adj2" fmla="val 9715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 rot="13444437">
            <a:off x="5811441" y="3030141"/>
            <a:ext cx="355997" cy="702469"/>
          </a:xfrm>
          <a:prstGeom prst="upArrow">
            <a:avLst>
              <a:gd name="adj1" fmla="val 50000"/>
              <a:gd name="adj2" fmla="val 479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7172" name="Group 5"/>
          <p:cNvGrpSpPr/>
          <p:nvPr/>
        </p:nvGrpSpPr>
        <p:grpSpPr bwMode="auto">
          <a:xfrm>
            <a:off x="4793456" y="1479948"/>
            <a:ext cx="1662113" cy="1706165"/>
            <a:chOff x="2109" y="325"/>
            <a:chExt cx="1808" cy="1808"/>
          </a:xfrm>
        </p:grpSpPr>
        <p:pic>
          <p:nvPicPr>
            <p:cNvPr id="7173" name="Picture 6" descr="spab009d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15" y="325"/>
              <a:ext cx="40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7" descr="spab009d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62" y="579"/>
              <a:ext cx="40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8" descr="spab009d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0" y="1051"/>
              <a:ext cx="40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9" descr="spab009d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09" y="1749"/>
              <a:ext cx="40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7" name="Picture 10" descr="ball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3619" y="2808685"/>
            <a:ext cx="410766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Oval 12"/>
          <p:cNvSpPr>
            <a:spLocks noChangeArrowheads="1"/>
          </p:cNvSpPr>
          <p:nvPr/>
        </p:nvSpPr>
        <p:spPr bwMode="auto">
          <a:xfrm>
            <a:off x="4680348" y="1383506"/>
            <a:ext cx="3336131" cy="3386138"/>
          </a:xfrm>
          <a:prstGeom prst="ellipse">
            <a:avLst/>
          </a:prstGeom>
          <a:noFill/>
          <a:ln w="1905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7179" name="Group 13"/>
          <p:cNvGrpSpPr/>
          <p:nvPr/>
        </p:nvGrpSpPr>
        <p:grpSpPr bwMode="auto">
          <a:xfrm>
            <a:off x="6251973" y="1763316"/>
            <a:ext cx="1577578" cy="2861072"/>
            <a:chOff x="3696" y="618"/>
            <a:chExt cx="1717" cy="3032"/>
          </a:xfrm>
        </p:grpSpPr>
        <p:pic>
          <p:nvPicPr>
            <p:cNvPr id="7180" name="Picture 14" descr="spsi002k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6" y="3249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5" descr="spsi002k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50" y="3003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6" descr="spsi002k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2423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7" descr="spsi002k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12" y="1842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8" descr="spsi002k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1162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19" descr="spsi002k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50" y="618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6" name="Group 20"/>
          <p:cNvGrpSpPr/>
          <p:nvPr/>
        </p:nvGrpSpPr>
        <p:grpSpPr bwMode="auto">
          <a:xfrm>
            <a:off x="4943475" y="3543300"/>
            <a:ext cx="823913" cy="875110"/>
            <a:chOff x="2264" y="2524"/>
            <a:chExt cx="897" cy="927"/>
          </a:xfrm>
        </p:grpSpPr>
        <p:pic>
          <p:nvPicPr>
            <p:cNvPr id="7187" name="Picture 21" descr="z3948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4" y="2524"/>
              <a:ext cx="3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22" descr="z3948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9" y="3086"/>
              <a:ext cx="3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1332310" y="2805112"/>
            <a:ext cx="227885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300" b="1" dirty="0">
                <a:solidFill>
                  <a:srgbClr val="C00000"/>
                </a:solidFill>
              </a:rPr>
              <a:t>seven-thirty</a:t>
            </a:r>
          </a:p>
        </p:txBody>
      </p:sp>
      <p:sp>
        <p:nvSpPr>
          <p:cNvPr id="7190" name="文本框 1"/>
          <p:cNvSpPr txBox="1">
            <a:spLocks noChangeArrowheads="1"/>
          </p:cNvSpPr>
          <p:nvPr/>
        </p:nvSpPr>
        <p:spPr bwMode="auto">
          <a:xfrm>
            <a:off x="244078" y="751285"/>
            <a:ext cx="90844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创设情境</a:t>
            </a:r>
            <a:endParaRPr lang="zh-CN" altLang="en-US" sz="15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8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矩形 135171"/>
          <p:cNvSpPr>
            <a:spLocks noChangeArrowheads="1"/>
          </p:cNvSpPr>
          <p:nvPr/>
        </p:nvSpPr>
        <p:spPr bwMode="auto">
          <a:xfrm>
            <a:off x="736998" y="1188244"/>
            <a:ext cx="777835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It’s </a:t>
            </a:r>
            <a:r>
              <a:rPr lang="en-US" altLang="zh-CN" sz="2400" b="1" dirty="0">
                <a:solidFill>
                  <a:srgbClr val="0000FF"/>
                </a:solidFill>
                <a:ea typeface="微软雅黑" panose="020B0503020204020204" pitchFamily="34" charset="-122"/>
              </a:rPr>
              <a:t>good for… </a:t>
            </a:r>
            <a:r>
              <a:rPr lang="zh-CN" altLang="en-US" sz="2400" b="1" dirty="0">
                <a:solidFill>
                  <a:srgbClr val="0000FF"/>
                </a:solidFill>
                <a:ea typeface="微软雅黑" panose="020B0503020204020204" pitchFamily="34" charset="-122"/>
              </a:rPr>
              <a:t>对</a:t>
            </a:r>
            <a:r>
              <a:rPr lang="en-US" altLang="zh-CN" sz="2400" b="1" dirty="0">
                <a:solidFill>
                  <a:srgbClr val="0000FF"/>
                </a:solidFill>
                <a:ea typeface="微软雅黑" panose="020B0503020204020204" pitchFamily="34" charset="-122"/>
              </a:rPr>
              <a:t>……</a:t>
            </a:r>
            <a:r>
              <a:rPr lang="zh-CN" altLang="en-US" sz="2400" b="1" dirty="0">
                <a:solidFill>
                  <a:srgbClr val="0000FF"/>
                </a:solidFill>
                <a:ea typeface="微软雅黑" panose="020B0503020204020204" pitchFamily="34" charset="-122"/>
              </a:rPr>
              <a:t>有益</a:t>
            </a:r>
          </a:p>
          <a:p>
            <a:pPr>
              <a:lnSpc>
                <a:spcPct val="105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It’s </a:t>
            </a:r>
            <a:r>
              <a:rPr lang="en-US" altLang="zh-CN" sz="2400" b="1" dirty="0">
                <a:solidFill>
                  <a:srgbClr val="0000FF"/>
                </a:solidFill>
                <a:ea typeface="微软雅黑" panose="020B0503020204020204" pitchFamily="34" charset="-122"/>
              </a:rPr>
              <a:t>bad for…</a:t>
            </a:r>
            <a:r>
              <a:rPr lang="zh-CN" altLang="en-US" sz="2400" b="1" dirty="0">
                <a:solidFill>
                  <a:srgbClr val="0000FF"/>
                </a:solidFill>
                <a:ea typeface="微软雅黑" panose="020B0503020204020204" pitchFamily="34" charset="-122"/>
              </a:rPr>
              <a:t>对</a:t>
            </a:r>
            <a:r>
              <a:rPr lang="en-US" altLang="zh-CN" sz="2400" b="1" dirty="0">
                <a:solidFill>
                  <a:srgbClr val="0000FF"/>
                </a:solidFill>
                <a:ea typeface="微软雅黑" panose="020B0503020204020204" pitchFamily="34" charset="-122"/>
              </a:rPr>
              <a:t>……</a:t>
            </a:r>
            <a:r>
              <a:rPr lang="zh-CN" altLang="en-US" sz="2400" b="1" dirty="0">
                <a:solidFill>
                  <a:srgbClr val="0000FF"/>
                </a:solidFill>
                <a:ea typeface="微软雅黑" panose="020B0503020204020204" pitchFamily="34" charset="-122"/>
              </a:rPr>
              <a:t>有害</a:t>
            </a: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ea typeface="微软雅黑" panose="020B0503020204020204" pitchFamily="34" charset="-122"/>
              </a:rPr>
              <a:t>  </a:t>
            </a:r>
          </a:p>
          <a:p>
            <a:pPr>
              <a:lnSpc>
                <a:spcPct val="105000"/>
              </a:lnSpc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完</a:t>
            </a:r>
            <a:r>
              <a:rPr lang="zh-CN" altLang="en-US" sz="2400" b="1" dirty="0">
                <a:ea typeface="微软雅黑" panose="020B0503020204020204" pitchFamily="34" charset="-122"/>
              </a:rPr>
              <a:t>成句子</a:t>
            </a:r>
          </a:p>
          <a:p>
            <a:pPr>
              <a:lnSpc>
                <a:spcPct val="105000"/>
              </a:lnSpc>
            </a:pPr>
            <a:endParaRPr lang="en-US" altLang="zh-CN" sz="2400" b="1" dirty="0">
              <a:ea typeface="微软雅黑" panose="020B0503020204020204" pitchFamily="34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2400" b="1" dirty="0" smtClean="0">
                <a:ea typeface="微软雅黑" panose="020B0503020204020204" pitchFamily="34" charset="-122"/>
              </a:rPr>
              <a:t>1</a:t>
            </a:r>
            <a:r>
              <a:rPr lang="en-US" altLang="zh-CN" sz="2400" b="1" dirty="0">
                <a:ea typeface="微软雅黑" panose="020B0503020204020204" pitchFamily="34" charset="-122"/>
              </a:rPr>
              <a:t>. Smoking is ________ your health. (</a:t>
            </a:r>
            <a:r>
              <a:rPr lang="zh-CN" altLang="en-US" sz="2400" b="1" dirty="0">
                <a:ea typeface="微软雅黑" panose="020B0503020204020204" pitchFamily="34" charset="-122"/>
              </a:rPr>
              <a:t>吸烟无益健康。</a:t>
            </a:r>
            <a:r>
              <a:rPr lang="en-US" altLang="zh-CN" sz="2400" b="1" dirty="0"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05000"/>
              </a:lnSpc>
            </a:pPr>
            <a:r>
              <a:rPr lang="en-US" altLang="zh-CN" sz="2400" b="1" dirty="0" smtClean="0">
                <a:ea typeface="微软雅黑" panose="020B0503020204020204" pitchFamily="34" charset="-122"/>
              </a:rPr>
              <a:t>2</a:t>
            </a:r>
            <a:r>
              <a:rPr lang="en-US" altLang="zh-CN" sz="2400" b="1" dirty="0">
                <a:ea typeface="微软雅黑" panose="020B0503020204020204" pitchFamily="34" charset="-122"/>
              </a:rPr>
              <a:t>. We hope you can give up , will ____________  your health. (</a:t>
            </a:r>
            <a:r>
              <a:rPr lang="zh-CN" altLang="en-US" sz="2400" b="1" dirty="0">
                <a:ea typeface="微软雅黑" panose="020B0503020204020204" pitchFamily="34" charset="-122"/>
              </a:rPr>
              <a:t>我们希望你戒烟，这对你的健康有利。</a:t>
            </a:r>
            <a:r>
              <a:rPr lang="en-US" altLang="zh-CN" sz="2400" b="1" dirty="0"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35173" name="文本框 135172"/>
          <p:cNvSpPr txBox="1">
            <a:spLocks noChangeArrowheads="1"/>
          </p:cNvSpPr>
          <p:nvPr/>
        </p:nvSpPr>
        <p:spPr bwMode="auto">
          <a:xfrm>
            <a:off x="2699792" y="3075806"/>
            <a:ext cx="110511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3300"/>
                </a:solidFill>
              </a:rPr>
              <a:t>bad for</a:t>
            </a:r>
          </a:p>
        </p:txBody>
      </p:sp>
      <p:sp>
        <p:nvSpPr>
          <p:cNvPr id="135174" name="文本框 135173"/>
          <p:cNvSpPr txBox="1">
            <a:spLocks noChangeArrowheads="1"/>
          </p:cNvSpPr>
          <p:nvPr/>
        </p:nvSpPr>
        <p:spPr bwMode="auto">
          <a:xfrm>
            <a:off x="5148064" y="3444479"/>
            <a:ext cx="162608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00"/>
                </a:solidFill>
              </a:rPr>
              <a:t>be good 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13517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文本框 133123"/>
          <p:cNvSpPr txBox="1">
            <a:spLocks noChangeArrowheads="1"/>
          </p:cNvSpPr>
          <p:nvPr/>
        </p:nvSpPr>
        <p:spPr bwMode="auto">
          <a:xfrm>
            <a:off x="736997" y="1437085"/>
            <a:ext cx="82629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"/>
              </a:spcBef>
            </a:pPr>
            <a:r>
              <a:rPr lang="en-US" altLang="zh-CN" sz="2400" b="1" dirty="0">
                <a:ea typeface="微软雅黑" panose="020B0503020204020204" pitchFamily="34" charset="-122"/>
              </a:rPr>
              <a:t>2) taste</a:t>
            </a:r>
            <a:r>
              <a:rPr lang="zh-CN" altLang="en-US" sz="2400" b="1" dirty="0">
                <a:ea typeface="微软雅黑" panose="020B0503020204020204" pitchFamily="34" charset="-122"/>
              </a:rPr>
              <a:t>表示“吃上去；品尝”，之后要用形容词。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表</a:t>
            </a:r>
            <a:r>
              <a:rPr lang="zh-CN" altLang="en-US" sz="2400" b="1" dirty="0">
                <a:ea typeface="微软雅黑" panose="020B0503020204020204" pitchFamily="34" charset="-122"/>
              </a:rPr>
              <a:t>示感觉的系动词还有</a:t>
            </a:r>
            <a:r>
              <a:rPr lang="en-US" altLang="zh-CN" sz="2400" b="1" dirty="0">
                <a:ea typeface="微软雅黑" panose="020B0503020204020204" pitchFamily="34" charset="-122"/>
              </a:rPr>
              <a:t>smell(</a:t>
            </a:r>
            <a:r>
              <a:rPr lang="zh-CN" altLang="en-US" sz="2400" b="1" dirty="0">
                <a:ea typeface="微软雅黑" panose="020B0503020204020204" pitchFamily="34" charset="-122"/>
              </a:rPr>
              <a:t>闻起来</a:t>
            </a:r>
            <a:r>
              <a:rPr lang="en-US" altLang="zh-CN" sz="2400" b="1" dirty="0">
                <a:ea typeface="微软雅黑" panose="020B0503020204020204" pitchFamily="34" charset="-122"/>
              </a:rPr>
              <a:t>)</a:t>
            </a:r>
            <a:r>
              <a:rPr lang="zh-CN" altLang="en-US" sz="2400" b="1" dirty="0">
                <a:ea typeface="微软雅黑" panose="020B0503020204020204" pitchFamily="34" charset="-122"/>
              </a:rPr>
              <a:t>和</a:t>
            </a:r>
            <a:r>
              <a:rPr lang="en-US" altLang="zh-CN" sz="2400" b="1" dirty="0">
                <a:ea typeface="微软雅黑" panose="020B0503020204020204" pitchFamily="34" charset="-122"/>
              </a:rPr>
              <a:t>feel(</a:t>
            </a:r>
            <a:r>
              <a:rPr lang="zh-CN" altLang="en-US" sz="2400" b="1" dirty="0">
                <a:ea typeface="微软雅黑" panose="020B0503020204020204" pitchFamily="34" charset="-122"/>
              </a:rPr>
              <a:t>摸上去</a:t>
            </a:r>
            <a:r>
              <a:rPr lang="en-US" altLang="zh-CN" sz="2400" b="1" dirty="0">
                <a:ea typeface="微软雅黑" panose="020B0503020204020204" pitchFamily="34" charset="-122"/>
              </a:rPr>
              <a:t>)</a:t>
            </a:r>
            <a:r>
              <a:rPr lang="zh-CN" altLang="en-US" sz="2400" b="1" dirty="0">
                <a:ea typeface="微软雅黑" panose="020B0503020204020204" pitchFamily="34" charset="-122"/>
              </a:rPr>
              <a:t>。</a:t>
            </a:r>
            <a:endParaRPr lang="en-US" altLang="zh-CN" sz="2400" b="1" dirty="0"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例</a:t>
            </a:r>
            <a:r>
              <a:rPr lang="zh-CN" altLang="en-US" sz="2400" b="1" dirty="0">
                <a:ea typeface="微软雅黑" panose="020B0503020204020204" pitchFamily="34" charset="-122"/>
              </a:rPr>
              <a:t>如：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</a:pPr>
            <a:r>
              <a:rPr lang="en-US" altLang="zh-CN" sz="2400" b="1" dirty="0" smtClean="0">
                <a:ea typeface="微软雅黑" panose="020B0503020204020204" pitchFamily="34" charset="-122"/>
              </a:rPr>
              <a:t>This </a:t>
            </a:r>
            <a:r>
              <a:rPr lang="en-US" altLang="zh-CN" sz="2400" b="1" dirty="0">
                <a:ea typeface="微软雅黑" panose="020B0503020204020204" pitchFamily="34" charset="-122"/>
              </a:rPr>
              <a:t>fish smells bad.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这</a:t>
            </a:r>
            <a:r>
              <a:rPr lang="zh-CN" altLang="en-US" sz="2400" b="1" dirty="0">
                <a:ea typeface="微软雅黑" panose="020B0503020204020204" pitchFamily="34" charset="-122"/>
              </a:rPr>
              <a:t>鱼闻着坏了。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</a:pPr>
            <a:r>
              <a:rPr lang="en-US" altLang="zh-CN" sz="2400" b="1" dirty="0" smtClean="0">
                <a:ea typeface="微软雅黑" panose="020B0503020204020204" pitchFamily="34" charset="-122"/>
              </a:rPr>
              <a:t>This </a:t>
            </a:r>
            <a:r>
              <a:rPr lang="en-US" altLang="zh-CN" sz="2400" b="1" dirty="0">
                <a:ea typeface="微软雅黑" panose="020B0503020204020204" pitchFamily="34" charset="-122"/>
              </a:rPr>
              <a:t>sofa feels nice and soft.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</a:pPr>
            <a:r>
              <a:rPr lang="zh-CN" altLang="en-US" sz="2400" b="1" dirty="0" smtClean="0">
                <a:ea typeface="微软雅黑" panose="020B0503020204020204" pitchFamily="34" charset="-122"/>
              </a:rPr>
              <a:t>这</a:t>
            </a:r>
            <a:r>
              <a:rPr lang="zh-CN" altLang="en-US" sz="2400" b="1" dirty="0">
                <a:ea typeface="微软雅黑" panose="020B0503020204020204" pitchFamily="34" charset="-122"/>
              </a:rPr>
              <a:t>沙发摸上去舒服、柔软。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871663" y="681038"/>
            <a:ext cx="5153025" cy="1200150"/>
          </a:xfrm>
        </p:spPr>
        <p:txBody>
          <a:bodyPr anchor="b"/>
          <a:lstStyle/>
          <a:p>
            <a:pPr algn="ctr" eaLnBrk="0" hangingPunct="0">
              <a:lnSpc>
                <a:spcPct val="100000"/>
              </a:lnSpc>
              <a:defRPr/>
            </a:pPr>
            <a:r>
              <a:rPr lang="en-US" altLang="zh-CN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Homework</a:t>
            </a:r>
            <a:endParaRPr lang="zh-CN" altLang="en-US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5298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223963" y="2338388"/>
            <a:ext cx="7452122" cy="1114425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(1) Finish Self Check.</a:t>
            </a:r>
            <a:endParaRPr lang="zh-CN" altLang="zh-CN" b="1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(2) Write about your own daily routine.  </a:t>
            </a:r>
            <a:endParaRPr lang="zh-CN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619672" y="987574"/>
            <a:ext cx="642699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257175" indent="-257175">
              <a:spcBef>
                <a:spcPct val="20000"/>
              </a:spcBef>
            </a:pPr>
            <a:r>
              <a:rPr lang="en-US" altLang="zh-CN" sz="2700" b="1"/>
              <a:t>Write about your own daily routine.  </a:t>
            </a:r>
          </a:p>
        </p:txBody>
      </p:sp>
      <p:pic>
        <p:nvPicPr>
          <p:cNvPr id="56322" name="图片 103429" descr="写作业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4132" y="1869281"/>
            <a:ext cx="3888581" cy="231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文本框 109571"/>
          <p:cNvSpPr txBox="1">
            <a:spLocks noChangeArrowheads="1"/>
          </p:cNvSpPr>
          <p:nvPr/>
        </p:nvSpPr>
        <p:spPr bwMode="auto">
          <a:xfrm>
            <a:off x="1331640" y="1006079"/>
            <a:ext cx="6426993" cy="33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 dirty="0"/>
              <a:t>I always get up at 6:00 and take a shower at 6:05. I get dressed at 6:20 and eat breakfast at 6:25. I brush my teeth at 6:50 and go to school at 7:00. I have lunch with my classmates at 12:00. I usually go home at 4:00 and do my homework from 4:15 to 6:45. I always have dinner at 7:00 and take a walk with my family at 7:45. I usually watch TV at 9:00 and go to bed at 10:00.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912019" y="1993106"/>
            <a:ext cx="1720454" cy="57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300" b="1"/>
              <a:t>It’s 7 :45</a:t>
            </a:r>
          </a:p>
        </p:txBody>
      </p:sp>
      <p:sp>
        <p:nvSpPr>
          <p:cNvPr id="8194" name="AutoShape 11"/>
          <p:cNvSpPr>
            <a:spLocks noChangeArrowheads="1"/>
          </p:cNvSpPr>
          <p:nvPr/>
        </p:nvSpPr>
        <p:spPr bwMode="auto">
          <a:xfrm rot="16200000">
            <a:off x="5688212" y="2421136"/>
            <a:ext cx="258366" cy="926306"/>
          </a:xfrm>
          <a:prstGeom prst="upArrow">
            <a:avLst>
              <a:gd name="adj1" fmla="val 50000"/>
              <a:gd name="adj2" fmla="val 9715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 rot="13444437">
            <a:off x="5973366" y="2845594"/>
            <a:ext cx="355997" cy="702469"/>
          </a:xfrm>
          <a:prstGeom prst="upArrow">
            <a:avLst>
              <a:gd name="adj1" fmla="val 50000"/>
              <a:gd name="adj2" fmla="val 479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8196" name="Group 5"/>
          <p:cNvGrpSpPr/>
          <p:nvPr/>
        </p:nvGrpSpPr>
        <p:grpSpPr bwMode="auto">
          <a:xfrm>
            <a:off x="4955381" y="1295400"/>
            <a:ext cx="1662113" cy="1706166"/>
            <a:chOff x="2109" y="325"/>
            <a:chExt cx="1808" cy="1808"/>
          </a:xfrm>
        </p:grpSpPr>
        <p:pic>
          <p:nvPicPr>
            <p:cNvPr id="8197" name="Picture 6" descr="spab009d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15" y="325"/>
              <a:ext cx="40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7" descr="spab009d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62" y="579"/>
              <a:ext cx="40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8" descr="spab009d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0" y="1051"/>
              <a:ext cx="40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9" descr="spab009d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09" y="1749"/>
              <a:ext cx="40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1" name="Picture 10" descr="ball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5544" y="2624138"/>
            <a:ext cx="410766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Oval 12"/>
          <p:cNvSpPr>
            <a:spLocks noChangeArrowheads="1"/>
          </p:cNvSpPr>
          <p:nvPr/>
        </p:nvSpPr>
        <p:spPr bwMode="auto">
          <a:xfrm>
            <a:off x="4842273" y="1198960"/>
            <a:ext cx="3336131" cy="3386138"/>
          </a:xfrm>
          <a:prstGeom prst="ellipse">
            <a:avLst/>
          </a:prstGeom>
          <a:noFill/>
          <a:ln w="1905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8203" name="Group 13"/>
          <p:cNvGrpSpPr/>
          <p:nvPr/>
        </p:nvGrpSpPr>
        <p:grpSpPr bwMode="auto">
          <a:xfrm>
            <a:off x="6413898" y="1579960"/>
            <a:ext cx="1577578" cy="2861072"/>
            <a:chOff x="3696" y="618"/>
            <a:chExt cx="1717" cy="3032"/>
          </a:xfrm>
        </p:grpSpPr>
        <p:pic>
          <p:nvPicPr>
            <p:cNvPr id="8204" name="Picture 14" descr="spsi002k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6" y="3249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15" descr="spsi002k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50" y="3003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6" descr="spsi002k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2423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17" descr="spsi002k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12" y="1842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18" descr="spsi002k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1162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19" descr="spsi002k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50" y="618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10" name="Group 20"/>
          <p:cNvGrpSpPr/>
          <p:nvPr/>
        </p:nvGrpSpPr>
        <p:grpSpPr bwMode="auto">
          <a:xfrm>
            <a:off x="5105400" y="3358754"/>
            <a:ext cx="825104" cy="875109"/>
            <a:chOff x="2264" y="2524"/>
            <a:chExt cx="897" cy="927"/>
          </a:xfrm>
        </p:grpSpPr>
        <p:pic>
          <p:nvPicPr>
            <p:cNvPr id="8211" name="Picture 21" descr="z3948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4" y="2524"/>
              <a:ext cx="3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22" descr="z3948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9" y="3086"/>
              <a:ext cx="3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872729" y="2687241"/>
            <a:ext cx="3292078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300" b="1">
                <a:solidFill>
                  <a:srgbClr val="C00000"/>
                </a:solidFill>
              </a:rPr>
              <a:t>a quarter to 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9129" y="1441847"/>
            <a:ext cx="227290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3925" y="3370660"/>
            <a:ext cx="2646760" cy="177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3888" y="1468041"/>
            <a:ext cx="1950244" cy="15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5192" y="3327797"/>
            <a:ext cx="213479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5657" y="1468041"/>
            <a:ext cx="2241947" cy="15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465785" y="692944"/>
            <a:ext cx="3764756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/>
              <a:t>When do you usually ...?</a:t>
            </a:r>
            <a:endParaRPr lang="zh-CN" altLang="en-US" sz="27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344" y="1275160"/>
            <a:ext cx="7013972" cy="28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0"/>
          <p:cNvSpPr txBox="1">
            <a:spLocks noChangeArrowheads="1"/>
          </p:cNvSpPr>
          <p:nvPr/>
        </p:nvSpPr>
        <p:spPr bwMode="auto">
          <a:xfrm>
            <a:off x="5274469" y="4083844"/>
            <a:ext cx="144661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C00000"/>
                </a:solidFill>
              </a:rPr>
              <a:t>p.m.</a:t>
            </a:r>
          </a:p>
        </p:txBody>
      </p:sp>
      <p:sp>
        <p:nvSpPr>
          <p:cNvPr id="4" name="Text Box 110"/>
          <p:cNvSpPr txBox="1">
            <a:spLocks noChangeArrowheads="1"/>
          </p:cNvSpPr>
          <p:nvPr/>
        </p:nvSpPr>
        <p:spPr bwMode="auto">
          <a:xfrm>
            <a:off x="2141935" y="4080272"/>
            <a:ext cx="140731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0000FF"/>
                </a:solidFill>
              </a:rPr>
              <a:t>a.m.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9"/>
          <p:cNvSpPr txBox="1">
            <a:spLocks noChangeArrowheads="1"/>
          </p:cNvSpPr>
          <p:nvPr/>
        </p:nvSpPr>
        <p:spPr bwMode="auto">
          <a:xfrm>
            <a:off x="2314575" y="2346723"/>
            <a:ext cx="96244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/>
              <a:t>Beijing</a:t>
            </a:r>
            <a:endParaRPr lang="zh-CN" altLang="en-US" sz="2100" b="1"/>
          </a:p>
        </p:txBody>
      </p:sp>
      <p:sp>
        <p:nvSpPr>
          <p:cNvPr id="11266" name="Text Box 37"/>
          <p:cNvSpPr txBox="1">
            <a:spLocks noChangeArrowheads="1"/>
          </p:cNvSpPr>
          <p:nvPr/>
        </p:nvSpPr>
        <p:spPr bwMode="auto">
          <a:xfrm>
            <a:off x="7218760" y="4683919"/>
            <a:ext cx="102631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/>
              <a:t>London</a:t>
            </a:r>
          </a:p>
        </p:txBody>
      </p:sp>
      <p:sp>
        <p:nvSpPr>
          <p:cNvPr id="11267" name="Text Box 55"/>
          <p:cNvSpPr txBox="1">
            <a:spLocks noChangeArrowheads="1"/>
          </p:cNvSpPr>
          <p:nvPr/>
        </p:nvSpPr>
        <p:spPr bwMode="auto">
          <a:xfrm>
            <a:off x="4913710" y="2295525"/>
            <a:ext cx="838200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/>
              <a:t>Tokyo</a:t>
            </a:r>
            <a:endParaRPr lang="zh-CN" altLang="en-US" sz="2100" b="1"/>
          </a:p>
        </p:txBody>
      </p:sp>
      <p:sp>
        <p:nvSpPr>
          <p:cNvPr id="11268" name="Text Box 73"/>
          <p:cNvSpPr txBox="1">
            <a:spLocks noChangeArrowheads="1"/>
          </p:cNvSpPr>
          <p:nvPr/>
        </p:nvSpPr>
        <p:spPr bwMode="auto">
          <a:xfrm>
            <a:off x="7240191" y="2270523"/>
            <a:ext cx="771525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/>
              <a:t>Paris</a:t>
            </a:r>
            <a:endParaRPr lang="zh-CN" altLang="en-US" sz="2100" b="1"/>
          </a:p>
        </p:txBody>
      </p:sp>
      <p:sp>
        <p:nvSpPr>
          <p:cNvPr id="11269" name="Text Box 91"/>
          <p:cNvSpPr txBox="1">
            <a:spLocks noChangeArrowheads="1"/>
          </p:cNvSpPr>
          <p:nvPr/>
        </p:nvSpPr>
        <p:spPr bwMode="auto">
          <a:xfrm>
            <a:off x="2195513" y="4724400"/>
            <a:ext cx="149304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/>
              <a:t>Los Angeles</a:t>
            </a:r>
            <a:endParaRPr lang="zh-CN" altLang="en-US" sz="2100" b="1"/>
          </a:p>
        </p:txBody>
      </p:sp>
      <p:sp>
        <p:nvSpPr>
          <p:cNvPr id="11270" name="Text Box 109"/>
          <p:cNvSpPr txBox="1">
            <a:spLocks noChangeArrowheads="1"/>
          </p:cNvSpPr>
          <p:nvPr/>
        </p:nvSpPr>
        <p:spPr bwMode="auto">
          <a:xfrm>
            <a:off x="4637485" y="4724400"/>
            <a:ext cx="127201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/>
              <a:t>New York</a:t>
            </a:r>
            <a:endParaRPr lang="zh-CN" altLang="en-US" sz="2100" b="1"/>
          </a:p>
        </p:txBody>
      </p:sp>
      <p:sp>
        <p:nvSpPr>
          <p:cNvPr id="11271" name="Text Box 110"/>
          <p:cNvSpPr txBox="1">
            <a:spLocks noChangeArrowheads="1"/>
          </p:cNvSpPr>
          <p:nvPr/>
        </p:nvSpPr>
        <p:spPr bwMode="auto">
          <a:xfrm>
            <a:off x="509588" y="4050507"/>
            <a:ext cx="866775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rgbClr val="C00000"/>
                </a:solidFill>
              </a:rPr>
              <a:t>p.m.</a:t>
            </a:r>
          </a:p>
        </p:txBody>
      </p:sp>
      <p:pic>
        <p:nvPicPr>
          <p:cNvPr id="85103" name="Picture 11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5360" y="420291"/>
            <a:ext cx="188237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104" name="Picture 1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1260" y="471488"/>
            <a:ext cx="1943100" cy="18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8566" y="471487"/>
            <a:ext cx="1891903" cy="193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106" name="Picture 1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7875" y="2895600"/>
            <a:ext cx="178951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107" name="Picture 11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4350" y="2853929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108" name="Picture 11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7266" y="2895600"/>
            <a:ext cx="1943100" cy="186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Text Box 110"/>
          <p:cNvSpPr txBox="1">
            <a:spLocks noChangeArrowheads="1"/>
          </p:cNvSpPr>
          <p:nvPr/>
        </p:nvSpPr>
        <p:spPr bwMode="auto">
          <a:xfrm>
            <a:off x="471487" y="1339454"/>
            <a:ext cx="844154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rgbClr val="0000FF"/>
                </a:solidFill>
              </a:rPr>
              <a:t>a.m.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1923</Words>
  <Application>Microsoft Office PowerPoint</Application>
  <PresentationFormat>全屏显示(16:9)</PresentationFormat>
  <Paragraphs>279</Paragraphs>
  <Slides>54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3" baseType="lpstr"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When do people usually …? People usually …?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2018-02-21T02:50:00Z</dcterms:created>
  <dcterms:modified xsi:type="dcterms:W3CDTF">2023-01-16T19:57:34Z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B681522DDAC047CBA739AFC0C79174A0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