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57" r:id="rId3"/>
    <p:sldId id="258" r:id="rId4"/>
    <p:sldId id="271" r:id="rId5"/>
    <p:sldId id="262" r:id="rId6"/>
    <p:sldId id="264" r:id="rId7"/>
    <p:sldId id="278" r:id="rId8"/>
    <p:sldId id="265" r:id="rId9"/>
    <p:sldId id="256" r:id="rId10"/>
    <p:sldId id="268" r:id="rId11"/>
    <p:sldId id="269" r:id="rId12"/>
    <p:sldId id="272" r:id="rId13"/>
    <p:sldId id="270" r:id="rId14"/>
    <p:sldId id="259" r:id="rId15"/>
    <p:sldId id="261" r:id="rId16"/>
    <p:sldId id="275" r:id="rId17"/>
    <p:sldId id="274" r:id="rId18"/>
    <p:sldId id="273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CC0099"/>
    <a:srgbClr val="FFFF00"/>
    <a:srgbClr val="FF0066"/>
    <a:srgbClr val="000066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65" autoAdjust="0"/>
    <p:restoredTop sz="94660"/>
  </p:normalViewPr>
  <p:slideViewPr>
    <p:cSldViewPr>
      <p:cViewPr>
        <p:scale>
          <a:sx n="100" d="100"/>
          <a:sy n="100" d="100"/>
        </p:scale>
        <p:origin x="-15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169E8-4428-4BB0-A73B-5C29C67DC01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79907-1BA1-4D69-8C38-E350934BB3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79907-1BA1-4D69-8C38-E350934BB3F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636963"/>
            <a:ext cx="7772400" cy="1195387"/>
          </a:xfrm>
        </p:spPr>
        <p:txBody>
          <a:bodyPr/>
          <a:lstStyle>
            <a:lvl1pPr algn="ctr">
              <a:defRPr sz="3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4940300"/>
            <a:ext cx="6402387" cy="8921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3263900" y="6457950"/>
            <a:ext cx="5889625" cy="4143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6457950"/>
            <a:ext cx="6588125" cy="414338"/>
          </a:xfrm>
          <a:prstGeom prst="rect">
            <a:avLst/>
          </a:prstGeom>
          <a:solidFill>
            <a:srgbClr val="43BBE1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+mj-lt"/>
          <a:ea typeface="+mj-ea"/>
          <a:cs typeface="+mj-cs"/>
        </a:defRPr>
      </a:lvl1pPr>
      <a:lvl2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23850" indent="-32385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716F70"/>
          </a:solidFill>
          <a:latin typeface="+mn-lt"/>
          <a:ea typeface="+mn-ea"/>
          <a:cs typeface="+mn-cs"/>
        </a:defRPr>
      </a:lvl1pPr>
      <a:lvl2pPr marL="703580" indent="-27178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716F70"/>
          </a:solidFill>
          <a:latin typeface="+mn-lt"/>
          <a:ea typeface="+mn-ea"/>
        </a:defRPr>
      </a:lvl2pPr>
      <a:lvl3pPr marL="1082675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>
          <a:solidFill>
            <a:srgbClr val="716F70"/>
          </a:solidFill>
          <a:latin typeface="+mn-lt"/>
          <a:ea typeface="+mn-ea"/>
        </a:defRPr>
      </a:lvl3pPr>
      <a:lvl4pPr marL="1514475" indent="-21590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rgbClr val="716F70"/>
          </a:solidFill>
          <a:latin typeface="+mn-lt"/>
          <a:ea typeface="+mn-ea"/>
        </a:defRPr>
      </a:lvl4pPr>
      <a:lvl5pPr marL="19481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5pPr>
      <a:lvl6pPr marL="24053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6pPr>
      <a:lvl7pPr marL="28625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7pPr>
      <a:lvl8pPr marL="33197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8pPr>
      <a:lvl9pPr marL="37769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file:///C:\Documents%20and%20Settings\Administrator\&#26700;&#38754;\Unit4%20Topic1\&#35838;&#20214;\Unit4%20Topic1%20SectionB%20&#31934;&#21697;&#35838;&#20214;\p84-3.mp3" TargetMode="External"/><Relationship Id="rId1" Type="http://schemas.microsoft.com/office/2007/relationships/media" Target="file:///C:\Documents%20and%20Settings\Administrator\&#26700;&#38754;\Unit4%20Topic1\&#35838;&#20214;\Unit4%20Topic1%20SectionB%20&#31934;&#21697;&#35838;&#20214;\p84-3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.baidu.com/i?ct=503316480&amp;tn=baiduimagedetail&amp;cg=art&amp;ipn=d&amp;ic=0&amp;lm=-1&amp;word=%E9%A3%9E%E6%9C%BA&amp;ie=utf-8&amp;in=3354&amp;cl=2&amp;st=&amp;pn=0&amp;rn=1&amp;di=&amp;fr=&amp;&amp;fmq=1378374347070_R&amp;se=&amp;sme=0&amp;tab=&amp;face=&amp;&amp;istype=&amp;ist=&amp;jit=&amp;objurl=http%3A%2F%2Fimage2.sina.com.cn%2Fjc%2F2004-08-19%2FU36P27T1D219249F3DT2004081919432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4%20Topic1\&#35838;&#20214;\Unit4%20Topic1%20SectionB%20&#31934;&#21697;&#35838;&#20214;\p83-1a.mp3" TargetMode="External"/><Relationship Id="rId1" Type="http://schemas.microsoft.com/office/2007/relationships/media" Target="file:///C:\Documents%20and%20Settings\Administrator\&#26700;&#38754;\Unit4%20Topic1\&#35838;&#20214;\Unit4%20Topic1%20SectionB%20&#31934;&#21697;&#35838;&#20214;\p83-1a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image.baidu.com/i?ct=503316480&amp;tn=baiduimagedetail&amp;cg=art&amp;ipn=d&amp;ic=0&amp;lm=-1&amp;word=%E9%A3%9E%E6%9C%BA&amp;ie=utf-8&amp;in=3354&amp;cl=2&amp;st=&amp;pn=0&amp;rn=1&amp;di=&amp;fr=&amp;&amp;fmq=1378374347070_R&amp;se=&amp;sme=0&amp;tab=&amp;face=&amp;&amp;istype=&amp;ist=&amp;jit=&amp;objurl=http%3A%2F%2Fimage2.sina.com.cn%2Fjc%2F2004-08-19%2FU36P27T1D219249F3DT20040819194327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2976"/>
            <a:ext cx="9144000" cy="2017465"/>
          </a:xfrm>
        </p:spPr>
        <p:txBody>
          <a:bodyPr/>
          <a:lstStyle/>
          <a:p>
            <a:pPr eaLnBrk="1" hangingPunct="1"/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1</a:t>
            </a:r>
            <a:b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was it invented?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013176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B</a:t>
            </a:r>
          </a:p>
        </p:txBody>
      </p:sp>
      <p:sp>
        <p:nvSpPr>
          <p:cNvPr id="5" name="矩形 4"/>
          <p:cNvSpPr/>
          <p:nvPr/>
        </p:nvSpPr>
        <p:spPr>
          <a:xfrm>
            <a:off x="2859800" y="58772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6923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chemeClr val="tx2"/>
                </a:solidFill>
              </a:rPr>
              <a:t>1c Read 1a and complete the table.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755650" y="1700213"/>
          <a:ext cx="6792913" cy="4062413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Invention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Inventor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light bulb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Guglielmo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Marconi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042988" y="3860800"/>
            <a:ext cx="1019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radio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971550" y="4868863"/>
            <a:ext cx="1493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airplane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059113" y="2636838"/>
            <a:ext cx="16970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Thomas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Edison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203575" y="4797425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</a:rPr>
              <a:t>Wilbur and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</a:rPr>
              <a:t>Orville Wright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724525" y="2852738"/>
            <a:ext cx="1085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</a:rPr>
              <a:t>1879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795963" y="3860800"/>
            <a:ext cx="108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</a:rPr>
              <a:t>1895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89" grpId="0" autoUpdateAnimBg="0"/>
      <p:bldP spid="11290" grpId="0" autoUpdateAnimBg="0"/>
      <p:bldP spid="11291" grpId="0" autoUpdateAnimBg="0"/>
      <p:bldP spid="11292" grpId="0" autoUpdateAnimBg="0"/>
      <p:bldP spid="11293" grpId="0" autoUpdateAnimBg="0"/>
      <p:bldP spid="11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507412" cy="142875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  Discuss with your classmates the inventions listed in 1c. Let them guess which invention you are describing.</a:t>
            </a:r>
            <a:r>
              <a:rPr lang="en-US" altLang="zh-C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286000"/>
            <a:ext cx="8686800" cy="251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begin like this: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 is widely used by people everywhere.</a:t>
            </a:r>
            <a:r>
              <a:rPr lang="en-US" altLang="zh-CN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invented in 1879 by Thomas Edison. It</a:t>
            </a:r>
            <a:r>
              <a:rPr lang="en-US" altLang="zh-CN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said that…</a:t>
            </a:r>
          </a:p>
        </p:txBody>
      </p:sp>
      <p:pic>
        <p:nvPicPr>
          <p:cNvPr id="14340" name="Picture 4" descr="u=282669935,3243023991&amp;fm=21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BB"/>
              </a:clrFrom>
              <a:clrTo>
                <a:srgbClr val="FCF8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289425"/>
            <a:ext cx="35290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=2683954951,2152854167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20462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u=4081440138,3047567674&amp;fm=23&amp;gp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51050" y="1341438"/>
            <a:ext cx="1871663" cy="1871662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87675" y="3284538"/>
            <a:ext cx="554513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A: What are these 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B:…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A: When were they produced first ?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B:…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A: What were they made of 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B:…</a:t>
            </a:r>
          </a:p>
        </p:txBody>
      </p:sp>
      <p:pic>
        <p:nvPicPr>
          <p:cNvPr id="15365" name="Picture 5" descr="u=2556415582,2440662461&amp;fm=23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076825" y="765175"/>
            <a:ext cx="3382963" cy="935038"/>
          </a:xfrm>
          <a:prstGeom prst="cloudCallout">
            <a:avLst>
              <a:gd name="adj1" fmla="val -140708"/>
              <a:gd name="adj2" fmla="val 29176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Do you know?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Fill in the blanks with the proper forms of the given words.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569325" cy="4637088"/>
          </a:xfrm>
          <a:solidFill>
            <a:schemeClr val="accent5">
              <a:lumMod val="90000"/>
              <a:alpha val="26999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jeans were produced in 1855. At that time, they ___________(not call ) jeans and they were just hard-wearing pants designed for workers. The pants _____________ (make ) of the brown cloth. This kind of cloth ______ usually ________(use) for making tents. Nowadays, their materials have been changed so that it feels more comfortable. And many different jeans styles _______ also ________(create). They ___________( design) not only for workers but also for teenagers and women. Later jeans are popular all over the world.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750" y="192881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not called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57250" y="257175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made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57500" y="2928938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57813" y="292893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429125" y="4000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00750" y="3929063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643063" y="428625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designed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nimBg="1" autoUpdateAnimBg="0"/>
      <p:bldP spid="163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=2477521804,2335324509&amp;fm=23&amp;gp=0_副本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63938" y="1341438"/>
            <a:ext cx="1512887" cy="1096962"/>
          </a:xfrm>
          <a:noFill/>
        </p:spPr>
      </p:pic>
      <p:pic>
        <p:nvPicPr>
          <p:cNvPr id="17411" name="Picture 3" descr="u=2111831414,697019813&amp;fm=23&amp;gp=0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8400" y="4819650"/>
            <a:ext cx="1368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u=2926453810,2833758171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2913063"/>
            <a:ext cx="15128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63938" y="2492375"/>
            <a:ext cx="1655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/>
              <a:t>A. Karl Benz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08400" y="6092825"/>
            <a:ext cx="1655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/>
              <a:t>C. Alexander Graham Bell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35375" y="4076700"/>
            <a:ext cx="172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/>
              <a:t>B. John Baird</a:t>
            </a:r>
          </a:p>
        </p:txBody>
      </p:sp>
      <p:pic>
        <p:nvPicPr>
          <p:cNvPr id="17416" name="Picture 8" descr="9-4-2-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2997200"/>
            <a:ext cx="18716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79-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4868863"/>
            <a:ext cx="15113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汽车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8313" y="1412875"/>
            <a:ext cx="18716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68313" y="90805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Invention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563938" y="90805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Inventor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804025" y="90805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Year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804025" y="184467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a.1926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804025" y="321310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b.1876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804025" y="522922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</a:rPr>
              <a:t>c.1885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339975" y="1773238"/>
            <a:ext cx="12239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076825" y="1700213"/>
            <a:ext cx="1800225" cy="37449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339975" y="3716338"/>
            <a:ext cx="1295400" cy="17287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339975" y="3573463"/>
            <a:ext cx="1368425" cy="2016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5148263" y="1989138"/>
            <a:ext cx="1655762" cy="14398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5076825" y="3573463"/>
            <a:ext cx="1800225" cy="1800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71500" y="142875"/>
            <a:ext cx="71421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/>
              <a:t>3 Listen to the three passages. Match the pictures with the following information. </a:t>
            </a:r>
          </a:p>
        </p:txBody>
      </p:sp>
      <p:pic>
        <p:nvPicPr>
          <p:cNvPr id="26" name="p84-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85750"/>
            <a:ext cx="5095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7437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413" grpId="0" autoUpdateAnimBg="0"/>
      <p:bldP spid="17414" grpId="0" autoUpdateAnimBg="0"/>
      <p:bldP spid="17415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solidFill>
            <a:schemeClr val="accent1">
              <a:alpha val="69019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Read the following words. Listen and check the vowels.</a:t>
            </a: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3844925"/>
          </a:xfrm>
          <a:solidFill>
            <a:schemeClr val="accent3">
              <a:alpha val="59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cket         c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tton        h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spital      m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</a:p>
          <a:p>
            <a:pPr eaLnBrk="1" hangingPunct="1">
              <a:buFontTx/>
              <a:buNone/>
              <a:defRPr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zh-CN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tellite       c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       l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ptop        pl</a:t>
            </a:r>
            <a:r>
              <a:rPr lang="en-US" altLang="zh-CN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</a:t>
            </a:r>
          </a:p>
          <a:p>
            <a:pPr eaLnBrk="1" hangingPunct="1">
              <a:buFontTx/>
              <a:buNone/>
              <a:defRPr/>
            </a:pPr>
            <a:endParaRPr lang="en-US" altLang="zh-CN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8" descr="2014-02-17_10-28-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647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2014-02-17_10-28-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724400"/>
            <a:ext cx="647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2014-02-17_10-28-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797425"/>
            <a:ext cx="647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2014-02-17_10-28-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4797425"/>
            <a:ext cx="647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852738"/>
            <a:ext cx="5762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5762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852738"/>
            <a:ext cx="576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852738"/>
            <a:ext cx="5762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858250" cy="1417637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4b Listen and read the following sentences aloud, paying attention to the stress and intonation. Then use the words in 4a to make up similar conversations.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3744912"/>
          </a:xfrm>
          <a:solidFill>
            <a:schemeClr val="accent3">
              <a:alpha val="36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A: `When was the `digital camera `developed?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B: It was `developed in the `1970s.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A: Is the `digital camera `developed in `Korea?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B: `No.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A: `Where was it `developed?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B: It was `developed in `Japan.</a:t>
            </a:r>
            <a:r>
              <a:rPr lang="en-US" altLang="zh-CN" sz="2800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9460" name="Picture 4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1916113"/>
            <a:ext cx="784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4508500"/>
            <a:ext cx="784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933825"/>
            <a:ext cx="784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3500438"/>
            <a:ext cx="784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2492375"/>
            <a:ext cx="784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图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2924175"/>
            <a:ext cx="719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3200" dirty="0" smtClean="0"/>
              <a:t>The light bulb is w______ used by people everywhere.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3200" dirty="0" smtClean="0"/>
              <a:t>Thomas Edison i_______ the light bulb in 1879.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3200" dirty="0" smtClean="0"/>
              <a:t>It’s s______ that he invented more than two thousand things during his life.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3200" dirty="0" smtClean="0"/>
              <a:t>The airplane was invented by Wilbur and Orville Wright in 1903. It’s d______ from today’s. </a:t>
            </a:r>
          </a:p>
        </p:txBody>
      </p:sp>
      <p:sp>
        <p:nvSpPr>
          <p:cNvPr id="20483" name="WordArt 3" descr="窄竖线"/>
          <p:cNvSpPr>
            <a:spLocks noChangeArrowheads="1" noChangeShapeType="1"/>
          </p:cNvSpPr>
          <p:nvPr/>
        </p:nvSpPr>
        <p:spPr bwMode="auto">
          <a:xfrm>
            <a:off x="611188" y="333375"/>
            <a:ext cx="3175000" cy="7381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74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4400" b="1" kern="10" dirty="0">
              <a:ln w="12700">
                <a:solidFill>
                  <a:srgbClr val="000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427538" y="1557338"/>
            <a:ext cx="1223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idely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40200" y="2492375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nvented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79613" y="3500438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aid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84888" y="4941888"/>
            <a:ext cx="1728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ifferent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3" grpId="0" animBg="1"/>
      <p:bldP spid="20484" grpId="0" autoUpdateAnimBg="0"/>
      <p:bldP spid="204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7487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We learn: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rgbClr val="FF0066"/>
                </a:solidFill>
              </a:rPr>
              <a:t>1.Some words: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rgbClr val="660066"/>
                </a:solidFill>
              </a:rPr>
              <a:t>bulb, airplane, hard-wearing,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solidFill>
                  <a:srgbClr val="660066"/>
                </a:solidFill>
              </a:rPr>
              <a:t>                  Korea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/>
              <a:t>                  </a:t>
            </a:r>
            <a:r>
              <a:rPr lang="zh-CN" altLang="en-US" sz="2400" dirty="0" smtClean="0">
                <a:solidFill>
                  <a:srgbClr val="FF0066"/>
                </a:solidFill>
              </a:rPr>
              <a:t>2. Some phrases: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rgbClr val="660066"/>
                </a:solidFill>
              </a:rPr>
              <a:t>be used by, more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solidFill>
                  <a:srgbClr val="660066"/>
                </a:solidFill>
              </a:rPr>
              <a:t>                  than, be different from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/>
              <a:t>                  </a:t>
            </a:r>
            <a:r>
              <a:rPr lang="zh-CN" altLang="en-US" sz="2400" dirty="0" smtClean="0">
                <a:solidFill>
                  <a:srgbClr val="FF0066"/>
                </a:solidFill>
              </a:rPr>
              <a:t>3. Some sentences: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solidFill>
                  <a:srgbClr val="660066"/>
                </a:solidFill>
              </a:rPr>
              <a:t>                  It’s said that he invented more than two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solidFill>
                  <a:srgbClr val="660066"/>
                </a:solidFill>
              </a:rPr>
              <a:t>                  thousand things during his life.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We can:</a:t>
            </a:r>
            <a:r>
              <a:rPr lang="zh-CN" altLang="en-US" sz="2400" dirty="0" smtClean="0"/>
              <a:t>   </a:t>
            </a:r>
            <a:r>
              <a:rPr lang="en-GB" altLang="zh-CN" sz="2400" dirty="0" smtClean="0">
                <a:solidFill>
                  <a:srgbClr val="FF0066"/>
                </a:solidFill>
              </a:rPr>
              <a:t>1.Use</a:t>
            </a:r>
            <a:r>
              <a:rPr lang="en-GB" altLang="en-US" sz="2400" dirty="0" smtClean="0">
                <a:solidFill>
                  <a:srgbClr val="FF0066"/>
                </a:solidFill>
              </a:rPr>
              <a:t> the simple past passive voice</a:t>
            </a:r>
            <a:r>
              <a:rPr lang="en-GB" altLang="zh-CN" sz="2400" dirty="0" smtClean="0">
                <a:solidFill>
                  <a:srgbClr val="FF0066"/>
                </a:solidFill>
              </a:rPr>
              <a:t>:</a:t>
            </a:r>
            <a:endParaRPr lang="en-GB" alt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solidFill>
                  <a:srgbClr val="660066"/>
                </a:solidFill>
              </a:rPr>
              <a:t>                 </a:t>
            </a:r>
            <a:r>
              <a:rPr lang="en-GB" altLang="en-US" sz="2400" dirty="0" smtClean="0">
                <a:solidFill>
                  <a:srgbClr val="660066"/>
                </a:solidFill>
              </a:rPr>
              <a:t>Do you know when it was invented?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solidFill>
                  <a:srgbClr val="660066"/>
                </a:solidFill>
              </a:rPr>
              <a:t>                 </a:t>
            </a:r>
            <a:r>
              <a:rPr lang="en-GB" altLang="en-US" sz="2400" dirty="0" smtClean="0">
                <a:solidFill>
                  <a:srgbClr val="660066"/>
                </a:solidFill>
              </a:rPr>
              <a:t>It was invented in 1879.</a:t>
            </a:r>
            <a:r>
              <a:rPr lang="en-GB" altLang="en-US" sz="2400" dirty="0" smtClean="0">
                <a:solidFill>
                  <a:srgbClr val="FFFF00"/>
                </a:solidFill>
              </a:rPr>
              <a:t> </a:t>
            </a:r>
            <a:endParaRPr lang="en-GB" altLang="zh-CN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400" dirty="0" smtClean="0">
                <a:solidFill>
                  <a:srgbClr val="FF0066"/>
                </a:solidFill>
              </a:rPr>
              <a:t>                 2.Talk about the inventors of some great inventions.</a:t>
            </a:r>
            <a:endParaRPr lang="en-GB" altLang="zh-CN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0483" name="WordArt 3" descr="纸袋"/>
          <p:cNvSpPr>
            <a:spLocks noChangeArrowheads="1" noChangeShapeType="1"/>
          </p:cNvSpPr>
          <p:nvPr/>
        </p:nvSpPr>
        <p:spPr bwMode="auto">
          <a:xfrm>
            <a:off x="2786063" y="428625"/>
            <a:ext cx="36718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50800">
                  <a:solidFill>
                    <a:srgbClr val="FFFF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5400" b="1" kern="10" dirty="0">
              <a:ln w="50800">
                <a:solidFill>
                  <a:srgbClr val="FFFF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1a.</a:t>
            </a:r>
          </a:p>
          <a:p>
            <a:pPr eaLnBrk="1" hangingPunct="1"/>
            <a:r>
              <a:rPr lang="en-US" altLang="zh-CN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Memorize the useful expressions  and key sentences that we learn today.</a:t>
            </a:r>
          </a:p>
          <a:p>
            <a:pPr eaLnBrk="1" hangingPunct="1"/>
            <a:r>
              <a:rPr lang="en-US" altLang="zh-CN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Section B in your workbook.</a:t>
            </a:r>
          </a:p>
          <a:p>
            <a:pPr eaLnBrk="1" hangingPunct="1"/>
            <a:r>
              <a:rPr lang="en-US" altLang="zh-CN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 Section C. </a:t>
            </a: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457200" y="428625"/>
            <a:ext cx="4043363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Times New Roman" panose="02020603050405020304"/>
                <a:cs typeface="Times New Roman" panose="02020603050405020304"/>
              </a:rPr>
              <a:t>Assignment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77057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    )1.He ___play computer games unless he finished his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homework.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 was allowed to  B.  was not allowed to  C.  allow to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     )2.We all know that paper ___wood.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A. is made of     B. is made into    C. is made from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     )3.This kind of machine ___in 2006.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A.  is invented     B.  is made     C. was invented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     )4.A(An)___is used for taking photos.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A .Camera      B. Lift         C. MP3 player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    )5 .We should spend more time ___because it’s too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important.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A .to learn English  B. learning  English   C. in English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45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3357563"/>
            <a:ext cx="668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4778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8313" y="4797425"/>
            <a:ext cx="4540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5288" y="935038"/>
            <a:ext cx="7416800" cy="5794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I.</a:t>
            </a: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Choose the right answer. You can do it.</a:t>
            </a:r>
          </a:p>
        </p:txBody>
      </p:sp>
      <p:sp>
        <p:nvSpPr>
          <p:cNvPr id="4105" name="WordArt 9"/>
          <p:cNvSpPr>
            <a:spLocks noChangeArrowheads="1" noChangeShapeType="1"/>
          </p:cNvSpPr>
          <p:nvPr/>
        </p:nvSpPr>
        <p:spPr bwMode="auto">
          <a:xfrm>
            <a:off x="5929313" y="142875"/>
            <a:ext cx="2214562" cy="642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Review</a:t>
            </a:r>
            <a:endParaRPr lang="zh-CN" altLang="en-US" sz="6000" b="1" kern="1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4" grpId="0" animBg="1" autoUpdateAnimBg="0"/>
      <p:bldP spid="4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8625" y="1631950"/>
            <a:ext cx="83534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Fill in the blanks with the right preposition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1.The desk is made _____ wood.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2.The red wine is made _____ grapes.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3.This delicious cake was made ___my mother.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4.Glasses are made ___ glass.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5.Our group is made up ___ four students.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6.That kind of machine is made _____Japan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00513" y="2568575"/>
            <a:ext cx="52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of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5338" y="3071813"/>
            <a:ext cx="1296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from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11613" y="4079875"/>
            <a:ext cx="52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of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21238" y="4581525"/>
            <a:ext cx="52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of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73763" y="3505200"/>
            <a:ext cx="61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by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89663" y="5016500"/>
            <a:ext cx="52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5129" name="WordArt 9"/>
          <p:cNvSpPr>
            <a:spLocks noChangeArrowheads="1" noChangeShapeType="1"/>
          </p:cNvSpPr>
          <p:nvPr/>
        </p:nvSpPr>
        <p:spPr bwMode="auto">
          <a:xfrm>
            <a:off x="1000125" y="357188"/>
            <a:ext cx="23431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Review</a:t>
            </a:r>
            <a:endParaRPr lang="zh-CN" altLang="en-US" sz="60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/>
      <p:bldP spid="5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68538" y="5661025"/>
            <a:ext cx="433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invent /America/in 1946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19250" y="3213100"/>
            <a:ext cx="6480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A: Where were computers invented?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993300"/>
                </a:solidFill>
                <a:latin typeface="Times New Roman" panose="02020603050405020304" pitchFamily="18" charset="0"/>
              </a:rPr>
              <a:t>B: They were invented in America</a:t>
            </a:r>
            <a:r>
              <a:rPr lang="en-US" altLang="zh-CN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A: When were computers invented?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993300"/>
                </a:solidFill>
                <a:latin typeface="Times New Roman" panose="02020603050405020304" pitchFamily="18" charset="0"/>
              </a:rPr>
              <a:t>B: They were invented in 1946.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63119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0000FF"/>
                </a:solidFill>
              </a:rPr>
              <a:t>Look and talk about the picture.</a:t>
            </a:r>
          </a:p>
        </p:txBody>
      </p:sp>
      <p:pic>
        <p:nvPicPr>
          <p:cNvPr id="6149" name="Picture 5" descr="u=571839466,1682383960&amp;fm=23&amp;gp=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96975"/>
            <a:ext cx="37433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u=2556415582,2440662461&amp;fm=23&amp;g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4213" y="2565400"/>
            <a:ext cx="1958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MP3 player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1998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Korea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listen to music</a:t>
            </a:r>
          </a:p>
        </p:txBody>
      </p:sp>
      <p:pic>
        <p:nvPicPr>
          <p:cNvPr id="7171" name="Picture 3" descr="2008010917b1cs5tyuc4g_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670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03575" y="2708275"/>
            <a:ext cx="26082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mobile  phone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1973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America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</a:rPr>
              <a:t>communicate easily</a:t>
            </a:r>
          </a:p>
        </p:txBody>
      </p:sp>
      <p:pic>
        <p:nvPicPr>
          <p:cNvPr id="7173" name="Picture 5" descr="u=3756147486,217231675&amp;fm=5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76250"/>
            <a:ext cx="175736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u=2556415582,2440662461&amp;fm=23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163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708400" y="5013325"/>
            <a:ext cx="4824413" cy="1152525"/>
          </a:xfrm>
          <a:prstGeom prst="cloudCallout">
            <a:avLst>
              <a:gd name="adj1" fmla="val -90838"/>
              <a:gd name="adj2" fmla="val -4297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>
                <a:solidFill>
                  <a:srgbClr val="0000FF"/>
                </a:solidFill>
              </a:rPr>
              <a:t>Please choose one to talk about.</a:t>
            </a:r>
          </a:p>
        </p:txBody>
      </p:sp>
      <p:pic>
        <p:nvPicPr>
          <p:cNvPr id="7176" name="Picture 8" descr="9-4-2-12 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908050"/>
            <a:ext cx="19510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940425" y="2708275"/>
            <a:ext cx="28082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CC0099"/>
                </a:solidFill>
                <a:latin typeface="Times New Roman" panose="02020603050405020304" pitchFamily="18" charset="0"/>
              </a:rPr>
              <a:t>digital camera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CC0099"/>
                </a:solidFill>
                <a:latin typeface="Times New Roman" panose="02020603050405020304" pitchFamily="18" charset="0"/>
              </a:rPr>
              <a:t>1975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CC0099"/>
                </a:solidFill>
                <a:latin typeface="Times New Roman" panose="02020603050405020304" pitchFamily="18" charset="0"/>
              </a:rPr>
              <a:t>America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CC0099"/>
                </a:solidFill>
                <a:latin typeface="Times New Roman" panose="02020603050405020304" pitchFamily="18" charset="0"/>
              </a:rPr>
              <a:t>take photos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  <p:bldP spid="7175" grpId="0" animBg="1" autoUpdateAnimBg="0"/>
      <p:bldP spid="71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=346945792,1435234339&amp;fm=23&amp;gp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333375"/>
            <a:ext cx="2879725" cy="2232025"/>
          </a:xfrm>
          <a:noFill/>
        </p:spPr>
      </p:pic>
      <p:pic>
        <p:nvPicPr>
          <p:cNvPr id="8195" name="Picture 3" descr="u=1555585210,3674573128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420938"/>
            <a:ext cx="25590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u=2542831621,511955891&amp;fm=56">
            <a:hlinkClick r:id="rId4" tooltip="空中客车货运飞机     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4581525"/>
            <a:ext cx="31686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14875" y="285750"/>
            <a:ext cx="41751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CC00"/>
                </a:solidFill>
              </a:rPr>
              <a:t>A:What’s this ?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0099"/>
                </a:solidFill>
              </a:rPr>
              <a:t>B:It’s …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CC00"/>
                </a:solidFill>
              </a:rPr>
              <a:t>A:When was it invented 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0099"/>
                </a:solidFill>
              </a:rPr>
              <a:t>B: It was invented in …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CC00"/>
                </a:solidFill>
              </a:rPr>
              <a:t>A: Who invented it ?</a:t>
            </a:r>
            <a:r>
              <a:rPr lang="en-US" altLang="zh-CN" sz="2800" b="1">
                <a:solidFill>
                  <a:srgbClr val="CC0099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0099"/>
                </a:solidFill>
              </a:rPr>
              <a:t>B:…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Listen to 1a and choose the correct answers.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3075"/>
            <a:ext cx="8229600" cy="452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) 1. Where are Michael and Jane?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 In the science museum.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At the school library.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In the zoo.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In the park.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) 2. Which object is not mentioned in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conversation 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 Light bulb.     B. Airplane.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Television.     D. Radio.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2938" y="17145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4213" y="4437063"/>
            <a:ext cx="28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6" name="p83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2862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4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-4-2-15 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844675"/>
            <a:ext cx="40322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42988" y="12668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5688013" cy="6413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1a   Look, listen and say.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787900" y="836613"/>
            <a:ext cx="3671888" cy="1150937"/>
          </a:xfrm>
          <a:prstGeom prst="cloudCallout">
            <a:avLst>
              <a:gd name="adj1" fmla="val -27866"/>
              <a:gd name="adj2" fmla="val 11386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When was it invented?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Who invented it?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79388" y="1268413"/>
            <a:ext cx="3168650" cy="647700"/>
          </a:xfrm>
          <a:prstGeom prst="cloudCallout">
            <a:avLst>
              <a:gd name="adj1" fmla="val 55611"/>
              <a:gd name="adj2" fmla="val 16470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Look, a light bulb</a:t>
            </a:r>
            <a:r>
              <a:rPr lang="en-US" altLang="zh-CN" sz="2000" b="1"/>
              <a:t>!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4005263"/>
            <a:ext cx="3419475" cy="936625"/>
          </a:xfrm>
          <a:prstGeom prst="cloudCallout">
            <a:avLst>
              <a:gd name="adj1" fmla="val 50838"/>
              <a:gd name="adj2" fmla="val -9101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</a:rPr>
              <a:t>In 1897,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</a:rPr>
              <a:t>Thomas Edison.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 autoUpdateAnimBg="0"/>
      <p:bldP spid="9221" grpId="0" animBg="1" autoUpdateAnimBg="0"/>
      <p:bldP spid="9222" grpId="0" animBg="1" autoUpdateAnimBg="0"/>
      <p:bldP spid="922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=2650589024,1709218765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692150"/>
            <a:ext cx="24479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u=2568557267,3255704629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692150"/>
            <a:ext cx="24479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u=993784678,420012602&amp;fm=15&amp;gp=0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92150"/>
            <a:ext cx="23034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u=346945792,1435234339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3213100"/>
            <a:ext cx="23050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u=1555585210,3674573128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3213100"/>
            <a:ext cx="22320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u=2542831621,511955891&amp;fm=5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3213100"/>
            <a:ext cx="25209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95288" y="5805488"/>
            <a:ext cx="849788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/>
              <a:t>In 1895             in 1903                   in 1879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763713" y="2420938"/>
            <a:ext cx="2520950" cy="720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572000" y="5013325"/>
            <a:ext cx="3168650" cy="720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643438" y="2349500"/>
            <a:ext cx="2736850" cy="7921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1835150" y="5013325"/>
            <a:ext cx="5545138" cy="7921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1908175" y="2349500"/>
            <a:ext cx="5832475" cy="7921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03350" y="5013325"/>
            <a:ext cx="2881313" cy="720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5" name="WordArt 15"/>
          <p:cNvSpPr>
            <a:spLocks noChangeArrowheads="1" noChangeShapeType="1"/>
          </p:cNvSpPr>
          <p:nvPr/>
        </p:nvSpPr>
        <p:spPr bwMode="auto">
          <a:xfrm>
            <a:off x="1258888" y="2997200"/>
            <a:ext cx="6696075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5400" b="1" kern="1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Can you match them?</a:t>
            </a:r>
            <a:endParaRPr lang="zh-CN" altLang="en-US" sz="5400" b="1" kern="1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 autoUpdateAnimBg="0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公司入职培训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公司入职培训_2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司入职培训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942</Words>
  <Application>Microsoft Office PowerPoint</Application>
  <PresentationFormat>全屏显示(4:3)</PresentationFormat>
  <Paragraphs>166</Paragraphs>
  <Slides>19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Franklin Gothic Medium</vt:lpstr>
      <vt:lpstr>Times New Roman</vt:lpstr>
      <vt:lpstr>WWW.2PPT.COM
</vt:lpstr>
      <vt:lpstr>Unit 4 Topic 1 When was it invented?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1b Listen to 1a and choose the correct answers. </vt:lpstr>
      <vt:lpstr>PowerPoint 演示文稿</vt:lpstr>
      <vt:lpstr>PowerPoint 演示文稿</vt:lpstr>
      <vt:lpstr>PowerPoint 演示文稿</vt:lpstr>
      <vt:lpstr>1d   Discuss with your classmates the inventions listed in 1c. Let them guess which invention you are describing. </vt:lpstr>
      <vt:lpstr>PowerPoint 演示文稿</vt:lpstr>
      <vt:lpstr>2 Fill in the blanks with the proper forms of the given words. </vt:lpstr>
      <vt:lpstr>PowerPoint 演示文稿</vt:lpstr>
      <vt:lpstr>4a Read the following words. Listen and check the vowels. </vt:lpstr>
      <vt:lpstr>4b Listen and read the following sentences aloud, paying attention to the stress and intonation. Then use the words in 4a to make up similar conversations.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2014-02-16T00:49:00Z</dcterms:created>
  <dcterms:modified xsi:type="dcterms:W3CDTF">2023-01-16T19:57:40Z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49A1E9B61A434F35A2A68CA3DDDEA190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