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3" r:id="rId2"/>
  </p:sldMasterIdLst>
  <p:notesMasterIdLst>
    <p:notesMasterId r:id="rId28"/>
  </p:notesMasterIdLst>
  <p:sldIdLst>
    <p:sldId id="284" r:id="rId3"/>
    <p:sldId id="260" r:id="rId4"/>
    <p:sldId id="261" r:id="rId5"/>
    <p:sldId id="265" r:id="rId6"/>
    <p:sldId id="266" r:id="rId7"/>
    <p:sldId id="267" r:id="rId8"/>
    <p:sldId id="268" r:id="rId9"/>
    <p:sldId id="269" r:id="rId10"/>
    <p:sldId id="270" r:id="rId11"/>
    <p:sldId id="285" r:id="rId12"/>
    <p:sldId id="271" r:id="rId13"/>
    <p:sldId id="272" r:id="rId14"/>
    <p:sldId id="278" r:id="rId15"/>
    <p:sldId id="276" r:id="rId16"/>
    <p:sldId id="286" r:id="rId17"/>
    <p:sldId id="274" r:id="rId18"/>
    <p:sldId id="275" r:id="rId19"/>
    <p:sldId id="277" r:id="rId20"/>
    <p:sldId id="273" r:id="rId21"/>
    <p:sldId id="279" r:id="rId22"/>
    <p:sldId id="287" r:id="rId23"/>
    <p:sldId id="280" r:id="rId24"/>
    <p:sldId id="281" r:id="rId25"/>
    <p:sldId id="282" r:id="rId26"/>
    <p:sldId id="283" r:id="rId27"/>
  </p:sldIdLst>
  <p:sldSz cx="12192000" cy="6858000"/>
  <p:notesSz cx="6858000" cy="9144000"/>
  <p:embeddedFontLst>
    <p:embeddedFont>
      <p:font typeface="微软雅黑" panose="020B0503020204020204" pitchFamily="34" charset="-122"/>
      <p:regular r:id="rId29"/>
      <p:bold r:id="rId30"/>
    </p:embeddedFont>
    <p:embeddedFont>
      <p:font typeface="等线" panose="02010600030101010101" pitchFamily="2" charset="-122"/>
      <p:regular r:id="rId31"/>
      <p:bold r:id="rId32"/>
    </p:embeddedFont>
    <p:embeddedFont>
      <p:font typeface="Calibri" panose="020F0502020204030204" pitchFamily="34" charset="0"/>
      <p:regular r:id="rId33"/>
      <p:bold r:id="rId34"/>
      <p:italic r:id="rId35"/>
      <p:boldItalic r:id="rId36"/>
    </p:embeddedFont>
  </p:embeddedFontLst>
  <p:custDataLst>
    <p:tags r:id="rId3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BCA5"/>
    <a:srgbClr val="F9D3DF"/>
    <a:srgbClr val="FF9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904" autoAdjust="0"/>
  </p:normalViewPr>
  <p:slideViewPr>
    <p:cSldViewPr snapToGrid="0">
      <p:cViewPr varScale="1">
        <p:scale>
          <a:sx n="104" d="100"/>
          <a:sy n="104" d="100"/>
        </p:scale>
        <p:origin x="87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font" Target="fonts/font6.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FEA1DB-1135-4849-A18B-BD5B83380206}"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8BE020-007A-4AFB-9502-10808D720A3A}"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38BE020-007A-4AFB-9502-10808D720A3A}"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41.xml"/><Relationship Id="rId7" Type="http://schemas.openxmlformats.org/officeDocument/2006/relationships/slideMaster" Target="../slideMasters/slideMaster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2.xml"/><Relationship Id="rId5" Type="http://schemas.openxmlformats.org/officeDocument/2006/relationships/tags" Target="../tags/tag49.xml"/><Relationship Id="rId4" Type="http://schemas.openxmlformats.org/officeDocument/2006/relationships/tags" Target="../tags/tag48.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Master" Target="../slideMasters/slideMaster2.xml"/><Relationship Id="rId4" Type="http://schemas.openxmlformats.org/officeDocument/2006/relationships/tags" Target="../tags/tag53.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Master" Target="../slideMasters/slideMaster2.xml"/><Relationship Id="rId5" Type="http://schemas.openxmlformats.org/officeDocument/2006/relationships/tags" Target="../tags/tag58.xml"/><Relationship Id="rId4" Type="http://schemas.openxmlformats.org/officeDocument/2006/relationships/tags" Target="../tags/tag5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slideMaster" Target="../slideMasters/slideMaster2.xml"/><Relationship Id="rId5" Type="http://schemas.openxmlformats.org/officeDocument/2006/relationships/tags" Target="../tags/tag12.xml"/><Relationship Id="rId4" Type="http://schemas.openxmlformats.org/officeDocument/2006/relationships/tags" Target="../tags/tag1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Master" Target="../slideMasters/slideMaster2.xml"/><Relationship Id="rId5" Type="http://schemas.openxmlformats.org/officeDocument/2006/relationships/tags" Target="../tags/tag17.xml"/><Relationship Id="rId4" Type="http://schemas.openxmlformats.org/officeDocument/2006/relationships/tags" Target="../tags/tag1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0.xml"/><Relationship Id="rId7"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3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 Id="rId9"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5" Type="http://schemas.openxmlformats.org/officeDocument/2006/relationships/slideMaster" Target="../slideMasters/slideMaster2.xml"/><Relationship Id="rId4" Type="http://schemas.openxmlformats.org/officeDocument/2006/relationships/tags" Target="../tags/tag3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2_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dirty="0">
              <a:sym typeface="+mn-ea"/>
            </a:endParaRPr>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dirty="0">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2023-01-10</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dirty="0">
                <a:sym typeface="+mn-ea"/>
              </a:rPr>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a:sym typeface="+mn-ea"/>
              </a:rPr>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email"/>
          <a:stretch>
            <a:fillRect/>
          </a:stretch>
        </p:blipFill>
        <p:spPr>
          <a:xfrm>
            <a:off x="-1" y="0"/>
            <a:ext cx="1218546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1_标题幻灯片">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3" cstate="email"/>
          <a:stretch>
            <a:fillRect/>
          </a:stretch>
        </p:blipFill>
        <p:spPr>
          <a:xfrm>
            <a:off x="-1" y="0"/>
            <a:ext cx="12185469"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2023-01-10</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2023-01-10</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2023-01-10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ags" Target="../tags/tag3.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6.xml"/><Relationship Id="rId16" Type="http://schemas.openxmlformats.org/officeDocument/2006/relationships/tags" Target="../tags/tag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theme" Target="../theme/theme2.xml"/><Relationship Id="rId5" Type="http://schemas.openxmlformats.org/officeDocument/2006/relationships/slideLayout" Target="../slideLayouts/slideLayout9.xml"/><Relationship Id="rId15" Type="http://schemas.openxmlformats.org/officeDocument/2006/relationships/tags" Target="../tags/tag5.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2023-01-10</a:t>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12"/>
    </p:custData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hyperlink" Target="https://baike.baidu.com/item/%E6%89%93%E9%A9%AC%E7%90%83" TargetMode="External"/><Relationship Id="rId3" Type="http://schemas.openxmlformats.org/officeDocument/2006/relationships/image" Target="../media/image6.png"/><Relationship Id="rId7" Type="http://schemas.openxmlformats.org/officeDocument/2006/relationships/hyperlink" Target="https://baike.baidu.com/item/%E8%B8%8F%E9%9D%92"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baike.baidu.com/item/%E6%89%AB%E5%A2%93" TargetMode="External"/><Relationship Id="rId5" Type="http://schemas.openxmlformats.org/officeDocument/2006/relationships/hyperlink" Target="https://baike.baidu.com/item/%E7%A6%81%E7%81%AB" TargetMode="External"/><Relationship Id="rId10" Type="http://schemas.microsoft.com/office/2007/relationships/hdphoto" Target="../media/hdphoto4.wdp"/><Relationship Id="rId4" Type="http://schemas.openxmlformats.org/officeDocument/2006/relationships/image" Target="../media/image7.png"/><Relationship Id="rId9" Type="http://schemas.openxmlformats.org/officeDocument/2006/relationships/image" Target="../media/image23.png"/></Relationships>
</file>

<file path=ppt/slides/_rels/slide12.xml.rels><?xml version="1.0" encoding="UTF-8" standalone="yes"?>
<Relationships xmlns="http://schemas.openxmlformats.org/package/2006/relationships"><Relationship Id="rId8" Type="http://schemas.openxmlformats.org/officeDocument/2006/relationships/hyperlink" Target="https://baike.baidu.com/item/%E5%87%BB%E9%9E%A0" TargetMode="External"/><Relationship Id="rId13" Type="http://schemas.openxmlformats.org/officeDocument/2006/relationships/hyperlink" Target="https://baike.baidu.com/item/%E5%AE%8B%E4%BB%A3" TargetMode="External"/><Relationship Id="rId3" Type="http://schemas.openxmlformats.org/officeDocument/2006/relationships/image" Target="../media/image6.png"/><Relationship Id="rId7" Type="http://schemas.openxmlformats.org/officeDocument/2006/relationships/hyperlink" Target="https://baike.baidu.com/item/%E9%A9%AC%E7%90%83" TargetMode="External"/><Relationship Id="rId12" Type="http://schemas.openxmlformats.org/officeDocument/2006/relationships/hyperlink" Target="https://baike.baidu.com/item/%E6%9E%90%E6%B4%A5%E5%BF%97" TargetMode="External"/><Relationship Id="rId17" Type="http://schemas.openxmlformats.org/officeDocument/2006/relationships/image" Target="../media/image32.png"/><Relationship Id="rId2" Type="http://schemas.openxmlformats.org/officeDocument/2006/relationships/notesSlide" Target="../notesSlides/notesSlide12.xml"/><Relationship Id="rId16"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hyperlink" Target="https://baike.baidu.com/item/%E6%AD%A6%E5%A3%AB" TargetMode="External"/><Relationship Id="rId11" Type="http://schemas.openxmlformats.org/officeDocument/2006/relationships/hyperlink" Target="https://baike.baidu.com/item/%E5%90%8D%E9%83%BD%E7%AF%87" TargetMode="External"/><Relationship Id="rId5" Type="http://schemas.openxmlformats.org/officeDocument/2006/relationships/hyperlink" Target="https://baike.baidu.com/item/%E8%B9%B4%E9%9E%A0" TargetMode="External"/><Relationship Id="rId15" Type="http://schemas.microsoft.com/office/2007/relationships/hdphoto" Target="../media/hdphoto8.wdp"/><Relationship Id="rId10" Type="http://schemas.openxmlformats.org/officeDocument/2006/relationships/hyperlink" Target="https://baike.baidu.com/item/%E6%9B%B9%E6%A4%8D" TargetMode="External"/><Relationship Id="rId4" Type="http://schemas.openxmlformats.org/officeDocument/2006/relationships/image" Target="../media/image7.png"/><Relationship Id="rId9" Type="http://schemas.openxmlformats.org/officeDocument/2006/relationships/hyperlink" Target="https://baike.baidu.com/item/%E4%B8%89%E5%9B%BD" TargetMode="External"/><Relationship Id="rId1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hyperlink" Target="https://baike.baidu.com/item/%E5%AF%BB%E6%98%A5" TargetMode="External"/><Relationship Id="rId3" Type="http://schemas.openxmlformats.org/officeDocument/2006/relationships/image" Target="../media/image6.png"/><Relationship Id="rId7" Type="http://schemas.openxmlformats.org/officeDocument/2006/relationships/hyperlink" Target="https://baike.baidu.com/item/%E6%8E%A2%E6%98%A5"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baike.baidu.com/item/%E6%98%A5%E6%B8%B8" TargetMode="External"/><Relationship Id="rId5" Type="http://schemas.openxmlformats.org/officeDocument/2006/relationships/image" Target="../media/image33.png"/><Relationship Id="rId10" Type="http://schemas.microsoft.com/office/2007/relationships/hdphoto" Target="../media/hdphoto8.wdp"/><Relationship Id="rId4" Type="http://schemas.openxmlformats.org/officeDocument/2006/relationships/image" Target="../media/image7.png"/><Relationship Id="rId9"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6.png"/><Relationship Id="rId7" Type="http://schemas.microsoft.com/office/2007/relationships/hdphoto" Target="../media/hdphoto4.wdp"/><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hyperlink" Target="https://baike.baidu.com/item/%E7%A5%9E%E7%81%AF" TargetMode="External"/><Relationship Id="rId4" Type="http://schemas.openxmlformats.org/officeDocument/2006/relationships/image" Target="../media/image7.png"/><Relationship Id="rId9" Type="http://schemas.openxmlformats.org/officeDocument/2006/relationships/image" Target="../media/image35.jpe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1.png"/></Relationships>
</file>

<file path=ppt/slides/_rels/slide16.xml.rels><?xml version="1.0" encoding="UTF-8" standalone="yes"?>
<Relationships xmlns="http://schemas.openxmlformats.org/package/2006/relationships"><Relationship Id="rId8" Type="http://schemas.openxmlformats.org/officeDocument/2006/relationships/hyperlink" Target="https://baike.baidu.com/item/%E8%8C%A8%E5%A3%B3%E7%B2%BF" TargetMode="External"/><Relationship Id="rId13" Type="http://schemas.openxmlformats.org/officeDocument/2006/relationships/hyperlink" Target="https://baike.baidu.com/item/%E8%8F%A0%E8%8F%A0%E7%B2%BF" TargetMode="External"/><Relationship Id="rId18" Type="http://schemas.openxmlformats.org/officeDocument/2006/relationships/hyperlink" Target="https://baike.baidu.com/item/%E6%B8%85%E6%98%8E%E5%9B%A2%E5%AD%90" TargetMode="External"/><Relationship Id="rId3" Type="http://schemas.openxmlformats.org/officeDocument/2006/relationships/image" Target="../media/image6.png"/><Relationship Id="rId21" Type="http://schemas.microsoft.com/office/2007/relationships/hdphoto" Target="../media/hdphoto2.wdp"/><Relationship Id="rId7" Type="http://schemas.openxmlformats.org/officeDocument/2006/relationships/hyperlink" Target="https://baike.baidu.com/item/%E6%A3%89%E8%8F%9C%E9%A6%8D%E7%B3%8D" TargetMode="External"/><Relationship Id="rId12" Type="http://schemas.openxmlformats.org/officeDocument/2006/relationships/hyperlink" Target="https://baike.baidu.com/item/%E6%B8%85%E6%98%8E%E6%9E%9C" TargetMode="External"/><Relationship Id="rId17" Type="http://schemas.openxmlformats.org/officeDocument/2006/relationships/hyperlink" Target="https://baike.baidu.com/item/%E8%89%BE%E8%8D%89%E7%B3%95" TargetMode="External"/><Relationship Id="rId2" Type="http://schemas.openxmlformats.org/officeDocument/2006/relationships/notesSlide" Target="../notesSlides/notesSlide16.xml"/><Relationship Id="rId16" Type="http://schemas.openxmlformats.org/officeDocument/2006/relationships/hyperlink" Target="https://baike.baidu.com/item/%E8%89%BE%E7%B2%84" TargetMode="External"/><Relationship Id="rId20"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hyperlink" Target="https://baike.baidu.com/item/%E6%B8%85%E6%98%8E%E9%A5%BC" TargetMode="External"/><Relationship Id="rId11" Type="http://schemas.openxmlformats.org/officeDocument/2006/relationships/hyperlink" Target="https://baike.baidu.com/item/%E8%89%BE%E7%B3%8D" TargetMode="External"/><Relationship Id="rId5" Type="http://schemas.openxmlformats.org/officeDocument/2006/relationships/hyperlink" Target="https://baike.baidu.com/item/%E9%9D%92%E5%9B%A2" TargetMode="External"/><Relationship Id="rId15" Type="http://schemas.openxmlformats.org/officeDocument/2006/relationships/hyperlink" Target="https://baike.baidu.com/item/%E8%89%BE%E5%8F%B6%E7%B3%8D%E7%B2%91" TargetMode="External"/><Relationship Id="rId10" Type="http://schemas.openxmlformats.org/officeDocument/2006/relationships/hyperlink" Target="https://baike.baidu.com/item/%E8%89%BE%E5%8F%B6%E7%B2%91%E7%B2%91" TargetMode="External"/><Relationship Id="rId19" Type="http://schemas.openxmlformats.org/officeDocument/2006/relationships/hyperlink" Target="https://baike.baidu.com/item/%E6%9A%96%E8%8F%87%E5%8C%85" TargetMode="External"/><Relationship Id="rId4" Type="http://schemas.openxmlformats.org/officeDocument/2006/relationships/image" Target="../media/image7.png"/><Relationship Id="rId9" Type="http://schemas.openxmlformats.org/officeDocument/2006/relationships/hyperlink" Target="https://baike.baidu.com/item/%E6%B8%85%E6%98%8E%E7%B2%91" TargetMode="External"/><Relationship Id="rId14" Type="http://schemas.openxmlformats.org/officeDocument/2006/relationships/hyperlink" Target="https://baike.baidu.com/item/%E6%B8%85%E6%98%8E%E7%B2%BF" TargetMode="External"/><Relationship Id="rId22" Type="http://schemas.openxmlformats.org/officeDocument/2006/relationships/image" Target="../media/image3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8.wdp"/><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7.jpe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14.png"/><Relationship Id="rId5" Type="http://schemas.microsoft.com/office/2007/relationships/hdphoto" Target="../media/hdphoto1.wdp"/><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1.jpeg"/><Relationship Id="rId5" Type="http://schemas.microsoft.com/office/2007/relationships/hdphoto" Target="../media/hdphoto4.wdp"/><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1.png"/></Relationships>
</file>

<file path=ppt/slides/_rels/slide22.xml.rels><?xml version="1.0" encoding="UTF-8" standalone="yes"?>
<Relationships xmlns="http://schemas.openxmlformats.org/package/2006/relationships"><Relationship Id="rId8" Type="http://schemas.microsoft.com/office/2007/relationships/hdphoto" Target="../media/hdphoto4.wdp"/><Relationship Id="rId3" Type="http://schemas.openxmlformats.org/officeDocument/2006/relationships/image" Target="../media/image43.png"/><Relationship Id="rId7"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10.wdp"/><Relationship Id="rId11" Type="http://schemas.openxmlformats.org/officeDocument/2006/relationships/image" Target="../media/image7.png"/><Relationship Id="rId5" Type="http://schemas.openxmlformats.org/officeDocument/2006/relationships/image" Target="../media/image44.png"/><Relationship Id="rId10" Type="http://schemas.openxmlformats.org/officeDocument/2006/relationships/image" Target="../media/image6.png"/><Relationship Id="rId4" Type="http://schemas.microsoft.com/office/2007/relationships/hdphoto" Target="../media/hdphoto9.wdp"/><Relationship Id="rId9" Type="http://schemas.openxmlformats.org/officeDocument/2006/relationships/hyperlink" Target="https://www.baidu.com/s?wd=%E7%89%A7%E7%AB%A5%E9%81%A5%E6%8C%87%E6%9D%8F%E8%8A%B1%E6%9D%91&amp;tn=44039180_cpr&amp;fenlei=mv6quAkxTZn0IZRqIHckPjm4nH00T1YdP1fvuHfvuHf3uWP-njbY0ZwV5Hcvrjm3rH6sPfKWUMw85HfYnjn4nH6sgvPsT6KdThsqpZwYTjCEQLGCpyw9Uz4Bmy-bIi4WUvYETgN-TLwGUv3EnWf3nHnknjf1"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baike.baidu.com/item/%E9%BB%84%E6%A2%85" TargetMode="External"/><Relationship Id="rId3" Type="http://schemas.openxmlformats.org/officeDocument/2006/relationships/image" Target="../media/image6.png"/><Relationship Id="rId7" Type="http://schemas.openxmlformats.org/officeDocument/2006/relationships/hyperlink" Target="https://baike.baidu.com/item/%E5%9B%9B%E5%B7%9D"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baike.baidu.com/item/%E5%8D%8E%E4%B8%AD" TargetMode="External"/><Relationship Id="rId5" Type="http://schemas.openxmlformats.org/officeDocument/2006/relationships/image" Target="../media/image45.png"/><Relationship Id="rId10" Type="http://schemas.openxmlformats.org/officeDocument/2006/relationships/image" Target="../media/image24.png"/><Relationship Id="rId4" Type="http://schemas.openxmlformats.org/officeDocument/2006/relationships/image" Target="../media/image7.png"/><Relationship Id="rId9" Type="http://schemas.openxmlformats.org/officeDocument/2006/relationships/hyperlink" Target="https://baike.baidu.com/item/%E9%9B%A8%E6%B0%B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6.png"/><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6.png"/><Relationship Id="rId7" Type="http://schemas.microsoft.com/office/2007/relationships/hdphoto" Target="../media/hdphoto2.wdp"/><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7.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hyperlink" Target="https://baike.baidu.com/item/%E9%87%8D%E8%80%B3" TargetMode="External"/><Relationship Id="rId13"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hyperlink" Target="https://baike.baidu.com/item/%E6%98%A5%E7%A7%8B%E6%97%B6%E6%9C%9F" TargetMode="External"/><Relationship Id="rId12" Type="http://schemas.microsoft.com/office/2007/relationships/hdphoto" Target="../media/hdphoto4.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3.wdp"/><Relationship Id="rId11" Type="http://schemas.openxmlformats.org/officeDocument/2006/relationships/image" Target="../media/image23.png"/><Relationship Id="rId5" Type="http://schemas.openxmlformats.org/officeDocument/2006/relationships/image" Target="../media/image22.png"/><Relationship Id="rId10" Type="http://schemas.openxmlformats.org/officeDocument/2006/relationships/hyperlink" Target="https://baike.baidu.com/item/%E6%99%8B%E6%96%87%E5%85%AC" TargetMode="External"/><Relationship Id="rId4" Type="http://schemas.openxmlformats.org/officeDocument/2006/relationships/image" Target="../media/image7.png"/><Relationship Id="rId9" Type="http://schemas.openxmlformats.org/officeDocument/2006/relationships/hyperlink" Target="https://baike.baidu.com/item/%E4%BB%8B%E5%AD%90%E6%8E%A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25.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microsoft.com/office/2007/relationships/hdphoto" Target="../media/hdphoto6.wdp"/><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2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23.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email"/>
          <a:srcRect/>
          <a:stretch>
            <a:fillRect/>
          </a:stretch>
        </p:blipFill>
        <p:spPr>
          <a:xfrm>
            <a:off x="6883047" y="0"/>
            <a:ext cx="5308953" cy="2716306"/>
          </a:xfrm>
          <a:prstGeom prst="rect">
            <a:avLst/>
          </a:prstGeom>
        </p:spPr>
      </p:pic>
      <p:pic>
        <p:nvPicPr>
          <p:cNvPr id="4" name="图片 3"/>
          <p:cNvPicPr>
            <a:picLocks noChangeAspect="1"/>
          </p:cNvPicPr>
          <p:nvPr/>
        </p:nvPicPr>
        <p:blipFill>
          <a:blip r:embed="rId4" cstate="email"/>
          <a:stretch>
            <a:fillRect/>
          </a:stretch>
        </p:blipFill>
        <p:spPr>
          <a:xfrm>
            <a:off x="-62753" y="0"/>
            <a:ext cx="2932040" cy="3182471"/>
          </a:xfrm>
          <a:prstGeom prst="rect">
            <a:avLst/>
          </a:prstGeom>
        </p:spPr>
      </p:pic>
      <p:pic>
        <p:nvPicPr>
          <p:cNvPr id="5" name="图片 4"/>
          <p:cNvPicPr>
            <a:picLocks noChangeAspect="1"/>
          </p:cNvPicPr>
          <p:nvPr/>
        </p:nvPicPr>
        <p:blipFill rotWithShape="1">
          <a:blip r:embed="rId5" cstate="email"/>
          <a:srcRect/>
          <a:stretch>
            <a:fillRect/>
          </a:stretch>
        </p:blipFill>
        <p:spPr>
          <a:xfrm>
            <a:off x="5473311" y="2608729"/>
            <a:ext cx="6718688" cy="2348753"/>
          </a:xfrm>
          <a:prstGeom prst="rect">
            <a:avLst/>
          </a:prstGeom>
        </p:spPr>
      </p:pic>
      <p:pic>
        <p:nvPicPr>
          <p:cNvPr id="6" name="图片 5"/>
          <p:cNvPicPr>
            <a:picLocks noChangeAspect="1"/>
          </p:cNvPicPr>
          <p:nvPr/>
        </p:nvPicPr>
        <p:blipFill rotWithShape="1">
          <a:blip r:embed="rId6" cstate="email"/>
          <a:srcRect/>
          <a:stretch>
            <a:fillRect/>
          </a:stretch>
        </p:blipFill>
        <p:spPr>
          <a:xfrm>
            <a:off x="0" y="3382114"/>
            <a:ext cx="5369859" cy="2651133"/>
          </a:xfrm>
          <a:prstGeom prst="rect">
            <a:avLst/>
          </a:prstGeom>
        </p:spPr>
      </p:pic>
      <p:pic>
        <p:nvPicPr>
          <p:cNvPr id="7" name="图片 6"/>
          <p:cNvPicPr>
            <a:picLocks noChangeAspect="1"/>
          </p:cNvPicPr>
          <p:nvPr/>
        </p:nvPicPr>
        <p:blipFill>
          <a:blip r:embed="rId7" cstate="email"/>
          <a:stretch>
            <a:fillRect/>
          </a:stretch>
        </p:blipFill>
        <p:spPr>
          <a:xfrm>
            <a:off x="1735220" y="1712990"/>
            <a:ext cx="1899418" cy="1361904"/>
          </a:xfrm>
          <a:prstGeom prst="rect">
            <a:avLst/>
          </a:prstGeom>
        </p:spPr>
      </p:pic>
      <p:pic>
        <p:nvPicPr>
          <p:cNvPr id="8" name="图片 7"/>
          <p:cNvPicPr>
            <a:picLocks noChangeAspect="1"/>
          </p:cNvPicPr>
          <p:nvPr/>
        </p:nvPicPr>
        <p:blipFill rotWithShape="1">
          <a:blip r:embed="rId8" cstate="email"/>
          <a:srcRect/>
          <a:stretch>
            <a:fillRect/>
          </a:stretch>
        </p:blipFill>
        <p:spPr>
          <a:xfrm>
            <a:off x="3478306" y="4141045"/>
            <a:ext cx="4912659" cy="1930349"/>
          </a:xfrm>
          <a:prstGeom prst="rect">
            <a:avLst/>
          </a:prstGeom>
        </p:spPr>
      </p:pic>
      <p:sp>
        <p:nvSpPr>
          <p:cNvPr id="9" name="文本框 8"/>
          <p:cNvSpPr txBox="1"/>
          <p:nvPr/>
        </p:nvSpPr>
        <p:spPr>
          <a:xfrm>
            <a:off x="2447365" y="6192107"/>
            <a:ext cx="6813177" cy="400110"/>
          </a:xfrm>
          <a:prstGeom prst="rect">
            <a:avLst/>
          </a:prstGeom>
          <a:noFill/>
        </p:spPr>
        <p:txBody>
          <a:bodyPr wrap="square" rtlCol="0">
            <a:spAutoFit/>
          </a:bodyPr>
          <a:lstStyle/>
          <a:p>
            <a:pPr algn="ctr"/>
            <a:r>
              <a:rPr lang="zh-CN" altLang="en-US" sz="2000" spc="600" dirty="0">
                <a:solidFill>
                  <a:schemeClr val="accent5">
                    <a:lumMod val="75000"/>
                  </a:schemeClr>
                </a:solidFill>
                <a:latin typeface="微软雅黑" panose="020B0503020204020204" pitchFamily="34" charset="-122"/>
                <a:ea typeface="微软雅黑" panose="020B0503020204020204" pitchFamily="34" charset="-122"/>
              </a:rPr>
              <a:t>中 国 传 统 二 十 四 节 气</a:t>
            </a:r>
          </a:p>
        </p:txBody>
      </p:sp>
      <p:pic>
        <p:nvPicPr>
          <p:cNvPr id="10" name="图片 9"/>
          <p:cNvPicPr>
            <a:picLocks noChangeAspect="1"/>
          </p:cNvPicPr>
          <p:nvPr/>
        </p:nvPicPr>
        <p:blipFill rotWithShape="1">
          <a:blip r:embed="rId9" cstate="email"/>
          <a:srcRect/>
          <a:stretch>
            <a:fillRect/>
          </a:stretch>
        </p:blipFill>
        <p:spPr>
          <a:xfrm>
            <a:off x="3486497" y="1097368"/>
            <a:ext cx="2074848" cy="2331601"/>
          </a:xfrm>
          <a:prstGeom prst="rect">
            <a:avLst/>
          </a:prstGeom>
        </p:spPr>
      </p:pic>
      <p:pic>
        <p:nvPicPr>
          <p:cNvPr id="11" name="图片 10"/>
          <p:cNvPicPr>
            <a:picLocks noChangeAspect="1"/>
          </p:cNvPicPr>
          <p:nvPr/>
        </p:nvPicPr>
        <p:blipFill rotWithShape="1">
          <a:blip r:embed="rId10" cstate="email"/>
          <a:srcRect/>
          <a:stretch>
            <a:fillRect/>
          </a:stretch>
        </p:blipFill>
        <p:spPr>
          <a:xfrm>
            <a:off x="6097624" y="959830"/>
            <a:ext cx="1981515" cy="2438401"/>
          </a:xfrm>
          <a:prstGeom prst="rect">
            <a:avLst/>
          </a:prstGeom>
        </p:spPr>
      </p:pic>
      <p:sp>
        <p:nvSpPr>
          <p:cNvPr id="13" name="文本框 12"/>
          <p:cNvSpPr txBox="1"/>
          <p:nvPr/>
        </p:nvSpPr>
        <p:spPr>
          <a:xfrm>
            <a:off x="8026878" y="1609163"/>
            <a:ext cx="415498" cy="1963271"/>
          </a:xfrm>
          <a:prstGeom prst="rect">
            <a:avLst/>
          </a:prstGeom>
          <a:noFill/>
        </p:spPr>
        <p:txBody>
          <a:bodyPr vert="eaVert" wrap="square" rtlCol="0">
            <a:spAutoFit/>
          </a:bodyPr>
          <a:lstStyle/>
          <a:p>
            <a:r>
              <a:rPr lang="zh-CN" altLang="en-US" sz="1500" dirty="0">
                <a:solidFill>
                  <a:schemeClr val="accent5">
                    <a:lumMod val="75000"/>
                  </a:schemeClr>
                </a:solidFill>
                <a:latin typeface="微软雅黑" panose="020B0503020204020204" pitchFamily="34" charset="-122"/>
                <a:ea typeface="微软雅黑" panose="020B0503020204020204" pitchFamily="34" charset="-122"/>
              </a:rPr>
              <a:t>民族传统二十四节气</a:t>
            </a:r>
          </a:p>
        </p:txBody>
      </p:sp>
      <p:sp>
        <p:nvSpPr>
          <p:cNvPr id="14" name="文本框 13"/>
          <p:cNvSpPr txBox="1"/>
          <p:nvPr/>
        </p:nvSpPr>
        <p:spPr>
          <a:xfrm>
            <a:off x="8276864" y="1640539"/>
            <a:ext cx="338554" cy="1987753"/>
          </a:xfrm>
          <a:prstGeom prst="rect">
            <a:avLst/>
          </a:prstGeom>
          <a:noFill/>
        </p:spPr>
        <p:txBody>
          <a:bodyPr vert="eaVert" wrap="square" rtlCol="0">
            <a:spAutoFit/>
          </a:bodyPr>
          <a:lstStyle/>
          <a:p>
            <a:r>
              <a:rPr lang="en-US" altLang="zh-CN" sz="1000" dirty="0">
                <a:solidFill>
                  <a:schemeClr val="accent5">
                    <a:lumMod val="75000"/>
                  </a:schemeClr>
                </a:solidFill>
              </a:rPr>
              <a:t>XUEGUOWENHUAQIANNIANCHUG</a:t>
            </a:r>
            <a:endParaRPr lang="zh-CN" altLang="en-US" sz="1000" dirty="0">
              <a:solidFill>
                <a:schemeClr val="accent5">
                  <a:lumMod val="75000"/>
                </a:schemeClr>
              </a:solidFill>
            </a:endParaRPr>
          </a:p>
        </p:txBody>
      </p:sp>
      <p:sp>
        <p:nvSpPr>
          <p:cNvPr id="15" name="文本框 14"/>
          <p:cNvSpPr txBox="1"/>
          <p:nvPr/>
        </p:nvSpPr>
        <p:spPr>
          <a:xfrm>
            <a:off x="6660777" y="3454552"/>
            <a:ext cx="2282597" cy="400110"/>
          </a:xfrm>
          <a:prstGeom prst="rect">
            <a:avLst/>
          </a:prstGeom>
          <a:noFill/>
        </p:spPr>
        <p:txBody>
          <a:bodyPr wrap="square" rtlCol="0">
            <a:spAutoFit/>
          </a:bodyPr>
          <a:lstStyle/>
          <a:p>
            <a:r>
              <a:rPr lang="zh-CN" altLang="en-US" sz="2000" dirty="0">
                <a:solidFill>
                  <a:schemeClr val="accent5">
                    <a:lumMod val="75000"/>
                  </a:schemeClr>
                </a:solidFill>
                <a:latin typeface="微软雅黑" panose="020B0503020204020204" pitchFamily="34" charset="-122"/>
                <a:ea typeface="微软雅黑" panose="020B0503020204020204" pitchFamily="34" charset="-122"/>
              </a:rPr>
              <a:t>传统节气</a:t>
            </a:r>
          </a:p>
        </p:txBody>
      </p:sp>
      <p:sp>
        <p:nvSpPr>
          <p:cNvPr id="16" name="文本框 15"/>
          <p:cNvSpPr txBox="1"/>
          <p:nvPr/>
        </p:nvSpPr>
        <p:spPr>
          <a:xfrm>
            <a:off x="6671177" y="3781676"/>
            <a:ext cx="2330824" cy="292388"/>
          </a:xfrm>
          <a:prstGeom prst="rect">
            <a:avLst/>
          </a:prstGeom>
          <a:noFill/>
        </p:spPr>
        <p:txBody>
          <a:bodyPr wrap="square" rtlCol="0">
            <a:spAutoFit/>
          </a:bodyPr>
          <a:lstStyle/>
          <a:p>
            <a:r>
              <a:rPr lang="en-US" altLang="zh-CN" sz="1300" dirty="0">
                <a:solidFill>
                  <a:schemeClr val="accent5">
                    <a:lumMod val="75000"/>
                  </a:schemeClr>
                </a:solidFill>
              </a:rPr>
              <a:t>CHUAAN TONG JIE QI </a:t>
            </a:r>
            <a:endParaRPr lang="zh-CN" altLang="en-US" sz="1300" dirty="0">
              <a:solidFill>
                <a:schemeClr val="accent5">
                  <a:lumMod val="75000"/>
                </a:schemeClr>
              </a:solidFill>
            </a:endParaRPr>
          </a:p>
        </p:txBody>
      </p:sp>
      <p:pic>
        <p:nvPicPr>
          <p:cNvPr id="17" name="图片 16"/>
          <p:cNvPicPr>
            <a:picLocks noChangeAspect="1"/>
          </p:cNvPicPr>
          <p:nvPr/>
        </p:nvPicPr>
        <p:blipFill>
          <a:blip r:embed="rId11" cstate="email"/>
          <a:stretch>
            <a:fillRect/>
          </a:stretch>
        </p:blipFill>
        <p:spPr>
          <a:xfrm>
            <a:off x="7968251" y="3405617"/>
            <a:ext cx="302934" cy="312056"/>
          </a:xfrm>
          <a:prstGeom prst="rect">
            <a:avLst/>
          </a:prstGeom>
        </p:spPr>
      </p:pic>
      <p:pic>
        <p:nvPicPr>
          <p:cNvPr id="18" name="图片 17"/>
          <p:cNvPicPr>
            <a:picLocks noChangeAspect="1"/>
          </p:cNvPicPr>
          <p:nvPr/>
        </p:nvPicPr>
        <p:blipFill>
          <a:blip r:embed="rId12" cstate="email"/>
          <a:stretch>
            <a:fillRect/>
          </a:stretch>
        </p:blipFill>
        <p:spPr>
          <a:xfrm>
            <a:off x="8943374" y="4438881"/>
            <a:ext cx="2054061" cy="1165208"/>
          </a:xfrm>
          <a:prstGeom prst="rect">
            <a:avLst/>
          </a:prstGeom>
        </p:spPr>
      </p:pic>
      <p:pic>
        <p:nvPicPr>
          <p:cNvPr id="19" name="图片 18"/>
          <p:cNvPicPr>
            <a:picLocks noChangeAspect="1"/>
          </p:cNvPicPr>
          <p:nvPr/>
        </p:nvPicPr>
        <p:blipFill>
          <a:blip r:embed="rId13" cstate="email"/>
          <a:stretch>
            <a:fillRect/>
          </a:stretch>
        </p:blipFill>
        <p:spPr>
          <a:xfrm>
            <a:off x="760247" y="2979041"/>
            <a:ext cx="2054061" cy="711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email"/>
          <a:srcRect/>
          <a:stretch>
            <a:fillRect/>
          </a:stretch>
        </p:blipFill>
        <p:spPr>
          <a:xfrm>
            <a:off x="0" y="3382114"/>
            <a:ext cx="5369859" cy="2651133"/>
          </a:xfrm>
          <a:prstGeom prst="rect">
            <a:avLst/>
          </a:prstGeom>
        </p:spPr>
      </p:pic>
      <p:pic>
        <p:nvPicPr>
          <p:cNvPr id="20" name="图片 19"/>
          <p:cNvPicPr>
            <a:picLocks noChangeAspect="1"/>
          </p:cNvPicPr>
          <p:nvPr/>
        </p:nvPicPr>
        <p:blipFill>
          <a:blip r:embed="rId5" cstate="email"/>
          <a:stretch>
            <a:fillRect/>
          </a:stretch>
        </p:blipFill>
        <p:spPr>
          <a:xfrm>
            <a:off x="9237399" y="2098548"/>
            <a:ext cx="2054061" cy="690457"/>
          </a:xfrm>
          <a:prstGeom prst="rect">
            <a:avLst/>
          </a:prstGeom>
        </p:spPr>
      </p:pic>
      <p:grpSp>
        <p:nvGrpSpPr>
          <p:cNvPr id="24" name="组合 23"/>
          <p:cNvGrpSpPr/>
          <p:nvPr/>
        </p:nvGrpSpPr>
        <p:grpSpPr>
          <a:xfrm>
            <a:off x="3300071" y="2036917"/>
            <a:ext cx="3087330" cy="2182761"/>
            <a:chOff x="3215148" y="1976284"/>
            <a:chExt cx="3087330" cy="2182761"/>
          </a:xfrm>
          <a:solidFill>
            <a:schemeClr val="accent5">
              <a:lumMod val="50000"/>
            </a:schemeClr>
          </a:solidFill>
        </p:grpSpPr>
        <p:sp>
          <p:nvSpPr>
            <p:cNvPr id="22" name="矩形 21"/>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latin typeface="微软雅黑" panose="020B0503020204020204" pitchFamily="34" charset="-122"/>
                  <a:ea typeface="微软雅黑" panose="020B0503020204020204" pitchFamily="34" charset="-122"/>
                </a:rPr>
                <a:t>贰</a:t>
              </a:r>
            </a:p>
          </p:txBody>
        </p:sp>
      </p:grpSp>
      <p:sp>
        <p:nvSpPr>
          <p:cNvPr id="42" name="文本框 41"/>
          <p:cNvSpPr txBox="1"/>
          <p:nvPr/>
        </p:nvSpPr>
        <p:spPr>
          <a:xfrm>
            <a:off x="6128159" y="3555280"/>
            <a:ext cx="3963056" cy="646331"/>
          </a:xfrm>
          <a:prstGeom prst="rect">
            <a:avLst/>
          </a:prstGeom>
          <a:noFill/>
        </p:spPr>
        <p:txBody>
          <a:bodyPr vert="horz" wrap="square" rtlCol="0">
            <a:spAutoFit/>
          </a:bodyPr>
          <a:lstStyle/>
          <a:p>
            <a:r>
              <a:rPr lang="zh-CN" altLang="en-US" sz="3600" b="1" spc="600" dirty="0">
                <a:solidFill>
                  <a:schemeClr val="accent5">
                    <a:lumMod val="75000"/>
                  </a:schemeClr>
                </a:solidFill>
                <a:latin typeface="微软雅黑" panose="020B0503020204020204" pitchFamily="34" charset="-122"/>
                <a:ea typeface="微软雅黑" panose="020B0503020204020204" pitchFamily="34" charset="-122"/>
              </a:rPr>
              <a:t>清明节的民俗</a:t>
            </a:r>
          </a:p>
        </p:txBody>
      </p:sp>
      <p:pic>
        <p:nvPicPr>
          <p:cNvPr id="43" name="图片 42"/>
          <p:cNvPicPr>
            <a:picLocks noChangeAspect="1"/>
          </p:cNvPicPr>
          <p:nvPr/>
        </p:nvPicPr>
        <p:blipFill>
          <a:blip r:embed="rId6" cstate="email">
            <a:extLst>
              <a:ext uri="{BEBA8EAE-BF5A-486C-A8C5-ECC9F3942E4B}">
                <a14:imgProps xmlns:a14="http://schemas.microsoft.com/office/drawing/2010/main">
                  <a14:imgLayer r:embed="rId7">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331552" y="2098549"/>
            <a:ext cx="1128471" cy="1021724"/>
          </a:xfrm>
          <a:prstGeom prst="rect">
            <a:avLst/>
          </a:prstGeom>
        </p:spPr>
      </p:pic>
      <p:pic>
        <p:nvPicPr>
          <p:cNvPr id="21" name="图片 20"/>
          <p:cNvPicPr>
            <a:picLocks noChangeAspect="1"/>
          </p:cNvPicPr>
          <p:nvPr/>
        </p:nvPicPr>
        <p:blipFill>
          <a:blip r:embed="rId8" cstate="email"/>
          <a:stretch>
            <a:fillRect/>
          </a:stretch>
        </p:blipFill>
        <p:spPr>
          <a:xfrm>
            <a:off x="746464" y="2608729"/>
            <a:ext cx="2054061" cy="711475"/>
          </a:xfrm>
          <a:prstGeom prst="rect">
            <a:avLst/>
          </a:prstGeom>
        </p:spPr>
      </p:pic>
      <p:pic>
        <p:nvPicPr>
          <p:cNvPr id="2" name="图片 1"/>
          <p:cNvPicPr>
            <a:picLocks noChangeAspect="1"/>
          </p:cNvPicPr>
          <p:nvPr/>
        </p:nvPicPr>
        <p:blipFill>
          <a:blip r:embed="rId9" cstate="email"/>
          <a:stretch>
            <a:fillRect/>
          </a:stretch>
        </p:blipFill>
        <p:spPr>
          <a:xfrm>
            <a:off x="9740877" y="5016726"/>
            <a:ext cx="2451123" cy="1774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图片 29"/>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31" name="图片 30"/>
          <p:cNvPicPr>
            <a:picLocks noChangeAspect="1"/>
          </p:cNvPicPr>
          <p:nvPr/>
        </p:nvPicPr>
        <p:blipFill rotWithShape="1">
          <a:blip r:embed="rId4" cstate="email"/>
          <a:srcRect/>
          <a:stretch>
            <a:fillRect/>
          </a:stretch>
        </p:blipFill>
        <p:spPr>
          <a:xfrm>
            <a:off x="0" y="3382114"/>
            <a:ext cx="5369859" cy="2651133"/>
          </a:xfrm>
          <a:prstGeom prst="rect">
            <a:avLst/>
          </a:prstGeom>
        </p:spPr>
      </p:pic>
      <p:grpSp>
        <p:nvGrpSpPr>
          <p:cNvPr id="13" name="组合 12"/>
          <p:cNvGrpSpPr/>
          <p:nvPr/>
        </p:nvGrpSpPr>
        <p:grpSpPr>
          <a:xfrm>
            <a:off x="1659098" y="2015614"/>
            <a:ext cx="2231922" cy="2507225"/>
            <a:chOff x="1814054" y="2025446"/>
            <a:chExt cx="2231922" cy="2507225"/>
          </a:xfrm>
        </p:grpSpPr>
        <p:sp>
          <p:nvSpPr>
            <p:cNvPr id="12" name="等腰三角形 11"/>
            <p:cNvSpPr/>
            <p:nvPr/>
          </p:nvSpPr>
          <p:spPr>
            <a:xfrm flipV="1">
              <a:off x="2770339" y="4257368"/>
              <a:ext cx="319351" cy="275303"/>
            </a:xfrm>
            <a:prstGeom prst="triangl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1814054" y="2025446"/>
              <a:ext cx="2231922" cy="2231922"/>
            </a:xfrm>
            <a:prstGeom prst="ellips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禁火</a:t>
              </a:r>
            </a:p>
          </p:txBody>
        </p:sp>
      </p:grpSp>
      <p:grpSp>
        <p:nvGrpSpPr>
          <p:cNvPr id="14" name="组合 13"/>
          <p:cNvGrpSpPr/>
          <p:nvPr/>
        </p:nvGrpSpPr>
        <p:grpSpPr>
          <a:xfrm>
            <a:off x="8239436" y="2015614"/>
            <a:ext cx="2231922" cy="2507225"/>
            <a:chOff x="1814054" y="2025446"/>
            <a:chExt cx="2231922" cy="2507225"/>
          </a:xfrm>
        </p:grpSpPr>
        <p:sp>
          <p:nvSpPr>
            <p:cNvPr id="15" name="等腰三角形 14"/>
            <p:cNvSpPr/>
            <p:nvPr/>
          </p:nvSpPr>
          <p:spPr>
            <a:xfrm flipV="1">
              <a:off x="2770339" y="4257368"/>
              <a:ext cx="319351" cy="275303"/>
            </a:xfrm>
            <a:prstGeom prst="triangl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椭圆 15"/>
            <p:cNvSpPr/>
            <p:nvPr/>
          </p:nvSpPr>
          <p:spPr>
            <a:xfrm>
              <a:off x="1814054" y="2025446"/>
              <a:ext cx="2231922" cy="2231922"/>
            </a:xfrm>
            <a:prstGeom prst="ellipse">
              <a:avLst/>
            </a:prstGeom>
            <a:solidFill>
              <a:srgbClr val="54B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t>扫墓</a:t>
              </a:r>
            </a:p>
          </p:txBody>
        </p:sp>
      </p:grpSp>
      <p:grpSp>
        <p:nvGrpSpPr>
          <p:cNvPr id="17" name="组合 16"/>
          <p:cNvGrpSpPr/>
          <p:nvPr/>
        </p:nvGrpSpPr>
        <p:grpSpPr>
          <a:xfrm>
            <a:off x="4949267" y="2015614"/>
            <a:ext cx="2231922" cy="2507225"/>
            <a:chOff x="1814054" y="2025446"/>
            <a:chExt cx="2231922" cy="2507225"/>
          </a:xfrm>
          <a:solidFill>
            <a:schemeClr val="bg1"/>
          </a:solidFill>
        </p:grpSpPr>
        <p:sp>
          <p:nvSpPr>
            <p:cNvPr id="18" name="等腰三角形 17"/>
            <p:cNvSpPr/>
            <p:nvPr/>
          </p:nvSpPr>
          <p:spPr>
            <a:xfrm flipV="1">
              <a:off x="2770339" y="4257368"/>
              <a:ext cx="319351" cy="27530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814054" y="2025446"/>
              <a:ext cx="2231922" cy="223192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54BCA5"/>
                  </a:solidFill>
                  <a:latin typeface="微软雅黑" panose="020B0503020204020204" pitchFamily="34" charset="-122"/>
                  <a:ea typeface="微软雅黑" panose="020B0503020204020204" pitchFamily="34" charset="-122"/>
                </a:rPr>
                <a:t>踏青</a:t>
              </a:r>
            </a:p>
          </p:txBody>
        </p:sp>
      </p:grpSp>
      <p:sp>
        <p:nvSpPr>
          <p:cNvPr id="20" name="矩形 19"/>
          <p:cNvSpPr/>
          <p:nvPr/>
        </p:nvSpPr>
        <p:spPr>
          <a:xfrm>
            <a:off x="1940496" y="5114075"/>
            <a:ext cx="8568814" cy="1169038"/>
          </a:xfrm>
          <a:prstGeom prst="rect">
            <a:avLst/>
          </a:prstGeom>
        </p:spPr>
        <p:txBody>
          <a:bodyPr wrap="square">
            <a:spAutoFit/>
          </a:bodyPr>
          <a:lstStyle/>
          <a:p>
            <a:pPr algn="just">
              <a:lnSpc>
                <a:spcPct val="150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清明节的习俗除了讲究</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5"/>
              </a:rPr>
              <a:t>禁火</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6"/>
              </a:rPr>
              <a:t>扫墓</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，还有</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7"/>
              </a:rPr>
              <a:t>踏青</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、荡秋千、蹴鞠、</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8"/>
              </a:rPr>
              <a:t>打马球</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插柳等一系列风俗体育活动。相传这是因为寒食节要寒食禁火，为了防止寒食冷餐伤身，所以大家来参加一些体育活动，来锻炼身体。清明节，民间忌使针，忌洗衣，大部分地区妇女忌行路。傍晚以前，要在大门前洒一条灰线，据说可以阻止鬼魂进宅。 因此，这个节日中既有祭扫新坟生离死别的悲酸泪，又有踏青游玩的欢笑声，是一个富有特色的节日。</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21" name="图片 20"/>
          <p:cNvPicPr>
            <a:picLocks noChangeAspect="1"/>
          </p:cNvPicPr>
          <p:nvPr/>
        </p:nvPicPr>
        <p:blipFill>
          <a:blip r:embed="rId9" cstate="email">
            <a:extLst>
              <a:ext uri="{BEBA8EAE-BF5A-486C-A8C5-ECC9F3942E4B}">
                <a14:imgProps xmlns:a14="http://schemas.microsoft.com/office/drawing/2010/main">
                  <a14:imgLayer r:embed="rId10">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1940496" y="4656445"/>
            <a:ext cx="505442" cy="457630"/>
          </a:xfrm>
          <a:prstGeom prst="rect">
            <a:avLst/>
          </a:prstGeom>
        </p:spPr>
      </p:pic>
      <p:grpSp>
        <p:nvGrpSpPr>
          <p:cNvPr id="22" name="组合 21"/>
          <p:cNvGrpSpPr/>
          <p:nvPr/>
        </p:nvGrpSpPr>
        <p:grpSpPr>
          <a:xfrm>
            <a:off x="1814054" y="589936"/>
            <a:ext cx="8568813" cy="471948"/>
            <a:chOff x="1804221" y="589936"/>
            <a:chExt cx="8568813" cy="471948"/>
          </a:xfrm>
          <a:solidFill>
            <a:schemeClr val="accent5">
              <a:lumMod val="50000"/>
            </a:schemeClr>
          </a:solidFill>
        </p:grpSpPr>
        <p:grpSp>
          <p:nvGrpSpPr>
            <p:cNvPr id="23" name="组合 22"/>
            <p:cNvGrpSpPr/>
            <p:nvPr/>
          </p:nvGrpSpPr>
          <p:grpSpPr>
            <a:xfrm>
              <a:off x="7374195" y="589936"/>
              <a:ext cx="2998839" cy="471948"/>
              <a:chOff x="7482349" y="589936"/>
              <a:chExt cx="2998839" cy="471948"/>
            </a:xfrm>
            <a:grpFill/>
          </p:grpSpPr>
          <p:sp>
            <p:nvSpPr>
              <p:cNvPr id="27" name="矩形 26"/>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flipH="1">
              <a:off x="1804221" y="589936"/>
              <a:ext cx="2998839" cy="471948"/>
              <a:chOff x="2030362" y="978310"/>
              <a:chExt cx="2998839" cy="471948"/>
            </a:xfrm>
            <a:grpFill/>
          </p:grpSpPr>
          <p:sp>
            <p:nvSpPr>
              <p:cNvPr id="25" name="矩形 24"/>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9" name="矩形 28"/>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par>
                                <p:cTn id="11" presetID="14" presetClass="entr" presetSubtype="1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randombar(horizontal)">
                                      <p:cBhvr>
                                        <p:cTn id="13" dur="500"/>
                                        <p:tgtEl>
                                          <p:spTgt spid="14"/>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randombar(horizontal)">
                                      <p:cBhvr>
                                        <p:cTn id="1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6" name="图片 25"/>
          <p:cNvPicPr>
            <a:picLocks noChangeAspect="1"/>
          </p:cNvPicPr>
          <p:nvPr/>
        </p:nvPicPr>
        <p:blipFill rotWithShape="1">
          <a:blip r:embed="rId4" cstate="email"/>
          <a:srcRect/>
          <a:stretch>
            <a:fillRect/>
          </a:stretch>
        </p:blipFill>
        <p:spPr>
          <a:xfrm>
            <a:off x="0" y="3382114"/>
            <a:ext cx="5369859" cy="2651133"/>
          </a:xfrm>
          <a:prstGeom prst="rect">
            <a:avLst/>
          </a:prstGeom>
        </p:spPr>
      </p:pic>
      <p:sp>
        <p:nvSpPr>
          <p:cNvPr id="14" name="矩形 13"/>
          <p:cNvSpPr/>
          <p:nvPr/>
        </p:nvSpPr>
        <p:spPr>
          <a:xfrm>
            <a:off x="4650660" y="2218214"/>
            <a:ext cx="4592120" cy="1477328"/>
          </a:xfrm>
          <a:prstGeom prst="rect">
            <a:avLst/>
          </a:prstGeom>
        </p:spPr>
        <p:txBody>
          <a:bodyPr wrap="square">
            <a:spAutoFit/>
          </a:bodyPr>
          <a:lstStyle/>
          <a:p>
            <a:pPr>
              <a:lnSpc>
                <a:spcPts val="1800"/>
              </a:lnSpc>
            </a:pPr>
            <a:r>
              <a:rPr lang="zh-CN" altLang="en-US" sz="1300" b="1" dirty="0">
                <a:solidFill>
                  <a:schemeClr val="accent5">
                    <a:lumMod val="75000"/>
                  </a:schemeClr>
                </a:solidFill>
                <a:latin typeface="微软雅黑" panose="020B0503020204020204" pitchFamily="34" charset="-122"/>
                <a:ea typeface="微软雅黑" panose="020B0503020204020204" pitchFamily="34" charset="-122"/>
              </a:rPr>
              <a:t>荡秋千</a:t>
            </a:r>
            <a:endParaRPr lang="en-US" altLang="zh-CN" sz="1300" b="1" dirty="0">
              <a:solidFill>
                <a:schemeClr val="accent5">
                  <a:lumMod val="75000"/>
                </a:schemeClr>
              </a:solidFill>
              <a:latin typeface="微软雅黑" panose="020B0503020204020204" pitchFamily="34" charset="-122"/>
              <a:ea typeface="微软雅黑" panose="020B0503020204020204" pitchFamily="34" charset="-122"/>
            </a:endParaRPr>
          </a:p>
          <a:p>
            <a:pPr>
              <a:lnSpc>
                <a:spcPts val="1800"/>
              </a:lnSpc>
            </a:pPr>
            <a:r>
              <a:rPr lang="zh-CN" altLang="en-US" sz="1300" dirty="0">
                <a:solidFill>
                  <a:schemeClr val="accent5">
                    <a:lumMod val="75000"/>
                  </a:schemeClr>
                </a:solidFill>
                <a:latin typeface="微软雅黑" panose="020B0503020204020204" pitchFamily="34" charset="-122"/>
                <a:ea typeface="微软雅黑" panose="020B0503020204020204" pitchFamily="34" charset="-122"/>
              </a:rPr>
              <a:t>这是中国古代清明节习俗。五代王仁裕</a:t>
            </a:r>
            <a:r>
              <a:rPr lang="en-US" altLang="zh-CN" sz="1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300" dirty="0">
                <a:solidFill>
                  <a:schemeClr val="accent5">
                    <a:lumMod val="75000"/>
                  </a:schemeClr>
                </a:solidFill>
                <a:latin typeface="微软雅黑" panose="020B0503020204020204" pitchFamily="34" charset="-122"/>
                <a:ea typeface="微软雅黑" panose="020B0503020204020204" pitchFamily="34" charset="-122"/>
              </a:rPr>
              <a:t>开元天宝遗事</a:t>
            </a:r>
            <a:r>
              <a:rPr lang="en-US" altLang="zh-CN" sz="1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300" dirty="0">
                <a:solidFill>
                  <a:schemeClr val="accent5">
                    <a:lumMod val="75000"/>
                  </a:schemeClr>
                </a:solidFill>
                <a:latin typeface="微软雅黑" panose="020B0503020204020204" pitchFamily="34" charset="-122"/>
                <a:ea typeface="微软雅黑" panose="020B0503020204020204" pitchFamily="34" charset="-122"/>
              </a:rPr>
              <a:t>载“天宝宫中至寒食节竟竖秋千，令宫嫔辈戏笑以为宴乐。帝呼为半仙之戏，都中士民因而呼之”，宋代宰相文彦博诗</a:t>
            </a:r>
            <a:r>
              <a:rPr lang="en-US" altLang="zh-CN" sz="1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300" dirty="0">
                <a:solidFill>
                  <a:schemeClr val="accent5">
                    <a:lumMod val="75000"/>
                  </a:schemeClr>
                </a:solidFill>
                <a:latin typeface="微软雅黑" panose="020B0503020204020204" pitchFamily="34" charset="-122"/>
                <a:ea typeface="微软雅黑" panose="020B0503020204020204" pitchFamily="34" charset="-122"/>
              </a:rPr>
              <a:t>寒食日过龙门</a:t>
            </a:r>
            <a:r>
              <a:rPr lang="en-US" altLang="zh-CN" sz="1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300" dirty="0">
                <a:solidFill>
                  <a:schemeClr val="accent5">
                    <a:lumMod val="75000"/>
                  </a:schemeClr>
                </a:solidFill>
                <a:latin typeface="微软雅黑" panose="020B0503020204020204" pitchFamily="34" charset="-122"/>
                <a:ea typeface="微软雅黑" panose="020B0503020204020204" pitchFamily="34" charset="-122"/>
              </a:rPr>
              <a:t>，诗中描写为 “桥边杨柳垂青线，林立秋千挂彩绳。”秋千，意即揪着皮绳而迁移。</a:t>
            </a:r>
            <a:endParaRPr lang="zh-CN" altLang="en-US" sz="1300" spc="3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1849913" y="4536894"/>
            <a:ext cx="4819809" cy="1619739"/>
          </a:xfrm>
          <a:prstGeom prst="rect">
            <a:avLst/>
          </a:prstGeom>
        </p:spPr>
        <p:txBody>
          <a:bodyPr wrap="square">
            <a:spAutoFit/>
          </a:bodyPr>
          <a:lstStyle/>
          <a:p>
            <a:pPr>
              <a:lnSpc>
                <a:spcPts val="1500"/>
              </a:lnSpc>
            </a:pPr>
            <a:r>
              <a:rPr lang="zh-CN" altLang="en-US" sz="1200" b="1" dirty="0">
                <a:solidFill>
                  <a:schemeClr val="accent5">
                    <a:lumMod val="75000"/>
                  </a:schemeClr>
                </a:solidFill>
                <a:latin typeface="微软雅黑" panose="020B0503020204020204" pitchFamily="34" charset="-122"/>
                <a:ea typeface="微软雅黑" panose="020B0503020204020204" pitchFamily="34" charset="-122"/>
              </a:rPr>
              <a:t>蹴鞠</a:t>
            </a:r>
            <a:endParaRPr lang="en-US" altLang="zh-CN" sz="1200" dirty="0">
              <a:solidFill>
                <a:schemeClr val="accent5">
                  <a:lumMod val="75000"/>
                </a:schemeClr>
              </a:solidFill>
              <a:latin typeface="微软雅黑" panose="020B0503020204020204" pitchFamily="34" charset="-122"/>
              <a:ea typeface="微软雅黑" panose="020B0503020204020204" pitchFamily="34" charset="-122"/>
            </a:endParaRPr>
          </a:p>
          <a:p>
            <a:pPr>
              <a:lnSpc>
                <a:spcPts val="15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鞠是一种皮球，球皮用皮革做成，球内用毛塞紧。</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5"/>
              </a:rPr>
              <a:t>蹴鞠</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，就是用足去踢球。这是古代清明节时人们喜爱的一种游戏。相传是黄帝发明的，最初目的是用来训练</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6"/>
              </a:rPr>
              <a:t>武士</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。打</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7"/>
              </a:rPr>
              <a:t>马球</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，也是端午之戏之一。马球，是骑在马上，持棍打球，古称</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8"/>
              </a:rPr>
              <a:t>击鞠</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9"/>
              </a:rPr>
              <a:t>三国</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0"/>
              </a:rPr>
              <a:t>曹植</a:t>
            </a:r>
            <a:r>
              <a:rPr lang="en-US" altLang="zh-CN"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1"/>
              </a:rPr>
              <a:t>名都篇</a:t>
            </a:r>
            <a:r>
              <a:rPr lang="en-US" altLang="zh-CN"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中有“连翩击鞠壤”之句。</a:t>
            </a:r>
            <a:r>
              <a:rPr lang="en-US" altLang="zh-CN"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2"/>
              </a:rPr>
              <a:t>析津志</a:t>
            </a:r>
            <a:r>
              <a:rPr lang="en-US" altLang="zh-CN"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记辽国把打马球作为节日的传统风俗，于端午、重九击球。</a:t>
            </a:r>
            <a:r>
              <a:rPr lang="en-US" altLang="zh-CN"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金史</a:t>
            </a:r>
            <a:r>
              <a:rPr lang="en-US" altLang="zh-CN"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礼志</a:t>
            </a:r>
            <a:r>
              <a:rPr lang="en-US" altLang="zh-CN"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也记金人于端午击球。</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3"/>
              </a:rPr>
              <a:t>宋代</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有“打球乐”舞队。至明代，马球仍流行。、</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14" cstate="email">
            <a:extLst>
              <a:ext uri="{BEBA8EAE-BF5A-486C-A8C5-ECC9F3942E4B}">
                <a14:imgProps xmlns:a14="http://schemas.microsoft.com/office/drawing/2010/main">
                  <a14:imgLayer r:embed="rId15">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Lst>
          </a:blip>
          <a:stretch>
            <a:fillRect/>
          </a:stretch>
        </p:blipFill>
        <p:spPr>
          <a:xfrm>
            <a:off x="10238970" y="3965637"/>
            <a:ext cx="869541" cy="2342845"/>
          </a:xfrm>
          <a:prstGeom prst="rect">
            <a:avLst/>
          </a:prstGeom>
        </p:spPr>
      </p:pic>
      <p:grpSp>
        <p:nvGrpSpPr>
          <p:cNvPr id="17" name="组合 16"/>
          <p:cNvGrpSpPr/>
          <p:nvPr/>
        </p:nvGrpSpPr>
        <p:grpSpPr>
          <a:xfrm>
            <a:off x="1814054" y="589936"/>
            <a:ext cx="8568813" cy="471948"/>
            <a:chOff x="1804221" y="589936"/>
            <a:chExt cx="8568813" cy="471948"/>
          </a:xfrm>
          <a:solidFill>
            <a:schemeClr val="accent5">
              <a:lumMod val="50000"/>
            </a:schemeClr>
          </a:solidFill>
        </p:grpSpPr>
        <p:grpSp>
          <p:nvGrpSpPr>
            <p:cNvPr id="18" name="组合 17"/>
            <p:cNvGrpSpPr/>
            <p:nvPr/>
          </p:nvGrpSpPr>
          <p:grpSpPr>
            <a:xfrm>
              <a:off x="7374195" y="589936"/>
              <a:ext cx="2998839" cy="471948"/>
              <a:chOff x="7482349" y="589936"/>
              <a:chExt cx="2998839" cy="471948"/>
            </a:xfrm>
            <a:grpFill/>
          </p:grpSpPr>
          <p:sp>
            <p:nvSpPr>
              <p:cNvPr id="22" name="矩形 21"/>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flipH="1">
              <a:off x="1804221" y="589936"/>
              <a:ext cx="2998839" cy="471948"/>
              <a:chOff x="2030362" y="978310"/>
              <a:chExt cx="2998839" cy="471948"/>
            </a:xfrm>
            <a:grpFill/>
          </p:grpSpPr>
          <p:sp>
            <p:nvSpPr>
              <p:cNvPr id="20" name="矩形 19"/>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矩形 23"/>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pic>
        <p:nvPicPr>
          <p:cNvPr id="12" name="图片 11"/>
          <p:cNvPicPr>
            <a:picLocks noChangeAspect="1"/>
          </p:cNvPicPr>
          <p:nvPr/>
        </p:nvPicPr>
        <p:blipFill rotWithShape="1">
          <a:blip r:embed="rId16" cstate="email"/>
          <a:srcRect/>
          <a:stretch>
            <a:fillRect/>
          </a:stretch>
        </p:blipFill>
        <p:spPr>
          <a:xfrm>
            <a:off x="2118004" y="1830396"/>
            <a:ext cx="1925078" cy="2387549"/>
          </a:xfrm>
          <a:prstGeom prst="rect">
            <a:avLst/>
          </a:prstGeom>
        </p:spPr>
      </p:pic>
      <p:pic>
        <p:nvPicPr>
          <p:cNvPr id="27" name="图片 26"/>
          <p:cNvPicPr>
            <a:picLocks noChangeAspect="1"/>
          </p:cNvPicPr>
          <p:nvPr/>
        </p:nvPicPr>
        <p:blipFill rotWithShape="1">
          <a:blip r:embed="rId17" cstate="email"/>
          <a:srcRect/>
          <a:stretch>
            <a:fillRect/>
          </a:stretch>
        </p:blipFill>
        <p:spPr>
          <a:xfrm>
            <a:off x="6875930" y="4535740"/>
            <a:ext cx="2823882" cy="162089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p:cTn id="13" dur="1000" fill="hold"/>
                                        <p:tgtEl>
                                          <p:spTgt spid="15"/>
                                        </p:tgtEl>
                                        <p:attrNameLst>
                                          <p:attrName>ppt_w</p:attrName>
                                        </p:attrNameLst>
                                      </p:cBhvr>
                                      <p:tavLst>
                                        <p:tav tm="0">
                                          <p:val>
                                            <p:fltVal val="0"/>
                                          </p:val>
                                        </p:tav>
                                        <p:tav tm="100000">
                                          <p:val>
                                            <p:strVal val="#ppt_w"/>
                                          </p:val>
                                        </p:tav>
                                      </p:tavLst>
                                    </p:anim>
                                    <p:anim calcmode="lin" valueType="num">
                                      <p:cBhvr>
                                        <p:cTn id="14" dur="1000" fill="hold"/>
                                        <p:tgtEl>
                                          <p:spTgt spid="15"/>
                                        </p:tgtEl>
                                        <p:attrNameLst>
                                          <p:attrName>ppt_h</p:attrName>
                                        </p:attrNameLst>
                                      </p:cBhvr>
                                      <p:tavLst>
                                        <p:tav tm="0">
                                          <p:val>
                                            <p:fltVal val="0"/>
                                          </p:val>
                                        </p:tav>
                                        <p:tav tm="100000">
                                          <p:val>
                                            <p:strVal val="#ppt_h"/>
                                          </p:val>
                                        </p:tav>
                                      </p:tavLst>
                                    </p:anim>
                                    <p:anim calcmode="lin" valueType="num">
                                      <p:cBhvr>
                                        <p:cTn id="15" dur="1000" fill="hold"/>
                                        <p:tgtEl>
                                          <p:spTgt spid="15"/>
                                        </p:tgtEl>
                                        <p:attrNameLst>
                                          <p:attrName>style.rotation</p:attrName>
                                        </p:attrNameLst>
                                      </p:cBhvr>
                                      <p:tavLst>
                                        <p:tav tm="0">
                                          <p:val>
                                            <p:fltVal val="90"/>
                                          </p:val>
                                        </p:tav>
                                        <p:tav tm="100000">
                                          <p:val>
                                            <p:fltVal val="0"/>
                                          </p:val>
                                        </p:tav>
                                      </p:tavLst>
                                    </p:anim>
                                    <p:animEffect transition="in" filter="fade">
                                      <p:cBhvr>
                                        <p:cTn id="16" dur="1000"/>
                                        <p:tgtEl>
                                          <p:spTgt spid="15"/>
                                        </p:tgtEl>
                                      </p:cBhvr>
                                    </p:animEffect>
                                  </p:childTnLst>
                                </p:cTn>
                              </p:par>
                              <p:par>
                                <p:cTn id="17" presetID="3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图片 26"/>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8" name="图片 27"/>
          <p:cNvPicPr>
            <a:picLocks noChangeAspect="1"/>
          </p:cNvPicPr>
          <p:nvPr/>
        </p:nvPicPr>
        <p:blipFill rotWithShape="1">
          <a:blip r:embed="rId4" cstate="email"/>
          <a:srcRect/>
          <a:stretch>
            <a:fillRect/>
          </a:stretch>
        </p:blipFill>
        <p:spPr>
          <a:xfrm>
            <a:off x="0" y="3382114"/>
            <a:ext cx="5369859" cy="2651133"/>
          </a:xfrm>
          <a:prstGeom prst="rect">
            <a:avLst/>
          </a:prstGeom>
        </p:spPr>
      </p:pic>
      <p:pic>
        <p:nvPicPr>
          <p:cNvPr id="12" name="图片 11"/>
          <p:cNvPicPr>
            <a:picLocks noChangeAspect="1"/>
          </p:cNvPicPr>
          <p:nvPr/>
        </p:nvPicPr>
        <p:blipFill>
          <a:blip r:embed="rId5" cstate="email"/>
          <a:stretch>
            <a:fillRect/>
          </a:stretch>
        </p:blipFill>
        <p:spPr>
          <a:xfrm>
            <a:off x="0" y="0"/>
            <a:ext cx="5978013" cy="4798142"/>
          </a:xfrm>
          <a:prstGeom prst="rect">
            <a:avLst/>
          </a:prstGeom>
        </p:spPr>
      </p:pic>
      <p:sp>
        <p:nvSpPr>
          <p:cNvPr id="15" name="矩形 14"/>
          <p:cNvSpPr/>
          <p:nvPr/>
        </p:nvSpPr>
        <p:spPr>
          <a:xfrm>
            <a:off x="1814054" y="2016064"/>
            <a:ext cx="8568813" cy="92333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814054" y="2167121"/>
            <a:ext cx="8631264" cy="615040"/>
          </a:xfrm>
          <a:prstGeom prst="rect">
            <a:avLst/>
          </a:prstGeom>
        </p:spPr>
        <p:txBody>
          <a:bodyPr wrap="square">
            <a:spAutoFit/>
          </a:bodyPr>
          <a:lstStyle/>
          <a:p>
            <a:pPr algn="just">
              <a:lnSpc>
                <a:spcPct val="150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又叫</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6"/>
              </a:rPr>
              <a:t>春游</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。古时叫</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7"/>
              </a:rPr>
              <a:t>探春</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8"/>
              </a:rPr>
              <a:t>寻春</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等。四月清明，春回大地，自然界到处呈现一派生机勃勃的景象，正是郊游的大好时光。中国民间长期保持着清明踏青的习惯。</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1751602" y="3571253"/>
            <a:ext cx="8631265" cy="923330"/>
            <a:chOff x="1751601" y="4003872"/>
            <a:chExt cx="8631265" cy="923330"/>
          </a:xfrm>
        </p:grpSpPr>
        <p:sp>
          <p:nvSpPr>
            <p:cNvPr id="16" name="矩形 15"/>
            <p:cNvSpPr/>
            <p:nvPr/>
          </p:nvSpPr>
          <p:spPr>
            <a:xfrm>
              <a:off x="1814053" y="4003872"/>
              <a:ext cx="8568813" cy="923330"/>
            </a:xfrm>
            <a:prstGeom prst="rect">
              <a:avLst/>
            </a:prstGeom>
            <a:solidFill>
              <a:schemeClr val="bg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751601" y="4091063"/>
              <a:ext cx="8631265" cy="615040"/>
            </a:xfrm>
            <a:prstGeom prst="rect">
              <a:avLst/>
            </a:prstGeom>
          </p:spPr>
          <p:txBody>
            <a:bodyPr wrap="square">
              <a:spAutoFit/>
            </a:bodyPr>
            <a:lstStyle/>
            <a:p>
              <a:pPr>
                <a:lnSpc>
                  <a:spcPct val="150000"/>
                </a:lnSpc>
              </a:pPr>
              <a:r>
                <a:rPr lang="zh-CN" altLang="en-US" sz="1200">
                  <a:solidFill>
                    <a:schemeClr val="accent5">
                      <a:lumMod val="75000"/>
                    </a:schemeClr>
                  </a:solidFill>
                  <a:latin typeface="微软雅黑" panose="020B0503020204020204" pitchFamily="34" charset="-122"/>
                  <a:ea typeface="微软雅黑" panose="020B0503020204020204" pitchFamily="34" charset="-122"/>
                </a:rPr>
                <a:t>清明前后，春阳照临，春雨飞洒，种植树苗成活率高，成长快。因此，自古以来，中国就有清明植树的习惯。有人还把清明节叫作“植树节”。植树风俗一直流传至今。</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grpSp>
      <p:pic>
        <p:nvPicPr>
          <p:cNvPr id="18" name="图片 17"/>
          <p:cNvPicPr>
            <a:picLocks noChangeAspect="1"/>
          </p:cNvPicPr>
          <p:nvPr/>
        </p:nvPicPr>
        <p:blipFill>
          <a:blip r:embed="rId9" cstate="email">
            <a:extLst>
              <a:ext uri="{BEBA8EAE-BF5A-486C-A8C5-ECC9F3942E4B}">
                <a14:imgProps xmlns:a14="http://schemas.microsoft.com/office/drawing/2010/main">
                  <a14:imgLayer r:embed="rId10">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Lst>
          </a:blip>
          <a:stretch>
            <a:fillRect/>
          </a:stretch>
        </p:blipFill>
        <p:spPr>
          <a:xfrm>
            <a:off x="10409451" y="4042210"/>
            <a:ext cx="869541" cy="2342845"/>
          </a:xfrm>
          <a:prstGeom prst="rect">
            <a:avLst/>
          </a:prstGeom>
        </p:spPr>
      </p:pic>
      <p:grpSp>
        <p:nvGrpSpPr>
          <p:cNvPr id="19" name="组合 18"/>
          <p:cNvGrpSpPr/>
          <p:nvPr/>
        </p:nvGrpSpPr>
        <p:grpSpPr>
          <a:xfrm>
            <a:off x="1814054" y="589936"/>
            <a:ext cx="8568813" cy="471948"/>
            <a:chOff x="1804221" y="589936"/>
            <a:chExt cx="8568813" cy="471948"/>
          </a:xfrm>
          <a:solidFill>
            <a:schemeClr val="accent5">
              <a:lumMod val="50000"/>
            </a:schemeClr>
          </a:solidFill>
        </p:grpSpPr>
        <p:grpSp>
          <p:nvGrpSpPr>
            <p:cNvPr id="20" name="组合 19"/>
            <p:cNvGrpSpPr/>
            <p:nvPr/>
          </p:nvGrpSpPr>
          <p:grpSpPr>
            <a:xfrm>
              <a:off x="7374195" y="589936"/>
              <a:ext cx="2998839" cy="471948"/>
              <a:chOff x="7482349" y="589936"/>
              <a:chExt cx="2998839" cy="471948"/>
            </a:xfrm>
            <a:grpFill/>
          </p:grpSpPr>
          <p:sp>
            <p:nvSpPr>
              <p:cNvPr id="24" name="矩形 23"/>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flipH="1">
              <a:off x="1804221" y="589936"/>
              <a:ext cx="2998839" cy="471948"/>
              <a:chOff x="2030362" y="978310"/>
              <a:chExt cx="2998839" cy="471948"/>
            </a:xfrm>
            <a:grpFill/>
          </p:grpSpPr>
          <p:sp>
            <p:nvSpPr>
              <p:cNvPr id="22" name="矩形 21"/>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矩形 25"/>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par>
                                <p:cTn id="11" presetID="3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1000" fill="hold"/>
                                        <p:tgtEl>
                                          <p:spTgt spid="12"/>
                                        </p:tgtEl>
                                        <p:attrNameLst>
                                          <p:attrName>ppt_w</p:attrName>
                                        </p:attrNameLst>
                                      </p:cBhvr>
                                      <p:tavLst>
                                        <p:tav tm="0">
                                          <p:val>
                                            <p:fltVal val="0"/>
                                          </p:val>
                                        </p:tav>
                                        <p:tav tm="100000">
                                          <p:val>
                                            <p:strVal val="#ppt_w"/>
                                          </p:val>
                                        </p:tav>
                                      </p:tavLst>
                                    </p:anim>
                                    <p:anim calcmode="lin" valueType="num">
                                      <p:cBhvr>
                                        <p:cTn id="14" dur="1000" fill="hold"/>
                                        <p:tgtEl>
                                          <p:spTgt spid="12"/>
                                        </p:tgtEl>
                                        <p:attrNameLst>
                                          <p:attrName>ppt_h</p:attrName>
                                        </p:attrNameLst>
                                      </p:cBhvr>
                                      <p:tavLst>
                                        <p:tav tm="0">
                                          <p:val>
                                            <p:fltVal val="0"/>
                                          </p:val>
                                        </p:tav>
                                        <p:tav tm="100000">
                                          <p:val>
                                            <p:strVal val="#ppt_h"/>
                                          </p:val>
                                        </p:tav>
                                      </p:tavLst>
                                    </p:anim>
                                    <p:anim calcmode="lin" valueType="num">
                                      <p:cBhvr>
                                        <p:cTn id="15" dur="1000" fill="hold"/>
                                        <p:tgtEl>
                                          <p:spTgt spid="12"/>
                                        </p:tgtEl>
                                        <p:attrNameLst>
                                          <p:attrName>style.rotation</p:attrName>
                                        </p:attrNameLst>
                                      </p:cBhvr>
                                      <p:tavLst>
                                        <p:tav tm="0">
                                          <p:val>
                                            <p:fltVal val="90"/>
                                          </p:val>
                                        </p:tav>
                                        <p:tav tm="100000">
                                          <p:val>
                                            <p:fltVal val="0"/>
                                          </p:val>
                                        </p:tav>
                                      </p:tavLst>
                                    </p:anim>
                                    <p:animEffect transition="in" filter="fade">
                                      <p:cBhvr>
                                        <p:cTn id="16" dur="10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par>
                                <p:cTn id="24" presetID="31" presetClass="entr" presetSubtype="0"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 calcmode="lin" valueType="num">
                                      <p:cBhvr>
                                        <p:cTn id="26" dur="1000" fill="hold"/>
                                        <p:tgtEl>
                                          <p:spTgt spid="18"/>
                                        </p:tgtEl>
                                        <p:attrNameLst>
                                          <p:attrName>ppt_w</p:attrName>
                                        </p:attrNameLst>
                                      </p:cBhvr>
                                      <p:tavLst>
                                        <p:tav tm="0">
                                          <p:val>
                                            <p:fltVal val="0"/>
                                          </p:val>
                                        </p:tav>
                                        <p:tav tm="100000">
                                          <p:val>
                                            <p:strVal val="#ppt_w"/>
                                          </p:val>
                                        </p:tav>
                                      </p:tavLst>
                                    </p:anim>
                                    <p:anim calcmode="lin" valueType="num">
                                      <p:cBhvr>
                                        <p:cTn id="27" dur="1000" fill="hold"/>
                                        <p:tgtEl>
                                          <p:spTgt spid="18"/>
                                        </p:tgtEl>
                                        <p:attrNameLst>
                                          <p:attrName>ppt_h</p:attrName>
                                        </p:attrNameLst>
                                      </p:cBhvr>
                                      <p:tavLst>
                                        <p:tav tm="0">
                                          <p:val>
                                            <p:fltVal val="0"/>
                                          </p:val>
                                        </p:tav>
                                        <p:tav tm="100000">
                                          <p:val>
                                            <p:strVal val="#ppt_h"/>
                                          </p:val>
                                        </p:tav>
                                      </p:tavLst>
                                    </p:anim>
                                    <p:anim calcmode="lin" valueType="num">
                                      <p:cBhvr>
                                        <p:cTn id="28" dur="1000" fill="hold"/>
                                        <p:tgtEl>
                                          <p:spTgt spid="18"/>
                                        </p:tgtEl>
                                        <p:attrNameLst>
                                          <p:attrName>style.rotation</p:attrName>
                                        </p:attrNameLst>
                                      </p:cBhvr>
                                      <p:tavLst>
                                        <p:tav tm="0">
                                          <p:val>
                                            <p:fltVal val="90"/>
                                          </p:val>
                                        </p:tav>
                                        <p:tav tm="100000">
                                          <p:val>
                                            <p:fltVal val="0"/>
                                          </p:val>
                                        </p:tav>
                                      </p:tavLst>
                                    </p:anim>
                                    <p:animEffect transition="in" filter="fade">
                                      <p:cBhvr>
                                        <p:cTn id="29" dur="10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heel(1)">
                                      <p:cBhvr>
                                        <p:cTn id="34"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图片 34"/>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36" name="图片 35"/>
          <p:cNvPicPr>
            <a:picLocks noChangeAspect="1"/>
          </p:cNvPicPr>
          <p:nvPr/>
        </p:nvPicPr>
        <p:blipFill rotWithShape="1">
          <a:blip r:embed="rId4" cstate="email"/>
          <a:srcRect/>
          <a:stretch>
            <a:fillRect/>
          </a:stretch>
        </p:blipFill>
        <p:spPr>
          <a:xfrm>
            <a:off x="0" y="3382114"/>
            <a:ext cx="5369859" cy="2651133"/>
          </a:xfrm>
          <a:prstGeom prst="rect">
            <a:avLst/>
          </a:prstGeom>
        </p:spPr>
      </p:pic>
      <p:sp>
        <p:nvSpPr>
          <p:cNvPr id="23" name="矩形 22"/>
          <p:cNvSpPr/>
          <p:nvPr/>
        </p:nvSpPr>
        <p:spPr>
          <a:xfrm>
            <a:off x="1674433" y="5018705"/>
            <a:ext cx="8168813" cy="923330"/>
          </a:xfrm>
          <a:prstGeom prst="rect">
            <a:avLst/>
          </a:prstGeom>
        </p:spPr>
        <p:txBody>
          <a:bodyPr wrap="square">
            <a:spAutoFit/>
          </a:bodyPr>
          <a:lstStyle/>
          <a:p>
            <a:pPr>
              <a:lnSpc>
                <a:spcPct val="150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放风筝也是清明时节人们所喜爱的活动。每逢清明时节，人们不仅白天放，夜间也放。夜里在风筝下或风稳拉线上挂上一串串彩色的小灯笼，像闪烁的明星，被称为“</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5"/>
              </a:rPr>
              <a:t>神灯</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”。过去，有的人把风筝放上蓝天后，便剪断牵线，任凭清风把它们送往天涯海角，据说这样能除病消灾，给自己带来好运。</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grpSp>
        <p:nvGrpSpPr>
          <p:cNvPr id="24" name="组合 23"/>
          <p:cNvGrpSpPr/>
          <p:nvPr/>
        </p:nvGrpSpPr>
        <p:grpSpPr>
          <a:xfrm>
            <a:off x="2067241" y="4250050"/>
            <a:ext cx="3354344" cy="457630"/>
            <a:chOff x="5411042" y="3042201"/>
            <a:chExt cx="3354344" cy="457630"/>
          </a:xfrm>
        </p:grpSpPr>
        <p:pic>
          <p:nvPicPr>
            <p:cNvPr id="25" name="图片 24"/>
            <p:cNvPicPr>
              <a:picLocks noChangeAspect="1"/>
            </p:cNvPicPr>
            <p:nvPr/>
          </p:nvPicPr>
          <p:blipFill>
            <a:blip r:embed="rId6" cstate="email">
              <a:extLst>
                <a:ext uri="{BEBA8EAE-BF5A-486C-A8C5-ECC9F3942E4B}">
                  <a14:imgProps xmlns:a14="http://schemas.microsoft.com/office/drawing/2010/main">
                    <a14:imgLayer r:embed="rId7">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411042" y="3042201"/>
              <a:ext cx="505442" cy="457630"/>
            </a:xfrm>
            <a:prstGeom prst="rect">
              <a:avLst/>
            </a:prstGeom>
          </p:spPr>
        </p:pic>
        <p:sp>
          <p:nvSpPr>
            <p:cNvPr id="26" name="文本框 25"/>
            <p:cNvSpPr txBox="1"/>
            <p:nvPr/>
          </p:nvSpPr>
          <p:spPr>
            <a:xfrm>
              <a:off x="5945983" y="3086350"/>
              <a:ext cx="2819403" cy="369332"/>
            </a:xfrm>
            <a:prstGeom prst="rect">
              <a:avLst/>
            </a:prstGeom>
            <a:noFill/>
          </p:spPr>
          <p:txBody>
            <a:bodyPr wrap="square" rtlCol="0">
              <a:spAutoFit/>
            </a:bodyPr>
            <a:lstStyle/>
            <a:p>
              <a:r>
                <a:rPr lang="zh-CN" altLang="en-US" b="1" dirty="0">
                  <a:solidFill>
                    <a:schemeClr val="accent5">
                      <a:lumMod val="75000"/>
                    </a:schemeClr>
                  </a:solidFill>
                  <a:latin typeface="微软雅黑" panose="020B0503020204020204" pitchFamily="34" charset="-122"/>
                  <a:ea typeface="微软雅黑" panose="020B0503020204020204" pitchFamily="34" charset="-122"/>
                </a:rPr>
                <a:t>放风筝</a:t>
              </a:r>
              <a:endParaRPr lang="zh-CN" altLang="en-US" spc="600" dirty="0">
                <a:solidFill>
                  <a:schemeClr val="accent5">
                    <a:lumMod val="7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814054" y="589936"/>
            <a:ext cx="8568813" cy="471948"/>
            <a:chOff x="1804221" y="589936"/>
            <a:chExt cx="8568813" cy="471948"/>
          </a:xfrm>
          <a:solidFill>
            <a:schemeClr val="accent5">
              <a:lumMod val="50000"/>
            </a:schemeClr>
          </a:solidFill>
        </p:grpSpPr>
        <p:grpSp>
          <p:nvGrpSpPr>
            <p:cNvPr id="28" name="组合 27"/>
            <p:cNvGrpSpPr/>
            <p:nvPr/>
          </p:nvGrpSpPr>
          <p:grpSpPr>
            <a:xfrm>
              <a:off x="7374195" y="589936"/>
              <a:ext cx="2998839" cy="471948"/>
              <a:chOff x="7482349" y="589936"/>
              <a:chExt cx="2998839" cy="471948"/>
            </a:xfrm>
            <a:grpFill/>
          </p:grpSpPr>
          <p:sp>
            <p:nvSpPr>
              <p:cNvPr id="32" name="矩形 31"/>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flipH="1">
              <a:off x="1804221" y="589936"/>
              <a:ext cx="2998839" cy="471948"/>
              <a:chOff x="2030362" y="978310"/>
              <a:chExt cx="2998839" cy="471948"/>
            </a:xfrm>
            <a:grpFill/>
          </p:grpSpPr>
          <p:sp>
            <p:nvSpPr>
              <p:cNvPr id="30" name="矩形 29"/>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4" name="矩形 33"/>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pic>
        <p:nvPicPr>
          <p:cNvPr id="2050" name="Picture 2" descr="https://timgsa.baidu.com/timg?image&amp;quality=80&amp;size=b9999_10000&amp;sec=1520490167456&amp;di=c349bb96e1191b1eee917671af8a9803&amp;imgtype=0&amp;src=http%3A%2F%2Fimgsrc.baidu.com%2Fimage%2Fc0%253Dshijue1%252C0%252C0%252C294%252C40%2Fsign%3Dc3b5364fb919ebc4d4757edaea4fa589%2Fb64543a98226cffca493b698b3014a90f603ea5b.jpg"/>
          <p:cNvPicPr>
            <a:picLocks noChangeAspect="1" noChangeArrowheads="1"/>
          </p:cNvPicPr>
          <p:nvPr/>
        </p:nvPicPr>
        <p:blipFill rotWithShape="1">
          <a:blip r:embed="rId8" cstate="email"/>
          <a:srcRect/>
          <a:stretch>
            <a:fillRect/>
          </a:stretch>
        </p:blipFill>
        <p:spPr bwMode="auto">
          <a:xfrm>
            <a:off x="1814054" y="1750367"/>
            <a:ext cx="3931587" cy="218865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imgsa.baidu.com/timg?image&amp;quality=80&amp;size=b9999_10000&amp;sec=1520490202266&amp;di=a4dbcccc164ee9831c601dcb01874e9d&amp;imgtype=0&amp;src=http%3A%2F%2Fimgsrc.baidu.com%2Fimgad%2Fpic%2Fitem%2Fa8014c086e061d951075f91070f40ad162d9cae3.jpg"/>
          <p:cNvPicPr>
            <a:picLocks noChangeAspect="1" noChangeArrowheads="1"/>
          </p:cNvPicPr>
          <p:nvPr/>
        </p:nvPicPr>
        <p:blipFill rotWithShape="1">
          <a:blip r:embed="rId9" cstate="email"/>
          <a:srcRect/>
          <a:stretch>
            <a:fillRect/>
          </a:stretch>
        </p:blipFill>
        <p:spPr bwMode="auto">
          <a:xfrm>
            <a:off x="5963849" y="1750368"/>
            <a:ext cx="3674524" cy="218865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circle(in)">
                                      <p:cBhvr>
                                        <p:cTn id="7" dur="2000"/>
                                        <p:tgtEl>
                                          <p:spTgt spid="2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ircle(in)">
                                      <p:cBhvr>
                                        <p:cTn id="10"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email"/>
          <a:srcRect/>
          <a:stretch>
            <a:fillRect/>
          </a:stretch>
        </p:blipFill>
        <p:spPr>
          <a:xfrm>
            <a:off x="0" y="3382114"/>
            <a:ext cx="5369859" cy="2651133"/>
          </a:xfrm>
          <a:prstGeom prst="rect">
            <a:avLst/>
          </a:prstGeom>
        </p:spPr>
      </p:pic>
      <p:pic>
        <p:nvPicPr>
          <p:cNvPr id="20" name="图片 19"/>
          <p:cNvPicPr>
            <a:picLocks noChangeAspect="1"/>
          </p:cNvPicPr>
          <p:nvPr/>
        </p:nvPicPr>
        <p:blipFill>
          <a:blip r:embed="rId5" cstate="email"/>
          <a:stretch>
            <a:fillRect/>
          </a:stretch>
        </p:blipFill>
        <p:spPr>
          <a:xfrm>
            <a:off x="9237399" y="2098548"/>
            <a:ext cx="2054061" cy="690457"/>
          </a:xfrm>
          <a:prstGeom prst="rect">
            <a:avLst/>
          </a:prstGeom>
        </p:spPr>
      </p:pic>
      <p:grpSp>
        <p:nvGrpSpPr>
          <p:cNvPr id="24" name="组合 23"/>
          <p:cNvGrpSpPr/>
          <p:nvPr/>
        </p:nvGrpSpPr>
        <p:grpSpPr>
          <a:xfrm>
            <a:off x="3300071" y="2036917"/>
            <a:ext cx="3087330" cy="2182761"/>
            <a:chOff x="3215148" y="1976284"/>
            <a:chExt cx="3087330" cy="2182761"/>
          </a:xfrm>
          <a:solidFill>
            <a:schemeClr val="accent5">
              <a:lumMod val="50000"/>
            </a:schemeClr>
          </a:solidFill>
        </p:grpSpPr>
        <p:sp>
          <p:nvSpPr>
            <p:cNvPr id="22" name="矩形 21"/>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latin typeface="微软雅黑" panose="020B0503020204020204" pitchFamily="34" charset="-122"/>
                  <a:ea typeface="微软雅黑" panose="020B0503020204020204" pitchFamily="34" charset="-122"/>
                </a:rPr>
                <a:t>叁</a:t>
              </a:r>
            </a:p>
          </p:txBody>
        </p:sp>
      </p:grpSp>
      <p:sp>
        <p:nvSpPr>
          <p:cNvPr id="42" name="文本框 41"/>
          <p:cNvSpPr txBox="1"/>
          <p:nvPr/>
        </p:nvSpPr>
        <p:spPr>
          <a:xfrm>
            <a:off x="6128159" y="3555280"/>
            <a:ext cx="3963056" cy="646331"/>
          </a:xfrm>
          <a:prstGeom prst="rect">
            <a:avLst/>
          </a:prstGeom>
          <a:noFill/>
        </p:spPr>
        <p:txBody>
          <a:bodyPr vert="horz" wrap="square" rtlCol="0">
            <a:spAutoFit/>
          </a:bodyPr>
          <a:lstStyle/>
          <a:p>
            <a:r>
              <a:rPr lang="zh-CN" altLang="en-US" sz="3600" b="1" spc="600" dirty="0">
                <a:solidFill>
                  <a:schemeClr val="accent5">
                    <a:lumMod val="75000"/>
                  </a:schemeClr>
                </a:solidFill>
                <a:latin typeface="微软雅黑" panose="020B0503020204020204" pitchFamily="34" charset="-122"/>
                <a:ea typeface="微软雅黑" panose="020B0503020204020204" pitchFamily="34" charset="-122"/>
              </a:rPr>
              <a:t>清明节的食物</a:t>
            </a:r>
          </a:p>
        </p:txBody>
      </p:sp>
      <p:pic>
        <p:nvPicPr>
          <p:cNvPr id="43" name="图片 42"/>
          <p:cNvPicPr>
            <a:picLocks noChangeAspect="1"/>
          </p:cNvPicPr>
          <p:nvPr/>
        </p:nvPicPr>
        <p:blipFill>
          <a:blip r:embed="rId6" cstate="email">
            <a:extLst>
              <a:ext uri="{BEBA8EAE-BF5A-486C-A8C5-ECC9F3942E4B}">
                <a14:imgProps xmlns:a14="http://schemas.microsoft.com/office/drawing/2010/main">
                  <a14:imgLayer r:embed="rId7">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331552" y="2098549"/>
            <a:ext cx="1128471" cy="1021724"/>
          </a:xfrm>
          <a:prstGeom prst="rect">
            <a:avLst/>
          </a:prstGeom>
        </p:spPr>
      </p:pic>
      <p:pic>
        <p:nvPicPr>
          <p:cNvPr id="21" name="图片 20"/>
          <p:cNvPicPr>
            <a:picLocks noChangeAspect="1"/>
          </p:cNvPicPr>
          <p:nvPr/>
        </p:nvPicPr>
        <p:blipFill>
          <a:blip r:embed="rId8" cstate="email"/>
          <a:stretch>
            <a:fillRect/>
          </a:stretch>
        </p:blipFill>
        <p:spPr>
          <a:xfrm>
            <a:off x="746464" y="2608729"/>
            <a:ext cx="2054061" cy="711475"/>
          </a:xfrm>
          <a:prstGeom prst="rect">
            <a:avLst/>
          </a:prstGeom>
        </p:spPr>
      </p:pic>
      <p:pic>
        <p:nvPicPr>
          <p:cNvPr id="2" name="图片 1"/>
          <p:cNvPicPr>
            <a:picLocks noChangeAspect="1"/>
          </p:cNvPicPr>
          <p:nvPr/>
        </p:nvPicPr>
        <p:blipFill>
          <a:blip r:embed="rId9" cstate="email"/>
          <a:stretch>
            <a:fillRect/>
          </a:stretch>
        </p:blipFill>
        <p:spPr>
          <a:xfrm>
            <a:off x="9740877" y="5016726"/>
            <a:ext cx="2451123" cy="1774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6" name="图片 25"/>
          <p:cNvPicPr>
            <a:picLocks noChangeAspect="1"/>
          </p:cNvPicPr>
          <p:nvPr/>
        </p:nvPicPr>
        <p:blipFill rotWithShape="1">
          <a:blip r:embed="rId4" cstate="email"/>
          <a:srcRect/>
          <a:stretch>
            <a:fillRect/>
          </a:stretch>
        </p:blipFill>
        <p:spPr>
          <a:xfrm>
            <a:off x="0" y="3382114"/>
            <a:ext cx="5369859" cy="2651133"/>
          </a:xfrm>
          <a:prstGeom prst="rect">
            <a:avLst/>
          </a:prstGeom>
        </p:spPr>
      </p:pic>
      <p:sp>
        <p:nvSpPr>
          <p:cNvPr id="11" name="矩形 10"/>
          <p:cNvSpPr/>
          <p:nvPr/>
        </p:nvSpPr>
        <p:spPr>
          <a:xfrm>
            <a:off x="1814054" y="1642075"/>
            <a:ext cx="7534957" cy="1200329"/>
          </a:xfrm>
          <a:prstGeom prst="rect">
            <a:avLst/>
          </a:prstGeom>
        </p:spPr>
        <p:txBody>
          <a:bodyPr wrap="square">
            <a:spAutoFit/>
          </a:bodyPr>
          <a:lstStyle/>
          <a:p>
            <a:pPr algn="just">
              <a:lnSpc>
                <a:spcPct val="150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很多地方在完成祭祀仪式后，将祭祀食品分吃。晋南人过清明时，习惯用白面蒸大馍，中间夹有核桃、枣儿、豆子，外面盘成龙形，龙身中间扎一个鸡蛋，名为“子福”。要蒸一个很大的总“子福”，象征全家团圆幸福。上坟时，将总“子福”献给祖灵，扫墓完毕后全家分食之。上海旧俗，用柳条将祭祀用过的蒸糕饼团贯穿起来，晾干后存放着，到立夏那天，将之油煎，给小孩吃，据说吃了以后不得疰夏病。</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3252860" y="3200662"/>
            <a:ext cx="6908992" cy="1444691"/>
          </a:xfrm>
          <a:prstGeom prst="rect">
            <a:avLst/>
          </a:prstGeom>
        </p:spPr>
        <p:txBody>
          <a:bodyPr wrap="square">
            <a:spAutoFit/>
          </a:bodyPr>
          <a:lstStyle/>
          <a:p>
            <a:pPr algn="just">
              <a:lnSpc>
                <a:spcPct val="150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部分地区清明节时有吃</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5"/>
              </a:rPr>
              <a:t>青团</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的风俗，青团又称</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6"/>
              </a:rPr>
              <a:t>清明饼</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7"/>
              </a:rPr>
              <a:t>棉菜馍糍</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8"/>
              </a:rPr>
              <a:t>茨壳粿</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9"/>
              </a:rPr>
              <a:t>清明粑</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0"/>
              </a:rPr>
              <a:t>艾叶粑粑</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1"/>
              </a:rPr>
              <a:t>艾糍</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2"/>
              </a:rPr>
              <a:t>清明果</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3"/>
              </a:rPr>
              <a:t>菠菠粿</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4"/>
              </a:rPr>
              <a:t>清明粿</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5"/>
              </a:rPr>
              <a:t>艾叶糍粑</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6"/>
              </a:rPr>
              <a:t>艾粄</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7"/>
              </a:rPr>
              <a:t>艾草糕</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8"/>
              </a:rPr>
              <a:t>清明团子</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dirty="0">
                <a:solidFill>
                  <a:schemeClr val="accent5">
                    <a:lumMod val="75000"/>
                  </a:schemeClr>
                </a:solidFill>
                <a:latin typeface="微软雅黑" panose="020B0503020204020204" pitchFamily="34" charset="-122"/>
                <a:ea typeface="微软雅黑" panose="020B0503020204020204" pitchFamily="34" charset="-122"/>
                <a:hlinkClick r:id="rId19"/>
              </a:rPr>
              <a:t>暖菇包</a:t>
            </a: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等等。将雀麦草汁和糯米一起舂合，使青汁和米粉相互融合，然后包上豆沙、枣泥等馅料，用芦叶垫底，放到蒸笼内。蒸熟出笼的青团色泽鲜绿，香气扑鼻，是本地清明节最有特色的节令食品。上海也有的人家清明节爱吃桃花粥，在扫墓和家宴上爱用刀鱼。</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729317" y="5047007"/>
            <a:ext cx="6922491" cy="1167692"/>
          </a:xfrm>
          <a:prstGeom prst="rect">
            <a:avLst/>
          </a:prstGeom>
        </p:spPr>
        <p:txBody>
          <a:bodyPr wrap="square">
            <a:spAutoFit/>
          </a:bodyPr>
          <a:lstStyle/>
          <a:p>
            <a:pPr algn="just">
              <a:lnSpc>
                <a:spcPct val="150000"/>
              </a:lnSpc>
            </a:pPr>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清明节这天，还要办社酒。同一宗祠的人家在一起聚餐。没有宗祠的人家，一般同一高祖下各房子孙们在一起聚餐。社酒的菜肴，荤以鱼肉为主，素以豆腐青菜为主，酒以家酿甜白酒为主。浙江桐乡河山镇有“清明大似年”的说法，清明夜重视全家团圆吃晚餐，饭桌上少不了这样几个传统菜：炒螺蛳、糯米嵌藕、发芽豆、马兰头等。这几样菜都跟养蚕有关。</a:t>
            </a:r>
            <a:endParaRPr lang="zh-CN" altLang="en-US" sz="1200" spc="300" dirty="0">
              <a:solidFill>
                <a:schemeClr val="accent5">
                  <a:lumMod val="75000"/>
                </a:schemeClr>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20" cstate="email">
            <a:extLst>
              <a:ext uri="{BEBA8EAE-BF5A-486C-A8C5-ECC9F3942E4B}">
                <a14:imgProps xmlns:a14="http://schemas.microsoft.com/office/drawing/2010/main">
                  <a14:imgLayer r:embed="rId21">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1708763" y="3279958"/>
            <a:ext cx="1128471" cy="1021724"/>
          </a:xfrm>
          <a:prstGeom prst="rect">
            <a:avLst/>
          </a:prstGeom>
        </p:spPr>
      </p:pic>
      <p:pic>
        <p:nvPicPr>
          <p:cNvPr id="16" name="图片 15"/>
          <p:cNvPicPr>
            <a:picLocks noChangeAspect="1"/>
          </p:cNvPicPr>
          <p:nvPr/>
        </p:nvPicPr>
        <p:blipFill>
          <a:blip r:embed="rId22" cstate="email"/>
          <a:stretch>
            <a:fillRect/>
          </a:stretch>
        </p:blipFill>
        <p:spPr>
          <a:xfrm>
            <a:off x="5928920" y="1309703"/>
            <a:ext cx="6630174" cy="2099000"/>
          </a:xfrm>
          <a:prstGeom prst="rect">
            <a:avLst/>
          </a:prstGeom>
        </p:spPr>
      </p:pic>
      <p:grpSp>
        <p:nvGrpSpPr>
          <p:cNvPr id="17" name="组合 16"/>
          <p:cNvGrpSpPr/>
          <p:nvPr/>
        </p:nvGrpSpPr>
        <p:grpSpPr>
          <a:xfrm>
            <a:off x="1814054" y="589936"/>
            <a:ext cx="8568813" cy="471948"/>
            <a:chOff x="1804221" y="589936"/>
            <a:chExt cx="8568813" cy="471948"/>
          </a:xfrm>
          <a:solidFill>
            <a:schemeClr val="accent5">
              <a:lumMod val="50000"/>
            </a:schemeClr>
          </a:solidFill>
        </p:grpSpPr>
        <p:grpSp>
          <p:nvGrpSpPr>
            <p:cNvPr id="18" name="组合 17"/>
            <p:cNvGrpSpPr/>
            <p:nvPr/>
          </p:nvGrpSpPr>
          <p:grpSpPr>
            <a:xfrm>
              <a:off x="7374195" y="589936"/>
              <a:ext cx="2998839" cy="471948"/>
              <a:chOff x="7482349" y="589936"/>
              <a:chExt cx="2998839" cy="471948"/>
            </a:xfrm>
            <a:grpFill/>
          </p:grpSpPr>
          <p:sp>
            <p:nvSpPr>
              <p:cNvPr id="22" name="矩形 21"/>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9" name="组合 18"/>
            <p:cNvGrpSpPr/>
            <p:nvPr/>
          </p:nvGrpSpPr>
          <p:grpSpPr>
            <a:xfrm flipH="1">
              <a:off x="1804221" y="589936"/>
              <a:ext cx="2998839" cy="471948"/>
              <a:chOff x="2030362" y="978310"/>
              <a:chExt cx="2998839" cy="471948"/>
            </a:xfrm>
            <a:grpFill/>
          </p:grpSpPr>
          <p:sp>
            <p:nvSpPr>
              <p:cNvPr id="20" name="矩形 19"/>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4" name="矩形 23"/>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500"/>
                                        <p:tgtEl>
                                          <p:spTgt spid="11"/>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7" name="图片 26"/>
          <p:cNvPicPr>
            <a:picLocks noChangeAspect="1"/>
          </p:cNvPicPr>
          <p:nvPr/>
        </p:nvPicPr>
        <p:blipFill rotWithShape="1">
          <a:blip r:embed="rId4" cstate="email"/>
          <a:srcRect/>
          <a:stretch>
            <a:fillRect/>
          </a:stretch>
        </p:blipFill>
        <p:spPr>
          <a:xfrm>
            <a:off x="0" y="3382114"/>
            <a:ext cx="5369859" cy="2651133"/>
          </a:xfrm>
          <a:prstGeom prst="rect">
            <a:avLst/>
          </a:prstGeom>
        </p:spPr>
      </p:pic>
      <p:pic>
        <p:nvPicPr>
          <p:cNvPr id="11268" name="Picture 4" descr="https://timgsa.baidu.com/timg?image&amp;quality=80&amp;size=b9999_10000&amp;sec=1520490732928&amp;di=294302e4ec83348382d52850623177c8&amp;imgtype=0&amp;src=http%3A%2F%2Fimgbdb2.bendibao.com%2Fshbdb%2F20172%2F22%2F2017222090535_76810.jpg"/>
          <p:cNvPicPr>
            <a:picLocks noChangeAspect="1" noChangeArrowheads="1"/>
          </p:cNvPicPr>
          <p:nvPr/>
        </p:nvPicPr>
        <p:blipFill>
          <a:blip r:embed="rId5"/>
          <a:srcRect/>
          <a:stretch>
            <a:fillRect/>
          </a:stretch>
        </p:blipFill>
        <p:spPr bwMode="auto">
          <a:xfrm>
            <a:off x="1461780" y="2053557"/>
            <a:ext cx="5238750" cy="3419475"/>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p:cNvSpPr/>
          <p:nvPr/>
        </p:nvSpPr>
        <p:spPr>
          <a:xfrm>
            <a:off x="5948516" y="2856270"/>
            <a:ext cx="4434351" cy="1814051"/>
          </a:xfrm>
          <a:prstGeom prst="rect">
            <a:avLst/>
          </a:prstGeom>
          <a:solidFill>
            <a:schemeClr val="accent5">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6082287" y="3161719"/>
            <a:ext cx="738664" cy="1203152"/>
          </a:xfrm>
          <a:prstGeom prst="rect">
            <a:avLst/>
          </a:prstGeom>
        </p:spPr>
        <p:txBody>
          <a:bodyPr vert="eaVert" wrap="square">
            <a:spAutoFit/>
          </a:bodyPr>
          <a:lstStyle/>
          <a:p>
            <a:r>
              <a:rPr lang="zh-CN" altLang="en-US" sz="3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青 团</a:t>
            </a:r>
          </a:p>
        </p:txBody>
      </p:sp>
      <p:sp>
        <p:nvSpPr>
          <p:cNvPr id="14" name="矩形 13"/>
          <p:cNvSpPr/>
          <p:nvPr/>
        </p:nvSpPr>
        <p:spPr>
          <a:xfrm>
            <a:off x="7018749" y="3107604"/>
            <a:ext cx="2848039" cy="1257267"/>
          </a:xfrm>
          <a:prstGeom prst="rect">
            <a:avLst/>
          </a:prstGeom>
        </p:spPr>
        <p:txBody>
          <a:bodyPr wrap="square">
            <a:spAutoFit/>
          </a:bodyPr>
          <a:lstStyle/>
          <a:p>
            <a:pPr algn="just">
              <a:lnSpc>
                <a:spcPct val="150000"/>
              </a:lnSpc>
            </a:pPr>
            <a:r>
              <a:rPr lang="zh-CN" altLang="en-US" sz="1300" dirty="0">
                <a:solidFill>
                  <a:schemeClr val="bg1"/>
                </a:solidFill>
                <a:latin typeface="微软雅黑" panose="020B0503020204020204" pitchFamily="34" charset="-122"/>
                <a:ea typeface="微软雅黑" panose="020B0503020204020204" pitchFamily="34" charset="-122"/>
              </a:rPr>
              <a:t>青团是江南地区一带的传统特色小吃，青色，用艾草的汁拌进糯米粉里，再包裹进豆沙馅儿或者莲蓉，不甜不腻，带有清淡却悠长的青草香气。</a:t>
            </a:r>
            <a:endParaRPr lang="zh-CN" altLang="en-US" sz="1300" spc="300" dirty="0">
              <a:solidFill>
                <a:schemeClr val="bg1"/>
              </a:solidFill>
              <a:latin typeface="微软雅黑" panose="020B0503020204020204" pitchFamily="34" charset="-122"/>
              <a:ea typeface="微软雅黑" panose="020B0503020204020204" pitchFamily="34" charset="-122"/>
            </a:endParaRPr>
          </a:p>
        </p:txBody>
      </p:sp>
      <p:pic>
        <p:nvPicPr>
          <p:cNvPr id="15" name="图片 14"/>
          <p:cNvPicPr>
            <a:picLocks noChangeAspect="1"/>
          </p:cNvPicPr>
          <p:nvPr/>
        </p:nvPicPr>
        <p:blipFill>
          <a:blip r:embed="rId6" cstate="email">
            <a:extLst>
              <a:ext uri="{BEBA8EAE-BF5A-486C-A8C5-ECC9F3942E4B}">
                <a14:imgProps xmlns:a14="http://schemas.microsoft.com/office/drawing/2010/main">
                  <a14:imgLayer r:embed="rId7">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Lst>
          </a:blip>
          <a:stretch>
            <a:fillRect/>
          </a:stretch>
        </p:blipFill>
        <p:spPr>
          <a:xfrm>
            <a:off x="10701086" y="3943066"/>
            <a:ext cx="869541" cy="2342845"/>
          </a:xfrm>
          <a:prstGeom prst="rect">
            <a:avLst/>
          </a:prstGeom>
        </p:spPr>
      </p:pic>
      <p:grpSp>
        <p:nvGrpSpPr>
          <p:cNvPr id="18" name="组合 17"/>
          <p:cNvGrpSpPr/>
          <p:nvPr/>
        </p:nvGrpSpPr>
        <p:grpSpPr>
          <a:xfrm>
            <a:off x="1814054" y="589936"/>
            <a:ext cx="8568813" cy="471948"/>
            <a:chOff x="1804221" y="589936"/>
            <a:chExt cx="8568813" cy="471948"/>
          </a:xfrm>
          <a:solidFill>
            <a:schemeClr val="accent5">
              <a:lumMod val="50000"/>
            </a:schemeClr>
          </a:solidFill>
        </p:grpSpPr>
        <p:grpSp>
          <p:nvGrpSpPr>
            <p:cNvPr id="19" name="组合 18"/>
            <p:cNvGrpSpPr/>
            <p:nvPr/>
          </p:nvGrpSpPr>
          <p:grpSpPr>
            <a:xfrm>
              <a:off x="7374195" y="589936"/>
              <a:ext cx="2998839" cy="471948"/>
              <a:chOff x="7482349" y="589936"/>
              <a:chExt cx="2998839" cy="471948"/>
            </a:xfrm>
            <a:grpFill/>
          </p:grpSpPr>
          <p:sp>
            <p:nvSpPr>
              <p:cNvPr id="23" name="矩形 22"/>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0" name="组合 19"/>
            <p:cNvGrpSpPr/>
            <p:nvPr/>
          </p:nvGrpSpPr>
          <p:grpSpPr>
            <a:xfrm flipH="1">
              <a:off x="1804221" y="589936"/>
              <a:ext cx="2998839" cy="471948"/>
              <a:chOff x="2030362" y="978310"/>
              <a:chExt cx="2998839" cy="471948"/>
            </a:xfrm>
            <a:grpFill/>
          </p:grpSpPr>
          <p:sp>
            <p:nvSpPr>
              <p:cNvPr id="21" name="矩形 20"/>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5" name="矩形 24"/>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1000" fill="hold"/>
                                        <p:tgtEl>
                                          <p:spTgt spid="14"/>
                                        </p:tgtEl>
                                        <p:attrNameLst>
                                          <p:attrName>ppt_w</p:attrName>
                                        </p:attrNameLst>
                                      </p:cBhvr>
                                      <p:tavLst>
                                        <p:tav tm="0">
                                          <p:val>
                                            <p:fltVal val="0"/>
                                          </p:val>
                                        </p:tav>
                                        <p:tav tm="100000">
                                          <p:val>
                                            <p:strVal val="#ppt_w"/>
                                          </p:val>
                                        </p:tav>
                                      </p:tavLst>
                                    </p:anim>
                                    <p:anim calcmode="lin" valueType="num">
                                      <p:cBhvr>
                                        <p:cTn id="20" dur="1000" fill="hold"/>
                                        <p:tgtEl>
                                          <p:spTgt spid="14"/>
                                        </p:tgtEl>
                                        <p:attrNameLst>
                                          <p:attrName>ppt_h</p:attrName>
                                        </p:attrNameLst>
                                      </p:cBhvr>
                                      <p:tavLst>
                                        <p:tav tm="0">
                                          <p:val>
                                            <p:fltVal val="0"/>
                                          </p:val>
                                        </p:tav>
                                        <p:tav tm="100000">
                                          <p:val>
                                            <p:strVal val="#ppt_h"/>
                                          </p:val>
                                        </p:tav>
                                      </p:tavLst>
                                    </p:anim>
                                    <p:anim calcmode="lin" valueType="num">
                                      <p:cBhvr>
                                        <p:cTn id="21" dur="1000" fill="hold"/>
                                        <p:tgtEl>
                                          <p:spTgt spid="14"/>
                                        </p:tgtEl>
                                        <p:attrNameLst>
                                          <p:attrName>style.rotation</p:attrName>
                                        </p:attrNameLst>
                                      </p:cBhvr>
                                      <p:tavLst>
                                        <p:tav tm="0">
                                          <p:val>
                                            <p:fltVal val="90"/>
                                          </p:val>
                                        </p:tav>
                                        <p:tav tm="100000">
                                          <p:val>
                                            <p:fltVal val="0"/>
                                          </p:val>
                                        </p:tav>
                                      </p:tavLst>
                                    </p:anim>
                                    <p:animEffect transition="in" filter="fade">
                                      <p:cBhvr>
                                        <p:cTn id="22" dur="1000"/>
                                        <p:tgtEl>
                                          <p:spTgt spid="14"/>
                                        </p:tgtEl>
                                      </p:cBhvr>
                                    </p:animEffect>
                                  </p:childTnLst>
                                </p:cTn>
                              </p:par>
                              <p:par>
                                <p:cTn id="23" presetID="3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1000" fill="hold"/>
                                        <p:tgtEl>
                                          <p:spTgt spid="15"/>
                                        </p:tgtEl>
                                        <p:attrNameLst>
                                          <p:attrName>ppt_w</p:attrName>
                                        </p:attrNameLst>
                                      </p:cBhvr>
                                      <p:tavLst>
                                        <p:tav tm="0">
                                          <p:val>
                                            <p:fltVal val="0"/>
                                          </p:val>
                                        </p:tav>
                                        <p:tav tm="100000">
                                          <p:val>
                                            <p:strVal val="#ppt_w"/>
                                          </p:val>
                                        </p:tav>
                                      </p:tavLst>
                                    </p:anim>
                                    <p:anim calcmode="lin" valueType="num">
                                      <p:cBhvr>
                                        <p:cTn id="26" dur="1000" fill="hold"/>
                                        <p:tgtEl>
                                          <p:spTgt spid="15"/>
                                        </p:tgtEl>
                                        <p:attrNameLst>
                                          <p:attrName>ppt_h</p:attrName>
                                        </p:attrNameLst>
                                      </p:cBhvr>
                                      <p:tavLst>
                                        <p:tav tm="0">
                                          <p:val>
                                            <p:fltVal val="0"/>
                                          </p:val>
                                        </p:tav>
                                        <p:tav tm="100000">
                                          <p:val>
                                            <p:strVal val="#ppt_h"/>
                                          </p:val>
                                        </p:tav>
                                      </p:tavLst>
                                    </p:anim>
                                    <p:anim calcmode="lin" valueType="num">
                                      <p:cBhvr>
                                        <p:cTn id="27" dur="1000" fill="hold"/>
                                        <p:tgtEl>
                                          <p:spTgt spid="15"/>
                                        </p:tgtEl>
                                        <p:attrNameLst>
                                          <p:attrName>style.rotation</p:attrName>
                                        </p:attrNameLst>
                                      </p:cBhvr>
                                      <p:tavLst>
                                        <p:tav tm="0">
                                          <p:val>
                                            <p:fltVal val="90"/>
                                          </p:val>
                                        </p:tav>
                                        <p:tav tm="100000">
                                          <p:val>
                                            <p:fltVal val="0"/>
                                          </p:val>
                                        </p:tav>
                                      </p:tavLst>
                                    </p:anim>
                                    <p:animEffect transition="in" filter="fade">
                                      <p:cBhvr>
                                        <p:cTn id="28"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7" name="图片 26"/>
          <p:cNvPicPr>
            <a:picLocks noChangeAspect="1"/>
          </p:cNvPicPr>
          <p:nvPr/>
        </p:nvPicPr>
        <p:blipFill rotWithShape="1">
          <a:blip r:embed="rId4" cstate="email"/>
          <a:srcRect/>
          <a:stretch>
            <a:fillRect/>
          </a:stretch>
        </p:blipFill>
        <p:spPr>
          <a:xfrm>
            <a:off x="0" y="3382114"/>
            <a:ext cx="5369859" cy="2651133"/>
          </a:xfrm>
          <a:prstGeom prst="rect">
            <a:avLst/>
          </a:prstGeom>
        </p:spPr>
      </p:pic>
      <p:sp>
        <p:nvSpPr>
          <p:cNvPr id="23" name="矩形 22"/>
          <p:cNvSpPr/>
          <p:nvPr/>
        </p:nvSpPr>
        <p:spPr>
          <a:xfrm>
            <a:off x="1814054" y="5486066"/>
            <a:ext cx="8568813" cy="923330"/>
          </a:xfrm>
          <a:prstGeom prst="rect">
            <a:avLst/>
          </a:prstGeom>
        </p:spPr>
        <p:txBody>
          <a:bodyPr wrap="square">
            <a:spAutoFit/>
          </a:bodyPr>
          <a:lstStyle/>
          <a:p>
            <a:pPr algn="just">
              <a:lnSpc>
                <a:spcPct val="150000"/>
              </a:lnSpc>
            </a:pPr>
            <a:r>
              <a:rPr lang="zh-CN" altLang="en-US" sz="1200" spc="300" dirty="0">
                <a:solidFill>
                  <a:srgbClr val="54BCA5"/>
                </a:solidFill>
                <a:latin typeface="微软雅黑" panose="020B0503020204020204" pitchFamily="34" charset="-122"/>
                <a:ea typeface="微软雅黑" panose="020B0503020204020204" pitchFamily="34" charset="-122"/>
              </a:rPr>
              <a:t>清明节又叫踏青节，在仲春与暮春之交，也就是冬至后的第</a:t>
            </a:r>
            <a:r>
              <a:rPr lang="en-US" altLang="zh-CN" sz="1200" spc="300" dirty="0">
                <a:solidFill>
                  <a:srgbClr val="54BCA5"/>
                </a:solidFill>
                <a:latin typeface="微软雅黑" panose="020B0503020204020204" pitchFamily="34" charset="-122"/>
                <a:ea typeface="微软雅黑" panose="020B0503020204020204" pitchFamily="34" charset="-122"/>
              </a:rPr>
              <a:t>108</a:t>
            </a:r>
            <a:r>
              <a:rPr lang="zh-CN" altLang="en-US" sz="1200" spc="300" dirty="0">
                <a:solidFill>
                  <a:srgbClr val="54BCA5"/>
                </a:solidFill>
                <a:latin typeface="微软雅黑" panose="020B0503020204020204" pitchFamily="34" charset="-122"/>
                <a:ea typeface="微软雅黑" panose="020B0503020204020204" pitchFamily="34" charset="-122"/>
              </a:rPr>
              <a:t>天。是中国传统节日，也是最重要的祭祀节日之一，是祭祖和扫墓的日子。中华民族传统的清明节大约始于周代，距今已有二千五百多年的历史。</a:t>
            </a:r>
          </a:p>
        </p:txBody>
      </p:sp>
      <p:sp>
        <p:nvSpPr>
          <p:cNvPr id="24" name="矩形 23"/>
          <p:cNvSpPr/>
          <p:nvPr/>
        </p:nvSpPr>
        <p:spPr>
          <a:xfrm>
            <a:off x="1548233" y="2402765"/>
            <a:ext cx="2889000" cy="1169038"/>
          </a:xfrm>
          <a:prstGeom prst="rect">
            <a:avLst/>
          </a:prstGeom>
        </p:spPr>
        <p:txBody>
          <a:bodyPr wrap="square">
            <a:spAutoFit/>
          </a:bodyPr>
          <a:lstStyle/>
          <a:p>
            <a:pPr algn="just">
              <a:lnSpc>
                <a:spcPct val="150000"/>
              </a:lnSpc>
            </a:pPr>
            <a:r>
              <a:rPr lang="zh-CN" altLang="en-US" sz="1200">
                <a:solidFill>
                  <a:schemeClr val="accent5">
                    <a:lumMod val="50000"/>
                  </a:schemeClr>
                </a:solidFill>
                <a:latin typeface="微软雅黑" panose="020B0503020204020204" pitchFamily="34" charset="-122"/>
                <a:ea typeface="微软雅黑" panose="020B0503020204020204" pitchFamily="34" charset="-122"/>
              </a:rPr>
              <a:t>山西、陕西等省汉族食品。面粉包上枣、豆、核桃等，外层放一鸡蛋，周围盘上面蛇，用蒸笼蒸熟即可。原用于清明节上坟祭祖，祈求子孙有福。</a:t>
            </a:r>
            <a:endParaRPr lang="zh-CN" altLang="en-US" sz="1200" spc="300"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7939551" y="2432115"/>
            <a:ext cx="2889000" cy="1725216"/>
          </a:xfrm>
          <a:prstGeom prst="rect">
            <a:avLst/>
          </a:prstGeom>
        </p:spPr>
        <p:txBody>
          <a:bodyPr wrap="square">
            <a:spAutoFit/>
          </a:bodyPr>
          <a:lstStyle/>
          <a:p>
            <a:pPr algn="just">
              <a:lnSpc>
                <a:spcPct val="150000"/>
              </a:lnSpc>
            </a:pPr>
            <a:r>
              <a:rPr lang="zh-CN" altLang="en-US" sz="1200" dirty="0">
                <a:solidFill>
                  <a:schemeClr val="accent5">
                    <a:lumMod val="50000"/>
                  </a:schemeClr>
                </a:solidFill>
                <a:latin typeface="微软雅黑" panose="020B0503020204020204" pitchFamily="34" charset="-122"/>
                <a:ea typeface="微软雅黑" panose="020B0503020204020204" pitchFamily="34" charset="-122"/>
              </a:rPr>
              <a:t>祭坟时用一个大子福，祭完后全家分吃。娘家每年都要给出嫁的女儿送一个子福。女儿初嫁的第一个清明节，娘家要特制一对子福送给女儿女婿，女儿便抱着子福到婆家祭祖、认祖宗。现已成节日食品。</a:t>
            </a:r>
            <a:endParaRPr lang="zh-CN" altLang="en-US" sz="1200" spc="300" dirty="0">
              <a:solidFill>
                <a:schemeClr val="accent5">
                  <a:lumMod val="50000"/>
                </a:schemeClr>
              </a:solidFill>
              <a:latin typeface="微软雅黑" panose="020B0503020204020204" pitchFamily="34" charset="-122"/>
              <a:ea typeface="微软雅黑" panose="020B0503020204020204" pitchFamily="34" charset="-122"/>
            </a:endParaRPr>
          </a:p>
        </p:txBody>
      </p:sp>
      <p:pic>
        <p:nvPicPr>
          <p:cNvPr id="12290" name="Picture 2" descr="https://timgsa.baidu.com/timg?image&amp;quality=80&amp;size=b9999_10000&amp;sec=1520490884024&amp;di=d7794bf590a19f0e83238474cd5ab0d2&amp;imgtype=0&amp;src=http%3A%2F%2Fimgsrc.baidu.com%2Fforum%2Fw%253D580%2Fsign%3Dc25ed4d164380cd7e61ea2e59144ad14%2F1a4581cb39dbb6fd2046ce470824ab18962b37d4.jpg"/>
          <p:cNvPicPr>
            <a:picLocks noChangeAspect="1" noChangeArrowheads="1"/>
          </p:cNvPicPr>
          <p:nvPr/>
        </p:nvPicPr>
        <p:blipFill>
          <a:blip r:embed="rId5" cstate="email"/>
          <a:srcRect/>
          <a:stretch>
            <a:fillRect/>
          </a:stretch>
        </p:blipFill>
        <p:spPr bwMode="auto">
          <a:xfrm>
            <a:off x="4599002" y="2014149"/>
            <a:ext cx="3082227" cy="2910311"/>
          </a:xfrm>
          <a:prstGeom prst="rect">
            <a:avLst/>
          </a:prstGeom>
          <a:noFill/>
          <a:extLst>
            <a:ext uri="{909E8E84-426E-40DD-AFC4-6F175D3DCCD1}">
              <a14:hiddenFill xmlns:a14="http://schemas.microsoft.com/office/drawing/2010/main">
                <a:solidFill>
                  <a:srgbClr val="FFFFFF"/>
                </a:solidFill>
              </a14:hiddenFill>
            </a:ext>
          </a:extLst>
        </p:spPr>
      </p:pic>
      <p:grpSp>
        <p:nvGrpSpPr>
          <p:cNvPr id="29" name="组合 28"/>
          <p:cNvGrpSpPr/>
          <p:nvPr/>
        </p:nvGrpSpPr>
        <p:grpSpPr>
          <a:xfrm>
            <a:off x="1814054" y="589936"/>
            <a:ext cx="8568813" cy="471948"/>
            <a:chOff x="1804221" y="589936"/>
            <a:chExt cx="8568813" cy="471948"/>
          </a:xfrm>
          <a:solidFill>
            <a:schemeClr val="accent5">
              <a:lumMod val="50000"/>
            </a:schemeClr>
          </a:solidFill>
        </p:grpSpPr>
        <p:grpSp>
          <p:nvGrpSpPr>
            <p:cNvPr id="30" name="组合 29"/>
            <p:cNvGrpSpPr/>
            <p:nvPr/>
          </p:nvGrpSpPr>
          <p:grpSpPr>
            <a:xfrm>
              <a:off x="7374195" y="589936"/>
              <a:ext cx="2998839" cy="471948"/>
              <a:chOff x="7482349" y="589936"/>
              <a:chExt cx="2998839" cy="471948"/>
            </a:xfrm>
            <a:grpFill/>
          </p:grpSpPr>
          <p:sp>
            <p:nvSpPr>
              <p:cNvPr id="34" name="矩形 33"/>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矩形 34"/>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1" name="组合 30"/>
            <p:cNvGrpSpPr/>
            <p:nvPr/>
          </p:nvGrpSpPr>
          <p:grpSpPr>
            <a:xfrm flipH="1">
              <a:off x="1804221" y="589936"/>
              <a:ext cx="2998839" cy="471948"/>
              <a:chOff x="2030362" y="978310"/>
              <a:chExt cx="2998839" cy="471948"/>
            </a:xfrm>
            <a:grpFill/>
          </p:grpSpPr>
          <p:sp>
            <p:nvSpPr>
              <p:cNvPr id="32" name="矩形 31"/>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6" name="矩形 35"/>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randombar(horizontal)">
                                      <p:cBhvr>
                                        <p:cTn id="7" dur="500"/>
                                        <p:tgtEl>
                                          <p:spTgt spid="2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randombar(horizontal)">
                                      <p:cBhvr>
                                        <p:cTn id="10" dur="500"/>
                                        <p:tgtEl>
                                          <p:spTgt spid="25"/>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randombar(horizontal)">
                                      <p:cBhvr>
                                        <p:cTn id="1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图片 21"/>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3" name="图片 22"/>
          <p:cNvPicPr>
            <a:picLocks noChangeAspect="1"/>
          </p:cNvPicPr>
          <p:nvPr/>
        </p:nvPicPr>
        <p:blipFill rotWithShape="1">
          <a:blip r:embed="rId4" cstate="email"/>
          <a:srcRect/>
          <a:stretch>
            <a:fillRect/>
          </a:stretch>
        </p:blipFill>
        <p:spPr>
          <a:xfrm>
            <a:off x="0" y="3382114"/>
            <a:ext cx="5369859" cy="2651133"/>
          </a:xfrm>
          <a:prstGeom prst="rect">
            <a:avLst/>
          </a:prstGeom>
        </p:spPr>
      </p:pic>
      <p:sp>
        <p:nvSpPr>
          <p:cNvPr id="17" name="矩形 16"/>
          <p:cNvSpPr/>
          <p:nvPr/>
        </p:nvSpPr>
        <p:spPr>
          <a:xfrm>
            <a:off x="1814053" y="2255087"/>
            <a:ext cx="8568814" cy="923330"/>
          </a:xfrm>
          <a:prstGeom prst="rect">
            <a:avLst/>
          </a:prstGeom>
        </p:spPr>
        <p:txBody>
          <a:bodyPr wrap="square">
            <a:spAutoFit/>
          </a:bodyPr>
          <a:lstStyle/>
          <a:p>
            <a:pPr algn="just">
              <a:lnSpc>
                <a:spcPct val="150000"/>
              </a:lnSpc>
            </a:pPr>
            <a:r>
              <a:rPr lang="zh-CN" altLang="en-US" sz="1200" spc="300" dirty="0">
                <a:solidFill>
                  <a:schemeClr val="accent5">
                    <a:lumMod val="50000"/>
                  </a:schemeClr>
                </a:solidFill>
                <a:latin typeface="微软雅黑" panose="020B0503020204020204" pitchFamily="34" charset="-122"/>
                <a:ea typeface="微软雅黑" panose="020B0503020204020204" pitchFamily="34" charset="-122"/>
              </a:rPr>
              <a:t>清明节又叫踏青节，在仲春与暮春之交，也就是冬至后的第</a:t>
            </a:r>
            <a:r>
              <a:rPr lang="en-US" altLang="zh-CN" sz="1200" spc="300" dirty="0">
                <a:solidFill>
                  <a:schemeClr val="accent5">
                    <a:lumMod val="50000"/>
                  </a:schemeClr>
                </a:solidFill>
                <a:latin typeface="微软雅黑" panose="020B0503020204020204" pitchFamily="34" charset="-122"/>
                <a:ea typeface="微软雅黑" panose="020B0503020204020204" pitchFamily="34" charset="-122"/>
              </a:rPr>
              <a:t>108</a:t>
            </a:r>
            <a:r>
              <a:rPr lang="zh-CN" altLang="en-US" sz="1200" spc="300" dirty="0">
                <a:solidFill>
                  <a:schemeClr val="accent5">
                    <a:lumMod val="50000"/>
                  </a:schemeClr>
                </a:solidFill>
                <a:latin typeface="微软雅黑" panose="020B0503020204020204" pitchFamily="34" charset="-122"/>
                <a:ea typeface="微软雅黑" panose="020B0503020204020204" pitchFamily="34" charset="-122"/>
              </a:rPr>
              <a:t>天。是中国传统节日，也是最重要的祭祀节日之一，是祭祖和扫墓的日子。中华民族传统的清明节大约始于周代，距今已有二千五百多年的历史。</a:t>
            </a:r>
          </a:p>
        </p:txBody>
      </p:sp>
      <p:sp>
        <p:nvSpPr>
          <p:cNvPr id="18" name="矩形 17"/>
          <p:cNvSpPr/>
          <p:nvPr/>
        </p:nvSpPr>
        <p:spPr>
          <a:xfrm>
            <a:off x="1814053" y="4456965"/>
            <a:ext cx="5006242" cy="1200329"/>
          </a:xfrm>
          <a:prstGeom prst="rect">
            <a:avLst/>
          </a:prstGeom>
        </p:spPr>
        <p:txBody>
          <a:bodyPr wrap="square">
            <a:spAutoFit/>
          </a:bodyPr>
          <a:lstStyle/>
          <a:p>
            <a:pPr>
              <a:lnSpc>
                <a:spcPct val="150000"/>
              </a:lnSpc>
            </a:pPr>
            <a:r>
              <a:rPr lang="en-US" altLang="zh-CN" sz="1200" spc="300" dirty="0">
                <a:solidFill>
                  <a:schemeClr val="accent5">
                    <a:lumMod val="50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50000"/>
                  </a:schemeClr>
                </a:solidFill>
                <a:latin typeface="微软雅黑" panose="020B0503020204020204" pitchFamily="34" charset="-122"/>
                <a:ea typeface="微软雅黑" panose="020B0503020204020204" pitchFamily="34" charset="-122"/>
              </a:rPr>
              <a:t>历书</a:t>
            </a:r>
            <a:r>
              <a:rPr lang="en-US" altLang="zh-CN" sz="1200" spc="300" dirty="0">
                <a:solidFill>
                  <a:schemeClr val="accent5">
                    <a:lumMod val="50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50000"/>
                  </a:schemeClr>
                </a:solidFill>
                <a:latin typeface="微软雅黑" panose="020B0503020204020204" pitchFamily="34" charset="-122"/>
                <a:ea typeface="微软雅黑" panose="020B0503020204020204" pitchFamily="34" charset="-122"/>
              </a:rPr>
              <a:t>：“春分后十五日，斗指丁，为清明，时万物皆洁齐而清明，盖时当气清景明，万物皆显，因此得名。”清明一到，气温升高，正是春耕的大好时节，故有“清明前后，种瓜点豆”之说。</a:t>
            </a:r>
          </a:p>
        </p:txBody>
      </p:sp>
      <p:grpSp>
        <p:nvGrpSpPr>
          <p:cNvPr id="19" name="组合 18"/>
          <p:cNvGrpSpPr/>
          <p:nvPr/>
        </p:nvGrpSpPr>
        <p:grpSpPr>
          <a:xfrm>
            <a:off x="1814053" y="3826799"/>
            <a:ext cx="3354344" cy="457630"/>
            <a:chOff x="5411042" y="3042201"/>
            <a:chExt cx="3354344" cy="457630"/>
          </a:xfrm>
        </p:grpSpPr>
        <p:pic>
          <p:nvPicPr>
            <p:cNvPr id="20" name="图片 19"/>
            <p:cNvPicPr>
              <a:picLocks noChangeAspect="1"/>
            </p:cNvPicPr>
            <p:nvPr/>
          </p:nvPicPr>
          <p:blipFill>
            <a:blip r:embed="rId5" cstate="email">
              <a:extLst>
                <a:ext uri="{BEBA8EAE-BF5A-486C-A8C5-ECC9F3942E4B}">
                  <a14:imgProps xmlns:a14="http://schemas.microsoft.com/office/drawing/2010/main">
                    <a14:imgLayer r:embed="rId6">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411042" y="3042201"/>
              <a:ext cx="505442" cy="457630"/>
            </a:xfrm>
            <a:prstGeom prst="rect">
              <a:avLst/>
            </a:prstGeom>
          </p:spPr>
        </p:pic>
        <p:sp>
          <p:nvSpPr>
            <p:cNvPr id="21" name="文本框 20"/>
            <p:cNvSpPr txBox="1"/>
            <p:nvPr/>
          </p:nvSpPr>
          <p:spPr>
            <a:xfrm>
              <a:off x="5945983" y="3086350"/>
              <a:ext cx="2819403" cy="369332"/>
            </a:xfrm>
            <a:prstGeom prst="rect">
              <a:avLst/>
            </a:prstGeom>
            <a:noFill/>
          </p:spPr>
          <p:txBody>
            <a:bodyPr wrap="square" rtlCol="0">
              <a:spAutoFit/>
            </a:bodyPr>
            <a:lstStyle/>
            <a:p>
              <a:r>
                <a:rPr lang="zh-CN" altLang="en-US" spc="600" dirty="0">
                  <a:solidFill>
                    <a:schemeClr val="accent5">
                      <a:lumMod val="50000"/>
                    </a:schemeClr>
                  </a:solidFill>
                  <a:latin typeface="微软雅黑" panose="020B0503020204020204" pitchFamily="34" charset="-122"/>
                  <a:ea typeface="微软雅黑" panose="020B0503020204020204" pitchFamily="34" charset="-122"/>
                </a:rPr>
                <a:t>添加标题</a:t>
              </a:r>
            </a:p>
          </p:txBody>
        </p:sp>
      </p:grpSp>
      <p:grpSp>
        <p:nvGrpSpPr>
          <p:cNvPr id="24" name="组合 23"/>
          <p:cNvGrpSpPr/>
          <p:nvPr/>
        </p:nvGrpSpPr>
        <p:grpSpPr>
          <a:xfrm>
            <a:off x="1814054" y="589936"/>
            <a:ext cx="8568813" cy="471948"/>
            <a:chOff x="1804221" y="589936"/>
            <a:chExt cx="8568813" cy="471948"/>
          </a:xfrm>
          <a:solidFill>
            <a:schemeClr val="accent5">
              <a:lumMod val="50000"/>
            </a:schemeClr>
          </a:solidFill>
        </p:grpSpPr>
        <p:grpSp>
          <p:nvGrpSpPr>
            <p:cNvPr id="25" name="组合 24"/>
            <p:cNvGrpSpPr/>
            <p:nvPr/>
          </p:nvGrpSpPr>
          <p:grpSpPr>
            <a:xfrm>
              <a:off x="7374195" y="589936"/>
              <a:ext cx="2998839" cy="471948"/>
              <a:chOff x="7482349" y="589936"/>
              <a:chExt cx="2998839" cy="471948"/>
            </a:xfrm>
            <a:grpFill/>
          </p:grpSpPr>
          <p:sp>
            <p:nvSpPr>
              <p:cNvPr id="29" name="矩形 28"/>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6" name="组合 25"/>
            <p:cNvGrpSpPr/>
            <p:nvPr/>
          </p:nvGrpSpPr>
          <p:grpSpPr>
            <a:xfrm flipH="1">
              <a:off x="1804221" y="589936"/>
              <a:ext cx="2998839" cy="471948"/>
              <a:chOff x="2030362" y="978310"/>
              <a:chExt cx="2998839" cy="471948"/>
            </a:xfrm>
            <a:grpFill/>
          </p:grpSpPr>
          <p:sp>
            <p:nvSpPr>
              <p:cNvPr id="27" name="矩形 26"/>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1" name="矩形 30"/>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pic>
        <p:nvPicPr>
          <p:cNvPr id="13314" name="Picture 2" descr="https://timgsa.baidu.com/timg?image&amp;quality=80&amp;size=b9999_10000&amp;sec=1520491027109&amp;di=a2e9aeff9747e3bf629e1e5957bf2592&amp;imgtype=0&amp;src=http%3A%2F%2Fphotocdn.sohu.com%2F20160107%2Fmp52839300_1452121507648_25.jpeg"/>
          <p:cNvPicPr>
            <a:picLocks noChangeAspect="1" noChangeArrowheads="1"/>
          </p:cNvPicPr>
          <p:nvPr/>
        </p:nvPicPr>
        <p:blipFill>
          <a:blip r:embed="rId7" cstate="email"/>
          <a:srcRect/>
          <a:stretch>
            <a:fillRect/>
          </a:stretch>
        </p:blipFill>
        <p:spPr bwMode="auto">
          <a:xfrm>
            <a:off x="7183912" y="3319375"/>
            <a:ext cx="3121435" cy="22751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email"/>
          <a:srcRect/>
          <a:stretch>
            <a:fillRect/>
          </a:stretch>
        </p:blipFill>
        <p:spPr>
          <a:xfrm>
            <a:off x="5473312" y="2730671"/>
            <a:ext cx="6718688" cy="2348753"/>
          </a:xfrm>
          <a:prstGeom prst="rect">
            <a:avLst/>
          </a:prstGeom>
        </p:spPr>
      </p:pic>
      <p:sp>
        <p:nvSpPr>
          <p:cNvPr id="25" name="矩形 24"/>
          <p:cNvSpPr/>
          <p:nvPr/>
        </p:nvSpPr>
        <p:spPr>
          <a:xfrm>
            <a:off x="4264165" y="1205607"/>
            <a:ext cx="6804212" cy="1198639"/>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5857925" y="1351461"/>
            <a:ext cx="4199297" cy="830997"/>
          </a:xfrm>
          <a:prstGeom prst="rect">
            <a:avLst/>
          </a:prstGeom>
        </p:spPr>
        <p:txBody>
          <a:bodyPr wrap="square">
            <a:spAutoFit/>
          </a:bodyPr>
          <a:lstStyle/>
          <a:p>
            <a:r>
              <a:rPr lang="zh-CN" altLang="en-US" sz="4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清明</a:t>
            </a:r>
            <a:r>
              <a:rPr lang="en-US" altLang="zh-CN" sz="4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48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时令</a:t>
            </a:r>
          </a:p>
        </p:txBody>
      </p:sp>
      <p:pic>
        <p:nvPicPr>
          <p:cNvPr id="29" name="图片 28"/>
          <p:cNvPicPr>
            <a:picLocks noChangeAspect="1"/>
          </p:cNvPicPr>
          <p:nvPr/>
        </p:nvPicPr>
        <p:blipFill>
          <a:blip r:embed="rId4" cstate="email">
            <a:extLst>
              <a:ext uri="{BEBA8EAE-BF5A-486C-A8C5-ECC9F3942E4B}">
                <a14:imgProps xmlns:a14="http://schemas.microsoft.com/office/drawing/2010/main">
                  <a14:imgLayer r:embed="rId5">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10724294" y="5063790"/>
            <a:ext cx="1099974" cy="995922"/>
          </a:xfrm>
          <a:prstGeom prst="rect">
            <a:avLst/>
          </a:prstGeom>
        </p:spPr>
      </p:pic>
      <p:grpSp>
        <p:nvGrpSpPr>
          <p:cNvPr id="35" name="组合 34"/>
          <p:cNvGrpSpPr/>
          <p:nvPr/>
        </p:nvGrpSpPr>
        <p:grpSpPr>
          <a:xfrm>
            <a:off x="4886668" y="2783637"/>
            <a:ext cx="5757198" cy="2778114"/>
            <a:chOff x="2330662" y="2577610"/>
            <a:chExt cx="5757198" cy="2778114"/>
          </a:xfrm>
        </p:grpSpPr>
        <p:sp>
          <p:nvSpPr>
            <p:cNvPr id="31" name="文本框 30"/>
            <p:cNvSpPr txBox="1"/>
            <p:nvPr/>
          </p:nvSpPr>
          <p:spPr>
            <a:xfrm>
              <a:off x="2330662" y="2577610"/>
              <a:ext cx="553998" cy="2778114"/>
            </a:xfrm>
            <a:prstGeom prst="rect">
              <a:avLst/>
            </a:prstGeom>
            <a:noFill/>
          </p:spPr>
          <p:txBody>
            <a:bodyPr vert="eaVert" wrap="square" rtlCol="0">
              <a:spAutoFit/>
            </a:bodyPr>
            <a:lstStyle/>
            <a:p>
              <a:r>
                <a:rPr lang="zh-CN" altLang="en-US" sz="2400" b="1" spc="600" dirty="0">
                  <a:solidFill>
                    <a:schemeClr val="accent5">
                      <a:lumMod val="75000"/>
                    </a:schemeClr>
                  </a:solidFill>
                  <a:latin typeface="微软雅黑" panose="020B0503020204020204" pitchFamily="34" charset="-122"/>
                  <a:ea typeface="微软雅黑" panose="020B0503020204020204" pitchFamily="34" charset="-122"/>
                </a:rPr>
                <a:t>清明节的由来</a:t>
              </a:r>
            </a:p>
          </p:txBody>
        </p:sp>
        <p:sp>
          <p:nvSpPr>
            <p:cNvPr id="32" name="文本框 31"/>
            <p:cNvSpPr txBox="1"/>
            <p:nvPr/>
          </p:nvSpPr>
          <p:spPr>
            <a:xfrm>
              <a:off x="4065062" y="2577610"/>
              <a:ext cx="553998" cy="2778114"/>
            </a:xfrm>
            <a:prstGeom prst="rect">
              <a:avLst/>
            </a:prstGeom>
            <a:noFill/>
          </p:spPr>
          <p:txBody>
            <a:bodyPr vert="eaVert" wrap="square" rtlCol="0">
              <a:spAutoFit/>
            </a:bodyPr>
            <a:lstStyle/>
            <a:p>
              <a:r>
                <a:rPr lang="zh-CN" altLang="en-US" sz="2400" b="1" spc="600" dirty="0">
                  <a:solidFill>
                    <a:schemeClr val="accent5">
                      <a:lumMod val="75000"/>
                    </a:schemeClr>
                  </a:solidFill>
                  <a:latin typeface="微软雅黑" panose="020B0503020204020204" pitchFamily="34" charset="-122"/>
                  <a:ea typeface="微软雅黑" panose="020B0503020204020204" pitchFamily="34" charset="-122"/>
                </a:rPr>
                <a:t>清明节的民俗</a:t>
              </a:r>
            </a:p>
          </p:txBody>
        </p:sp>
        <p:sp>
          <p:nvSpPr>
            <p:cNvPr id="33" name="文本框 32"/>
            <p:cNvSpPr txBox="1"/>
            <p:nvPr/>
          </p:nvSpPr>
          <p:spPr>
            <a:xfrm>
              <a:off x="5799462" y="2577610"/>
              <a:ext cx="553998" cy="2778114"/>
            </a:xfrm>
            <a:prstGeom prst="rect">
              <a:avLst/>
            </a:prstGeom>
            <a:noFill/>
          </p:spPr>
          <p:txBody>
            <a:bodyPr vert="eaVert" wrap="square" rtlCol="0">
              <a:spAutoFit/>
            </a:bodyPr>
            <a:lstStyle/>
            <a:p>
              <a:r>
                <a:rPr lang="zh-CN" altLang="en-US" sz="2400" b="1" spc="600" dirty="0">
                  <a:solidFill>
                    <a:schemeClr val="accent5">
                      <a:lumMod val="75000"/>
                    </a:schemeClr>
                  </a:solidFill>
                  <a:latin typeface="微软雅黑" panose="020B0503020204020204" pitchFamily="34" charset="-122"/>
                  <a:ea typeface="微软雅黑" panose="020B0503020204020204" pitchFamily="34" charset="-122"/>
                </a:rPr>
                <a:t>清明节的食物</a:t>
              </a:r>
            </a:p>
          </p:txBody>
        </p:sp>
        <p:sp>
          <p:nvSpPr>
            <p:cNvPr id="34" name="文本框 33"/>
            <p:cNvSpPr txBox="1"/>
            <p:nvPr/>
          </p:nvSpPr>
          <p:spPr>
            <a:xfrm>
              <a:off x="7533862" y="2577610"/>
              <a:ext cx="553998" cy="2778114"/>
            </a:xfrm>
            <a:prstGeom prst="rect">
              <a:avLst/>
            </a:prstGeom>
            <a:noFill/>
          </p:spPr>
          <p:txBody>
            <a:bodyPr vert="eaVert" wrap="square" rtlCol="0">
              <a:spAutoFit/>
            </a:bodyPr>
            <a:lstStyle/>
            <a:p>
              <a:r>
                <a:rPr lang="zh-CN" altLang="en-US" sz="2400" b="1" spc="600" dirty="0">
                  <a:solidFill>
                    <a:schemeClr val="accent5">
                      <a:lumMod val="75000"/>
                    </a:schemeClr>
                  </a:solidFill>
                  <a:latin typeface="微软雅黑" panose="020B0503020204020204" pitchFamily="34" charset="-122"/>
                  <a:ea typeface="微软雅黑" panose="020B0503020204020204" pitchFamily="34" charset="-122"/>
                </a:rPr>
                <a:t>清明节的诗歌</a:t>
              </a:r>
            </a:p>
          </p:txBody>
        </p:sp>
      </p:grpSp>
      <p:pic>
        <p:nvPicPr>
          <p:cNvPr id="36" name="图片 35"/>
          <p:cNvPicPr>
            <a:picLocks noChangeAspect="1"/>
          </p:cNvPicPr>
          <p:nvPr/>
        </p:nvPicPr>
        <p:blipFill>
          <a:blip r:embed="rId6" cstate="email"/>
          <a:stretch>
            <a:fillRect/>
          </a:stretch>
        </p:blipFill>
        <p:spPr>
          <a:xfrm>
            <a:off x="8938448" y="1865957"/>
            <a:ext cx="223682" cy="485323"/>
          </a:xfrm>
          <a:prstGeom prst="rect">
            <a:avLst/>
          </a:prstGeom>
        </p:spPr>
      </p:pic>
      <p:pic>
        <p:nvPicPr>
          <p:cNvPr id="19" name="图片 18"/>
          <p:cNvPicPr>
            <a:picLocks noChangeAspect="1"/>
          </p:cNvPicPr>
          <p:nvPr/>
        </p:nvPicPr>
        <p:blipFill rotWithShape="1">
          <a:blip r:embed="rId7" cstate="email"/>
          <a:srcRect/>
          <a:stretch>
            <a:fillRect/>
          </a:stretch>
        </p:blipFill>
        <p:spPr>
          <a:xfrm>
            <a:off x="0" y="3382114"/>
            <a:ext cx="5369859" cy="2651133"/>
          </a:xfrm>
          <a:prstGeom prst="rect">
            <a:avLst/>
          </a:prstGeom>
        </p:spPr>
      </p:pic>
      <p:pic>
        <p:nvPicPr>
          <p:cNvPr id="30" name="图片 29"/>
          <p:cNvPicPr>
            <a:picLocks noChangeAspect="1"/>
          </p:cNvPicPr>
          <p:nvPr/>
        </p:nvPicPr>
        <p:blipFill>
          <a:blip r:embed="rId8" cstate="email"/>
          <a:stretch>
            <a:fillRect/>
          </a:stretch>
        </p:blipFill>
        <p:spPr>
          <a:xfrm>
            <a:off x="-1" y="0"/>
            <a:ext cx="3617309" cy="3926270"/>
          </a:xfrm>
          <a:prstGeom prst="rect">
            <a:avLst/>
          </a:prstGeom>
        </p:spPr>
      </p:pic>
      <p:pic>
        <p:nvPicPr>
          <p:cNvPr id="37" name="图片 36"/>
          <p:cNvPicPr>
            <a:picLocks noChangeAspect="1"/>
          </p:cNvPicPr>
          <p:nvPr/>
        </p:nvPicPr>
        <p:blipFill>
          <a:blip r:embed="rId9" cstate="email"/>
          <a:stretch>
            <a:fillRect/>
          </a:stretch>
        </p:blipFill>
        <p:spPr>
          <a:xfrm>
            <a:off x="2260985" y="2202092"/>
            <a:ext cx="1899418" cy="1361904"/>
          </a:xfrm>
          <a:prstGeom prst="rect">
            <a:avLst/>
          </a:prstGeom>
        </p:spPr>
      </p:pic>
      <p:pic>
        <p:nvPicPr>
          <p:cNvPr id="38" name="图片 37"/>
          <p:cNvPicPr>
            <a:picLocks noChangeAspect="1"/>
          </p:cNvPicPr>
          <p:nvPr/>
        </p:nvPicPr>
        <p:blipFill>
          <a:blip r:embed="rId10" cstate="email"/>
          <a:stretch>
            <a:fillRect/>
          </a:stretch>
        </p:blipFill>
        <p:spPr>
          <a:xfrm>
            <a:off x="7474271" y="5741945"/>
            <a:ext cx="2054061" cy="582604"/>
          </a:xfrm>
          <a:prstGeom prst="rect">
            <a:avLst/>
          </a:prstGeom>
        </p:spPr>
      </p:pic>
      <p:pic>
        <p:nvPicPr>
          <p:cNvPr id="39" name="图片 38"/>
          <p:cNvPicPr>
            <a:picLocks noChangeAspect="1"/>
          </p:cNvPicPr>
          <p:nvPr/>
        </p:nvPicPr>
        <p:blipFill>
          <a:blip r:embed="rId11" cstate="email"/>
          <a:stretch>
            <a:fillRect/>
          </a:stretch>
        </p:blipFill>
        <p:spPr>
          <a:xfrm>
            <a:off x="1109870" y="4028812"/>
            <a:ext cx="2054061" cy="7114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1000" fill="hold"/>
                                        <p:tgtEl>
                                          <p:spTgt spid="36"/>
                                        </p:tgtEl>
                                        <p:attrNameLst>
                                          <p:attrName>ppt_w</p:attrName>
                                        </p:attrNameLst>
                                      </p:cBhvr>
                                      <p:tavLst>
                                        <p:tav tm="0">
                                          <p:val>
                                            <p:fltVal val="0"/>
                                          </p:val>
                                        </p:tav>
                                        <p:tav tm="100000">
                                          <p:val>
                                            <p:strVal val="#ppt_w"/>
                                          </p:val>
                                        </p:tav>
                                      </p:tavLst>
                                    </p:anim>
                                    <p:anim calcmode="lin" valueType="num">
                                      <p:cBhvr>
                                        <p:cTn id="8" dur="1000" fill="hold"/>
                                        <p:tgtEl>
                                          <p:spTgt spid="36"/>
                                        </p:tgtEl>
                                        <p:attrNameLst>
                                          <p:attrName>ppt_h</p:attrName>
                                        </p:attrNameLst>
                                      </p:cBhvr>
                                      <p:tavLst>
                                        <p:tav tm="0">
                                          <p:val>
                                            <p:fltVal val="0"/>
                                          </p:val>
                                        </p:tav>
                                        <p:tav tm="100000">
                                          <p:val>
                                            <p:strVal val="#ppt_h"/>
                                          </p:val>
                                        </p:tav>
                                      </p:tavLst>
                                    </p:anim>
                                    <p:anim calcmode="lin" valueType="num">
                                      <p:cBhvr>
                                        <p:cTn id="9" dur="1000" fill="hold"/>
                                        <p:tgtEl>
                                          <p:spTgt spid="36"/>
                                        </p:tgtEl>
                                        <p:attrNameLst>
                                          <p:attrName>style.rotation</p:attrName>
                                        </p:attrNameLst>
                                      </p:cBhvr>
                                      <p:tavLst>
                                        <p:tav tm="0">
                                          <p:val>
                                            <p:fltVal val="90"/>
                                          </p:val>
                                        </p:tav>
                                        <p:tav tm="100000">
                                          <p:val>
                                            <p:fltVal val="0"/>
                                          </p:val>
                                        </p:tav>
                                      </p:tavLst>
                                    </p:anim>
                                    <p:animEffect transition="in" filter="fade">
                                      <p:cBhvr>
                                        <p:cTn id="10" dur="1000"/>
                                        <p:tgtEl>
                                          <p:spTgt spid="36"/>
                                        </p:tgtEl>
                                      </p:cBhvr>
                                    </p:animEffect>
                                  </p:childTnLst>
                                </p:cTn>
                              </p:par>
                              <p:par>
                                <p:cTn id="11" presetID="3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p:cTn id="13" dur="1000" fill="hold"/>
                                        <p:tgtEl>
                                          <p:spTgt spid="35"/>
                                        </p:tgtEl>
                                        <p:attrNameLst>
                                          <p:attrName>ppt_w</p:attrName>
                                        </p:attrNameLst>
                                      </p:cBhvr>
                                      <p:tavLst>
                                        <p:tav tm="0">
                                          <p:val>
                                            <p:fltVal val="0"/>
                                          </p:val>
                                        </p:tav>
                                        <p:tav tm="100000">
                                          <p:val>
                                            <p:strVal val="#ppt_w"/>
                                          </p:val>
                                        </p:tav>
                                      </p:tavLst>
                                    </p:anim>
                                    <p:anim calcmode="lin" valueType="num">
                                      <p:cBhvr>
                                        <p:cTn id="14" dur="1000" fill="hold"/>
                                        <p:tgtEl>
                                          <p:spTgt spid="35"/>
                                        </p:tgtEl>
                                        <p:attrNameLst>
                                          <p:attrName>ppt_h</p:attrName>
                                        </p:attrNameLst>
                                      </p:cBhvr>
                                      <p:tavLst>
                                        <p:tav tm="0">
                                          <p:val>
                                            <p:fltVal val="0"/>
                                          </p:val>
                                        </p:tav>
                                        <p:tav tm="100000">
                                          <p:val>
                                            <p:strVal val="#ppt_h"/>
                                          </p:val>
                                        </p:tav>
                                      </p:tavLst>
                                    </p:anim>
                                    <p:anim calcmode="lin" valueType="num">
                                      <p:cBhvr>
                                        <p:cTn id="15" dur="1000" fill="hold"/>
                                        <p:tgtEl>
                                          <p:spTgt spid="35"/>
                                        </p:tgtEl>
                                        <p:attrNameLst>
                                          <p:attrName>style.rotation</p:attrName>
                                        </p:attrNameLst>
                                      </p:cBhvr>
                                      <p:tavLst>
                                        <p:tav tm="0">
                                          <p:val>
                                            <p:fltVal val="90"/>
                                          </p:val>
                                        </p:tav>
                                        <p:tav tm="100000">
                                          <p:val>
                                            <p:fltVal val="0"/>
                                          </p:val>
                                        </p:tav>
                                      </p:tavLst>
                                    </p:anim>
                                    <p:animEffect transition="in" filter="fade">
                                      <p:cBhvr>
                                        <p:cTn id="16" dur="10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9"/>
                                        </p:tgtEl>
                                        <p:attrNameLst>
                                          <p:attrName>style.visibility</p:attrName>
                                        </p:attrNameLst>
                                      </p:cBhvr>
                                      <p:to>
                                        <p:strVal val="visible"/>
                                      </p:to>
                                    </p:set>
                                    <p:anim calcmode="lin" valueType="num">
                                      <p:cBhvr>
                                        <p:cTn id="21" dur="500" fill="hold"/>
                                        <p:tgtEl>
                                          <p:spTgt spid="29"/>
                                        </p:tgtEl>
                                        <p:attrNameLst>
                                          <p:attrName>ppt_w</p:attrName>
                                        </p:attrNameLst>
                                      </p:cBhvr>
                                      <p:tavLst>
                                        <p:tav tm="0">
                                          <p:val>
                                            <p:fltVal val="0"/>
                                          </p:val>
                                        </p:tav>
                                        <p:tav tm="100000">
                                          <p:val>
                                            <p:strVal val="#ppt_w"/>
                                          </p:val>
                                        </p:tav>
                                      </p:tavLst>
                                    </p:anim>
                                    <p:anim calcmode="lin" valueType="num">
                                      <p:cBhvr>
                                        <p:cTn id="22" dur="500" fill="hold"/>
                                        <p:tgtEl>
                                          <p:spTgt spid="29"/>
                                        </p:tgtEl>
                                        <p:attrNameLst>
                                          <p:attrName>ppt_h</p:attrName>
                                        </p:attrNameLst>
                                      </p:cBhvr>
                                      <p:tavLst>
                                        <p:tav tm="0">
                                          <p:val>
                                            <p:fltVal val="0"/>
                                          </p:val>
                                        </p:tav>
                                        <p:tav tm="100000">
                                          <p:val>
                                            <p:strVal val="#ppt_h"/>
                                          </p:val>
                                        </p:tav>
                                      </p:tavLst>
                                    </p:anim>
                                    <p:animEffect transition="in" filter="fade">
                                      <p:cBhvr>
                                        <p:cTn id="2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email"/>
          <a:stretch>
            <a:fillRect/>
          </a:stretch>
        </p:blipFill>
        <p:spPr>
          <a:xfrm>
            <a:off x="3495984" y="0"/>
            <a:ext cx="8572500" cy="6858000"/>
          </a:xfrm>
          <a:prstGeom prst="rect">
            <a:avLst/>
          </a:prstGeom>
        </p:spPr>
      </p:pic>
      <p:grpSp>
        <p:nvGrpSpPr>
          <p:cNvPr id="13" name="组合 12"/>
          <p:cNvGrpSpPr/>
          <p:nvPr/>
        </p:nvGrpSpPr>
        <p:grpSpPr>
          <a:xfrm>
            <a:off x="1985307" y="2035673"/>
            <a:ext cx="5006242" cy="1830495"/>
            <a:chOff x="5376625" y="3874305"/>
            <a:chExt cx="5006242" cy="1830495"/>
          </a:xfrm>
        </p:grpSpPr>
        <p:sp>
          <p:nvSpPr>
            <p:cNvPr id="14" name="矩形 13"/>
            <p:cNvSpPr/>
            <p:nvPr/>
          </p:nvSpPr>
          <p:spPr>
            <a:xfrm>
              <a:off x="5376625" y="4504471"/>
              <a:ext cx="5006242" cy="1200329"/>
            </a:xfrm>
            <a:prstGeom prst="rect">
              <a:avLst/>
            </a:prstGeom>
          </p:spPr>
          <p:txBody>
            <a:bodyPr wrap="square">
              <a:spAutoFit/>
            </a:bodyPr>
            <a:lstStyle/>
            <a:p>
              <a:pPr>
                <a:lnSpc>
                  <a:spcPct val="150000"/>
                </a:lnSpc>
              </a:pPr>
              <a:r>
                <a:rPr lang="en-US" altLang="zh-CN" sz="1200" spc="300" dirty="0">
                  <a:solidFill>
                    <a:srgbClr val="54BCA5"/>
                  </a:solidFill>
                  <a:latin typeface="微软雅黑" panose="020B0503020204020204" pitchFamily="34" charset="-122"/>
                  <a:ea typeface="微软雅黑" panose="020B0503020204020204" pitchFamily="34" charset="-122"/>
                </a:rPr>
                <a:t>《</a:t>
              </a:r>
              <a:r>
                <a:rPr lang="zh-CN" altLang="en-US" sz="1200" spc="300" dirty="0">
                  <a:solidFill>
                    <a:srgbClr val="54BCA5"/>
                  </a:solidFill>
                  <a:latin typeface="微软雅黑" panose="020B0503020204020204" pitchFamily="34" charset="-122"/>
                  <a:ea typeface="微软雅黑" panose="020B0503020204020204" pitchFamily="34" charset="-122"/>
                </a:rPr>
                <a:t>历书</a:t>
              </a:r>
              <a:r>
                <a:rPr lang="en-US" altLang="zh-CN" sz="1200" spc="300" dirty="0">
                  <a:solidFill>
                    <a:srgbClr val="54BCA5"/>
                  </a:solidFill>
                  <a:latin typeface="微软雅黑" panose="020B0503020204020204" pitchFamily="34" charset="-122"/>
                  <a:ea typeface="微软雅黑" panose="020B0503020204020204" pitchFamily="34" charset="-122"/>
                </a:rPr>
                <a:t>》</a:t>
              </a:r>
              <a:r>
                <a:rPr lang="zh-CN" altLang="en-US" sz="1200" spc="300" dirty="0">
                  <a:solidFill>
                    <a:srgbClr val="54BCA5"/>
                  </a:solidFill>
                  <a:latin typeface="微软雅黑" panose="020B0503020204020204" pitchFamily="34" charset="-122"/>
                  <a:ea typeface="微软雅黑" panose="020B0503020204020204" pitchFamily="34" charset="-122"/>
                </a:rPr>
                <a:t>：“春分后十五日，斗指丁，为清明，时万物皆洁齐而清明，盖时当气清景明，万物皆显，因此得名。”清明一到，气温升高，正是春耕的大好时节，故有“清明前后，种瓜点豆”之说。</a:t>
              </a:r>
            </a:p>
          </p:txBody>
        </p:sp>
        <p:grpSp>
          <p:nvGrpSpPr>
            <p:cNvPr id="15" name="组合 14"/>
            <p:cNvGrpSpPr/>
            <p:nvPr/>
          </p:nvGrpSpPr>
          <p:grpSpPr>
            <a:xfrm>
              <a:off x="5376625" y="3874305"/>
              <a:ext cx="3354344" cy="457630"/>
              <a:chOff x="5411042" y="3042201"/>
              <a:chExt cx="3354344" cy="457630"/>
            </a:xfrm>
          </p:grpSpPr>
          <p:pic>
            <p:nvPicPr>
              <p:cNvPr id="16" name="图片 15"/>
              <p:cNvPicPr>
                <a:picLocks noChangeAspect="1"/>
              </p:cNvPicPr>
              <p:nvPr/>
            </p:nvPicPr>
            <p:blipFill>
              <a:blip r:embed="rId4" cstate="email">
                <a:extLst>
                  <a:ext uri="{BEBA8EAE-BF5A-486C-A8C5-ECC9F3942E4B}">
                    <a14:imgProps xmlns:a14="http://schemas.microsoft.com/office/drawing/2010/main">
                      <a14:imgLayer r:embed="rId5">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411042" y="3042201"/>
                <a:ext cx="505442" cy="457630"/>
              </a:xfrm>
              <a:prstGeom prst="rect">
                <a:avLst/>
              </a:prstGeom>
            </p:spPr>
          </p:pic>
          <p:sp>
            <p:nvSpPr>
              <p:cNvPr id="17" name="文本框 16"/>
              <p:cNvSpPr txBox="1"/>
              <p:nvPr/>
            </p:nvSpPr>
            <p:spPr>
              <a:xfrm>
                <a:off x="5945983" y="3086350"/>
                <a:ext cx="2819403" cy="369332"/>
              </a:xfrm>
              <a:prstGeom prst="rect">
                <a:avLst/>
              </a:prstGeom>
              <a:noFill/>
            </p:spPr>
            <p:txBody>
              <a:bodyPr wrap="square" rtlCol="0">
                <a:spAutoFit/>
              </a:bodyPr>
              <a:lstStyle/>
              <a:p>
                <a:r>
                  <a:rPr lang="zh-CN" altLang="en-US" spc="600" dirty="0">
                    <a:solidFill>
                      <a:srgbClr val="54BCA5"/>
                    </a:solidFill>
                    <a:latin typeface="微软雅黑" panose="020B0503020204020204" pitchFamily="34" charset="-122"/>
                    <a:ea typeface="微软雅黑" panose="020B0503020204020204" pitchFamily="34" charset="-122"/>
                  </a:rPr>
                  <a:t>添加标题</a:t>
                </a:r>
              </a:p>
            </p:txBody>
          </p:sp>
        </p:grpSp>
      </p:grpSp>
      <p:sp>
        <p:nvSpPr>
          <p:cNvPr id="18" name="矩形 17"/>
          <p:cNvSpPr/>
          <p:nvPr/>
        </p:nvSpPr>
        <p:spPr>
          <a:xfrm>
            <a:off x="1985307" y="4111460"/>
            <a:ext cx="4836834" cy="1200329"/>
          </a:xfrm>
          <a:prstGeom prst="rect">
            <a:avLst/>
          </a:prstGeom>
        </p:spPr>
        <p:txBody>
          <a:bodyPr wrap="square">
            <a:spAutoFit/>
          </a:bodyPr>
          <a:lstStyle/>
          <a:p>
            <a:pPr algn="just">
              <a:lnSpc>
                <a:spcPct val="150000"/>
              </a:lnSpc>
            </a:pPr>
            <a:r>
              <a:rPr lang="zh-CN" altLang="en-US" sz="1200" spc="300" dirty="0">
                <a:solidFill>
                  <a:srgbClr val="54BCA5"/>
                </a:solidFill>
                <a:latin typeface="微软雅黑" panose="020B0503020204020204" pitchFamily="34" charset="-122"/>
                <a:ea typeface="微软雅黑" panose="020B0503020204020204" pitchFamily="34" charset="-122"/>
              </a:rPr>
              <a:t>清明节又叫踏青节，在仲春与暮春之交，也就是冬至后的第</a:t>
            </a:r>
            <a:r>
              <a:rPr lang="en-US" altLang="zh-CN" sz="1200" spc="300" dirty="0">
                <a:solidFill>
                  <a:srgbClr val="54BCA5"/>
                </a:solidFill>
                <a:latin typeface="微软雅黑" panose="020B0503020204020204" pitchFamily="34" charset="-122"/>
                <a:ea typeface="微软雅黑" panose="020B0503020204020204" pitchFamily="34" charset="-122"/>
              </a:rPr>
              <a:t>108</a:t>
            </a:r>
            <a:r>
              <a:rPr lang="zh-CN" altLang="en-US" sz="1200" spc="300" dirty="0">
                <a:solidFill>
                  <a:srgbClr val="54BCA5"/>
                </a:solidFill>
                <a:latin typeface="微软雅黑" panose="020B0503020204020204" pitchFamily="34" charset="-122"/>
                <a:ea typeface="微软雅黑" panose="020B0503020204020204" pitchFamily="34" charset="-122"/>
              </a:rPr>
              <a:t>天。是中国传统节日，也是最重要的祭祀节日之一，是祭祖和扫墓的日子。中华民族传统的清明节大约始于周代，距今已有二千五百多年的历史。</a:t>
            </a:r>
          </a:p>
        </p:txBody>
      </p:sp>
      <p:grpSp>
        <p:nvGrpSpPr>
          <p:cNvPr id="19" name="组合 18"/>
          <p:cNvGrpSpPr/>
          <p:nvPr/>
        </p:nvGrpSpPr>
        <p:grpSpPr>
          <a:xfrm>
            <a:off x="1814054" y="589936"/>
            <a:ext cx="8568813" cy="471948"/>
            <a:chOff x="1804221" y="589936"/>
            <a:chExt cx="8568813" cy="471948"/>
          </a:xfrm>
          <a:solidFill>
            <a:schemeClr val="accent5">
              <a:lumMod val="50000"/>
            </a:schemeClr>
          </a:solidFill>
        </p:grpSpPr>
        <p:grpSp>
          <p:nvGrpSpPr>
            <p:cNvPr id="20" name="组合 19"/>
            <p:cNvGrpSpPr/>
            <p:nvPr/>
          </p:nvGrpSpPr>
          <p:grpSpPr>
            <a:xfrm>
              <a:off x="7374195" y="589936"/>
              <a:ext cx="2998839" cy="471948"/>
              <a:chOff x="7482349" y="589936"/>
              <a:chExt cx="2998839" cy="471948"/>
            </a:xfrm>
            <a:grpFill/>
          </p:grpSpPr>
          <p:sp>
            <p:nvSpPr>
              <p:cNvPr id="24" name="矩形 23"/>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flipH="1">
              <a:off x="1804221" y="589936"/>
              <a:ext cx="2998839" cy="471948"/>
              <a:chOff x="2030362" y="978310"/>
              <a:chExt cx="2998839" cy="471948"/>
            </a:xfrm>
            <a:grpFill/>
          </p:grpSpPr>
          <p:sp>
            <p:nvSpPr>
              <p:cNvPr id="22" name="矩形 21"/>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6" name="矩形 25"/>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pic>
        <p:nvPicPr>
          <p:cNvPr id="14338" name="Picture 2" descr="https://timgsa.baidu.com/timg?image&amp;quality=80&amp;size=b9999_10000&amp;sec=1521085834&amp;di=c9023a7851e8048f7f7d623f82705640&amp;imgtype=jpg&amp;er=1&amp;src=http%3A%2F%2Fs9.rr.itc.cn%2Fr%2FwapChange%2F20165_2_0%2Fa5iqrt8806586040352.jpg"/>
          <p:cNvPicPr>
            <a:picLocks noChangeAspect="1" noChangeArrowheads="1"/>
          </p:cNvPicPr>
          <p:nvPr/>
        </p:nvPicPr>
        <p:blipFill>
          <a:blip r:embed="rId6" cstate="email"/>
          <a:srcRect/>
          <a:stretch>
            <a:fillRect/>
          </a:stretch>
        </p:blipFill>
        <p:spPr bwMode="auto">
          <a:xfrm>
            <a:off x="7295962" y="2459315"/>
            <a:ext cx="1936377" cy="1290918"/>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p:cNvPicPr>
            <a:picLocks noChangeAspect="1"/>
          </p:cNvPicPr>
          <p:nvPr/>
        </p:nvPicPr>
        <p:blipFill>
          <a:blip r:embed="rId7" cstate="email"/>
          <a:stretch>
            <a:fillRect/>
          </a:stretch>
        </p:blipFill>
        <p:spPr>
          <a:xfrm>
            <a:off x="7295962" y="4111460"/>
            <a:ext cx="1936377" cy="12896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email"/>
          <a:srcRect/>
          <a:stretch>
            <a:fillRect/>
          </a:stretch>
        </p:blipFill>
        <p:spPr>
          <a:xfrm>
            <a:off x="0" y="3382114"/>
            <a:ext cx="5369859" cy="2651133"/>
          </a:xfrm>
          <a:prstGeom prst="rect">
            <a:avLst/>
          </a:prstGeom>
        </p:spPr>
      </p:pic>
      <p:pic>
        <p:nvPicPr>
          <p:cNvPr id="20" name="图片 19"/>
          <p:cNvPicPr>
            <a:picLocks noChangeAspect="1"/>
          </p:cNvPicPr>
          <p:nvPr/>
        </p:nvPicPr>
        <p:blipFill>
          <a:blip r:embed="rId5" cstate="email"/>
          <a:stretch>
            <a:fillRect/>
          </a:stretch>
        </p:blipFill>
        <p:spPr>
          <a:xfrm>
            <a:off x="9237399" y="2098548"/>
            <a:ext cx="2054061" cy="690457"/>
          </a:xfrm>
          <a:prstGeom prst="rect">
            <a:avLst/>
          </a:prstGeom>
        </p:spPr>
      </p:pic>
      <p:grpSp>
        <p:nvGrpSpPr>
          <p:cNvPr id="24" name="组合 23"/>
          <p:cNvGrpSpPr/>
          <p:nvPr/>
        </p:nvGrpSpPr>
        <p:grpSpPr>
          <a:xfrm>
            <a:off x="3300071" y="2036917"/>
            <a:ext cx="3087330" cy="2182761"/>
            <a:chOff x="3215148" y="1976284"/>
            <a:chExt cx="3087330" cy="2182761"/>
          </a:xfrm>
          <a:solidFill>
            <a:schemeClr val="accent5">
              <a:lumMod val="50000"/>
            </a:schemeClr>
          </a:solidFill>
        </p:grpSpPr>
        <p:sp>
          <p:nvSpPr>
            <p:cNvPr id="22" name="矩形 21"/>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latin typeface="微软雅黑" panose="020B0503020204020204" pitchFamily="34" charset="-122"/>
                  <a:ea typeface="微软雅黑" panose="020B0503020204020204" pitchFamily="34" charset="-122"/>
                </a:rPr>
                <a:t>肆</a:t>
              </a:r>
            </a:p>
          </p:txBody>
        </p:sp>
      </p:grpSp>
      <p:sp>
        <p:nvSpPr>
          <p:cNvPr id="42" name="文本框 41"/>
          <p:cNvSpPr txBox="1"/>
          <p:nvPr/>
        </p:nvSpPr>
        <p:spPr>
          <a:xfrm>
            <a:off x="6128159" y="3555280"/>
            <a:ext cx="3963056" cy="646331"/>
          </a:xfrm>
          <a:prstGeom prst="rect">
            <a:avLst/>
          </a:prstGeom>
          <a:noFill/>
        </p:spPr>
        <p:txBody>
          <a:bodyPr vert="horz" wrap="square" rtlCol="0">
            <a:spAutoFit/>
          </a:bodyPr>
          <a:lstStyle/>
          <a:p>
            <a:r>
              <a:rPr lang="zh-CN" altLang="en-US" sz="3600" b="1" spc="600" dirty="0">
                <a:solidFill>
                  <a:schemeClr val="accent5">
                    <a:lumMod val="75000"/>
                  </a:schemeClr>
                </a:solidFill>
                <a:latin typeface="微软雅黑" panose="020B0503020204020204" pitchFamily="34" charset="-122"/>
                <a:ea typeface="微软雅黑" panose="020B0503020204020204" pitchFamily="34" charset="-122"/>
              </a:rPr>
              <a:t>清明节的诗歌</a:t>
            </a:r>
          </a:p>
        </p:txBody>
      </p:sp>
      <p:pic>
        <p:nvPicPr>
          <p:cNvPr id="43" name="图片 42"/>
          <p:cNvPicPr>
            <a:picLocks noChangeAspect="1"/>
          </p:cNvPicPr>
          <p:nvPr/>
        </p:nvPicPr>
        <p:blipFill>
          <a:blip r:embed="rId6" cstate="email">
            <a:extLst>
              <a:ext uri="{BEBA8EAE-BF5A-486C-A8C5-ECC9F3942E4B}">
                <a14:imgProps xmlns:a14="http://schemas.microsoft.com/office/drawing/2010/main">
                  <a14:imgLayer r:embed="rId7">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331552" y="2098549"/>
            <a:ext cx="1128471" cy="1021724"/>
          </a:xfrm>
          <a:prstGeom prst="rect">
            <a:avLst/>
          </a:prstGeom>
        </p:spPr>
      </p:pic>
      <p:pic>
        <p:nvPicPr>
          <p:cNvPr id="21" name="图片 20"/>
          <p:cNvPicPr>
            <a:picLocks noChangeAspect="1"/>
          </p:cNvPicPr>
          <p:nvPr/>
        </p:nvPicPr>
        <p:blipFill>
          <a:blip r:embed="rId8" cstate="email"/>
          <a:stretch>
            <a:fillRect/>
          </a:stretch>
        </p:blipFill>
        <p:spPr>
          <a:xfrm>
            <a:off x="746464" y="2608729"/>
            <a:ext cx="2054061" cy="711475"/>
          </a:xfrm>
          <a:prstGeom prst="rect">
            <a:avLst/>
          </a:prstGeom>
        </p:spPr>
      </p:pic>
      <p:pic>
        <p:nvPicPr>
          <p:cNvPr id="2" name="图片 1"/>
          <p:cNvPicPr>
            <a:picLocks noChangeAspect="1"/>
          </p:cNvPicPr>
          <p:nvPr/>
        </p:nvPicPr>
        <p:blipFill>
          <a:blip r:embed="rId9" cstate="email"/>
          <a:stretch>
            <a:fillRect/>
          </a:stretch>
        </p:blipFill>
        <p:spPr>
          <a:xfrm>
            <a:off x="9740877" y="5016726"/>
            <a:ext cx="2451123" cy="1774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email">
            <a:extLst>
              <a:ext uri="{BEBA8EAE-BF5A-486C-A8C5-ECC9F3942E4B}">
                <a14:imgProps xmlns:a14="http://schemas.microsoft.com/office/drawing/2010/main">
                  <a14:imgLayer r:embed="rId4">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Lst>
          </a:blip>
          <a:stretch>
            <a:fillRect/>
          </a:stretch>
        </p:blipFill>
        <p:spPr>
          <a:xfrm>
            <a:off x="2237147" y="1684554"/>
            <a:ext cx="1567936" cy="4224563"/>
          </a:xfrm>
          <a:prstGeom prst="rect">
            <a:avLst/>
          </a:prstGeom>
        </p:spPr>
      </p:pic>
      <p:pic>
        <p:nvPicPr>
          <p:cNvPr id="14" name="图片 13"/>
          <p:cNvPicPr>
            <a:picLocks noChangeAspect="1"/>
          </p:cNvPicPr>
          <p:nvPr/>
        </p:nvPicPr>
        <p:blipFill>
          <a:blip r:embed="rId5" cstate="email">
            <a:extLst>
              <a:ext uri="{BEBA8EAE-BF5A-486C-A8C5-ECC9F3942E4B}">
                <a14:imgProps xmlns:a14="http://schemas.microsoft.com/office/drawing/2010/main">
                  <a14:imgLayer r:embed="rId6">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3479281" y="2618797"/>
            <a:ext cx="651604" cy="589966"/>
          </a:xfrm>
          <a:prstGeom prst="rect">
            <a:avLst/>
          </a:prstGeom>
        </p:spPr>
      </p:pic>
      <p:grpSp>
        <p:nvGrpSpPr>
          <p:cNvPr id="17" name="组合 16"/>
          <p:cNvGrpSpPr/>
          <p:nvPr/>
        </p:nvGrpSpPr>
        <p:grpSpPr>
          <a:xfrm>
            <a:off x="5043139" y="1888189"/>
            <a:ext cx="4075055" cy="654033"/>
            <a:chOff x="5411042" y="3042201"/>
            <a:chExt cx="4075055" cy="654033"/>
          </a:xfrm>
        </p:grpSpPr>
        <p:pic>
          <p:nvPicPr>
            <p:cNvPr id="18" name="图片 17"/>
            <p:cNvPicPr>
              <a:picLocks noChangeAspect="1"/>
            </p:cNvPicPr>
            <p:nvPr/>
          </p:nvPicPr>
          <p:blipFill>
            <a:blip r:embed="rId7" cstate="email">
              <a:extLst>
                <a:ext uri="{BEBA8EAE-BF5A-486C-A8C5-ECC9F3942E4B}">
                  <a14:imgProps xmlns:a14="http://schemas.microsoft.com/office/drawing/2010/main">
                    <a14:imgLayer r:embed="rId8">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411042" y="3042201"/>
              <a:ext cx="505442" cy="457630"/>
            </a:xfrm>
            <a:prstGeom prst="rect">
              <a:avLst/>
            </a:prstGeom>
          </p:spPr>
        </p:pic>
        <p:sp>
          <p:nvSpPr>
            <p:cNvPr id="19" name="文本框 18"/>
            <p:cNvSpPr txBox="1"/>
            <p:nvPr/>
          </p:nvSpPr>
          <p:spPr>
            <a:xfrm>
              <a:off x="6666694" y="3326902"/>
              <a:ext cx="2819403" cy="369332"/>
            </a:xfrm>
            <a:prstGeom prst="rect">
              <a:avLst/>
            </a:prstGeom>
            <a:noFill/>
          </p:spPr>
          <p:txBody>
            <a:bodyPr wrap="square" rtlCol="0">
              <a:spAutoFit/>
            </a:bodyPr>
            <a:lstStyle/>
            <a:p>
              <a:r>
                <a:rPr lang="zh-CN" altLang="en-US" spc="600" dirty="0">
                  <a:solidFill>
                    <a:schemeClr val="accent5">
                      <a:lumMod val="50000"/>
                    </a:schemeClr>
                  </a:solidFill>
                  <a:latin typeface="微软雅黑" panose="020B0503020204020204" pitchFamily="34" charset="-122"/>
                  <a:ea typeface="微软雅黑" panose="020B0503020204020204" pitchFamily="34" charset="-122"/>
                </a:rPr>
                <a:t>清明</a:t>
              </a:r>
            </a:p>
          </p:txBody>
        </p:sp>
      </p:grpSp>
      <p:pic>
        <p:nvPicPr>
          <p:cNvPr id="23" name="图片 22"/>
          <p:cNvPicPr>
            <a:picLocks noChangeAspect="1"/>
          </p:cNvPicPr>
          <p:nvPr/>
        </p:nvPicPr>
        <p:blipFill>
          <a:blip r:embed="rId7" cstate="email">
            <a:extLst>
              <a:ext uri="{BEBA8EAE-BF5A-486C-A8C5-ECC9F3942E4B}">
                <a14:imgProps xmlns:a14="http://schemas.microsoft.com/office/drawing/2010/main">
                  <a14:imgLayer r:embed="rId8">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4958825" y="3935369"/>
            <a:ext cx="505442" cy="457630"/>
          </a:xfrm>
          <a:prstGeom prst="rect">
            <a:avLst/>
          </a:prstGeom>
        </p:spPr>
      </p:pic>
      <p:grpSp>
        <p:nvGrpSpPr>
          <p:cNvPr id="25" name="组合 24"/>
          <p:cNvGrpSpPr/>
          <p:nvPr/>
        </p:nvGrpSpPr>
        <p:grpSpPr>
          <a:xfrm>
            <a:off x="1814054" y="589936"/>
            <a:ext cx="8568813" cy="471948"/>
            <a:chOff x="1804221" y="589936"/>
            <a:chExt cx="8568813" cy="471948"/>
          </a:xfrm>
          <a:solidFill>
            <a:schemeClr val="accent5">
              <a:lumMod val="50000"/>
            </a:schemeClr>
          </a:solidFill>
        </p:grpSpPr>
        <p:grpSp>
          <p:nvGrpSpPr>
            <p:cNvPr id="26" name="组合 25"/>
            <p:cNvGrpSpPr/>
            <p:nvPr/>
          </p:nvGrpSpPr>
          <p:grpSpPr>
            <a:xfrm>
              <a:off x="7374195" y="589936"/>
              <a:ext cx="2998839" cy="471948"/>
              <a:chOff x="7482349" y="589936"/>
              <a:chExt cx="2998839" cy="471948"/>
            </a:xfrm>
            <a:grpFill/>
          </p:grpSpPr>
          <p:sp>
            <p:nvSpPr>
              <p:cNvPr id="30" name="矩形 29"/>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flipH="1">
              <a:off x="1804221" y="589936"/>
              <a:ext cx="2998839" cy="471948"/>
              <a:chOff x="2030362" y="978310"/>
              <a:chExt cx="2998839" cy="471948"/>
            </a:xfrm>
            <a:grpFill/>
          </p:grpSpPr>
          <p:sp>
            <p:nvSpPr>
              <p:cNvPr id="28" name="矩形 27"/>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 name="矩形 31"/>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
        <p:nvSpPr>
          <p:cNvPr id="33" name="Rectangle 3"/>
          <p:cNvSpPr>
            <a:spLocks noChangeArrowheads="1"/>
          </p:cNvSpPr>
          <p:nvPr/>
        </p:nvSpPr>
        <p:spPr bwMode="auto">
          <a:xfrm>
            <a:off x="5464267" y="2593774"/>
            <a:ext cx="2850831" cy="685403"/>
          </a:xfrm>
          <a:prstGeom prst="rect">
            <a:avLst/>
          </a:prstGeom>
          <a:noFill/>
          <a:ln>
            <a:noFill/>
          </a:ln>
          <a:effectLst/>
        </p:spPr>
        <p:txBody>
          <a:bodyPr vert="horz" wrap="square" lIns="0" tIns="65067" rIns="0" bIns="65067"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清明时节雨纷纷，路上行人欲断魂。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借问酒家何处有？</a:t>
            </a:r>
            <a:r>
              <a:rPr kumimoji="0" lang="zh-CN" altLang="zh-CN" sz="1200" b="0" i="0" u="sng"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hlinkClick r:id="rId9"/>
              </a:rPr>
              <a:t>牧童遥指杏花村</a:t>
            </a:r>
            <a:r>
              <a:rPr kumimoji="0" lang="zh-CN" altLang="zh-CN" sz="9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t>
            </a:r>
            <a:endParaRPr kumimoji="0" lang="zh-CN" altLang="zh-CN" sz="18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endParaRPr>
          </a:p>
        </p:txBody>
      </p:sp>
      <p:sp>
        <p:nvSpPr>
          <p:cNvPr id="34" name="文本框 33"/>
          <p:cNvSpPr txBox="1"/>
          <p:nvPr/>
        </p:nvSpPr>
        <p:spPr>
          <a:xfrm>
            <a:off x="6298791" y="3935369"/>
            <a:ext cx="1240528" cy="369332"/>
          </a:xfrm>
          <a:prstGeom prst="rect">
            <a:avLst/>
          </a:prstGeom>
          <a:noFill/>
        </p:spPr>
        <p:txBody>
          <a:bodyPr wrap="square" rtlCol="0">
            <a:spAutoFit/>
          </a:bodyPr>
          <a:lstStyle/>
          <a:p>
            <a:r>
              <a:rPr lang="zh-CN" altLang="en-US" dirty="0">
                <a:solidFill>
                  <a:schemeClr val="accent5">
                    <a:lumMod val="50000"/>
                  </a:schemeClr>
                </a:solidFill>
                <a:latin typeface="微软雅黑" panose="020B0503020204020204" pitchFamily="34" charset="-122"/>
                <a:ea typeface="微软雅黑" panose="020B0503020204020204" pitchFamily="34" charset="-122"/>
              </a:rPr>
              <a:t>途中寒食</a:t>
            </a:r>
          </a:p>
        </p:txBody>
      </p:sp>
      <p:sp>
        <p:nvSpPr>
          <p:cNvPr id="37" name="Rectangle 5"/>
          <p:cNvSpPr>
            <a:spLocks noChangeArrowheads="1"/>
          </p:cNvSpPr>
          <p:nvPr/>
        </p:nvSpPr>
        <p:spPr bwMode="auto">
          <a:xfrm>
            <a:off x="5838808" y="4392999"/>
            <a:ext cx="2160494" cy="1424066"/>
          </a:xfrm>
          <a:prstGeom prst="rect">
            <a:avLst/>
          </a:prstGeom>
          <a:noFill/>
          <a:ln>
            <a:noFill/>
          </a:ln>
          <a:effectLst/>
        </p:spPr>
        <p:txBody>
          <a:bodyPr vert="horz" wrap="square" lIns="0" tIns="65067" rIns="0" bIns="65067" numCol="1" anchor="ctr" anchorCtr="0" compatLnSpc="1">
            <a:spAutoFit/>
          </a:bodyPr>
          <a:lstStyle/>
          <a:p>
            <a:pPr marL="0" marR="0" lvl="0" indent="0" algn="l" defTabSz="914400" rtl="0" eaLnBrk="0" fontAlgn="base" latinLnBrk="0" hangingPunct="0">
              <a:lnSpc>
                <a:spcPct val="100000"/>
              </a:lnSpc>
              <a:spcBef>
                <a:spcPct val="0"/>
              </a:spcBef>
              <a:spcAft>
                <a:spcPct val="0"/>
              </a:spcAft>
              <a:buClrTx/>
              <a:buSzTx/>
              <a:buFontTx/>
              <a:buNone/>
            </a:pP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马上逢寒食，</a:t>
            </a:r>
            <a:r>
              <a:rPr kumimoji="0" lang="en-US"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t>
            </a: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途中属暮春。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可怜江浦望，</a:t>
            </a:r>
            <a:r>
              <a:rPr kumimoji="0" lang="en-US"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t>
            </a:r>
            <a:r>
              <a:rPr kumimoji="0" lang="en-US" altLang="zh-CN" sz="1200" b="0" i="0" u="none" strike="noStrike" cap="none" normalizeH="0" dirty="0">
                <a:ln>
                  <a:noFill/>
                </a:ln>
                <a:solidFill>
                  <a:schemeClr val="accent5">
                    <a:lumMod val="50000"/>
                  </a:schemeClr>
                </a:solidFill>
                <a:effectLst/>
                <a:latin typeface="微软雅黑" panose="020B0503020204020204" pitchFamily="34" charset="-122"/>
                <a:ea typeface="微软雅黑" panose="020B0503020204020204" pitchFamily="34" charset="-122"/>
              </a:rPr>
              <a:t> </a:t>
            </a: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不见洛桥人。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北极怀明主，</a:t>
            </a:r>
            <a:r>
              <a:rPr kumimoji="0" lang="en-US"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t>
            </a: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南溟作逐臣。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r>
            <a:b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b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故园肠断处，</a:t>
            </a:r>
            <a:r>
              <a:rPr kumimoji="0" lang="en-US"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t>
            </a:r>
            <a:r>
              <a:rPr kumimoji="0" lang="zh-CN" altLang="zh-CN" sz="12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日夜柳条新</a:t>
            </a:r>
            <a:r>
              <a:rPr kumimoji="0" lang="zh-CN" altLang="zh-CN" sz="9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rPr>
              <a:t> </a:t>
            </a:r>
            <a:endParaRPr kumimoji="0" lang="zh-CN" altLang="zh-CN" sz="1800" b="0" i="0" u="none" strike="noStrike" cap="none" normalizeH="0" baseline="0" dirty="0">
              <a:ln>
                <a:noFill/>
              </a:ln>
              <a:solidFill>
                <a:schemeClr val="accent5">
                  <a:lumMod val="50000"/>
                </a:schemeClr>
              </a:solidFill>
              <a:effectLst/>
              <a:latin typeface="微软雅黑" panose="020B0503020204020204" pitchFamily="34" charset="-122"/>
              <a:ea typeface="微软雅黑" panose="020B0503020204020204" pitchFamily="34" charset="-122"/>
            </a:endParaRPr>
          </a:p>
        </p:txBody>
      </p:sp>
      <p:pic>
        <p:nvPicPr>
          <p:cNvPr id="38" name="图片 37"/>
          <p:cNvPicPr>
            <a:picLocks noChangeAspect="1"/>
          </p:cNvPicPr>
          <p:nvPr/>
        </p:nvPicPr>
        <p:blipFill rotWithShape="1">
          <a:blip r:embed="rId10" cstate="email"/>
          <a:srcRect/>
          <a:stretch>
            <a:fillRect/>
          </a:stretch>
        </p:blipFill>
        <p:spPr>
          <a:xfrm>
            <a:off x="5473311" y="2608729"/>
            <a:ext cx="6718688" cy="2348753"/>
          </a:xfrm>
          <a:prstGeom prst="rect">
            <a:avLst/>
          </a:prstGeom>
        </p:spPr>
      </p:pic>
      <p:pic>
        <p:nvPicPr>
          <p:cNvPr id="39" name="图片 38"/>
          <p:cNvPicPr>
            <a:picLocks noChangeAspect="1"/>
          </p:cNvPicPr>
          <p:nvPr/>
        </p:nvPicPr>
        <p:blipFill rotWithShape="1">
          <a:blip r:embed="rId11" cstate="email"/>
          <a:srcRect/>
          <a:stretch>
            <a:fillRect/>
          </a:stretch>
        </p:blipFill>
        <p:spPr>
          <a:xfrm>
            <a:off x="0" y="3382114"/>
            <a:ext cx="5369859" cy="265113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par>
                                <p:cTn id="8" presetID="6" presetClass="entr" presetSubtype="16"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ircle(in)">
                                      <p:cBhvr>
                                        <p:cTn id="10"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27"/>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9" name="图片 28"/>
          <p:cNvPicPr>
            <a:picLocks noChangeAspect="1"/>
          </p:cNvPicPr>
          <p:nvPr/>
        </p:nvPicPr>
        <p:blipFill rotWithShape="1">
          <a:blip r:embed="rId4" cstate="email"/>
          <a:srcRect/>
          <a:stretch>
            <a:fillRect/>
          </a:stretch>
        </p:blipFill>
        <p:spPr>
          <a:xfrm>
            <a:off x="0" y="3382114"/>
            <a:ext cx="5369859" cy="2651133"/>
          </a:xfrm>
          <a:prstGeom prst="rect">
            <a:avLst/>
          </a:prstGeom>
        </p:spPr>
      </p:pic>
      <p:pic>
        <p:nvPicPr>
          <p:cNvPr id="12" name="图片 11"/>
          <p:cNvPicPr>
            <a:picLocks noChangeAspect="1"/>
          </p:cNvPicPr>
          <p:nvPr/>
        </p:nvPicPr>
        <p:blipFill>
          <a:blip r:embed="rId5" cstate="email"/>
          <a:stretch>
            <a:fillRect/>
          </a:stretch>
        </p:blipFill>
        <p:spPr>
          <a:xfrm>
            <a:off x="4812893" y="0"/>
            <a:ext cx="7379107" cy="5565058"/>
          </a:xfrm>
          <a:prstGeom prst="rect">
            <a:avLst/>
          </a:prstGeom>
        </p:spPr>
      </p:pic>
      <p:grpSp>
        <p:nvGrpSpPr>
          <p:cNvPr id="13" name="组合 12"/>
          <p:cNvGrpSpPr/>
          <p:nvPr/>
        </p:nvGrpSpPr>
        <p:grpSpPr>
          <a:xfrm>
            <a:off x="2146350" y="2010506"/>
            <a:ext cx="6034089" cy="3647152"/>
            <a:chOff x="3503655" y="2386522"/>
            <a:chExt cx="6034089" cy="3647152"/>
          </a:xfrm>
        </p:grpSpPr>
        <p:sp>
          <p:nvSpPr>
            <p:cNvPr id="14" name="矩形 13"/>
            <p:cNvSpPr/>
            <p:nvPr/>
          </p:nvSpPr>
          <p:spPr>
            <a:xfrm>
              <a:off x="3889569" y="2386522"/>
              <a:ext cx="5648175" cy="3647152"/>
            </a:xfrm>
            <a:prstGeom prst="rect">
              <a:avLst/>
            </a:prstGeom>
          </p:spPr>
          <p:txBody>
            <a:bodyPr wrap="square">
              <a:spAutoFit/>
            </a:bodyPr>
            <a:lstStyle/>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雨打清明前，春雨定频繁（鲁）</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阴雨下了清明节，断断续续三个月（桂）</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清明难得晴，谷雨难得阴（鲁）</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清明不怕晴，谷雨不怕雨（黑）</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雨打清明前，洼地好种田（黑）</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清明雨星星，一棵高粱打一升（黑）</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清明宜晴，谷雨宜雨（赣）</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清明断雪，谷雨断霜（华东、</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hlinkClick r:id="rId6"/>
                </a:rPr>
                <a:t>华中</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、华南、</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hlinkClick r:id="rId7"/>
                </a:rPr>
                <a:t>四川</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及云贵高原）</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清明断雪不断雪，谷雨断霜不断霜（冀、晋）</a:t>
              </a:r>
            </a:p>
            <a:p>
              <a:pPr>
                <a:lnSpc>
                  <a:spcPct val="150000"/>
                </a:lnSpc>
              </a:pP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 清明无雨旱</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hlinkClick r:id="rId8"/>
                </a:rPr>
                <a:t>黄梅</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，清明有</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hlinkClick r:id="rId9"/>
                </a:rPr>
                <a:t>雨水</a:t>
              </a:r>
              <a:r>
                <a:rPr lang="zh-CN" altLang="en-US" sz="1400" spc="300" dirty="0">
                  <a:solidFill>
                    <a:schemeClr val="accent5">
                      <a:lumMod val="50000"/>
                    </a:schemeClr>
                  </a:solidFill>
                  <a:latin typeface="微软雅黑" panose="020B0503020204020204" pitchFamily="34" charset="-122"/>
                  <a:ea typeface="微软雅黑" panose="020B0503020204020204" pitchFamily="34" charset="-122"/>
                </a:rPr>
                <a:t>黄梅（苏、鄂）</a:t>
              </a:r>
            </a:p>
          </p:txBody>
        </p:sp>
        <p:pic>
          <p:nvPicPr>
            <p:cNvPr id="17" name="图片 16"/>
            <p:cNvPicPr>
              <a:picLocks noChangeAspect="1"/>
            </p:cNvPicPr>
            <p:nvPr/>
          </p:nvPicPr>
          <p:blipFill>
            <a:blip r:embed="rId10" cstate="email"/>
            <a:stretch>
              <a:fillRect/>
            </a:stretch>
          </p:blipFill>
          <p:spPr>
            <a:xfrm>
              <a:off x="3503655" y="5185311"/>
              <a:ext cx="223682" cy="500898"/>
            </a:xfrm>
            <a:prstGeom prst="rect">
              <a:avLst/>
            </a:prstGeom>
          </p:spPr>
        </p:pic>
        <p:pic>
          <p:nvPicPr>
            <p:cNvPr id="18" name="图片 17"/>
            <p:cNvPicPr>
              <a:picLocks noChangeAspect="1"/>
            </p:cNvPicPr>
            <p:nvPr/>
          </p:nvPicPr>
          <p:blipFill>
            <a:blip r:embed="rId10" cstate="email"/>
            <a:stretch>
              <a:fillRect/>
            </a:stretch>
          </p:blipFill>
          <p:spPr>
            <a:xfrm>
              <a:off x="3503655" y="3852691"/>
              <a:ext cx="223682" cy="500898"/>
            </a:xfrm>
            <a:prstGeom prst="rect">
              <a:avLst/>
            </a:prstGeom>
          </p:spPr>
        </p:pic>
        <p:pic>
          <p:nvPicPr>
            <p:cNvPr id="19" name="图片 18"/>
            <p:cNvPicPr>
              <a:picLocks noChangeAspect="1"/>
            </p:cNvPicPr>
            <p:nvPr/>
          </p:nvPicPr>
          <p:blipFill>
            <a:blip r:embed="rId10" cstate="email"/>
            <a:stretch>
              <a:fillRect/>
            </a:stretch>
          </p:blipFill>
          <p:spPr>
            <a:xfrm>
              <a:off x="3503655" y="2520071"/>
              <a:ext cx="223682" cy="500898"/>
            </a:xfrm>
            <a:prstGeom prst="rect">
              <a:avLst/>
            </a:prstGeom>
          </p:spPr>
        </p:pic>
      </p:grpSp>
      <p:grpSp>
        <p:nvGrpSpPr>
          <p:cNvPr id="20" name="组合 19"/>
          <p:cNvGrpSpPr/>
          <p:nvPr/>
        </p:nvGrpSpPr>
        <p:grpSpPr>
          <a:xfrm>
            <a:off x="1814054" y="589936"/>
            <a:ext cx="8568813" cy="471948"/>
            <a:chOff x="1804221" y="589936"/>
            <a:chExt cx="8568813" cy="471948"/>
          </a:xfrm>
          <a:solidFill>
            <a:schemeClr val="accent5">
              <a:lumMod val="50000"/>
            </a:schemeClr>
          </a:solidFill>
        </p:grpSpPr>
        <p:grpSp>
          <p:nvGrpSpPr>
            <p:cNvPr id="21" name="组合 20"/>
            <p:cNvGrpSpPr/>
            <p:nvPr/>
          </p:nvGrpSpPr>
          <p:grpSpPr>
            <a:xfrm>
              <a:off x="7374195" y="589936"/>
              <a:ext cx="2998839" cy="471948"/>
              <a:chOff x="7482349" y="589936"/>
              <a:chExt cx="2998839" cy="471948"/>
            </a:xfrm>
            <a:grpFill/>
          </p:grpSpPr>
          <p:sp>
            <p:nvSpPr>
              <p:cNvPr id="25" name="矩形 24"/>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p:nvPr/>
          </p:nvGrpSpPr>
          <p:grpSpPr>
            <a:xfrm flipH="1">
              <a:off x="1804221" y="589936"/>
              <a:ext cx="2998839" cy="471948"/>
              <a:chOff x="2030362" y="978310"/>
              <a:chExt cx="2998839" cy="471948"/>
            </a:xfrm>
            <a:grpFill/>
          </p:grpSpPr>
          <p:sp>
            <p:nvSpPr>
              <p:cNvPr id="23" name="矩形 22"/>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7" name="矩形 26"/>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randombar(horizontal)">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4" name="图片 23"/>
          <p:cNvPicPr>
            <a:picLocks noChangeAspect="1"/>
          </p:cNvPicPr>
          <p:nvPr/>
        </p:nvPicPr>
        <p:blipFill rotWithShape="1">
          <a:blip r:embed="rId4" cstate="email"/>
          <a:srcRect/>
          <a:stretch>
            <a:fillRect/>
          </a:stretch>
        </p:blipFill>
        <p:spPr>
          <a:xfrm>
            <a:off x="0" y="3382114"/>
            <a:ext cx="5369859" cy="2651133"/>
          </a:xfrm>
          <a:prstGeom prst="rect">
            <a:avLst/>
          </a:prstGeom>
        </p:spPr>
      </p:pic>
      <p:sp>
        <p:nvSpPr>
          <p:cNvPr id="11" name="矩形 10"/>
          <p:cNvSpPr/>
          <p:nvPr/>
        </p:nvSpPr>
        <p:spPr>
          <a:xfrm>
            <a:off x="1814054" y="1720643"/>
            <a:ext cx="8568813" cy="3151359"/>
          </a:xfrm>
          <a:prstGeom prst="rect">
            <a:avLst/>
          </a:prstGeom>
          <a:blipFill dpi="0" rotWithShape="1">
            <a:blip r:embed="rId5" cstate="email">
              <a:extLst>
                <a:ext uri="{BEBA8EAE-BF5A-486C-A8C5-ECC9F3942E4B}">
                  <a14:imgProps xmlns:a14="http://schemas.microsoft.com/office/drawing/2010/main">
                    <a14:imgLayer r:embed="rId6">
                      <a14:imgEffect>
                        <a14:brightnessContrast bright="30000"/>
                      </a14:imgEffect>
                    </a14:imgLayer>
                  </a14:imgProps>
                </a:ext>
              </a:extLst>
            </a:blip>
            <a:srcRect/>
            <a:tile tx="0" ty="0" sx="45000" sy="45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1814053" y="4446757"/>
            <a:ext cx="8568813" cy="1814051"/>
          </a:xfrm>
          <a:prstGeom prst="rect">
            <a:avLst/>
          </a:prstGeom>
          <a:solidFill>
            <a:schemeClr val="accent5">
              <a:lumMod val="50000"/>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2094272" y="4637130"/>
            <a:ext cx="8008374" cy="1384995"/>
          </a:xfrm>
          <a:prstGeom prst="rect">
            <a:avLst/>
          </a:prstGeom>
        </p:spPr>
        <p:txBody>
          <a:bodyPr wrap="square">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清明节气的风对未来天气及年成好坏也有一定预示，农民极为关心，因此，在民间流传不少有关这方面的谚语。比如：</a:t>
            </a:r>
          </a:p>
          <a:p>
            <a:r>
              <a:rPr lang="zh-CN" altLang="en-US" sz="1400" dirty="0">
                <a:solidFill>
                  <a:schemeClr val="bg1"/>
                </a:solidFill>
                <a:latin typeface="微软雅黑" panose="020B0503020204020204" pitchFamily="34" charset="-122"/>
                <a:ea typeface="微软雅黑" panose="020B0503020204020204" pitchFamily="34" charset="-122"/>
              </a:rPr>
              <a:t>◇ 清明南风，夏水较多；清明北风，夏水较少（闽）</a:t>
            </a:r>
          </a:p>
          <a:p>
            <a:r>
              <a:rPr lang="zh-CN" altLang="en-US" sz="1400" dirty="0">
                <a:solidFill>
                  <a:schemeClr val="bg1"/>
                </a:solidFill>
                <a:latin typeface="微软雅黑" panose="020B0503020204020204" pitchFamily="34" charset="-122"/>
                <a:ea typeface="微软雅黑" panose="020B0503020204020204" pitchFamily="34" charset="-122"/>
              </a:rPr>
              <a:t>◇ 清明一吹西北风，当年天旱黄风多（宁）</a:t>
            </a:r>
          </a:p>
          <a:p>
            <a:r>
              <a:rPr lang="zh-CN" altLang="en-US" sz="1400" dirty="0">
                <a:solidFill>
                  <a:schemeClr val="bg1"/>
                </a:solidFill>
                <a:latin typeface="微软雅黑" panose="020B0503020204020204" pitchFamily="34" charset="-122"/>
                <a:ea typeface="微软雅黑" panose="020B0503020204020204" pitchFamily="34" charset="-122"/>
              </a:rPr>
              <a:t>◇ 清明北风十天寒，春霜结束在眼前（冀）</a:t>
            </a:r>
          </a:p>
          <a:p>
            <a:r>
              <a:rPr lang="zh-CN" altLang="en-US" sz="1400" dirty="0">
                <a:solidFill>
                  <a:schemeClr val="bg1"/>
                </a:solidFill>
                <a:latin typeface="微软雅黑" panose="020B0503020204020204" pitchFamily="34" charset="-122"/>
                <a:ea typeface="微软雅黑" panose="020B0503020204020204" pitchFamily="34" charset="-122"/>
              </a:rPr>
              <a:t>◇ 清明刮动土，要刮四十五（苏）</a:t>
            </a:r>
          </a:p>
        </p:txBody>
      </p:sp>
      <p:grpSp>
        <p:nvGrpSpPr>
          <p:cNvPr id="15" name="组合 14"/>
          <p:cNvGrpSpPr/>
          <p:nvPr/>
        </p:nvGrpSpPr>
        <p:grpSpPr>
          <a:xfrm>
            <a:off x="1814054" y="589936"/>
            <a:ext cx="8568813" cy="471948"/>
            <a:chOff x="1804221" y="589936"/>
            <a:chExt cx="8568813" cy="471948"/>
          </a:xfrm>
          <a:solidFill>
            <a:schemeClr val="accent5">
              <a:lumMod val="50000"/>
            </a:schemeClr>
          </a:solidFill>
        </p:grpSpPr>
        <p:grpSp>
          <p:nvGrpSpPr>
            <p:cNvPr id="16" name="组合 15"/>
            <p:cNvGrpSpPr/>
            <p:nvPr/>
          </p:nvGrpSpPr>
          <p:grpSpPr>
            <a:xfrm>
              <a:off x="7374195" y="589936"/>
              <a:ext cx="2998839" cy="471948"/>
              <a:chOff x="7482349" y="589936"/>
              <a:chExt cx="2998839" cy="471948"/>
            </a:xfrm>
            <a:grpFill/>
          </p:grpSpPr>
          <p:sp>
            <p:nvSpPr>
              <p:cNvPr id="20" name="矩形 19"/>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flipH="1">
              <a:off x="1804221" y="589936"/>
              <a:ext cx="2998839" cy="471948"/>
              <a:chOff x="2030362" y="978310"/>
              <a:chExt cx="2998839" cy="471948"/>
            </a:xfrm>
            <a:grpFill/>
          </p:grpSpPr>
          <p:sp>
            <p:nvSpPr>
              <p:cNvPr id="18" name="矩形 17"/>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22" name="矩形 21"/>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stretch>
            <a:fillRect/>
          </a:stretch>
        </p:blipFill>
        <p:spPr>
          <a:xfrm>
            <a:off x="4812893" y="0"/>
            <a:ext cx="7379107" cy="5565058"/>
          </a:xfrm>
          <a:prstGeom prst="rect">
            <a:avLst/>
          </a:prstGeom>
        </p:spPr>
      </p:pic>
      <p:pic>
        <p:nvPicPr>
          <p:cNvPr id="7" name="图片 6"/>
          <p:cNvPicPr>
            <a:picLocks noChangeAspect="1"/>
          </p:cNvPicPr>
          <p:nvPr/>
        </p:nvPicPr>
        <p:blipFill rotWithShape="1">
          <a:blip r:embed="rId4" cstate="email"/>
          <a:srcRect/>
          <a:stretch>
            <a:fillRect/>
          </a:stretch>
        </p:blipFill>
        <p:spPr>
          <a:xfrm>
            <a:off x="5473311" y="2608729"/>
            <a:ext cx="6718688" cy="2348753"/>
          </a:xfrm>
          <a:prstGeom prst="rect">
            <a:avLst/>
          </a:prstGeom>
        </p:spPr>
      </p:pic>
      <p:pic>
        <p:nvPicPr>
          <p:cNvPr id="8" name="图片 7"/>
          <p:cNvPicPr>
            <a:picLocks noChangeAspect="1"/>
          </p:cNvPicPr>
          <p:nvPr/>
        </p:nvPicPr>
        <p:blipFill rotWithShape="1">
          <a:blip r:embed="rId5" cstate="email"/>
          <a:srcRect/>
          <a:stretch>
            <a:fillRect/>
          </a:stretch>
        </p:blipFill>
        <p:spPr>
          <a:xfrm>
            <a:off x="0" y="3382114"/>
            <a:ext cx="5369859" cy="2651133"/>
          </a:xfrm>
          <a:prstGeom prst="rect">
            <a:avLst/>
          </a:prstGeom>
        </p:spPr>
      </p:pic>
      <p:sp>
        <p:nvSpPr>
          <p:cNvPr id="4" name="矩形 3"/>
          <p:cNvSpPr/>
          <p:nvPr/>
        </p:nvSpPr>
        <p:spPr>
          <a:xfrm>
            <a:off x="0" y="2608729"/>
            <a:ext cx="12192000" cy="2348753"/>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3202613" y="3024151"/>
            <a:ext cx="6655788" cy="1446550"/>
          </a:xfrm>
          <a:prstGeom prst="rect">
            <a:avLst/>
          </a:prstGeom>
          <a:noFill/>
        </p:spPr>
        <p:txBody>
          <a:bodyPr wrap="square" rtlCol="0">
            <a:spAutoFit/>
          </a:bodyPr>
          <a:lstStyle/>
          <a:p>
            <a:r>
              <a:rPr lang="zh-CN" altLang="en-US" sz="8800" spc="6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感 谢 观 看</a:t>
            </a:r>
          </a:p>
        </p:txBody>
      </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randombar(horizont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19" name="图片 18"/>
          <p:cNvPicPr>
            <a:picLocks noChangeAspect="1"/>
          </p:cNvPicPr>
          <p:nvPr/>
        </p:nvPicPr>
        <p:blipFill rotWithShape="1">
          <a:blip r:embed="rId4" cstate="email"/>
          <a:srcRect/>
          <a:stretch>
            <a:fillRect/>
          </a:stretch>
        </p:blipFill>
        <p:spPr>
          <a:xfrm>
            <a:off x="0" y="3382114"/>
            <a:ext cx="5369859" cy="2651133"/>
          </a:xfrm>
          <a:prstGeom prst="rect">
            <a:avLst/>
          </a:prstGeom>
        </p:spPr>
      </p:pic>
      <p:pic>
        <p:nvPicPr>
          <p:cNvPr id="20" name="图片 19"/>
          <p:cNvPicPr>
            <a:picLocks noChangeAspect="1"/>
          </p:cNvPicPr>
          <p:nvPr/>
        </p:nvPicPr>
        <p:blipFill>
          <a:blip r:embed="rId5" cstate="email"/>
          <a:stretch>
            <a:fillRect/>
          </a:stretch>
        </p:blipFill>
        <p:spPr>
          <a:xfrm>
            <a:off x="9237399" y="2098548"/>
            <a:ext cx="2054061" cy="690457"/>
          </a:xfrm>
          <a:prstGeom prst="rect">
            <a:avLst/>
          </a:prstGeom>
        </p:spPr>
      </p:pic>
      <p:grpSp>
        <p:nvGrpSpPr>
          <p:cNvPr id="24" name="组合 23"/>
          <p:cNvGrpSpPr/>
          <p:nvPr/>
        </p:nvGrpSpPr>
        <p:grpSpPr>
          <a:xfrm>
            <a:off x="3300071" y="2036917"/>
            <a:ext cx="3087330" cy="2182761"/>
            <a:chOff x="3215148" y="1976284"/>
            <a:chExt cx="3087330" cy="2182761"/>
          </a:xfrm>
          <a:solidFill>
            <a:schemeClr val="accent5">
              <a:lumMod val="50000"/>
            </a:schemeClr>
          </a:solidFill>
        </p:grpSpPr>
        <p:sp>
          <p:nvSpPr>
            <p:cNvPr id="22" name="矩形 21"/>
            <p:cNvSpPr/>
            <p:nvPr/>
          </p:nvSpPr>
          <p:spPr>
            <a:xfrm>
              <a:off x="3215148" y="1976284"/>
              <a:ext cx="2251587" cy="21827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3559278" y="2136640"/>
              <a:ext cx="2743200" cy="1862048"/>
            </a:xfrm>
            <a:prstGeom prst="rect">
              <a:avLst/>
            </a:prstGeom>
            <a:noFill/>
          </p:spPr>
          <p:txBody>
            <a:bodyPr wrap="square" rtlCol="0">
              <a:spAutoFit/>
            </a:bodyPr>
            <a:lstStyle/>
            <a:p>
              <a:r>
                <a:rPr lang="zh-CN" altLang="en-US" sz="11500" dirty="0">
                  <a:solidFill>
                    <a:schemeClr val="bg1"/>
                  </a:solidFill>
                  <a:latin typeface="微软雅黑" panose="020B0503020204020204" pitchFamily="34" charset="-122"/>
                  <a:ea typeface="微软雅黑" panose="020B0503020204020204" pitchFamily="34" charset="-122"/>
                </a:rPr>
                <a:t>壹</a:t>
              </a:r>
            </a:p>
          </p:txBody>
        </p:sp>
      </p:grpSp>
      <p:sp>
        <p:nvSpPr>
          <p:cNvPr id="42" name="文本框 41"/>
          <p:cNvSpPr txBox="1"/>
          <p:nvPr/>
        </p:nvSpPr>
        <p:spPr>
          <a:xfrm>
            <a:off x="6128159" y="3555280"/>
            <a:ext cx="3963056" cy="646331"/>
          </a:xfrm>
          <a:prstGeom prst="rect">
            <a:avLst/>
          </a:prstGeom>
          <a:noFill/>
        </p:spPr>
        <p:txBody>
          <a:bodyPr vert="horz" wrap="square" rtlCol="0">
            <a:spAutoFit/>
          </a:bodyPr>
          <a:lstStyle/>
          <a:p>
            <a:r>
              <a:rPr lang="zh-CN" altLang="en-US" sz="3600" b="1" spc="600" dirty="0">
                <a:solidFill>
                  <a:schemeClr val="accent5">
                    <a:lumMod val="75000"/>
                  </a:schemeClr>
                </a:solidFill>
                <a:latin typeface="微软雅黑" panose="020B0503020204020204" pitchFamily="34" charset="-122"/>
                <a:ea typeface="微软雅黑" panose="020B0503020204020204" pitchFamily="34" charset="-122"/>
              </a:rPr>
              <a:t>清明节的由来</a:t>
            </a:r>
          </a:p>
        </p:txBody>
      </p:sp>
      <p:pic>
        <p:nvPicPr>
          <p:cNvPr id="43" name="图片 42"/>
          <p:cNvPicPr>
            <a:picLocks noChangeAspect="1"/>
          </p:cNvPicPr>
          <p:nvPr/>
        </p:nvPicPr>
        <p:blipFill>
          <a:blip r:embed="rId6" cstate="email">
            <a:extLst>
              <a:ext uri="{BEBA8EAE-BF5A-486C-A8C5-ECC9F3942E4B}">
                <a14:imgProps xmlns:a14="http://schemas.microsoft.com/office/drawing/2010/main">
                  <a14:imgLayer r:embed="rId7">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331552" y="2098549"/>
            <a:ext cx="1128471" cy="1021724"/>
          </a:xfrm>
          <a:prstGeom prst="rect">
            <a:avLst/>
          </a:prstGeom>
        </p:spPr>
      </p:pic>
      <p:pic>
        <p:nvPicPr>
          <p:cNvPr id="21" name="图片 20"/>
          <p:cNvPicPr>
            <a:picLocks noChangeAspect="1"/>
          </p:cNvPicPr>
          <p:nvPr/>
        </p:nvPicPr>
        <p:blipFill>
          <a:blip r:embed="rId8" cstate="email"/>
          <a:stretch>
            <a:fillRect/>
          </a:stretch>
        </p:blipFill>
        <p:spPr>
          <a:xfrm>
            <a:off x="746464" y="2608729"/>
            <a:ext cx="2054061" cy="711475"/>
          </a:xfrm>
          <a:prstGeom prst="rect">
            <a:avLst/>
          </a:prstGeom>
        </p:spPr>
      </p:pic>
      <p:pic>
        <p:nvPicPr>
          <p:cNvPr id="2" name="图片 1"/>
          <p:cNvPicPr>
            <a:picLocks noChangeAspect="1"/>
          </p:cNvPicPr>
          <p:nvPr/>
        </p:nvPicPr>
        <p:blipFill>
          <a:blip r:embed="rId9" cstate="email"/>
          <a:stretch>
            <a:fillRect/>
          </a:stretch>
        </p:blipFill>
        <p:spPr>
          <a:xfrm>
            <a:off x="9740877" y="5016726"/>
            <a:ext cx="2451123" cy="177461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nodeType="with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p:cTn id="12" dur="500" fill="hold"/>
                                        <p:tgtEl>
                                          <p:spTgt spid="43"/>
                                        </p:tgtEl>
                                        <p:attrNameLst>
                                          <p:attrName>ppt_w</p:attrName>
                                        </p:attrNameLst>
                                      </p:cBhvr>
                                      <p:tavLst>
                                        <p:tav tm="0">
                                          <p:val>
                                            <p:fltVal val="0"/>
                                          </p:val>
                                        </p:tav>
                                        <p:tav tm="100000">
                                          <p:val>
                                            <p:strVal val="#ppt_w"/>
                                          </p:val>
                                        </p:tav>
                                      </p:tavLst>
                                    </p:anim>
                                    <p:anim calcmode="lin" valueType="num">
                                      <p:cBhvr>
                                        <p:cTn id="13" dur="500" fill="hold"/>
                                        <p:tgtEl>
                                          <p:spTgt spid="43"/>
                                        </p:tgtEl>
                                        <p:attrNameLst>
                                          <p:attrName>ppt_h</p:attrName>
                                        </p:attrNameLst>
                                      </p:cBhvr>
                                      <p:tavLst>
                                        <p:tav tm="0">
                                          <p:val>
                                            <p:fltVal val="0"/>
                                          </p:val>
                                        </p:tav>
                                        <p:tav tm="100000">
                                          <p:val>
                                            <p:strVal val="#ppt_h"/>
                                          </p:val>
                                        </p:tav>
                                      </p:tavLst>
                                    </p:anim>
                                    <p:animEffect transition="in" filter="fade">
                                      <p:cBhvr>
                                        <p:cTn id="14" dur="500"/>
                                        <p:tgtEl>
                                          <p:spTgt spid="4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1" name="图片 20"/>
          <p:cNvPicPr>
            <a:picLocks noChangeAspect="1"/>
          </p:cNvPicPr>
          <p:nvPr/>
        </p:nvPicPr>
        <p:blipFill rotWithShape="1">
          <a:blip r:embed="rId4" cstate="email"/>
          <a:srcRect/>
          <a:stretch>
            <a:fillRect/>
          </a:stretch>
        </p:blipFill>
        <p:spPr>
          <a:xfrm>
            <a:off x="0" y="3382114"/>
            <a:ext cx="5369859" cy="2651133"/>
          </a:xfrm>
          <a:prstGeom prst="rect">
            <a:avLst/>
          </a:prstGeom>
        </p:spPr>
      </p:pic>
      <p:grpSp>
        <p:nvGrpSpPr>
          <p:cNvPr id="8" name="组合 7"/>
          <p:cNvGrpSpPr/>
          <p:nvPr/>
        </p:nvGrpSpPr>
        <p:grpSpPr>
          <a:xfrm>
            <a:off x="1814054" y="589936"/>
            <a:ext cx="8568813" cy="471948"/>
            <a:chOff x="1804221" y="589936"/>
            <a:chExt cx="8568813" cy="471948"/>
          </a:xfrm>
          <a:solidFill>
            <a:schemeClr val="accent5">
              <a:lumMod val="50000"/>
            </a:schemeClr>
          </a:solidFill>
        </p:grpSpPr>
        <p:grpSp>
          <p:nvGrpSpPr>
            <p:cNvPr id="7" name="组合 6"/>
            <p:cNvGrpSpPr/>
            <p:nvPr/>
          </p:nvGrpSpPr>
          <p:grpSpPr>
            <a:xfrm>
              <a:off x="7374195" y="589936"/>
              <a:ext cx="2998839" cy="471948"/>
              <a:chOff x="7482349" y="589936"/>
              <a:chExt cx="2998839" cy="471948"/>
            </a:xfrm>
            <a:grpFill/>
          </p:grpSpPr>
          <p:sp>
            <p:nvSpPr>
              <p:cNvPr id="2" name="矩形 1"/>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1804221" y="589936"/>
              <a:ext cx="2998839" cy="471948"/>
              <a:chOff x="2030362" y="978310"/>
              <a:chExt cx="2998839" cy="471948"/>
            </a:xfrm>
            <a:grpFill/>
          </p:grpSpPr>
          <p:sp>
            <p:nvSpPr>
              <p:cNvPr id="4" name="矩形 3"/>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9" name="矩形 8"/>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
        <p:nvSpPr>
          <p:cNvPr id="11" name="Rectangle 30"/>
          <p:cNvSpPr/>
          <p:nvPr/>
        </p:nvSpPr>
        <p:spPr>
          <a:xfrm>
            <a:off x="1814054" y="2309981"/>
            <a:ext cx="3594821" cy="2281683"/>
          </a:xfrm>
          <a:prstGeom prst="rect">
            <a:avLst/>
          </a:prstGeom>
          <a:blipFill>
            <a:blip r:embed="rId5" cstate="email">
              <a:extLst>
                <a:ext uri="{BEBA8EAE-BF5A-486C-A8C5-ECC9F3942E4B}">
                  <a14:imgProps xmlns:a14="http://schemas.microsoft.com/office/drawing/2010/main">
                    <a14:imgLayer r:embed="rId6">
                      <a14:imgEffect>
                        <a14:brightnessContrast bright="3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grpSp>
        <p:nvGrpSpPr>
          <p:cNvPr id="16" name="组合 15"/>
          <p:cNvGrpSpPr/>
          <p:nvPr/>
        </p:nvGrpSpPr>
        <p:grpSpPr>
          <a:xfrm>
            <a:off x="5764173" y="2309981"/>
            <a:ext cx="4268328" cy="2158573"/>
            <a:chOff x="5764173" y="2309981"/>
            <a:chExt cx="4268328" cy="2158573"/>
          </a:xfrm>
        </p:grpSpPr>
        <p:sp>
          <p:nvSpPr>
            <p:cNvPr id="13" name="TextBox 15"/>
            <p:cNvSpPr txBox="1"/>
            <p:nvPr/>
          </p:nvSpPr>
          <p:spPr>
            <a:xfrm>
              <a:off x="6016894" y="2929671"/>
              <a:ext cx="4015607" cy="1538883"/>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indent="252095">
                <a:lnSpc>
                  <a:spcPct val="100000"/>
                </a:lnSpc>
              </a:pPr>
              <a:r>
                <a:rPr lang="zh-CN" altLang="en-US" sz="1000" dirty="0">
                  <a:solidFill>
                    <a:schemeClr val="accent5">
                      <a:lumMod val="75000"/>
                    </a:schemeClr>
                  </a:solidFill>
                </a:rPr>
                <a:t>相传</a:t>
              </a:r>
              <a:r>
                <a:rPr lang="zh-CN" altLang="en-US" sz="1000" dirty="0">
                  <a:solidFill>
                    <a:schemeClr val="accent5">
                      <a:lumMod val="75000"/>
                    </a:schemeClr>
                  </a:solidFill>
                  <a:hlinkClick r:id="rId7"/>
                </a:rPr>
                <a:t>春秋时期</a:t>
              </a:r>
              <a:r>
                <a:rPr lang="zh-CN" altLang="en-US" sz="1000" dirty="0">
                  <a:solidFill>
                    <a:schemeClr val="accent5">
                      <a:lumMod val="75000"/>
                    </a:schemeClr>
                  </a:solidFill>
                </a:rPr>
                <a:t>，晋公子</a:t>
              </a:r>
              <a:r>
                <a:rPr lang="zh-CN" altLang="en-US" sz="1000" dirty="0">
                  <a:solidFill>
                    <a:schemeClr val="accent5">
                      <a:lumMod val="75000"/>
                    </a:schemeClr>
                  </a:solidFill>
                  <a:hlinkClick r:id="rId8"/>
                </a:rPr>
                <a:t>重耳</a:t>
              </a:r>
              <a:r>
                <a:rPr lang="zh-CN" altLang="en-US" sz="1000" dirty="0">
                  <a:solidFill>
                    <a:schemeClr val="accent5">
                      <a:lumMod val="75000"/>
                    </a:schemeClr>
                  </a:solidFill>
                </a:rPr>
                <a:t>为逃避迫害而流亡国外，流亡途中，在一处渺无人烟的地方，又累又饿，再也无力站起来。随臣找了半天也找不到一点吃的，正在大家万分焦急的时候，随臣</a:t>
              </a:r>
              <a:r>
                <a:rPr lang="zh-CN" altLang="en-US" sz="1000" dirty="0">
                  <a:solidFill>
                    <a:schemeClr val="accent5">
                      <a:lumMod val="75000"/>
                    </a:schemeClr>
                  </a:solidFill>
                  <a:hlinkClick r:id="rId9"/>
                </a:rPr>
                <a:t>介子推</a:t>
              </a:r>
              <a:r>
                <a:rPr lang="zh-CN" altLang="en-US" sz="1000" dirty="0">
                  <a:solidFill>
                    <a:schemeClr val="accent5">
                      <a:lumMod val="75000"/>
                    </a:schemeClr>
                  </a:solidFill>
                </a:rPr>
                <a:t>走到僻静处，从自己的大腿上割下了一块肉，煮了一碗肉汤让公子喝了，重耳渐渐恢复了精神，当重耳发现肉是介子推自己腿割下的时候，流下了眼泪。</a:t>
              </a:r>
              <a:endParaRPr lang="en-US" altLang="zh-CN" sz="1000" dirty="0">
                <a:solidFill>
                  <a:schemeClr val="accent5">
                    <a:lumMod val="75000"/>
                  </a:schemeClr>
                </a:solidFill>
              </a:endParaRPr>
            </a:p>
            <a:p>
              <a:pPr indent="252095">
                <a:lnSpc>
                  <a:spcPct val="100000"/>
                </a:lnSpc>
              </a:pPr>
              <a:endParaRPr lang="en-US" altLang="zh-CN" sz="1000" dirty="0">
                <a:solidFill>
                  <a:schemeClr val="accent5">
                    <a:lumMod val="75000"/>
                  </a:schemeClr>
                </a:solidFill>
              </a:endParaRPr>
            </a:p>
            <a:p>
              <a:pPr indent="252095">
                <a:lnSpc>
                  <a:spcPct val="100000"/>
                </a:lnSpc>
              </a:pPr>
              <a:r>
                <a:rPr lang="zh-CN" altLang="en-US" sz="1000" dirty="0">
                  <a:solidFill>
                    <a:schemeClr val="accent5">
                      <a:lumMod val="75000"/>
                    </a:schemeClr>
                  </a:solidFill>
                </a:rPr>
                <a:t>十九年后，重耳做了国君，也就是历史上的</a:t>
              </a:r>
              <a:r>
                <a:rPr lang="zh-CN" altLang="en-US" sz="1000" dirty="0">
                  <a:solidFill>
                    <a:schemeClr val="accent5">
                      <a:lumMod val="75000"/>
                    </a:schemeClr>
                  </a:solidFill>
                  <a:hlinkClick r:id="rId10"/>
                </a:rPr>
                <a:t>晋文公</a:t>
              </a:r>
              <a:r>
                <a:rPr lang="zh-CN" altLang="en-US" sz="1000" dirty="0">
                  <a:solidFill>
                    <a:schemeClr val="accent5">
                      <a:lumMod val="75000"/>
                    </a:schemeClr>
                  </a:solidFill>
                </a:rPr>
                <a:t>。即位后文公重重赏了当初伴随他流亡的功臣，唯独忘了介子推。很多人为介子推鸣不平，劝他面君讨赏，然而介子推最鄙视那些争功讨赏的人。他打好行装，同悄悄的到绵山隐居去了。</a:t>
              </a:r>
              <a:endParaRPr lang="zh-CN" altLang="en-US" sz="1000" dirty="0">
                <a:solidFill>
                  <a:schemeClr val="accent5">
                    <a:lumMod val="75000"/>
                  </a:schemeClr>
                </a:solidFill>
                <a:sym typeface="微软雅黑" panose="020B0503020204020204" pitchFamily="34" charset="-122"/>
              </a:endParaRPr>
            </a:p>
          </p:txBody>
        </p:sp>
        <p:pic>
          <p:nvPicPr>
            <p:cNvPr id="14" name="图片 13"/>
            <p:cNvPicPr>
              <a:picLocks noChangeAspect="1"/>
            </p:cNvPicPr>
            <p:nvPr/>
          </p:nvPicPr>
          <p:blipFill>
            <a:blip r:embed="rId11" cstate="email">
              <a:extLst>
                <a:ext uri="{BEBA8EAE-BF5A-486C-A8C5-ECC9F3942E4B}">
                  <a14:imgProps xmlns:a14="http://schemas.microsoft.com/office/drawing/2010/main">
                    <a14:imgLayer r:embed="rId12">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764173" y="2309981"/>
              <a:ext cx="505442" cy="457630"/>
            </a:xfrm>
            <a:prstGeom prst="rect">
              <a:avLst/>
            </a:prstGeom>
          </p:spPr>
        </p:pic>
        <p:sp>
          <p:nvSpPr>
            <p:cNvPr id="15" name="文本框 14"/>
            <p:cNvSpPr txBox="1"/>
            <p:nvPr/>
          </p:nvSpPr>
          <p:spPr>
            <a:xfrm>
              <a:off x="6299114" y="2354130"/>
              <a:ext cx="2819403" cy="369332"/>
            </a:xfrm>
            <a:prstGeom prst="rect">
              <a:avLst/>
            </a:prstGeom>
            <a:noFill/>
          </p:spPr>
          <p:txBody>
            <a:bodyPr wrap="square" rtlCol="0">
              <a:spAutoFit/>
            </a:bodyPr>
            <a:lstStyle/>
            <a:p>
              <a:r>
                <a:rPr lang="zh-CN" altLang="en-US" dirty="0">
                  <a:solidFill>
                    <a:schemeClr val="accent5">
                      <a:lumMod val="75000"/>
                    </a:schemeClr>
                  </a:solidFill>
                  <a:latin typeface="微软雅黑" panose="020B0503020204020204" pitchFamily="34" charset="-122"/>
                  <a:ea typeface="微软雅黑" panose="020B0503020204020204" pitchFamily="34" charset="-122"/>
                </a:rPr>
                <a:t>清明节的由来</a:t>
              </a:r>
            </a:p>
          </p:txBody>
        </p:sp>
      </p:grpSp>
      <p:grpSp>
        <p:nvGrpSpPr>
          <p:cNvPr id="19" name="组合 18"/>
          <p:cNvGrpSpPr/>
          <p:nvPr/>
        </p:nvGrpSpPr>
        <p:grpSpPr>
          <a:xfrm>
            <a:off x="7708493" y="5951846"/>
            <a:ext cx="3615811" cy="500898"/>
            <a:chOff x="7103808" y="6074640"/>
            <a:chExt cx="3615811" cy="500898"/>
          </a:xfrm>
        </p:grpSpPr>
        <p:sp>
          <p:nvSpPr>
            <p:cNvPr id="17" name="文本框 16"/>
            <p:cNvSpPr txBox="1"/>
            <p:nvPr/>
          </p:nvSpPr>
          <p:spPr>
            <a:xfrm>
              <a:off x="7103808" y="6085320"/>
              <a:ext cx="3392129" cy="277000"/>
            </a:xfrm>
            <a:prstGeom prst="rect">
              <a:avLst/>
            </a:prstGeom>
            <a:noFill/>
          </p:spPr>
          <p:txBody>
            <a:bodyPr wrap="square" rtlCol="0">
              <a:spAutoFit/>
            </a:bodyPr>
            <a:lstStyle/>
            <a:p>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清 明 时 节 雨 纷 纷   路 上 行 人 欲 断 魂</a:t>
              </a:r>
            </a:p>
          </p:txBody>
        </p:sp>
        <p:pic>
          <p:nvPicPr>
            <p:cNvPr id="18" name="图片 17"/>
            <p:cNvPicPr>
              <a:picLocks noChangeAspect="1"/>
            </p:cNvPicPr>
            <p:nvPr/>
          </p:nvPicPr>
          <p:blipFill>
            <a:blip r:embed="rId13" cstate="email"/>
            <a:stretch>
              <a:fillRect/>
            </a:stretch>
          </p:blipFill>
          <p:spPr>
            <a:xfrm>
              <a:off x="10495937" y="6074640"/>
              <a:ext cx="223682" cy="5008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par>
                                <p:cTn id="8" presetID="14"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randombar(horizontal)">
                                      <p:cBhvr>
                                        <p:cTn id="1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5" name="图片 24"/>
          <p:cNvPicPr>
            <a:picLocks noChangeAspect="1"/>
          </p:cNvPicPr>
          <p:nvPr/>
        </p:nvPicPr>
        <p:blipFill rotWithShape="1">
          <a:blip r:embed="rId4" cstate="email"/>
          <a:srcRect/>
          <a:stretch>
            <a:fillRect/>
          </a:stretch>
        </p:blipFill>
        <p:spPr>
          <a:xfrm>
            <a:off x="0" y="3382114"/>
            <a:ext cx="5369859" cy="2651133"/>
          </a:xfrm>
          <a:prstGeom prst="rect">
            <a:avLst/>
          </a:prstGeom>
        </p:spPr>
      </p:pic>
      <p:grpSp>
        <p:nvGrpSpPr>
          <p:cNvPr id="3" name="组合 2"/>
          <p:cNvGrpSpPr/>
          <p:nvPr/>
        </p:nvGrpSpPr>
        <p:grpSpPr>
          <a:xfrm>
            <a:off x="1814054" y="589936"/>
            <a:ext cx="8568813" cy="471948"/>
            <a:chOff x="1804221" y="589936"/>
            <a:chExt cx="8568813" cy="471948"/>
          </a:xfrm>
          <a:solidFill>
            <a:schemeClr val="accent5">
              <a:lumMod val="50000"/>
            </a:schemeClr>
          </a:solidFill>
        </p:grpSpPr>
        <p:grpSp>
          <p:nvGrpSpPr>
            <p:cNvPr id="5" name="组合 4"/>
            <p:cNvGrpSpPr/>
            <p:nvPr/>
          </p:nvGrpSpPr>
          <p:grpSpPr>
            <a:xfrm>
              <a:off x="7374195" y="589936"/>
              <a:ext cx="2998839" cy="471948"/>
              <a:chOff x="7482349" y="589936"/>
              <a:chExt cx="2998839" cy="471948"/>
            </a:xfrm>
            <a:grpFill/>
          </p:grpSpPr>
          <p:sp>
            <p:nvSpPr>
              <p:cNvPr id="9" name="矩形 8"/>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1804221" y="589936"/>
              <a:ext cx="2998839" cy="471948"/>
              <a:chOff x="2030362" y="978310"/>
              <a:chExt cx="2998839" cy="471948"/>
            </a:xfrm>
            <a:grpFill/>
          </p:grpSpPr>
          <p:sp>
            <p:nvSpPr>
              <p:cNvPr id="7" name="矩形 6"/>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
        <p:nvSpPr>
          <p:cNvPr id="11" name="椭圆 10"/>
          <p:cNvSpPr/>
          <p:nvPr/>
        </p:nvSpPr>
        <p:spPr>
          <a:xfrm>
            <a:off x="1814054" y="1841086"/>
            <a:ext cx="1263443" cy="126344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清明节</a:t>
            </a:r>
          </a:p>
        </p:txBody>
      </p:sp>
      <p:sp>
        <p:nvSpPr>
          <p:cNvPr id="16" name="椭圆 15"/>
          <p:cNvSpPr/>
          <p:nvPr/>
        </p:nvSpPr>
        <p:spPr>
          <a:xfrm>
            <a:off x="5466739" y="1841086"/>
            <a:ext cx="1263443" cy="126344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清明节</a:t>
            </a:r>
          </a:p>
        </p:txBody>
      </p:sp>
      <p:sp>
        <p:nvSpPr>
          <p:cNvPr id="17" name="椭圆 16"/>
          <p:cNvSpPr/>
          <p:nvPr/>
        </p:nvSpPr>
        <p:spPr>
          <a:xfrm>
            <a:off x="9119424" y="1841086"/>
            <a:ext cx="1263443" cy="1263443"/>
          </a:xfrm>
          <a:prstGeom prst="ellips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t>清明节</a:t>
            </a:r>
          </a:p>
        </p:txBody>
      </p:sp>
      <p:sp>
        <p:nvSpPr>
          <p:cNvPr id="18" name="TextBox 15"/>
          <p:cNvSpPr txBox="1"/>
          <p:nvPr/>
        </p:nvSpPr>
        <p:spPr>
          <a:xfrm>
            <a:off x="1540051" y="3561619"/>
            <a:ext cx="1936953" cy="1292662"/>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accent5">
                    <a:lumMod val="75000"/>
                  </a:schemeClr>
                </a:solidFill>
              </a:rPr>
              <a:t>“清明风”即清爽明净之风。</a:t>
            </a:r>
            <a:r>
              <a:rPr lang="en-US" altLang="zh-CN" dirty="0">
                <a:solidFill>
                  <a:schemeClr val="accent5">
                    <a:lumMod val="75000"/>
                  </a:schemeClr>
                </a:solidFill>
              </a:rPr>
              <a:t>《</a:t>
            </a:r>
            <a:r>
              <a:rPr lang="zh-CN" altLang="en-US" dirty="0">
                <a:solidFill>
                  <a:schemeClr val="accent5">
                    <a:lumMod val="75000"/>
                  </a:schemeClr>
                </a:solidFill>
              </a:rPr>
              <a:t>岁时百问</a:t>
            </a:r>
            <a:r>
              <a:rPr lang="en-US" altLang="zh-CN" dirty="0">
                <a:solidFill>
                  <a:schemeClr val="accent5">
                    <a:lumMod val="75000"/>
                  </a:schemeClr>
                </a:solidFill>
              </a:rPr>
              <a:t>》</a:t>
            </a:r>
            <a:r>
              <a:rPr lang="zh-CN" altLang="en-US" dirty="0">
                <a:solidFill>
                  <a:schemeClr val="accent5">
                    <a:lumMod val="75000"/>
                  </a:schemeClr>
                </a:solidFill>
              </a:rPr>
              <a:t>则说“万物生长此时，皆清洁而明净。故谓之清明。</a:t>
            </a:r>
            <a:endParaRPr lang="en-US" altLang="zh-CN" dirty="0">
              <a:solidFill>
                <a:schemeClr val="accent5">
                  <a:lumMod val="75000"/>
                </a:schemeClr>
              </a:solidFill>
              <a:sym typeface="微软雅黑" panose="020B0503020204020204" pitchFamily="34" charset="-122"/>
            </a:endParaRPr>
          </a:p>
        </p:txBody>
      </p:sp>
      <p:sp>
        <p:nvSpPr>
          <p:cNvPr id="19" name="TextBox 15"/>
          <p:cNvSpPr txBox="1"/>
          <p:nvPr/>
        </p:nvSpPr>
        <p:spPr>
          <a:xfrm>
            <a:off x="5376431" y="3569405"/>
            <a:ext cx="1936953" cy="1809726"/>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accent5">
                    <a:lumMod val="75000"/>
                  </a:schemeClr>
                </a:solidFill>
              </a:rPr>
              <a:t>二十四节气是中国古代天文学家和民众在生活和生产实践中总结出来的气候规律，比较适宜地反映了一年四季气温、物候、降雨等方面的变化，</a:t>
            </a:r>
            <a:endParaRPr lang="en-US" altLang="zh-CN" dirty="0">
              <a:solidFill>
                <a:schemeClr val="accent5">
                  <a:lumMod val="75000"/>
                </a:schemeClr>
              </a:solidFill>
              <a:sym typeface="微软雅黑" panose="020B0503020204020204" pitchFamily="34" charset="-122"/>
            </a:endParaRPr>
          </a:p>
        </p:txBody>
      </p:sp>
      <p:sp>
        <p:nvSpPr>
          <p:cNvPr id="20" name="TextBox 15"/>
          <p:cNvSpPr txBox="1"/>
          <p:nvPr/>
        </p:nvSpPr>
        <p:spPr>
          <a:xfrm>
            <a:off x="8975988" y="3572625"/>
            <a:ext cx="1936953" cy="1551194"/>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r>
              <a:rPr lang="zh-CN" altLang="en-US" dirty="0">
                <a:solidFill>
                  <a:schemeClr val="accent5">
                    <a:lumMod val="75000"/>
                  </a:schemeClr>
                </a:solidFill>
              </a:rPr>
              <a:t>对人们依时安排农耕、蚕桑等活动有不可或缺的指导意义。到了清明，气温变暖，降雨增多，正是春耕春种的大好时节。</a:t>
            </a:r>
            <a:endParaRPr lang="en-US" altLang="zh-CN" dirty="0">
              <a:solidFill>
                <a:schemeClr val="accent5">
                  <a:lumMod val="75000"/>
                </a:schemeClr>
              </a:solidFill>
              <a:sym typeface="微软雅黑" panose="020B0503020204020204" pitchFamily="34" charset="-122"/>
            </a:endParaRPr>
          </a:p>
        </p:txBody>
      </p:sp>
      <p:grpSp>
        <p:nvGrpSpPr>
          <p:cNvPr id="22" name="组合 21"/>
          <p:cNvGrpSpPr/>
          <p:nvPr/>
        </p:nvGrpSpPr>
        <p:grpSpPr>
          <a:xfrm>
            <a:off x="604689" y="6014396"/>
            <a:ext cx="3682172" cy="500898"/>
            <a:chOff x="6813765" y="6085320"/>
            <a:chExt cx="3682172" cy="500898"/>
          </a:xfrm>
        </p:grpSpPr>
        <p:sp>
          <p:nvSpPr>
            <p:cNvPr id="23" name="文本框 22"/>
            <p:cNvSpPr txBox="1"/>
            <p:nvPr/>
          </p:nvSpPr>
          <p:spPr>
            <a:xfrm>
              <a:off x="7103808" y="6085320"/>
              <a:ext cx="3392129" cy="277000"/>
            </a:xfrm>
            <a:prstGeom prst="rect">
              <a:avLst/>
            </a:prstGeom>
            <a:noFill/>
          </p:spPr>
          <p:txBody>
            <a:bodyPr wrap="square" rtlCol="0">
              <a:spAutoFit/>
            </a:bodyPr>
            <a:lstStyle/>
            <a:p>
              <a:r>
                <a:rPr lang="zh-CN" altLang="en-US" sz="1200" dirty="0">
                  <a:solidFill>
                    <a:srgbClr val="54BCA5"/>
                  </a:solidFill>
                  <a:latin typeface="微软雅黑" panose="020B0503020204020204" pitchFamily="34" charset="-122"/>
                  <a:ea typeface="微软雅黑" panose="020B0503020204020204" pitchFamily="34" charset="-122"/>
                </a:rPr>
                <a:t>清 明 时 节 雨 纷 纷   路 上 行 人 欲 断 魂</a:t>
              </a:r>
            </a:p>
          </p:txBody>
        </p:sp>
        <p:pic>
          <p:nvPicPr>
            <p:cNvPr id="24" name="图片 23"/>
            <p:cNvPicPr>
              <a:picLocks noChangeAspect="1"/>
            </p:cNvPicPr>
            <p:nvPr/>
          </p:nvPicPr>
          <p:blipFill>
            <a:blip r:embed="rId5" cstate="email"/>
            <a:stretch>
              <a:fillRect/>
            </a:stretch>
          </p:blipFill>
          <p:spPr>
            <a:xfrm>
              <a:off x="6813765" y="6085320"/>
              <a:ext cx="223682" cy="5008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circle(in)">
                                      <p:cBhvr>
                                        <p:cTn id="13" dur="2000"/>
                                        <p:tgtEl>
                                          <p:spTgt spid="1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circle(in)">
                                      <p:cBhvr>
                                        <p:cTn id="19" dur="2000"/>
                                        <p:tgtEl>
                                          <p:spTgt spid="19"/>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par>
                                <p:cTn id="23" presetID="6" presetClass="entr" presetSubtype="16" fill="hold" nodeType="with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circle(in)">
                                      <p:cBhvr>
                                        <p:cTn id="25"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6" grpId="0" animBg="1"/>
      <p:bldP spid="17" grpId="0" animBg="1"/>
      <p:bldP spid="18"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5" name="图片 24"/>
          <p:cNvPicPr>
            <a:picLocks noChangeAspect="1"/>
          </p:cNvPicPr>
          <p:nvPr/>
        </p:nvPicPr>
        <p:blipFill rotWithShape="1">
          <a:blip r:embed="rId4" cstate="email"/>
          <a:srcRect/>
          <a:stretch>
            <a:fillRect/>
          </a:stretch>
        </p:blipFill>
        <p:spPr>
          <a:xfrm>
            <a:off x="0" y="3382114"/>
            <a:ext cx="5369859" cy="2651133"/>
          </a:xfrm>
          <a:prstGeom prst="rect">
            <a:avLst/>
          </a:prstGeom>
        </p:spPr>
      </p:pic>
      <p:grpSp>
        <p:nvGrpSpPr>
          <p:cNvPr id="2" name="组合 1"/>
          <p:cNvGrpSpPr/>
          <p:nvPr/>
        </p:nvGrpSpPr>
        <p:grpSpPr>
          <a:xfrm>
            <a:off x="1814054" y="502744"/>
            <a:ext cx="8568813" cy="646331"/>
            <a:chOff x="1804221" y="502744"/>
            <a:chExt cx="8568813" cy="646331"/>
          </a:xfrm>
          <a:solidFill>
            <a:schemeClr val="accent5">
              <a:lumMod val="50000"/>
            </a:schemeClr>
          </a:solidFill>
        </p:grpSpPr>
        <p:grpSp>
          <p:nvGrpSpPr>
            <p:cNvPr id="3" name="组合 2"/>
            <p:cNvGrpSpPr/>
            <p:nvPr/>
          </p:nvGrpSpPr>
          <p:grpSpPr>
            <a:xfrm>
              <a:off x="1804221" y="589936"/>
              <a:ext cx="8568813" cy="471948"/>
              <a:chOff x="1804221" y="589936"/>
              <a:chExt cx="8568813" cy="471948"/>
            </a:xfrm>
            <a:grpFill/>
          </p:grpSpPr>
          <p:grpSp>
            <p:nvGrpSpPr>
              <p:cNvPr id="5" name="组合 4"/>
              <p:cNvGrpSpPr/>
              <p:nvPr/>
            </p:nvGrpSpPr>
            <p:grpSpPr>
              <a:xfrm>
                <a:off x="7374195" y="589936"/>
                <a:ext cx="2998839" cy="471948"/>
                <a:chOff x="7482349" y="589936"/>
                <a:chExt cx="2998839" cy="471948"/>
              </a:xfrm>
              <a:grpFill/>
            </p:grpSpPr>
            <p:sp>
              <p:nvSpPr>
                <p:cNvPr id="9" name="矩形 8"/>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1804221" y="589936"/>
                <a:ext cx="2998839" cy="471948"/>
                <a:chOff x="2030362" y="978310"/>
                <a:chExt cx="2998839" cy="471948"/>
              </a:xfrm>
              <a:grpFill/>
            </p:grpSpPr>
            <p:sp>
              <p:nvSpPr>
                <p:cNvPr id="7" name="矩形 6"/>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4948992" y="502744"/>
              <a:ext cx="3147874" cy="646331"/>
            </a:xfrm>
            <a:prstGeom prst="rect">
              <a:avLst/>
            </a:prstGeom>
            <a:noFill/>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grpSp>
      <p:sp>
        <p:nvSpPr>
          <p:cNvPr id="11" name="Rectangle 30"/>
          <p:cNvSpPr/>
          <p:nvPr/>
        </p:nvSpPr>
        <p:spPr>
          <a:xfrm>
            <a:off x="1814054" y="2074607"/>
            <a:ext cx="2443316" cy="1681316"/>
          </a:xfrm>
          <a:prstGeom prst="rect">
            <a:avLst/>
          </a:prstGeom>
          <a:blipFill>
            <a:blip r:embed="rId5" cstate="email">
              <a:extLst>
                <a:ext uri="{BEBA8EAE-BF5A-486C-A8C5-ECC9F3942E4B}">
                  <a14:imgProps xmlns:a14="http://schemas.microsoft.com/office/drawing/2010/main">
                    <a14:imgLayer r:embed="rId6">
                      <a14:imgEffect>
                        <a14:brightnessContrast bright="3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2" name="Rectangle 30"/>
          <p:cNvSpPr/>
          <p:nvPr/>
        </p:nvSpPr>
        <p:spPr>
          <a:xfrm>
            <a:off x="4876803" y="2074607"/>
            <a:ext cx="2443316" cy="1681316"/>
          </a:xfrm>
          <a:prstGeom prst="rect">
            <a:avLst/>
          </a:prstGeom>
          <a:blipFill>
            <a:blip r:embed="rId5" cstate="email">
              <a:extLst>
                <a:ext uri="{BEBA8EAE-BF5A-486C-A8C5-ECC9F3942E4B}">
                  <a14:imgProps xmlns:a14="http://schemas.microsoft.com/office/drawing/2010/main">
                    <a14:imgLayer r:embed="rId6">
                      <a14:imgEffect>
                        <a14:brightnessContrast bright="3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3" name="Rectangle 30"/>
          <p:cNvSpPr/>
          <p:nvPr/>
        </p:nvSpPr>
        <p:spPr>
          <a:xfrm>
            <a:off x="7939551" y="2074607"/>
            <a:ext cx="2443316" cy="1681316"/>
          </a:xfrm>
          <a:prstGeom prst="rect">
            <a:avLst/>
          </a:prstGeom>
          <a:blipFill>
            <a:blip r:embed="rId5" cstate="email">
              <a:extLst>
                <a:ext uri="{BEBA8EAE-BF5A-486C-A8C5-ECC9F3942E4B}">
                  <a14:imgProps xmlns:a14="http://schemas.microsoft.com/office/drawing/2010/main">
                    <a14:imgLayer r:embed="rId6">
                      <a14:imgEffect>
                        <a14:brightnessContrast bright="3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555" dirty="0"/>
          </a:p>
        </p:txBody>
      </p:sp>
      <p:sp>
        <p:nvSpPr>
          <p:cNvPr id="14" name="矩形 13"/>
          <p:cNvSpPr/>
          <p:nvPr/>
        </p:nvSpPr>
        <p:spPr>
          <a:xfrm>
            <a:off x="1814054" y="3431458"/>
            <a:ext cx="2443316" cy="1720645"/>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矩形 14"/>
          <p:cNvSpPr/>
          <p:nvPr/>
        </p:nvSpPr>
        <p:spPr>
          <a:xfrm>
            <a:off x="4876803" y="3431458"/>
            <a:ext cx="2443316" cy="1720645"/>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7939551" y="3431458"/>
            <a:ext cx="2443316" cy="1720645"/>
          </a:xfrm>
          <a:prstGeom prst="rect">
            <a:avLst/>
          </a:prstGeom>
          <a:solidFill>
            <a:schemeClr val="accent5">
              <a:lumMod val="5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5"/>
          <p:cNvSpPr txBox="1"/>
          <p:nvPr/>
        </p:nvSpPr>
        <p:spPr>
          <a:xfrm>
            <a:off x="1860758" y="3737782"/>
            <a:ext cx="2349907" cy="1107996"/>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sz="1200" dirty="0">
              <a:solidFill>
                <a:srgbClr val="54BCA5"/>
              </a:solidFill>
              <a:sym typeface="微软雅黑" panose="020B0503020204020204" pitchFamily="34" charset="-122"/>
            </a:endParaRPr>
          </a:p>
          <a:p>
            <a:pPr marL="285750" indent="-285750">
              <a:buFont typeface="Wingdings" panose="05000000000000000000" pitchFamily="2" charset="2"/>
              <a:buChar char="u"/>
            </a:pPr>
            <a:r>
              <a:rPr lang="zh-CN" altLang="en-US" sz="1200" dirty="0">
                <a:solidFill>
                  <a:schemeClr val="bg1"/>
                </a:solidFill>
                <a:sym typeface="微软雅黑" panose="020B0503020204020204" pitchFamily="34" charset="-122"/>
              </a:rPr>
              <a:t>在此录入您的描述说明。在此录入上述图表的综合描述说明，在此录入上述图表的综合描述说明</a:t>
            </a:r>
            <a:r>
              <a:rPr lang="en-US" altLang="zh-CN" sz="1200" dirty="0">
                <a:solidFill>
                  <a:schemeClr val="bg1"/>
                </a:solidFill>
                <a:sym typeface="微软雅黑" panose="020B0503020204020204" pitchFamily="34" charset="-122"/>
              </a:rPr>
              <a:t>.</a:t>
            </a:r>
          </a:p>
        </p:txBody>
      </p:sp>
      <p:sp>
        <p:nvSpPr>
          <p:cNvPr id="18" name="TextBox 15"/>
          <p:cNvSpPr txBox="1"/>
          <p:nvPr/>
        </p:nvSpPr>
        <p:spPr>
          <a:xfrm>
            <a:off x="4923507" y="3737782"/>
            <a:ext cx="2349907" cy="1107996"/>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sz="1200" dirty="0">
              <a:solidFill>
                <a:srgbClr val="54BCA5"/>
              </a:solidFill>
              <a:sym typeface="微软雅黑" panose="020B0503020204020204" pitchFamily="34" charset="-122"/>
            </a:endParaRPr>
          </a:p>
          <a:p>
            <a:pPr marL="285750" indent="-285750">
              <a:buFont typeface="Wingdings" panose="05000000000000000000" pitchFamily="2" charset="2"/>
              <a:buChar char="u"/>
            </a:pPr>
            <a:r>
              <a:rPr lang="zh-CN" altLang="en-US" sz="1200" dirty="0">
                <a:solidFill>
                  <a:schemeClr val="bg1"/>
                </a:solidFill>
                <a:sym typeface="微软雅黑" panose="020B0503020204020204" pitchFamily="34" charset="-122"/>
              </a:rPr>
              <a:t>在此录入您的描述说明。在此录入上述图表的综合描述说明，在此录入上述图表的综合描述说明</a:t>
            </a:r>
            <a:r>
              <a:rPr lang="en-US" altLang="zh-CN" sz="1200" dirty="0">
                <a:solidFill>
                  <a:schemeClr val="bg1"/>
                </a:solidFill>
                <a:sym typeface="微软雅黑" panose="020B0503020204020204" pitchFamily="34" charset="-122"/>
              </a:rPr>
              <a:t>.</a:t>
            </a:r>
          </a:p>
        </p:txBody>
      </p:sp>
      <p:sp>
        <p:nvSpPr>
          <p:cNvPr id="19" name="TextBox 15"/>
          <p:cNvSpPr txBox="1"/>
          <p:nvPr/>
        </p:nvSpPr>
        <p:spPr>
          <a:xfrm>
            <a:off x="7986255" y="3744223"/>
            <a:ext cx="2349907" cy="1107996"/>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pitchFamily="34" charset="-122"/>
                <a:ea typeface="微软雅黑" panose="020B0503020204020204" pitchFamily="34" charset="-122"/>
              </a:defRPr>
            </a:lvl1pPr>
          </a:lstStyle>
          <a:p>
            <a:endParaRPr lang="en-US" altLang="zh-CN" sz="1200" dirty="0">
              <a:solidFill>
                <a:srgbClr val="54BCA5"/>
              </a:solidFill>
              <a:sym typeface="微软雅黑" panose="020B0503020204020204" pitchFamily="34" charset="-122"/>
            </a:endParaRPr>
          </a:p>
          <a:p>
            <a:pPr marL="285750" indent="-285750">
              <a:buFont typeface="Wingdings" panose="05000000000000000000" pitchFamily="2" charset="2"/>
              <a:buChar char="u"/>
            </a:pPr>
            <a:r>
              <a:rPr lang="zh-CN" altLang="en-US" sz="1200" dirty="0">
                <a:solidFill>
                  <a:schemeClr val="bg1"/>
                </a:solidFill>
                <a:sym typeface="微软雅黑" panose="020B0503020204020204" pitchFamily="34" charset="-122"/>
              </a:rPr>
              <a:t>在此录入您的描述说明。在此录入上述图表的综合描述说明，在此录入上述图表的综合描述说明</a:t>
            </a:r>
            <a:r>
              <a:rPr lang="en-US" altLang="zh-CN" sz="1200" dirty="0">
                <a:solidFill>
                  <a:schemeClr val="bg1"/>
                </a:solidFill>
                <a:sym typeface="微软雅黑" panose="020B0503020204020204" pitchFamily="34" charset="-122"/>
              </a:rPr>
              <a:t>.</a:t>
            </a:r>
          </a:p>
        </p:txBody>
      </p:sp>
      <p:grpSp>
        <p:nvGrpSpPr>
          <p:cNvPr id="21" name="组合 20"/>
          <p:cNvGrpSpPr/>
          <p:nvPr/>
        </p:nvGrpSpPr>
        <p:grpSpPr>
          <a:xfrm>
            <a:off x="7708493" y="5951846"/>
            <a:ext cx="3615811" cy="500898"/>
            <a:chOff x="7103808" y="6074640"/>
            <a:chExt cx="3615811" cy="500898"/>
          </a:xfrm>
        </p:grpSpPr>
        <p:sp>
          <p:nvSpPr>
            <p:cNvPr id="22" name="文本框 21"/>
            <p:cNvSpPr txBox="1"/>
            <p:nvPr/>
          </p:nvSpPr>
          <p:spPr>
            <a:xfrm>
              <a:off x="7103808" y="6085320"/>
              <a:ext cx="3392129" cy="277000"/>
            </a:xfrm>
            <a:prstGeom prst="rect">
              <a:avLst/>
            </a:prstGeom>
            <a:noFill/>
          </p:spPr>
          <p:txBody>
            <a:bodyPr wrap="square" rtlCol="0">
              <a:spAutoFit/>
            </a:bodyPr>
            <a:lstStyle/>
            <a:p>
              <a:r>
                <a:rPr lang="zh-CN" altLang="en-US" sz="1200" dirty="0">
                  <a:solidFill>
                    <a:schemeClr val="accent5">
                      <a:lumMod val="75000"/>
                    </a:schemeClr>
                  </a:solidFill>
                  <a:latin typeface="微软雅黑" panose="020B0503020204020204" pitchFamily="34" charset="-122"/>
                  <a:ea typeface="微软雅黑" panose="020B0503020204020204" pitchFamily="34" charset="-122"/>
                </a:rPr>
                <a:t>清 明 时 节 雨 纷 纷   路 上 行 人 欲 断 魂</a:t>
              </a:r>
            </a:p>
          </p:txBody>
        </p:sp>
        <p:pic>
          <p:nvPicPr>
            <p:cNvPr id="23" name="图片 22"/>
            <p:cNvPicPr>
              <a:picLocks noChangeAspect="1"/>
            </p:cNvPicPr>
            <p:nvPr/>
          </p:nvPicPr>
          <p:blipFill>
            <a:blip r:embed="rId7" cstate="email"/>
            <a:stretch>
              <a:fillRect/>
            </a:stretch>
          </p:blipFill>
          <p:spPr>
            <a:xfrm>
              <a:off x="10495937" y="6074640"/>
              <a:ext cx="223682" cy="5008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heel(1)">
                                      <p:cBhvr>
                                        <p:cTn id="10" dur="2000"/>
                                        <p:tgtEl>
                                          <p:spTgt spid="17"/>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heel(1)">
                                      <p:cBhvr>
                                        <p:cTn id="13" dur="2000"/>
                                        <p:tgtEl>
                                          <p:spTgt spid="14"/>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heel(1)">
                                      <p:cBhvr>
                                        <p:cTn id="16" dur="2000"/>
                                        <p:tgtEl>
                                          <p:spTgt spid="12"/>
                                        </p:tgtEl>
                                      </p:cBhvr>
                                    </p:animEffect>
                                  </p:childTnLst>
                                </p:cTn>
                              </p:par>
                              <p:par>
                                <p:cTn id="17" presetID="21" presetClass="entr" presetSubtype="1"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heel(1)">
                                      <p:cBhvr>
                                        <p:cTn id="19" dur="2000"/>
                                        <p:tgtEl>
                                          <p:spTgt spid="18"/>
                                        </p:tgtEl>
                                      </p:cBhvr>
                                    </p:animEffect>
                                  </p:childTnLst>
                                </p:cTn>
                              </p:par>
                              <p:par>
                                <p:cTn id="20" presetID="21" presetClass="entr" presetSubtype="1"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heel(1)">
                                      <p:cBhvr>
                                        <p:cTn id="22" dur="2000"/>
                                        <p:tgtEl>
                                          <p:spTgt spid="15"/>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heel(1)">
                                      <p:cBhvr>
                                        <p:cTn id="25" dur="2000"/>
                                        <p:tgtEl>
                                          <p:spTgt spid="19"/>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heel(1)">
                                      <p:cBhvr>
                                        <p:cTn id="28" dur="2000"/>
                                        <p:tgtEl>
                                          <p:spTgt spid="16"/>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par>
                                <p:cTn id="32" presetID="21" presetClass="entr" presetSubtype="1" fill="hold"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heel(1)">
                                      <p:cBhvr>
                                        <p:cTn id="34" dur="2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17" name="图片 16"/>
          <p:cNvPicPr>
            <a:picLocks noChangeAspect="1"/>
          </p:cNvPicPr>
          <p:nvPr/>
        </p:nvPicPr>
        <p:blipFill rotWithShape="1">
          <a:blip r:embed="rId4" cstate="email"/>
          <a:srcRect/>
          <a:stretch>
            <a:fillRect/>
          </a:stretch>
        </p:blipFill>
        <p:spPr>
          <a:xfrm>
            <a:off x="0" y="3382114"/>
            <a:ext cx="5369859" cy="2651133"/>
          </a:xfrm>
          <a:prstGeom prst="rect">
            <a:avLst/>
          </a:prstGeom>
        </p:spPr>
      </p:pic>
      <p:grpSp>
        <p:nvGrpSpPr>
          <p:cNvPr id="3" name="组合 2"/>
          <p:cNvGrpSpPr/>
          <p:nvPr/>
        </p:nvGrpSpPr>
        <p:grpSpPr>
          <a:xfrm>
            <a:off x="1814054" y="589936"/>
            <a:ext cx="8568813" cy="471948"/>
            <a:chOff x="1804221" y="589936"/>
            <a:chExt cx="8568813" cy="471948"/>
          </a:xfrm>
          <a:solidFill>
            <a:schemeClr val="accent5">
              <a:lumMod val="50000"/>
            </a:schemeClr>
          </a:solidFill>
        </p:grpSpPr>
        <p:grpSp>
          <p:nvGrpSpPr>
            <p:cNvPr id="5" name="组合 4"/>
            <p:cNvGrpSpPr/>
            <p:nvPr/>
          </p:nvGrpSpPr>
          <p:grpSpPr>
            <a:xfrm>
              <a:off x="7374195" y="589936"/>
              <a:ext cx="2998839" cy="471948"/>
              <a:chOff x="7482349" y="589936"/>
              <a:chExt cx="2998839" cy="471948"/>
            </a:xfrm>
            <a:grpFill/>
          </p:grpSpPr>
          <p:sp>
            <p:nvSpPr>
              <p:cNvPr id="9" name="矩形 8"/>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1804221" y="589936"/>
              <a:ext cx="2998839" cy="471948"/>
              <a:chOff x="2030362" y="978310"/>
              <a:chExt cx="2998839" cy="471948"/>
            </a:xfrm>
            <a:grpFill/>
          </p:grpSpPr>
          <p:sp>
            <p:nvSpPr>
              <p:cNvPr id="7" name="矩形 6"/>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pic>
        <p:nvPicPr>
          <p:cNvPr id="12" name="图片 11"/>
          <p:cNvPicPr>
            <a:picLocks noChangeAspect="1"/>
          </p:cNvPicPr>
          <p:nvPr/>
        </p:nvPicPr>
        <p:blipFill>
          <a:blip r:embed="rId5" cstate="email"/>
          <a:stretch>
            <a:fillRect/>
          </a:stretch>
        </p:blipFill>
        <p:spPr>
          <a:xfrm>
            <a:off x="403125" y="2261420"/>
            <a:ext cx="6872746" cy="3067664"/>
          </a:xfrm>
          <a:prstGeom prst="rect">
            <a:avLst/>
          </a:prstGeom>
        </p:spPr>
      </p:pic>
      <p:sp>
        <p:nvSpPr>
          <p:cNvPr id="14" name="矩形 13"/>
          <p:cNvSpPr/>
          <p:nvPr/>
        </p:nvSpPr>
        <p:spPr>
          <a:xfrm>
            <a:off x="34414" y="2016512"/>
            <a:ext cx="12157586" cy="2819003"/>
          </a:xfrm>
          <a:prstGeom prst="rect">
            <a:avLst/>
          </a:prstGeom>
          <a:solidFill>
            <a:schemeClr val="bg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814054" y="2789507"/>
            <a:ext cx="8617974" cy="1338828"/>
          </a:xfrm>
          <a:prstGeom prst="rect">
            <a:avLst/>
          </a:prstGeom>
        </p:spPr>
        <p:txBody>
          <a:bodyPr wrap="square">
            <a:spAutoFit/>
          </a:bodyPr>
          <a:lstStyle/>
          <a:p>
            <a:pPr>
              <a:lnSpc>
                <a:spcPct val="150000"/>
              </a:lnSpc>
            </a:pPr>
            <a:r>
              <a:rPr lang="zh-CN" altLang="en-US" dirty="0">
                <a:solidFill>
                  <a:schemeClr val="accent5">
                    <a:lumMod val="75000"/>
                  </a:schemeClr>
                </a:solidFill>
                <a:latin typeface="微软雅黑" panose="020B0503020204020204" pitchFamily="34" charset="-122"/>
                <a:ea typeface="微软雅黑" panose="020B0503020204020204" pitchFamily="34" charset="-122"/>
              </a:rPr>
              <a:t>清明节又叫踏青节，在仲春与暮春之交，也就是冬至后的第</a:t>
            </a:r>
            <a:r>
              <a:rPr lang="en-US" altLang="zh-CN" dirty="0">
                <a:solidFill>
                  <a:schemeClr val="accent5">
                    <a:lumMod val="75000"/>
                  </a:schemeClr>
                </a:solidFill>
                <a:latin typeface="微软雅黑" panose="020B0503020204020204" pitchFamily="34" charset="-122"/>
                <a:ea typeface="微软雅黑" panose="020B0503020204020204" pitchFamily="34" charset="-122"/>
              </a:rPr>
              <a:t>108</a:t>
            </a:r>
            <a:r>
              <a:rPr lang="zh-CN" altLang="en-US" dirty="0">
                <a:solidFill>
                  <a:schemeClr val="accent5">
                    <a:lumMod val="75000"/>
                  </a:schemeClr>
                </a:solidFill>
                <a:latin typeface="微软雅黑" panose="020B0503020204020204" pitchFamily="34" charset="-122"/>
                <a:ea typeface="微软雅黑" panose="020B0503020204020204" pitchFamily="34" charset="-122"/>
              </a:rPr>
              <a:t>天。是中国传统节日，也是最重要的祭祀节日之一，是祭祖和扫墓的日子。中华民族传统的清明节大约始于周代，距今已有二千五百多年的历史。</a:t>
            </a:r>
          </a:p>
        </p:txBody>
      </p:sp>
      <p:pic>
        <p:nvPicPr>
          <p:cNvPr id="15" name="图片 14"/>
          <p:cNvPicPr>
            <a:picLocks noChangeAspect="1"/>
          </p:cNvPicPr>
          <p:nvPr/>
        </p:nvPicPr>
        <p:blipFill>
          <a:blip r:embed="rId6" cstate="email">
            <a:extLst>
              <a:ext uri="{BEBA8EAE-BF5A-486C-A8C5-ECC9F3942E4B}">
                <a14:imgProps xmlns:a14="http://schemas.microsoft.com/office/drawing/2010/main">
                  <a14:imgLayer r:embed="rId7">
                    <a14:imgEffect>
                      <a14:backgroundRemoval t="1327" b="96533" l="5998" r="97578">
                        <a14:foregroundMark x1="25490" y1="35360" x2="43599" y2="35531"/>
                        <a14:foregroundMark x1="6574" y1="24829" x2="9112" y2="27868"/>
                        <a14:foregroundMark x1="7843" y1="30865" x2="8651" y2="34247"/>
                        <a14:foregroundMark x1="11303" y1="38228" x2="6113" y2="44777"/>
                        <a14:foregroundMark x1="35409" y1="41267" x2="38870" y2="42380"/>
                        <a14:foregroundMark x1="71511" y1="54366" x2="75433" y2="57577"/>
                        <a14:foregroundMark x1="86621" y1="58990" x2="90081" y2="59803"/>
                        <a14:foregroundMark x1="97347" y1="51327" x2="97578" y2="67637"/>
                        <a14:foregroundMark x1="97578" y1="67637" x2="96540" y2="69692"/>
                        <a14:foregroundMark x1="75894" y1="93493" x2="62976" y2="96533"/>
                        <a14:foregroundMark x1="37947" y1="11858" x2="34141" y2="31378"/>
                        <a14:foregroundMark x1="46136" y1="4538" x2="44867" y2="6592"/>
                        <a14:foregroundMark x1="60323" y1="1327" x2="56863" y2="3553"/>
                        <a14:foregroundMark x1="51326" y1="57577" x2="53864" y2="69392"/>
                      </a14:backgroundRemoval>
                    </a14:imgEffect>
                  </a14:imgLayer>
                </a14:imgProps>
              </a:ext>
            </a:extLst>
          </a:blip>
          <a:stretch>
            <a:fillRect/>
          </a:stretch>
        </p:blipFill>
        <p:spPr>
          <a:xfrm>
            <a:off x="10382867" y="3426014"/>
            <a:ext cx="1215610" cy="327527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1" name="图片 20"/>
          <p:cNvPicPr>
            <a:picLocks noChangeAspect="1"/>
          </p:cNvPicPr>
          <p:nvPr/>
        </p:nvPicPr>
        <p:blipFill rotWithShape="1">
          <a:blip r:embed="rId4" cstate="email"/>
          <a:srcRect/>
          <a:stretch>
            <a:fillRect/>
          </a:stretch>
        </p:blipFill>
        <p:spPr>
          <a:xfrm>
            <a:off x="0" y="3382114"/>
            <a:ext cx="5369859" cy="2651133"/>
          </a:xfrm>
          <a:prstGeom prst="rect">
            <a:avLst/>
          </a:prstGeom>
        </p:spPr>
      </p:pic>
      <p:grpSp>
        <p:nvGrpSpPr>
          <p:cNvPr id="3" name="组合 2"/>
          <p:cNvGrpSpPr/>
          <p:nvPr/>
        </p:nvGrpSpPr>
        <p:grpSpPr>
          <a:xfrm>
            <a:off x="1814054" y="589936"/>
            <a:ext cx="8568813" cy="471948"/>
            <a:chOff x="1804221" y="589936"/>
            <a:chExt cx="8568813" cy="471948"/>
          </a:xfrm>
          <a:solidFill>
            <a:schemeClr val="accent5">
              <a:lumMod val="50000"/>
            </a:schemeClr>
          </a:solidFill>
        </p:grpSpPr>
        <p:grpSp>
          <p:nvGrpSpPr>
            <p:cNvPr id="5" name="组合 4"/>
            <p:cNvGrpSpPr/>
            <p:nvPr/>
          </p:nvGrpSpPr>
          <p:grpSpPr>
            <a:xfrm>
              <a:off x="7374195" y="589936"/>
              <a:ext cx="2998839" cy="471948"/>
              <a:chOff x="7482349" y="589936"/>
              <a:chExt cx="2998839" cy="471948"/>
            </a:xfrm>
            <a:grpFill/>
          </p:grpSpPr>
          <p:sp>
            <p:nvSpPr>
              <p:cNvPr id="9" name="矩形 8"/>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1804221" y="589936"/>
              <a:ext cx="2998839" cy="471948"/>
              <a:chOff x="2030362" y="978310"/>
              <a:chExt cx="2998839" cy="471948"/>
            </a:xfrm>
            <a:grpFill/>
          </p:grpSpPr>
          <p:sp>
            <p:nvSpPr>
              <p:cNvPr id="7" name="矩形 6"/>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
        <p:nvSpPr>
          <p:cNvPr id="13" name="任意多边形: 形状 12"/>
          <p:cNvSpPr/>
          <p:nvPr/>
        </p:nvSpPr>
        <p:spPr>
          <a:xfrm flipH="1">
            <a:off x="0" y="1573159"/>
            <a:ext cx="3481076" cy="4611329"/>
          </a:xfrm>
          <a:custGeom>
            <a:avLst/>
            <a:gdLst>
              <a:gd name="connsiteX0" fmla="*/ 1114834 w 1570837"/>
              <a:gd name="connsiteY0" fmla="*/ 161 h 2267164"/>
              <a:gd name="connsiteX1" fmla="*/ 1570837 w 1570837"/>
              <a:gd name="connsiteY1" fmla="*/ 87845 h 2267164"/>
              <a:gd name="connsiteX2" fmla="*/ 1563709 w 1570837"/>
              <a:gd name="connsiteY2" fmla="*/ 2182271 h 2267164"/>
              <a:gd name="connsiteX3" fmla="*/ 231892 w 1570837"/>
              <a:gd name="connsiteY3" fmla="*/ 1820549 h 2267164"/>
              <a:gd name="connsiteX4" fmla="*/ 236589 w 1570837"/>
              <a:gd name="connsiteY4" fmla="*/ 440493 h 2267164"/>
              <a:gd name="connsiteX5" fmla="*/ 1114834 w 1570837"/>
              <a:gd name="connsiteY5" fmla="*/ 161 h 226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0837" h="2267164">
                <a:moveTo>
                  <a:pt x="1114834" y="161"/>
                </a:moveTo>
                <a:cubicBezTo>
                  <a:pt x="1267800" y="-2412"/>
                  <a:pt x="1422929" y="25989"/>
                  <a:pt x="1570837" y="87845"/>
                </a:cubicBezTo>
                <a:lnTo>
                  <a:pt x="1563709" y="2182271"/>
                </a:lnTo>
                <a:cubicBezTo>
                  <a:pt x="1089065" y="2376985"/>
                  <a:pt x="542818" y="2228623"/>
                  <a:pt x="231892" y="1820549"/>
                </a:cubicBezTo>
                <a:cubicBezTo>
                  <a:pt x="-79034" y="1412474"/>
                  <a:pt x="-77107" y="846441"/>
                  <a:pt x="236589" y="440493"/>
                </a:cubicBezTo>
                <a:cubicBezTo>
                  <a:pt x="452255" y="161404"/>
                  <a:pt x="778310" y="5823"/>
                  <a:pt x="1114834" y="161"/>
                </a:cubicBezTo>
                <a:close/>
              </a:path>
            </a:pathLst>
          </a:custGeom>
          <a:blipFill>
            <a:blip r:embed="rId5" cstate="email">
              <a:extLst>
                <a:ext uri="{BEBA8EAE-BF5A-486C-A8C5-ECC9F3942E4B}">
                  <a14:imgProps xmlns:a14="http://schemas.microsoft.com/office/drawing/2010/main">
                    <a14:imgLayer r:embed="rId6">
                      <a14:imgEffect>
                        <a14:brightnessContrast bright="30000"/>
                      </a14:imgEffect>
                    </a14:imgLayer>
                  </a14:imgProps>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555" dirty="0"/>
          </a:p>
        </p:txBody>
      </p:sp>
      <p:grpSp>
        <p:nvGrpSpPr>
          <p:cNvPr id="24" name="组合 23"/>
          <p:cNvGrpSpPr/>
          <p:nvPr/>
        </p:nvGrpSpPr>
        <p:grpSpPr>
          <a:xfrm>
            <a:off x="3481076" y="2111081"/>
            <a:ext cx="7923890" cy="3933555"/>
            <a:chOff x="2921091" y="2248733"/>
            <a:chExt cx="7923890" cy="3933555"/>
          </a:xfrm>
        </p:grpSpPr>
        <p:sp>
          <p:nvSpPr>
            <p:cNvPr id="14" name="矩形 13"/>
            <p:cNvSpPr/>
            <p:nvPr/>
          </p:nvSpPr>
          <p:spPr>
            <a:xfrm>
              <a:off x="3667433" y="2248733"/>
              <a:ext cx="7177548" cy="923330"/>
            </a:xfrm>
            <a:prstGeom prst="rect">
              <a:avLst/>
            </a:prstGeom>
          </p:spPr>
          <p:txBody>
            <a:bodyPr wrap="square">
              <a:spAutoFit/>
            </a:bodyPr>
            <a:lstStyle/>
            <a:p>
              <a:pPr>
                <a:lnSpc>
                  <a:spcPct val="150000"/>
                </a:lnSpc>
              </a:pP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历书</a:t>
              </a: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：“春分后十五日，斗指丁，为清明，时万物皆洁齐而清明，盖时当气清景明，万物皆显，因此得名。”清明一到，气温升高，正是春耕的大好时节，故有“清明前后，种瓜点豆”之说。</a:t>
              </a:r>
            </a:p>
          </p:txBody>
        </p:sp>
        <p:sp>
          <p:nvSpPr>
            <p:cNvPr id="15" name="矩形 14"/>
            <p:cNvSpPr/>
            <p:nvPr/>
          </p:nvSpPr>
          <p:spPr>
            <a:xfrm>
              <a:off x="3892025" y="3780503"/>
              <a:ext cx="6855087" cy="923330"/>
            </a:xfrm>
            <a:prstGeom prst="rect">
              <a:avLst/>
            </a:prstGeom>
          </p:spPr>
          <p:txBody>
            <a:bodyPr wrap="square">
              <a:spAutoFit/>
            </a:bodyPr>
            <a:lstStyle/>
            <a:p>
              <a:pPr>
                <a:lnSpc>
                  <a:spcPct val="150000"/>
                </a:lnSpc>
              </a:pP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清明节又叫踏青节，在仲春与暮春之交，也就是冬至后的第</a:t>
              </a: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108</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天。是中国传统节日，也是最重要的祭祀节日之一，是祭祖和扫墓的日子。中华民族传统的清明节大约始于周代，距今已有二千五百多年的历史。</a:t>
              </a:r>
            </a:p>
          </p:txBody>
        </p:sp>
        <p:sp>
          <p:nvSpPr>
            <p:cNvPr id="16" name="矩形 15"/>
            <p:cNvSpPr/>
            <p:nvPr/>
          </p:nvSpPr>
          <p:spPr>
            <a:xfrm>
              <a:off x="3205318" y="5258958"/>
              <a:ext cx="7541793" cy="923330"/>
            </a:xfrm>
            <a:prstGeom prst="rect">
              <a:avLst/>
            </a:prstGeom>
          </p:spPr>
          <p:txBody>
            <a:bodyPr wrap="square">
              <a:spAutoFit/>
            </a:bodyPr>
            <a:lstStyle/>
            <a:p>
              <a:pPr>
                <a:lnSpc>
                  <a:spcPct val="150000"/>
                </a:lnSpc>
              </a:pP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历书</a:t>
              </a: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：“春分后十五日，斗指丁，为清明，时万物皆洁齐而清明，盖时当气清景明，万物皆显，因此得名。”清明一到，气温升高，正是春耕的大好时节，故有“清明前后，种瓜点豆”之说。</a:t>
              </a:r>
            </a:p>
          </p:txBody>
        </p:sp>
        <p:pic>
          <p:nvPicPr>
            <p:cNvPr id="17" name="图片 16"/>
            <p:cNvPicPr>
              <a:picLocks noChangeAspect="1"/>
            </p:cNvPicPr>
            <p:nvPr/>
          </p:nvPicPr>
          <p:blipFill>
            <a:blip r:embed="rId7" cstate="email"/>
            <a:stretch>
              <a:fillRect/>
            </a:stretch>
          </p:blipFill>
          <p:spPr>
            <a:xfrm>
              <a:off x="2921091" y="5368960"/>
              <a:ext cx="223682" cy="500898"/>
            </a:xfrm>
            <a:prstGeom prst="rect">
              <a:avLst/>
            </a:prstGeom>
          </p:spPr>
        </p:pic>
        <p:pic>
          <p:nvPicPr>
            <p:cNvPr id="18" name="图片 17"/>
            <p:cNvPicPr>
              <a:picLocks noChangeAspect="1"/>
            </p:cNvPicPr>
            <p:nvPr/>
          </p:nvPicPr>
          <p:blipFill>
            <a:blip r:embed="rId7" cstate="email"/>
            <a:stretch>
              <a:fillRect/>
            </a:stretch>
          </p:blipFill>
          <p:spPr>
            <a:xfrm>
              <a:off x="3553135" y="3858014"/>
              <a:ext cx="223682" cy="500898"/>
            </a:xfrm>
            <a:prstGeom prst="rect">
              <a:avLst/>
            </a:prstGeom>
          </p:spPr>
        </p:pic>
        <p:pic>
          <p:nvPicPr>
            <p:cNvPr id="19" name="图片 18"/>
            <p:cNvPicPr>
              <a:picLocks noChangeAspect="1"/>
            </p:cNvPicPr>
            <p:nvPr/>
          </p:nvPicPr>
          <p:blipFill>
            <a:blip r:embed="rId7" cstate="email"/>
            <a:stretch>
              <a:fillRect/>
            </a:stretch>
          </p:blipFill>
          <p:spPr>
            <a:xfrm>
              <a:off x="3443751" y="2409074"/>
              <a:ext cx="223682" cy="500898"/>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par>
                                <p:cTn id="8" presetID="14" presetClass="entr" presetSubtype="1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randombar(horizontal)">
                                      <p:cBhvr>
                                        <p:cTn id="1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rotWithShape="1">
          <a:blip r:embed="rId3" cstate="email"/>
          <a:srcRect/>
          <a:stretch>
            <a:fillRect/>
          </a:stretch>
        </p:blipFill>
        <p:spPr>
          <a:xfrm>
            <a:off x="5473311" y="2608729"/>
            <a:ext cx="6718688" cy="2348753"/>
          </a:xfrm>
          <a:prstGeom prst="rect">
            <a:avLst/>
          </a:prstGeom>
        </p:spPr>
      </p:pic>
      <p:pic>
        <p:nvPicPr>
          <p:cNvPr id="22" name="图片 21"/>
          <p:cNvPicPr>
            <a:picLocks noChangeAspect="1"/>
          </p:cNvPicPr>
          <p:nvPr/>
        </p:nvPicPr>
        <p:blipFill rotWithShape="1">
          <a:blip r:embed="rId4" cstate="email"/>
          <a:srcRect/>
          <a:stretch>
            <a:fillRect/>
          </a:stretch>
        </p:blipFill>
        <p:spPr>
          <a:xfrm>
            <a:off x="0" y="3382114"/>
            <a:ext cx="5369859" cy="2651133"/>
          </a:xfrm>
          <a:prstGeom prst="rect">
            <a:avLst/>
          </a:prstGeom>
        </p:spPr>
      </p:pic>
      <p:grpSp>
        <p:nvGrpSpPr>
          <p:cNvPr id="3" name="组合 2"/>
          <p:cNvGrpSpPr/>
          <p:nvPr/>
        </p:nvGrpSpPr>
        <p:grpSpPr>
          <a:xfrm>
            <a:off x="1814054" y="589936"/>
            <a:ext cx="8568813" cy="471948"/>
            <a:chOff x="1804221" y="589936"/>
            <a:chExt cx="8568813" cy="471948"/>
          </a:xfrm>
          <a:solidFill>
            <a:schemeClr val="accent5">
              <a:lumMod val="50000"/>
            </a:schemeClr>
          </a:solidFill>
        </p:grpSpPr>
        <p:grpSp>
          <p:nvGrpSpPr>
            <p:cNvPr id="5" name="组合 4"/>
            <p:cNvGrpSpPr/>
            <p:nvPr/>
          </p:nvGrpSpPr>
          <p:grpSpPr>
            <a:xfrm>
              <a:off x="7374195" y="589936"/>
              <a:ext cx="2998839" cy="471948"/>
              <a:chOff x="7482349" y="589936"/>
              <a:chExt cx="2998839" cy="471948"/>
            </a:xfrm>
            <a:grpFill/>
          </p:grpSpPr>
          <p:sp>
            <p:nvSpPr>
              <p:cNvPr id="9" name="矩形 8"/>
              <p:cNvSpPr/>
              <p:nvPr/>
            </p:nvSpPr>
            <p:spPr>
              <a:xfrm>
                <a:off x="7482349" y="589936"/>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8037872" y="589936"/>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 name="组合 5"/>
            <p:cNvGrpSpPr/>
            <p:nvPr/>
          </p:nvGrpSpPr>
          <p:grpSpPr>
            <a:xfrm flipH="1">
              <a:off x="1804221" y="589936"/>
              <a:ext cx="2998839" cy="471948"/>
              <a:chOff x="2030362" y="978310"/>
              <a:chExt cx="2998839" cy="471948"/>
            </a:xfrm>
            <a:grpFill/>
          </p:grpSpPr>
          <p:sp>
            <p:nvSpPr>
              <p:cNvPr id="7" name="矩形 6"/>
              <p:cNvSpPr/>
              <p:nvPr/>
            </p:nvSpPr>
            <p:spPr>
              <a:xfrm flipH="1">
                <a:off x="2030362" y="978310"/>
                <a:ext cx="324465"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flipH="1">
                <a:off x="2585885" y="978310"/>
                <a:ext cx="2443316" cy="471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4" name="矩形 3"/>
          <p:cNvSpPr/>
          <p:nvPr/>
        </p:nvSpPr>
        <p:spPr>
          <a:xfrm>
            <a:off x="4958825" y="502744"/>
            <a:ext cx="3147874" cy="646331"/>
          </a:xfrm>
          <a:prstGeom prst="rect">
            <a:avLst/>
          </a:prstGeom>
        </p:spPr>
        <p:txBody>
          <a:bodyPr wrap="square">
            <a:spAutoFit/>
          </a:bodyPr>
          <a:lstStyle/>
          <a:p>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清明</a:t>
            </a:r>
            <a:r>
              <a:rPr lang="en-US" altLang="zh-CN" sz="3600" b="1" dirty="0">
                <a:solidFill>
                  <a:schemeClr val="accent5">
                    <a:lumMod val="75000"/>
                  </a:schemeClr>
                </a:solidFill>
                <a:latin typeface="微软雅黑" panose="020B0503020204020204" pitchFamily="34" charset="-122"/>
                <a:ea typeface="微软雅黑" panose="020B0503020204020204" pitchFamily="34" charset="-122"/>
              </a:rPr>
              <a:t>  </a:t>
            </a:r>
            <a:r>
              <a:rPr lang="zh-CN" altLang="en-US" sz="3600" b="1" dirty="0">
                <a:solidFill>
                  <a:schemeClr val="accent5">
                    <a:lumMod val="75000"/>
                  </a:schemeClr>
                </a:solidFill>
                <a:latin typeface="微软雅黑" panose="020B0503020204020204" pitchFamily="34" charset="-122"/>
                <a:ea typeface="微软雅黑" panose="020B0503020204020204" pitchFamily="34" charset="-122"/>
              </a:rPr>
              <a:t>时令</a:t>
            </a:r>
          </a:p>
        </p:txBody>
      </p:sp>
      <p:sp>
        <p:nvSpPr>
          <p:cNvPr id="14" name="矩形 13"/>
          <p:cNvSpPr/>
          <p:nvPr/>
        </p:nvSpPr>
        <p:spPr>
          <a:xfrm>
            <a:off x="1814053" y="2255087"/>
            <a:ext cx="8568814" cy="923330"/>
          </a:xfrm>
          <a:prstGeom prst="rect">
            <a:avLst/>
          </a:prstGeom>
        </p:spPr>
        <p:txBody>
          <a:bodyPr wrap="square">
            <a:spAutoFit/>
          </a:bodyPr>
          <a:lstStyle/>
          <a:p>
            <a:pPr algn="just">
              <a:lnSpc>
                <a:spcPct val="150000"/>
              </a:lnSpc>
            </a:pP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清明节又叫踏青节，在仲春与暮春之交，也就是冬至后的第</a:t>
            </a: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108</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天。是中国传统节日，也是最重要的祭祀节日之一，是祭祖和扫墓的日子。中华民族传统的清明节大约始于周代，距今已有二千五百多年的历史。</a:t>
            </a:r>
          </a:p>
        </p:txBody>
      </p:sp>
      <p:grpSp>
        <p:nvGrpSpPr>
          <p:cNvPr id="19" name="组合 18"/>
          <p:cNvGrpSpPr/>
          <p:nvPr/>
        </p:nvGrpSpPr>
        <p:grpSpPr>
          <a:xfrm>
            <a:off x="5376625" y="3874305"/>
            <a:ext cx="5006242" cy="1830495"/>
            <a:chOff x="5376625" y="3874305"/>
            <a:chExt cx="5006242" cy="1830495"/>
          </a:xfrm>
        </p:grpSpPr>
        <p:sp>
          <p:nvSpPr>
            <p:cNvPr id="15" name="矩形 14"/>
            <p:cNvSpPr/>
            <p:nvPr/>
          </p:nvSpPr>
          <p:spPr>
            <a:xfrm>
              <a:off x="5376625" y="4504471"/>
              <a:ext cx="5006242" cy="1200329"/>
            </a:xfrm>
            <a:prstGeom prst="rect">
              <a:avLst/>
            </a:prstGeom>
          </p:spPr>
          <p:txBody>
            <a:bodyPr wrap="square">
              <a:spAutoFit/>
            </a:bodyPr>
            <a:lstStyle/>
            <a:p>
              <a:pPr>
                <a:lnSpc>
                  <a:spcPct val="150000"/>
                </a:lnSpc>
              </a:pP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历书</a:t>
              </a:r>
              <a:r>
                <a:rPr lang="en-US" altLang="zh-CN" sz="1200" spc="300" dirty="0">
                  <a:solidFill>
                    <a:schemeClr val="accent5">
                      <a:lumMod val="75000"/>
                    </a:schemeClr>
                  </a:solidFill>
                  <a:latin typeface="微软雅黑" panose="020B0503020204020204" pitchFamily="34" charset="-122"/>
                  <a:ea typeface="微软雅黑" panose="020B0503020204020204" pitchFamily="34" charset="-122"/>
                </a:rPr>
                <a:t>》</a:t>
              </a:r>
              <a:r>
                <a:rPr lang="zh-CN" altLang="en-US" sz="1200" spc="300" dirty="0">
                  <a:solidFill>
                    <a:schemeClr val="accent5">
                      <a:lumMod val="75000"/>
                    </a:schemeClr>
                  </a:solidFill>
                  <a:latin typeface="微软雅黑" panose="020B0503020204020204" pitchFamily="34" charset="-122"/>
                  <a:ea typeface="微软雅黑" panose="020B0503020204020204" pitchFamily="34" charset="-122"/>
                </a:rPr>
                <a:t>：“春分后十五日，斗指丁，为清明，时万物皆洁齐而清明，盖时当气清景明，万物皆显，因此得名。”清明一到，气温升高，正是春耕的大好时节，故有“清明前后，种瓜点豆”之说。</a:t>
              </a:r>
            </a:p>
          </p:txBody>
        </p:sp>
        <p:grpSp>
          <p:nvGrpSpPr>
            <p:cNvPr id="18" name="组合 17"/>
            <p:cNvGrpSpPr/>
            <p:nvPr/>
          </p:nvGrpSpPr>
          <p:grpSpPr>
            <a:xfrm>
              <a:off x="5376625" y="3874305"/>
              <a:ext cx="3354344" cy="457630"/>
              <a:chOff x="5411042" y="3042201"/>
              <a:chExt cx="3354344" cy="457630"/>
            </a:xfrm>
          </p:grpSpPr>
          <p:pic>
            <p:nvPicPr>
              <p:cNvPr id="16" name="图片 15"/>
              <p:cNvPicPr>
                <a:picLocks noChangeAspect="1"/>
              </p:cNvPicPr>
              <p:nvPr/>
            </p:nvPicPr>
            <p:blipFill>
              <a:blip r:embed="rId5" cstate="email">
                <a:extLst>
                  <a:ext uri="{BEBA8EAE-BF5A-486C-A8C5-ECC9F3942E4B}">
                    <a14:imgProps xmlns:a14="http://schemas.microsoft.com/office/drawing/2010/main">
                      <a14:imgLayer r:embed="rId6">
                        <a14:imgEffect>
                          <a14:backgroundRemoval t="1772" b="97388" l="2872" r="97635">
                            <a14:foregroundMark x1="2872" y1="27332" x2="29814" y2="55597"/>
                            <a14:foregroundMark x1="29814" y1="55597" x2="29814" y2="55597"/>
                            <a14:foregroundMark x1="94088" y1="76399" x2="90034" y2="75187"/>
                            <a14:foregroundMark x1="65963" y1="90112" x2="77787" y2="98041"/>
                            <a14:foregroundMark x1="77787" y1="98041" x2="77703" y2="90019"/>
                            <a14:foregroundMark x1="77703" y1="90019" x2="77196" y2="89925"/>
                            <a14:foregroundMark x1="44426" y1="54478" x2="58024" y2="42444"/>
                            <a14:foregroundMark x1="76520" y1="97481" x2="77787" y2="95802"/>
                            <a14:foregroundMark x1="97128" y1="2239" x2="97635" y2="1772"/>
                          </a14:backgroundRemoval>
                        </a14:imgEffect>
                      </a14:imgLayer>
                    </a14:imgProps>
                  </a:ext>
                </a:extLst>
              </a:blip>
              <a:stretch>
                <a:fillRect/>
              </a:stretch>
            </p:blipFill>
            <p:spPr>
              <a:xfrm>
                <a:off x="5411042" y="3042201"/>
                <a:ext cx="505442" cy="457630"/>
              </a:xfrm>
              <a:prstGeom prst="rect">
                <a:avLst/>
              </a:prstGeom>
            </p:spPr>
          </p:pic>
          <p:sp>
            <p:nvSpPr>
              <p:cNvPr id="17" name="文本框 16"/>
              <p:cNvSpPr txBox="1"/>
              <p:nvPr/>
            </p:nvSpPr>
            <p:spPr>
              <a:xfrm>
                <a:off x="5945983" y="3086350"/>
                <a:ext cx="2819403" cy="369332"/>
              </a:xfrm>
              <a:prstGeom prst="rect">
                <a:avLst/>
              </a:prstGeom>
              <a:noFill/>
            </p:spPr>
            <p:txBody>
              <a:bodyPr wrap="square" rtlCol="0">
                <a:spAutoFit/>
              </a:bodyPr>
              <a:lstStyle/>
              <a:p>
                <a:r>
                  <a:rPr lang="zh-CN" altLang="en-US" spc="600" dirty="0">
                    <a:solidFill>
                      <a:schemeClr val="accent5">
                        <a:lumMod val="75000"/>
                      </a:schemeClr>
                    </a:solidFill>
                    <a:latin typeface="微软雅黑" panose="020B0503020204020204" pitchFamily="34" charset="-122"/>
                    <a:ea typeface="微软雅黑" panose="020B0503020204020204" pitchFamily="34" charset="-122"/>
                  </a:rPr>
                  <a:t>添加标题</a:t>
                </a:r>
              </a:p>
            </p:txBody>
          </p:sp>
        </p:grpSp>
      </p:grpSp>
      <p:pic>
        <p:nvPicPr>
          <p:cNvPr id="20" name="图片 19"/>
          <p:cNvPicPr>
            <a:picLocks noChangeAspect="1"/>
          </p:cNvPicPr>
          <p:nvPr/>
        </p:nvPicPr>
        <p:blipFill rotWithShape="1">
          <a:blip r:embed="rId7" cstate="email"/>
          <a:srcRect r="-233"/>
          <a:stretch>
            <a:fillRect/>
          </a:stretch>
        </p:blipFill>
        <p:spPr>
          <a:xfrm>
            <a:off x="1971181" y="3918454"/>
            <a:ext cx="3201453" cy="171138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Click="0" advTm="4000">
        <p:push dir="u"/>
      </p:transition>
    </mc:Choice>
    <mc:Fallback xmlns="">
      <p:transition spd="slow" advClick="0" advTm="4000">
        <p:push dir="u"/>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par>
                                <p:cTn id="8" presetID="14" presetClass="entr" presetSubtype="1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randombar(horizontal)">
                                      <p:cBhvr>
                                        <p:cTn id="1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www.2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2520</Words>
  <Application>Microsoft Office PowerPoint</Application>
  <PresentationFormat>宽屏</PresentationFormat>
  <Paragraphs>133</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微软雅黑</vt:lpstr>
      <vt:lpstr>Arial</vt:lpstr>
      <vt:lpstr>宋体</vt:lpstr>
      <vt:lpstr>Wingdings</vt:lpstr>
      <vt:lpstr>等线</vt:lpstr>
      <vt:lpstr>Calibri</vt:lpstr>
      <vt:lpstr>www.2ppt.com</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2021-07-22T06:01:02Z</dcterms:created>
  <dcterms:modified xsi:type="dcterms:W3CDTF">2023-01-10T06:07:22Z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574DD6E7F1E447469DA71E911F9E2613</vt:lpwstr>
  </property>
  <property fmtid="{A09F084E-AD41-489F-8076-AA5BE3082BCA}" pid="100">
    <vt:ui4>5</vt:ui4>
  </property>
  <property fmtid="{64440492-4C8B-11D1-8B70-080036B11A03}" pid="11">
    <vt:lpwstr>www.2ppt.com-爱PPT提供资源下载</vt:lpwstr>
  </property>
</Properties>
</file>