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492" r:id="rId2"/>
    <p:sldId id="626" r:id="rId3"/>
    <p:sldId id="627" r:id="rId4"/>
    <p:sldId id="628" r:id="rId5"/>
    <p:sldId id="629" r:id="rId6"/>
    <p:sldId id="630" r:id="rId7"/>
    <p:sldId id="631" r:id="rId8"/>
    <p:sldId id="632" r:id="rId9"/>
    <p:sldId id="633" r:id="rId10"/>
    <p:sldId id="634" r:id="rId11"/>
    <p:sldId id="635" r:id="rId12"/>
    <p:sldId id="647" r:id="rId13"/>
    <p:sldId id="648" r:id="rId14"/>
    <p:sldId id="649" r:id="rId15"/>
    <p:sldId id="650" r:id="rId16"/>
    <p:sldId id="642" r:id="rId17"/>
    <p:sldId id="643" r:id="rId18"/>
    <p:sldId id="644" r:id="rId19"/>
    <p:sldId id="613" r:id="rId20"/>
    <p:sldId id="376" r:id="rId21"/>
  </p:sldIdLst>
  <p:sldSz cx="9144000" cy="6858000" type="screen4x3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2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r">
              <a:defRPr sz="1200"/>
            </a:lvl1pPr>
          </a:lstStyle>
          <a:p>
            <a:fld id="{672B6223-8C67-4191-9909-9E6EB57CB97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r">
              <a:defRPr sz="1200"/>
            </a:lvl1pPr>
          </a:lstStyle>
          <a:p>
            <a:fld id="{E89D78DA-15B7-42BB-A6CA-6C95C5B836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defPPr/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2612" cy="3294062"/>
          </a:xfrm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>
            <a:defPPr/>
          </a:lstStyle>
          <a:p>
            <a:endParaRPr lang="zh-CN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D78DA-15B7-42BB-A6CA-6C95C5B836D8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>
            <a:defPPr/>
          </a:lstStyle>
          <a:p>
            <a:pPr eaLnBrk="1" hangingPunct="1"/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defPPr/>
          </a:lstStyle>
          <a:p>
            <a:fld id="{C5BD6AF0-63B4-4A72-92BD-8E14A1C36A3D}" type="slidenum">
              <a:rPr lang="en-US" altLang="zh-CN">
                <a:latin typeface="Arial" panose="020B0604020202020204" pitchFamily="34" charset="0"/>
              </a:rPr>
              <a:t>13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>
            <a:defPPr/>
          </a:lstStyle>
          <a:p>
            <a:pPr eaLnBrk="1" hangingPunct="1"/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defPPr/>
          </a:lstStyle>
          <a:p>
            <a:fld id="{C5BD6AF0-63B4-4A72-92BD-8E14A1C36A3D}" type="slidenum">
              <a:rPr lang="en-US" altLang="zh-CN">
                <a:latin typeface="Arial" panose="020B0604020202020204" pitchFamily="34" charset="0"/>
              </a:rPr>
              <a:t>14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1413" y="754063"/>
            <a:ext cx="4392612" cy="3294062"/>
          </a:xfrm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1413" y="754063"/>
            <a:ext cx="4392612" cy="3294062"/>
          </a:xfrm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defPPr/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defPPr/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defPPr/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defPPr/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defPPr/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defPPr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defPPr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defPPr/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defPPr/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defPPr/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defPPr/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defPPr/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defPPr/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defPPr/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defPPr/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defPPr/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defPPr/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defPPr/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/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17u.net/bbs/show_31_566178.html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www.hz-travel.com/dalian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7u.net/bbs/show_31_566178.html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jpeg"/><Relationship Id="rId5" Type="http://schemas.openxmlformats.org/officeDocument/2006/relationships/hyperlink" Target="http://www.hz-travel.com/dalian.html" TargetMode="Externa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1115446"/>
            <a:ext cx="7751762" cy="652339"/>
          </a:xfrm>
        </p:spPr>
        <p:txBody>
          <a:bodyPr lIns="90170" tIns="46990" rIns="90170" bIns="46990" anchor="t">
            <a:normAutofit/>
          </a:bodyPr>
          <a:lstStyle>
            <a:defPPr/>
          </a:lstStyle>
          <a:p>
            <a:pPr algn="l" eaLnBrk="1" hangingPunct="1"/>
            <a:r>
              <a:rPr lang="zh-CN" altLang="en-US" sz="2000" b="1" dirty="0" smtClean="0">
                <a:solidFill>
                  <a:srgbClr val="504444"/>
                </a:solidFill>
              </a:rPr>
              <a:t>青岛版初中数学七年级下册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23928" y="2852936"/>
            <a:ext cx="5112568" cy="998538"/>
          </a:xfrm>
        </p:spPr>
        <p:txBody>
          <a:bodyPr>
            <a:noAutofit/>
          </a:bodyPr>
          <a:lstStyle>
            <a:defPPr/>
          </a:lstStyle>
          <a:p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用方向和距离描述两个物体的相对位置</a:t>
            </a:r>
          </a:p>
        </p:txBody>
      </p:sp>
      <p:sp>
        <p:nvSpPr>
          <p:cNvPr id="2052" name="Rectangle 4"/>
          <p:cNvSpPr>
            <a:spLocks noGrp="1" noChangeArrowheads="1"/>
          </p:cNvSpPr>
          <p:nvPr/>
        </p:nvSpPr>
        <p:spPr bwMode="auto">
          <a:xfrm>
            <a:off x="4283968" y="1772816"/>
            <a:ext cx="4486275" cy="784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>
            <a:defPPr/>
          </a:lstStyle>
          <a:p>
            <a:pPr algn="ctr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zh-CN" altLang="en-US" sz="3200" dirty="0" smtClean="0">
                <a:solidFill>
                  <a:srgbClr val="50444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第十四单</a:t>
            </a:r>
            <a:r>
              <a:rPr lang="zh-CN" altLang="en-US" sz="3200" dirty="0">
                <a:solidFill>
                  <a:srgbClr val="50444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4725144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20089212045027177801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62200" y="1905000"/>
            <a:ext cx="2352675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/>
          <p:nvPr/>
        </p:nvGrpSpPr>
        <p:grpSpPr>
          <a:xfrm>
            <a:off x="2438400" y="1676400"/>
            <a:ext cx="4267200" cy="4191000"/>
            <a:chOff x="0" y="0"/>
            <a:chExt cx="4267200" cy="4191000"/>
          </a:xfrm>
        </p:grpSpPr>
        <p:sp>
          <p:nvSpPr>
            <p:cNvPr id="11268" name="TextBox 5"/>
            <p:cNvSpPr txBox="1">
              <a:spLocks noChangeArrowheads="1"/>
            </p:cNvSpPr>
            <p:nvPr/>
          </p:nvSpPr>
          <p:spPr bwMode="auto">
            <a:xfrm>
              <a:off x="2098290" y="2079701"/>
              <a:ext cx="1066800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>
              <a:defPPr/>
            </a:lstStyle>
            <a:p>
              <a:pPr eaLnBrk="0" hangingPunct="0"/>
              <a:r>
                <a:rPr lang="zh-CN" altLang="en-US" sz="2800" b="1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灯塔</a:t>
              </a:r>
            </a:p>
          </p:txBody>
        </p:sp>
        <p:cxnSp>
          <p:nvCxnSpPr>
            <p:cNvPr id="11269" name="直接连接符 7"/>
            <p:cNvCxnSpPr>
              <a:cxnSpLocks noChangeShapeType="1"/>
            </p:cNvCxnSpPr>
            <p:nvPr/>
          </p:nvCxnSpPr>
          <p:spPr bwMode="auto">
            <a:xfrm>
              <a:off x="0" y="2100415"/>
              <a:ext cx="42672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cxnSp>
          <p:nvCxnSpPr>
            <p:cNvPr id="11270" name="直接箭头连接符 10"/>
            <p:cNvCxnSpPr>
              <a:cxnSpLocks noChangeShapeType="1"/>
            </p:cNvCxnSpPr>
            <p:nvPr/>
          </p:nvCxnSpPr>
          <p:spPr bwMode="auto">
            <a:xfrm rot="5400000" flipH="1" flipV="1">
              <a:off x="-81910" y="2094706"/>
              <a:ext cx="41910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tailEnd type="arrow" w="med" len="med"/>
            </a:ln>
          </p:spPr>
        </p:cxnSp>
        <p:sp>
          <p:nvSpPr>
            <p:cNvPr id="11271" name="流程图: 联系 12"/>
            <p:cNvSpPr>
              <a:spLocks noChangeArrowheads="1"/>
            </p:cNvSpPr>
            <p:nvPr/>
          </p:nvSpPr>
          <p:spPr bwMode="auto">
            <a:xfrm>
              <a:off x="1891992" y="1994207"/>
              <a:ext cx="228600" cy="2286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>
              <a:defPPr/>
            </a:lstStyle>
            <a:p>
              <a:pPr eaLnBrk="0" hangingPunct="0"/>
              <a:endPara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1272" name="TextBox 14"/>
          <p:cNvSpPr txBox="1">
            <a:spLocks noChangeArrowheads="1"/>
          </p:cNvSpPr>
          <p:nvPr/>
        </p:nvSpPr>
        <p:spPr bwMode="auto">
          <a:xfrm>
            <a:off x="4114800" y="949325"/>
            <a:ext cx="6858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eaLnBrk="0" hangingPunct="0"/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北</a:t>
            </a:r>
          </a:p>
        </p:txBody>
      </p:sp>
      <p:sp>
        <p:nvSpPr>
          <p:cNvPr id="11273" name="TextBox 15"/>
          <p:cNvSpPr txBox="1">
            <a:spLocks noChangeArrowheads="1"/>
          </p:cNvSpPr>
          <p:nvPr/>
        </p:nvSpPr>
        <p:spPr bwMode="auto">
          <a:xfrm>
            <a:off x="4114800" y="5791200"/>
            <a:ext cx="6858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eaLnBrk="0" hangingPunct="0"/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南</a:t>
            </a:r>
          </a:p>
        </p:txBody>
      </p:sp>
      <p:sp>
        <p:nvSpPr>
          <p:cNvPr id="11274" name="TextBox 16"/>
          <p:cNvSpPr txBox="1">
            <a:spLocks noChangeArrowheads="1"/>
          </p:cNvSpPr>
          <p:nvPr/>
        </p:nvSpPr>
        <p:spPr bwMode="auto">
          <a:xfrm>
            <a:off x="1676400" y="3429000"/>
            <a:ext cx="6858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eaLnBrk="0" hangingPunct="0"/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西</a:t>
            </a:r>
          </a:p>
        </p:txBody>
      </p:sp>
      <p:sp>
        <p:nvSpPr>
          <p:cNvPr id="11275" name="TextBox 17"/>
          <p:cNvSpPr txBox="1">
            <a:spLocks noChangeArrowheads="1"/>
          </p:cNvSpPr>
          <p:nvPr/>
        </p:nvSpPr>
        <p:spPr bwMode="auto">
          <a:xfrm>
            <a:off x="6705600" y="3375025"/>
            <a:ext cx="6858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eaLnBrk="0" hangingPunct="0"/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东</a:t>
            </a:r>
          </a:p>
        </p:txBody>
      </p:sp>
      <p:grpSp>
        <p:nvGrpSpPr>
          <p:cNvPr id="3" name="Group 12"/>
          <p:cNvGrpSpPr/>
          <p:nvPr/>
        </p:nvGrpSpPr>
        <p:grpSpPr>
          <a:xfrm>
            <a:off x="5688013" y="5084763"/>
            <a:ext cx="3284538" cy="649287"/>
            <a:chOff x="23" y="0"/>
            <a:chExt cx="2069" cy="409"/>
          </a:xfrm>
        </p:grpSpPr>
        <p:grpSp>
          <p:nvGrpSpPr>
            <p:cNvPr id="4" name="Group 13"/>
            <p:cNvGrpSpPr/>
            <p:nvPr/>
          </p:nvGrpSpPr>
          <p:grpSpPr>
            <a:xfrm>
              <a:off x="136" y="363"/>
              <a:ext cx="1226" cy="46"/>
              <a:chOff x="0" y="0"/>
              <a:chExt cx="1226" cy="46"/>
            </a:xfrm>
          </p:grpSpPr>
          <p:sp>
            <p:nvSpPr>
              <p:cNvPr id="11278" name="Line 14"/>
              <p:cNvSpPr>
                <a:spLocks noChangeShapeType="1"/>
              </p:cNvSpPr>
              <p:nvPr/>
            </p:nvSpPr>
            <p:spPr bwMode="auto">
              <a:xfrm>
                <a:off x="0" y="46"/>
                <a:ext cx="4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>
                <a:defPPr/>
              </a:lstStyle>
              <a:p>
                <a:endPara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1279" name="Line 15"/>
              <p:cNvSpPr>
                <a:spLocks noChangeShapeType="1"/>
              </p:cNvSpPr>
              <p:nvPr/>
            </p:nvSpPr>
            <p:spPr bwMode="auto">
              <a:xfrm>
                <a:off x="409" y="46"/>
                <a:ext cx="4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>
                <a:defPPr/>
              </a:lstStyle>
              <a:p>
                <a:endPara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1280" name="Line 16"/>
              <p:cNvSpPr>
                <a:spLocks noChangeShapeType="1"/>
              </p:cNvSpPr>
              <p:nvPr/>
            </p:nvSpPr>
            <p:spPr bwMode="auto">
              <a:xfrm>
                <a:off x="817" y="46"/>
                <a:ext cx="4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>
                <a:defPPr/>
              </a:lstStyle>
              <a:p>
                <a:endPara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1281" name="Line 17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>
                <a:defPPr/>
              </a:lstStyle>
              <a:p>
                <a:endPara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1282" name="Line 18"/>
              <p:cNvSpPr>
                <a:spLocks noChangeShapeType="1"/>
              </p:cNvSpPr>
              <p:nvPr/>
            </p:nvSpPr>
            <p:spPr bwMode="auto">
              <a:xfrm flipH="1">
                <a:off x="409" y="0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>
                <a:defPPr/>
              </a:lstStyle>
              <a:p>
                <a:endPara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1283" name="Line 19"/>
              <p:cNvSpPr>
                <a:spLocks noChangeShapeType="1"/>
              </p:cNvSpPr>
              <p:nvPr/>
            </p:nvSpPr>
            <p:spPr bwMode="auto">
              <a:xfrm flipH="1">
                <a:off x="817" y="0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>
                <a:defPPr/>
              </a:lstStyle>
              <a:p>
                <a:endPara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1284" name="Line 20"/>
              <p:cNvSpPr>
                <a:spLocks noChangeShapeType="1"/>
              </p:cNvSpPr>
              <p:nvPr/>
            </p:nvSpPr>
            <p:spPr bwMode="auto">
              <a:xfrm flipH="1">
                <a:off x="1225" y="0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>
                <a:defPPr/>
              </a:lstStyle>
              <a:p>
                <a:endPara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1285" name="Text Box 21"/>
            <p:cNvSpPr txBox="1">
              <a:spLocks noChangeArrowheads="1"/>
            </p:cNvSpPr>
            <p:nvPr/>
          </p:nvSpPr>
          <p:spPr bwMode="auto">
            <a:xfrm>
              <a:off x="23" y="0"/>
              <a:ext cx="229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defPPr/>
            </a:lstStyle>
            <a:p>
              <a:pPr algn="ctr"/>
              <a:r>
                <a:rPr lang="en-US" altLang="zh-CN" sz="2800" b="1">
                  <a:latin typeface="宋体" panose="02010600030101010101" pitchFamily="2" charset="-122"/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11286" name="Text Box 22"/>
            <p:cNvSpPr txBox="1">
              <a:spLocks noChangeArrowheads="1"/>
            </p:cNvSpPr>
            <p:nvPr/>
          </p:nvSpPr>
          <p:spPr bwMode="auto">
            <a:xfrm>
              <a:off x="432" y="5"/>
              <a:ext cx="229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defPPr/>
            </a:lstStyle>
            <a:p>
              <a:pPr algn="ctr"/>
              <a:r>
                <a:rPr lang="en-US" altLang="zh-CN" sz="2800" b="1">
                  <a:latin typeface="宋体" panose="02010600030101010101" pitchFamily="2" charset="-122"/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11287" name="Text Box 23"/>
            <p:cNvSpPr txBox="1">
              <a:spLocks noChangeArrowheads="1"/>
            </p:cNvSpPr>
            <p:nvPr/>
          </p:nvSpPr>
          <p:spPr bwMode="auto">
            <a:xfrm>
              <a:off x="728" y="5"/>
              <a:ext cx="343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defPPr/>
            </a:lstStyle>
            <a:p>
              <a:pPr algn="ctr"/>
              <a:r>
                <a:rPr lang="en-US" altLang="zh-CN" sz="2800" b="1">
                  <a:latin typeface="宋体" panose="02010600030101010101" pitchFamily="2" charset="-122"/>
                  <a:ea typeface="宋体" panose="02010600030101010101" pitchFamily="2" charset="-122"/>
                </a:rPr>
                <a:t>10</a:t>
              </a:r>
            </a:p>
          </p:txBody>
        </p:sp>
        <p:sp>
          <p:nvSpPr>
            <p:cNvPr id="11288" name="Text Box 24"/>
            <p:cNvSpPr txBox="1">
              <a:spLocks noChangeArrowheads="1"/>
            </p:cNvSpPr>
            <p:nvPr/>
          </p:nvSpPr>
          <p:spPr bwMode="auto">
            <a:xfrm>
              <a:off x="1297" y="5"/>
              <a:ext cx="795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defPPr/>
            </a:lstStyle>
            <a:p>
              <a:pPr algn="ctr"/>
              <a:r>
                <a:rPr lang="en-US" altLang="zh-CN" sz="2800" b="1">
                  <a:latin typeface="宋体" panose="02010600030101010101" pitchFamily="2" charset="-122"/>
                  <a:ea typeface="宋体" panose="02010600030101010101" pitchFamily="2" charset="-122"/>
                </a:rPr>
                <a:t>15</a:t>
              </a:r>
              <a:r>
                <a: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rPr>
                <a:t>千米</a:t>
              </a:r>
            </a:p>
          </p:txBody>
        </p:sp>
      </p:grpSp>
      <p:sp>
        <p:nvSpPr>
          <p:cNvPr id="11289" name="Line 25"/>
          <p:cNvSpPr>
            <a:spLocks noChangeShapeType="1"/>
          </p:cNvSpPr>
          <p:nvPr/>
        </p:nvSpPr>
        <p:spPr bwMode="auto">
          <a:xfrm flipV="1">
            <a:off x="2743200" y="3733800"/>
            <a:ext cx="1728788" cy="208915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</a:ln>
          <a:effectLst/>
        </p:spPr>
        <p:txBody>
          <a:bodyPr wrap="none" anchor="ctr"/>
          <a:lstStyle>
            <a:defPPr/>
          </a:lstStyle>
          <a:p>
            <a:endParaRPr lang="zh-CN" altLang="en-US"/>
          </a:p>
        </p:txBody>
      </p:sp>
      <p:sp>
        <p:nvSpPr>
          <p:cNvPr id="11290" name="未知"/>
          <p:cNvSpPr/>
          <p:nvPr/>
        </p:nvSpPr>
        <p:spPr bwMode="auto">
          <a:xfrm rot="10800000">
            <a:off x="4191000" y="4038600"/>
            <a:ext cx="288925" cy="157163"/>
          </a:xfrm>
          <a:custGeom>
            <a:avLst/>
            <a:gdLst/>
            <a:ahLst/>
            <a:cxnLst>
              <a:cxn ang="0">
                <a:pos x="0" y="53"/>
              </a:cxn>
              <a:cxn ang="0">
                <a:pos x="91" y="8"/>
              </a:cxn>
              <a:cxn ang="0">
                <a:pos x="182" y="99"/>
              </a:cxn>
            </a:cxnLst>
            <a:rect l="0" t="0" r="r" b="b"/>
            <a:pathLst>
              <a:path w="182" h="99">
                <a:moveTo>
                  <a:pt x="0" y="53"/>
                </a:moveTo>
                <a:cubicBezTo>
                  <a:pt x="30" y="26"/>
                  <a:pt x="61" y="0"/>
                  <a:pt x="91" y="8"/>
                </a:cubicBezTo>
                <a:cubicBezTo>
                  <a:pt x="121" y="16"/>
                  <a:pt x="167" y="84"/>
                  <a:pt x="182" y="99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round/>
          </a:ln>
          <a:effectLst/>
        </p:spPr>
        <p:txBody>
          <a:bodyPr wrap="none" anchor="ctr"/>
          <a:lstStyle>
            <a:defPPr/>
          </a:lstStyle>
          <a:p>
            <a:endParaRPr lang="zh-CN" altLang="en-US"/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3886200" y="4267200"/>
            <a:ext cx="936625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pPr algn="ctr"/>
            <a:r>
              <a:rPr lang="en-US" altLang="zh-CN" sz="2800" b="0">
                <a:solidFill>
                  <a:srgbClr val="FF0000"/>
                </a:solidFill>
                <a:ea typeface="宋体" panose="02010600030101010101" pitchFamily="2" charset="-122"/>
              </a:rPr>
              <a:t>40°</a:t>
            </a: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5286380" y="2000240"/>
            <a:ext cx="3276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>
            <a:defPPr/>
          </a:lstStyle>
          <a:p>
            <a:pPr algn="ctr"/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15÷5=3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（厘米）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214282" y="714356"/>
            <a:ext cx="3352800" cy="1373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zh-CN" altLang="en-US" sz="2800" b="1" smtClean="0">
                <a:latin typeface="宋体" panose="02010600030101010101" pitchFamily="2" charset="-122"/>
                <a:ea typeface="宋体" panose="02010600030101010101" pitchFamily="2" charset="-122"/>
              </a:rPr>
              <a:t>⑶红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枫岛在灯塔南偏西40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°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方向15千米处。</a:t>
            </a:r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2895600" y="4876800"/>
            <a:ext cx="609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>
            <a:defPPr/>
          </a:lstStyle>
          <a:p>
            <a:pPr algn="ctr"/>
            <a:r>
              <a:rPr lang="en-US" altLang="zh-CN" sz="400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1828800" y="4953000"/>
            <a:ext cx="1143000" cy="609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>
            <a:defPPr/>
          </a:lstStyle>
          <a:p>
            <a:pPr algn="ctr"/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红枫岛</a:t>
            </a:r>
          </a:p>
        </p:txBody>
      </p:sp>
      <p:pic>
        <p:nvPicPr>
          <p:cNvPr id="11296" name="Picture 32" descr="图片19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 rot="13200000">
            <a:off x="3490233" y="3582957"/>
            <a:ext cx="623888" cy="2961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7" name="Rectangle 33"/>
          <p:cNvSpPr>
            <a:spLocks noChangeArrowheads="1"/>
          </p:cNvSpPr>
          <p:nvPr/>
        </p:nvSpPr>
        <p:spPr bwMode="auto">
          <a:xfrm>
            <a:off x="2590800" y="4114800"/>
            <a:ext cx="1143000" cy="609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>
            <a:defPPr/>
          </a:lstStyle>
          <a:p>
            <a:pPr algn="ctr"/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15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千米</a:t>
            </a:r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>
            <a:defPPr/>
          </a:lstStyle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新课学习</a:t>
            </a: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9" grpId="0" animBg="1"/>
      <p:bldP spid="11290" grpId="0" animBg="1"/>
      <p:bldP spid="11291" grpId="0"/>
      <p:bldP spid="11292" grpId="0"/>
      <p:bldP spid="11294" grpId="0"/>
      <p:bldP spid="11295" grpId="0"/>
      <p:bldP spid="112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1638300" y="1647825"/>
            <a:ext cx="1588" cy="4735513"/>
          </a:xfrm>
          <a:prstGeom prst="line">
            <a:avLst/>
          </a:prstGeom>
          <a:noFill/>
          <a:ln w="0">
            <a:solidFill>
              <a:srgbClr val="FF0000"/>
            </a:solidFill>
            <a:prstDash val="sysDot"/>
            <a:round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250825" y="3862388"/>
            <a:ext cx="4168775" cy="7937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1638300" y="1955800"/>
            <a:ext cx="2043113" cy="1897063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731963" y="3111500"/>
            <a:ext cx="457200" cy="258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>
            <a:defPPr/>
          </a:lstStyle>
          <a:p>
            <a:r>
              <a:rPr lang="en-US" altLang="zh-CN" sz="1700" b="0">
                <a:solidFill>
                  <a:srgbClr val="000000"/>
                </a:solidFill>
                <a:ea typeface="宋体" panose="02010600030101010101" pitchFamily="2" charset="-122"/>
              </a:rPr>
              <a:t>40°</a:t>
            </a:r>
            <a:endParaRPr lang="en-US" altLang="zh-CN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1592263" y="3816350"/>
            <a:ext cx="115887" cy="90488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3635375" y="1919288"/>
            <a:ext cx="115888" cy="90487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3054350" y="2460625"/>
            <a:ext cx="117475" cy="90488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3032125" y="3816350"/>
            <a:ext cx="115888" cy="90488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1600200" y="5165725"/>
            <a:ext cx="115888" cy="90488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3276600" y="2420938"/>
            <a:ext cx="893763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8" name="Picture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03575" y="4005263"/>
            <a:ext cx="71913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1714480" y="5143512"/>
            <a:ext cx="874713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357158" y="4143380"/>
            <a:ext cx="1214414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wrap="square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</a:rPr>
              <a:t>我方舰艇</a:t>
            </a: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3071802" y="3071810"/>
            <a:ext cx="1346844" cy="40011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20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敌方战舰</a:t>
            </a:r>
            <a:r>
              <a:rPr lang="en-US" altLang="zh-CN" sz="20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1714480" y="5786454"/>
            <a:ext cx="1522403" cy="40011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</a:ln>
          <a:effectLst/>
        </p:spPr>
        <p:txBody>
          <a:bodyPr wrap="square">
            <a:spAutoFit/>
          </a:bodyPr>
          <a:lstStyle>
            <a:defPPr/>
          </a:lstStyle>
          <a:p>
            <a:r>
              <a:rPr lang="zh-CN" altLang="en-US" sz="20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敌方战舰</a:t>
            </a:r>
            <a:r>
              <a:rPr lang="en-US" altLang="zh-CN" sz="20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2928926" y="4714884"/>
            <a:ext cx="1346844" cy="40011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20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敌方战舰</a:t>
            </a:r>
            <a:r>
              <a:rPr lang="en-US" altLang="zh-CN" sz="20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1071538" y="571480"/>
            <a:ext cx="67691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敌我双方舰艇位置示意图</a:t>
            </a:r>
          </a:p>
        </p:txBody>
      </p:sp>
      <p:pic>
        <p:nvPicPr>
          <p:cNvPr id="19475" name="Picture 19" descr="853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3779838" y="1557338"/>
            <a:ext cx="6477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3348038" y="1557338"/>
            <a:ext cx="576262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</a:rPr>
              <a:t>小岛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1908175" y="3860800"/>
            <a:ext cx="1082675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2000" b="1" smtClean="0"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zh-CN" altLang="en-US" sz="2000" b="1" smtClean="0">
                <a:latin typeface="宋体" panose="02010600030101010101" pitchFamily="2" charset="-122"/>
                <a:ea typeface="宋体" panose="02010600030101010101" pitchFamily="2" charset="-122"/>
              </a:rPr>
              <a:t>千</a:t>
            </a:r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</a:rPr>
              <a:t>米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4876800" y="1214422"/>
            <a:ext cx="4267200" cy="18158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）对我方舰艇来说，北偏东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40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度的方向上有哪些目标？如何报告敌舰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的位置？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4857752" y="4000504"/>
            <a:ext cx="4038600" cy="9541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）距我方舰艇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０千米处的敌舰有哪几艘？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4929190" y="3000372"/>
            <a:ext cx="3786214" cy="9541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还需知道我方舰艇和敌方战舰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的距离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5040312" y="4929198"/>
            <a:ext cx="4103688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敌方战舰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、敌方战舰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 rot="18900000">
            <a:off x="1786429" y="2525831"/>
            <a:ext cx="1450275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2000" b="1" smtClean="0">
                <a:latin typeface="宋体" panose="02010600030101010101" pitchFamily="2" charset="-122"/>
                <a:ea typeface="宋体" panose="02010600030101010101" pitchFamily="2" charset="-122"/>
              </a:rPr>
              <a:t>14</a:t>
            </a:r>
            <a:r>
              <a:rPr lang="zh-CN" altLang="en-US" sz="2000" b="1" smtClean="0">
                <a:latin typeface="宋体" panose="02010600030101010101" pitchFamily="2" charset="-122"/>
                <a:ea typeface="宋体" panose="02010600030101010101" pitchFamily="2" charset="-122"/>
              </a:rPr>
              <a:t>千</a:t>
            </a:r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</a:rPr>
              <a:t>米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1219200" y="5089525"/>
            <a:ext cx="31451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r>
              <a:rPr lang="en-US" altLang="zh-CN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2667000" y="2270125"/>
            <a:ext cx="3873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2771775" y="3860800"/>
            <a:ext cx="3873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 rot="16200000">
            <a:off x="1242219" y="4452113"/>
            <a:ext cx="1150938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2000" b="1" smtClean="0"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zh-CN" altLang="en-US" sz="2000" b="1" smtClean="0">
                <a:latin typeface="宋体" panose="02010600030101010101" pitchFamily="2" charset="-122"/>
                <a:ea typeface="宋体" panose="02010600030101010101" pitchFamily="2" charset="-122"/>
              </a:rPr>
              <a:t>千</a:t>
            </a:r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</a:rPr>
              <a:t>米</a:t>
            </a:r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 rot="10800000" flipH="1">
            <a:off x="611188" y="1341438"/>
            <a:ext cx="0" cy="57626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323850" y="836613"/>
            <a:ext cx="60960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北</a:t>
            </a:r>
          </a:p>
        </p:txBody>
      </p:sp>
      <p:sp>
        <p:nvSpPr>
          <p:cNvPr id="19492" name="Text Box 36"/>
          <p:cNvSpPr txBox="1">
            <a:spLocks noChangeArrowheads="1"/>
          </p:cNvSpPr>
          <p:nvPr/>
        </p:nvSpPr>
        <p:spPr bwMode="auto">
          <a:xfrm>
            <a:off x="1331913" y="1217613"/>
            <a:ext cx="44275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北</a:t>
            </a: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1142976" y="5857892"/>
            <a:ext cx="44275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南</a:t>
            </a: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0" y="3459163"/>
            <a:ext cx="44275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西</a:t>
            </a:r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4408488" y="3625850"/>
            <a:ext cx="44275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东</a:t>
            </a:r>
          </a:p>
        </p:txBody>
      </p: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7092950" y="693738"/>
            <a:ext cx="24765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20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pic>
        <p:nvPicPr>
          <p:cNvPr id="19500" name="Picture 44"/>
          <p:cNvPicPr>
            <a:picLocks noChangeAspect="1" noChangeArrowheads="1"/>
          </p:cNvPicPr>
          <p:nvPr/>
        </p:nvPicPr>
        <p:blipFill>
          <a:blip r:embed="rId6" cstate="email"/>
          <a:stretch>
            <a:fillRect/>
          </a:stretch>
        </p:blipFill>
        <p:spPr bwMode="auto">
          <a:xfrm>
            <a:off x="468313" y="3357563"/>
            <a:ext cx="10795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501" name="Line 45"/>
          <p:cNvSpPr>
            <a:spLocks noChangeShapeType="1"/>
          </p:cNvSpPr>
          <p:nvPr/>
        </p:nvSpPr>
        <p:spPr bwMode="auto">
          <a:xfrm>
            <a:off x="1638300" y="1647825"/>
            <a:ext cx="4742" cy="4138629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1643042" y="3857628"/>
            <a:ext cx="31451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r>
              <a:rPr lang="en-US" altLang="zh-CN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4038600" y="1711325"/>
            <a:ext cx="914400" cy="2889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 algn="just"/>
            <a:r>
              <a:rPr lang="en-US" altLang="zh-CN" sz="800" b="0">
                <a:solidFill>
                  <a:srgbClr val="C0C0C0"/>
                </a:solidFill>
                <a:ea typeface="宋体" panose="02010600030101010101" pitchFamily="2" charset="-122"/>
              </a:rPr>
              <a:t>zxxkw</a:t>
            </a:r>
            <a:endParaRPr lang="en-US" altLang="zh-CN" sz="1800" b="0">
              <a:ea typeface="宋体" panose="02010600030101010101" pitchFamily="2" charset="-122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>
            <a:defPPr/>
          </a:lstStyle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新课学习</a:t>
            </a: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4" grpId="0"/>
      <p:bldP spid="19478" grpId="0"/>
      <p:bldP spid="19479" grpId="0"/>
      <p:bldP spid="19482" grpId="0"/>
      <p:bldP spid="194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1638300" y="1647825"/>
            <a:ext cx="1588" cy="4735513"/>
          </a:xfrm>
          <a:prstGeom prst="line">
            <a:avLst/>
          </a:prstGeom>
          <a:noFill/>
          <a:ln w="0">
            <a:solidFill>
              <a:srgbClr val="FF0000"/>
            </a:solidFill>
            <a:prstDash val="sysDot"/>
            <a:round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250825" y="3862388"/>
            <a:ext cx="4168775" cy="7937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1638300" y="1955800"/>
            <a:ext cx="2043113" cy="1897063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731963" y="3111500"/>
            <a:ext cx="457200" cy="258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>
            <a:defPPr/>
          </a:lstStyle>
          <a:p>
            <a:r>
              <a:rPr lang="en-US" altLang="zh-CN" sz="1700" b="0">
                <a:solidFill>
                  <a:srgbClr val="000000"/>
                </a:solidFill>
                <a:ea typeface="宋体" panose="02010600030101010101" pitchFamily="2" charset="-122"/>
              </a:rPr>
              <a:t>40°</a:t>
            </a:r>
            <a:endParaRPr lang="en-US" altLang="zh-CN" sz="24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1592263" y="3816350"/>
            <a:ext cx="115887" cy="90488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3635375" y="1919288"/>
            <a:ext cx="115888" cy="90487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3054350" y="2460625"/>
            <a:ext cx="117475" cy="90488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3032125" y="3816350"/>
            <a:ext cx="115888" cy="90488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1600200" y="5165725"/>
            <a:ext cx="115888" cy="90488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3276600" y="2420938"/>
            <a:ext cx="893763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8" name="Picture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03575" y="4005263"/>
            <a:ext cx="71913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1714480" y="5143512"/>
            <a:ext cx="874713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357158" y="4143380"/>
            <a:ext cx="1214414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wrap="square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</a:rPr>
              <a:t>我方舰艇</a:t>
            </a: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3071802" y="3071810"/>
            <a:ext cx="1346844" cy="40011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20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敌方战舰</a:t>
            </a:r>
            <a:r>
              <a:rPr lang="en-US" altLang="zh-CN" sz="20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1714480" y="5786454"/>
            <a:ext cx="1522403" cy="40011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</a:ln>
          <a:effectLst/>
        </p:spPr>
        <p:txBody>
          <a:bodyPr wrap="square">
            <a:spAutoFit/>
          </a:bodyPr>
          <a:lstStyle>
            <a:defPPr/>
          </a:lstStyle>
          <a:p>
            <a:r>
              <a:rPr lang="zh-CN" altLang="en-US" sz="20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敌方战舰</a:t>
            </a:r>
            <a:r>
              <a:rPr lang="en-US" altLang="zh-CN" sz="20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2928926" y="4714884"/>
            <a:ext cx="1346844" cy="40011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20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敌方战舰</a:t>
            </a:r>
            <a:r>
              <a:rPr lang="en-US" altLang="zh-CN" sz="20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</a:p>
        </p:txBody>
      </p:sp>
      <p:pic>
        <p:nvPicPr>
          <p:cNvPr id="19475" name="Picture 19" descr="853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3779838" y="1557338"/>
            <a:ext cx="6477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3348038" y="1557338"/>
            <a:ext cx="576262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</a:rPr>
              <a:t>小岛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1908175" y="3860800"/>
            <a:ext cx="1082675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2000" b="1" smtClean="0"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zh-CN" altLang="en-US" sz="2000" b="1" smtClean="0">
                <a:latin typeface="宋体" panose="02010600030101010101" pitchFamily="2" charset="-122"/>
                <a:ea typeface="宋体" panose="02010600030101010101" pitchFamily="2" charset="-122"/>
              </a:rPr>
              <a:t>千</a:t>
            </a:r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</a:rPr>
              <a:t>米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5072034" y="1142984"/>
            <a:ext cx="3857684" cy="24622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）要确定敌舰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、敌舰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的位置</a:t>
            </a:r>
            <a:r>
              <a:rPr lang="zh-CN" altLang="en-US" sz="2800" b="1" smtClean="0">
                <a:latin typeface="宋体" panose="02010600030101010101" pitchFamily="2" charset="-122"/>
                <a:ea typeface="宋体" panose="02010600030101010101" pitchFamily="2" charset="-122"/>
              </a:rPr>
              <a:t>，还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需要什么数据？</a:t>
            </a:r>
          </a:p>
          <a:p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5143504" y="3000372"/>
            <a:ext cx="3786214" cy="13849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它们相对我方潜</a:t>
            </a:r>
            <a:r>
              <a:rPr lang="zh-CN" altLang="en-US" sz="2800" b="1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艇所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在的方向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 rot="18900000">
            <a:off x="1786429" y="2525831"/>
            <a:ext cx="1450275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2000" b="1" smtClean="0">
                <a:latin typeface="宋体" panose="02010600030101010101" pitchFamily="2" charset="-122"/>
                <a:ea typeface="宋体" panose="02010600030101010101" pitchFamily="2" charset="-122"/>
              </a:rPr>
              <a:t>14</a:t>
            </a:r>
            <a:r>
              <a:rPr lang="zh-CN" altLang="en-US" sz="2000" b="1" smtClean="0">
                <a:latin typeface="宋体" panose="02010600030101010101" pitchFamily="2" charset="-122"/>
                <a:ea typeface="宋体" panose="02010600030101010101" pitchFamily="2" charset="-122"/>
              </a:rPr>
              <a:t>千</a:t>
            </a:r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</a:rPr>
              <a:t>米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1219200" y="5089525"/>
            <a:ext cx="31451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r>
              <a:rPr lang="en-US" altLang="zh-CN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2667000" y="2270125"/>
            <a:ext cx="3873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2771775" y="3860800"/>
            <a:ext cx="3873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 rot="16200000">
            <a:off x="1242219" y="4452113"/>
            <a:ext cx="1150938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2000" b="1" smtClean="0"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zh-CN" altLang="en-US" sz="2000" b="1" smtClean="0">
                <a:latin typeface="宋体" panose="02010600030101010101" pitchFamily="2" charset="-122"/>
                <a:ea typeface="宋体" panose="02010600030101010101" pitchFamily="2" charset="-122"/>
              </a:rPr>
              <a:t>千</a:t>
            </a:r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</a:rPr>
              <a:t>米</a:t>
            </a:r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 rot="10800000" flipH="1">
            <a:off x="611188" y="1341438"/>
            <a:ext cx="0" cy="57626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323850" y="836613"/>
            <a:ext cx="60960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北</a:t>
            </a:r>
          </a:p>
        </p:txBody>
      </p:sp>
      <p:sp>
        <p:nvSpPr>
          <p:cNvPr id="19492" name="Text Box 36"/>
          <p:cNvSpPr txBox="1">
            <a:spLocks noChangeArrowheads="1"/>
          </p:cNvSpPr>
          <p:nvPr/>
        </p:nvSpPr>
        <p:spPr bwMode="auto">
          <a:xfrm>
            <a:off x="1331913" y="1217613"/>
            <a:ext cx="44275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北</a:t>
            </a: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1142976" y="5857892"/>
            <a:ext cx="44275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南</a:t>
            </a: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0" y="3459163"/>
            <a:ext cx="44275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西</a:t>
            </a:r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4408488" y="3625850"/>
            <a:ext cx="44275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东</a:t>
            </a:r>
          </a:p>
        </p:txBody>
      </p: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7092950" y="693738"/>
            <a:ext cx="24765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2000" b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pic>
        <p:nvPicPr>
          <p:cNvPr id="19500" name="Picture 44"/>
          <p:cNvPicPr>
            <a:picLocks noChangeAspect="1" noChangeArrowheads="1"/>
          </p:cNvPicPr>
          <p:nvPr/>
        </p:nvPicPr>
        <p:blipFill>
          <a:blip r:embed="rId6" cstate="email"/>
          <a:stretch>
            <a:fillRect/>
          </a:stretch>
        </p:blipFill>
        <p:spPr bwMode="auto">
          <a:xfrm>
            <a:off x="468313" y="3357563"/>
            <a:ext cx="10795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501" name="Line 45"/>
          <p:cNvSpPr>
            <a:spLocks noChangeShapeType="1"/>
          </p:cNvSpPr>
          <p:nvPr/>
        </p:nvSpPr>
        <p:spPr bwMode="auto">
          <a:xfrm>
            <a:off x="1638300" y="1647825"/>
            <a:ext cx="4742" cy="4138629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1643042" y="3857628"/>
            <a:ext cx="31451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r>
              <a:rPr lang="en-US" altLang="zh-CN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4038600" y="1711325"/>
            <a:ext cx="914400" cy="2889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 algn="just"/>
            <a:r>
              <a:rPr lang="en-US" altLang="zh-CN" sz="800" b="0">
                <a:solidFill>
                  <a:srgbClr val="C0C0C0"/>
                </a:solidFill>
                <a:ea typeface="宋体" panose="02010600030101010101" pitchFamily="2" charset="-122"/>
              </a:rPr>
              <a:t>zxxkw</a:t>
            </a:r>
            <a:endParaRPr lang="en-US" altLang="zh-CN" sz="1800" b="0">
              <a:ea typeface="宋体" panose="02010600030101010101" pitchFamily="2" charset="-122"/>
            </a:endParaRPr>
          </a:p>
        </p:txBody>
      </p:sp>
      <p:sp>
        <p:nvSpPr>
          <p:cNvPr id="45" name="Rectangle 18"/>
          <p:cNvSpPr>
            <a:spLocks noChangeArrowheads="1"/>
          </p:cNvSpPr>
          <p:nvPr/>
        </p:nvSpPr>
        <p:spPr bwMode="auto">
          <a:xfrm>
            <a:off x="1071538" y="571480"/>
            <a:ext cx="67691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敌我双方舰艇位置示意图</a:t>
            </a:r>
          </a:p>
        </p:txBody>
      </p:sp>
      <p:sp>
        <p:nvSpPr>
          <p:cNvPr id="46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>
            <a:defPPr/>
          </a:lstStyle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新课学习</a:t>
            </a: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0" grpId="0"/>
      <p:bldP spid="19483" grpId="0"/>
      <p:bldP spid="19484" grpId="0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5720" y="785794"/>
            <a:ext cx="8572528" cy="26776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例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1: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如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图，某海岸救援中心接到海上一艘船的求救信号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经测定，该船方向是北偏东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75°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，距救援中心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80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千米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请在图中标出遇险船只的位置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该船船员怎样描述救援中心的位置？</a:t>
            </a:r>
          </a:p>
        </p:txBody>
      </p:sp>
      <p:pic>
        <p:nvPicPr>
          <p:cNvPr id="6" name="图片 5" descr="IMG_20140514_152742_副本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4572000" y="3000372"/>
            <a:ext cx="3028950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>
            <a:defPPr/>
          </a:lstStyle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新课学习</a:t>
            </a: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8596" y="642918"/>
            <a:ext cx="8286808" cy="13849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defPPr/>
          </a:lstStyle>
          <a:p>
            <a:pPr>
              <a:spcBef>
                <a:spcPts val="1200"/>
              </a:spcBef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解：如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图，过救援中心所在位置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O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画出射线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ON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，方向是正北方向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以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O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为顶点，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ON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为始边，按顺时针方向用量角器画出∠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NOP= 75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°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28596" y="2000240"/>
            <a:ext cx="7858180" cy="9541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defPPr/>
          </a:lstStyle>
          <a:p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该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船距救援中心的距离是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80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千米，依据图中给出的比例尺，换算为图上距离：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1643042" y="3000372"/>
          <a:ext cx="4000528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4" imgW="45110400" imgH="9448800" progId="Equation.DSMT4">
                  <p:embed/>
                </p:oleObj>
              </mc:Choice>
              <mc:Fallback>
                <p:oleObj name="Equation" r:id="rId4" imgW="45110400" imgH="9448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43042" y="3000372"/>
                        <a:ext cx="4000528" cy="9286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8596" y="3857628"/>
            <a:ext cx="8458200" cy="181588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OP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上截取线段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OM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，使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OM=2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厘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米</a:t>
            </a: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点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就是图中遇险船只的位置</a:t>
            </a: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该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船船员观察救援中心的方向是南偏西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75 ° 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，距离是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80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千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米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>
            <a:defPPr/>
          </a:lstStyle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新课学习</a:t>
            </a: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0"/>
            <a:ext cx="8244000" cy="754040"/>
          </a:xfrm>
        </p:spPr>
        <p:txBody>
          <a:bodyPr>
            <a:normAutofit/>
          </a:bodyPr>
          <a:lstStyle>
            <a:defPPr/>
          </a:lstStyle>
          <a:p>
            <a:pPr indent="360680"/>
            <a:r>
              <a:rPr lang="zh-CN" altLang="en-US" sz="3600" b="1" dirty="0" smtClean="0">
                <a:solidFill>
                  <a:srgbClr val="36B8D8"/>
                </a:solidFill>
              </a:rPr>
              <a:t>结论总结</a:t>
            </a:r>
            <a:endParaRPr lang="zh-CN" altLang="en-US" sz="3600" b="1" dirty="0">
              <a:solidFill>
                <a:srgbClr val="36B8D8"/>
              </a:solidFill>
            </a:endParaRPr>
          </a:p>
        </p:txBody>
      </p:sp>
      <p:sp>
        <p:nvSpPr>
          <p:cNvPr id="3" name="Rectangle 2"/>
          <p:cNvSpPr txBox="1">
            <a:spLocks noRot="1" noChangeArrowheads="1"/>
          </p:cNvSpPr>
          <p:nvPr/>
        </p:nvSpPr>
        <p:spPr>
          <a:xfrm>
            <a:off x="642910" y="785794"/>
            <a:ext cx="6321425" cy="601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/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通过本节课的内容，你有哪些收获？ 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611187" y="1428736"/>
            <a:ext cx="8532813" cy="52322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r>
              <a:rPr lang="zh-CN" alt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确定位置时我们要知道：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611187" y="2071678"/>
            <a:ext cx="8820150" cy="52322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(1</a:t>
            </a:r>
            <a:r>
              <a:rPr lang="en-US" altLang="zh-CN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中心点的位置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611187" y="2643182"/>
            <a:ext cx="3071834" cy="138499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(2</a:t>
            </a:r>
            <a:r>
              <a:rPr lang="en-US" altLang="zh-CN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方向和度数</a:t>
            </a:r>
          </a:p>
          <a:p>
            <a:pPr>
              <a:lnSpc>
                <a:spcPct val="150000"/>
              </a:lnSpc>
            </a:pPr>
            <a:endParaRPr lang="zh-CN" altLang="en-US" sz="28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642910" y="3286124"/>
            <a:ext cx="5072098" cy="20313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(3)</a:t>
            </a:r>
            <a:r>
              <a:rPr lang="zh-CN" alt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目标到中心点的距离</a:t>
            </a:r>
          </a:p>
          <a:p>
            <a:pPr>
              <a:lnSpc>
                <a:spcPct val="150000"/>
              </a:lnSpc>
            </a:pPr>
            <a:endParaRPr lang="zh-CN" altLang="en-US" sz="2800" b="1" dirty="0" smtClean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zh-CN" altLang="en-US" sz="28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714348" y="3929066"/>
            <a:ext cx="7572428" cy="1930337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描述</a:t>
            </a:r>
            <a:r>
              <a:rPr lang="en-US" altLang="zh-CN" sz="2800" b="1" i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800" b="1" i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平面上两点的相对方位时，如果由</a:t>
            </a:r>
            <a:r>
              <a:rPr lang="en-US" altLang="zh-CN" sz="2800" b="1" i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观测</a:t>
            </a:r>
            <a:r>
              <a:rPr lang="en-US" altLang="zh-CN" sz="2800" b="1" i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的方向是北</a:t>
            </a:r>
            <a:r>
              <a:rPr lang="en-US" altLang="zh-CN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南</a:t>
            </a:r>
            <a:r>
              <a:rPr lang="en-US" altLang="zh-CN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偏西</a:t>
            </a:r>
            <a:r>
              <a:rPr lang="en-US" altLang="zh-CN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东</a:t>
            </a:r>
            <a:r>
              <a:rPr lang="en-US" altLang="zh-CN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)nº</a:t>
            </a:r>
            <a:r>
              <a:rPr lang="zh-CN" alt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，那么由</a:t>
            </a:r>
            <a:r>
              <a:rPr lang="en-US" altLang="zh-CN" sz="2800" b="1" i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观测</a:t>
            </a:r>
            <a:r>
              <a:rPr lang="en-US" altLang="zh-CN" sz="2800" b="1" i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的方向是南</a:t>
            </a:r>
            <a:r>
              <a:rPr lang="en-US" altLang="zh-CN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北</a:t>
            </a:r>
            <a:r>
              <a:rPr lang="en-US" altLang="zh-CN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偏东</a:t>
            </a:r>
            <a:r>
              <a:rPr lang="en-US" altLang="zh-CN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西</a:t>
            </a:r>
            <a:r>
              <a:rPr lang="en-US" altLang="zh-CN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)nº</a:t>
            </a:r>
            <a:endParaRPr lang="zh-CN" altLang="en-US" sz="2800" b="1" dirty="0" smtClean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57158" y="928670"/>
            <a:ext cx="76327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2800" b="1" smtClean="0">
                <a:solidFill>
                  <a:srgbClr val="00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smtClean="0">
                <a:solidFill>
                  <a:srgbClr val="00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．如</a:t>
            </a:r>
            <a:r>
              <a:rPr lang="zh-CN" altLang="en-US" sz="2800" b="1">
                <a:solidFill>
                  <a:srgbClr val="00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图，下列说法中错误的是</a:t>
            </a:r>
            <a:r>
              <a:rPr lang="zh-CN" altLang="en-US" sz="2800" b="1" smtClean="0">
                <a:solidFill>
                  <a:srgbClr val="00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     </a:t>
            </a:r>
            <a:r>
              <a:rPr lang="zh-CN" altLang="en-US" sz="2800" b="1">
                <a:solidFill>
                  <a:srgbClr val="00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28596" y="1714488"/>
            <a:ext cx="5111750" cy="24431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A.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OD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的方向是北偏东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30°   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B.OC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的方向是南偏东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60°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C.OB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的方向是西南方向　　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D.OA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的方向是北偏西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60°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5181600" y="4267200"/>
            <a:ext cx="22860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638800" y="3124200"/>
            <a:ext cx="649288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sz="2000" b="1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562600" y="4953000"/>
            <a:ext cx="720725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sz="2000" b="1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5715000" y="2895600"/>
            <a:ext cx="2232025" cy="2303463"/>
            <a:chOff x="0" y="0"/>
            <a:chExt cx="1406" cy="1451"/>
          </a:xfrm>
        </p:grpSpPr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>
              <a:off x="409" y="181"/>
              <a:ext cx="1" cy="127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>
              <a:defPPr/>
            </a:lstStyle>
            <a:p>
              <a:endParaRPr lang="zh-CN" altLang="en-US" sz="2000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 flipH="1" flipV="1">
              <a:off x="136" y="317"/>
              <a:ext cx="273" cy="544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>
              <a:defPPr/>
            </a:lstStyle>
            <a:p>
              <a:endParaRPr lang="zh-CN" altLang="en-US" sz="2000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 flipV="1">
              <a:off x="409" y="317"/>
              <a:ext cx="226" cy="544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>
              <a:defPPr/>
            </a:lstStyle>
            <a:p>
              <a:endParaRPr lang="zh-CN" altLang="en-US" sz="2000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 flipH="1">
              <a:off x="45" y="861"/>
              <a:ext cx="364" cy="408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>
              <a:defPPr/>
            </a:lstStyle>
            <a:p>
              <a:endParaRPr lang="zh-CN" altLang="en-US" sz="2000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>
              <a:off x="409" y="861"/>
              <a:ext cx="679" cy="272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>
              <a:defPPr/>
            </a:lstStyle>
            <a:p>
              <a:endParaRPr lang="zh-CN" altLang="en-US" sz="2000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3565" name="Text Box 13"/>
            <p:cNvSpPr txBox="1">
              <a:spLocks noChangeArrowheads="1"/>
            </p:cNvSpPr>
            <p:nvPr/>
          </p:nvSpPr>
          <p:spPr bwMode="auto">
            <a:xfrm>
              <a:off x="273" y="0"/>
              <a:ext cx="408" cy="25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defPPr/>
            </a:lstStyle>
            <a:p>
              <a:pPr>
                <a:spcBef>
                  <a:spcPct val="50000"/>
                </a:spcBef>
              </a:pPr>
              <a:r>
                <a:rPr lang="zh-CN" altLang="en-US" sz="2000" b="1">
                  <a:latin typeface="宋体" panose="02010600030101010101" pitchFamily="2" charset="-122"/>
                  <a:ea typeface="宋体" panose="02010600030101010101" pitchFamily="2" charset="-122"/>
                </a:rPr>
                <a:t>北</a:t>
              </a:r>
            </a:p>
          </p:txBody>
        </p:sp>
        <p:sp>
          <p:nvSpPr>
            <p:cNvPr id="23566" name="Text Box 14"/>
            <p:cNvSpPr txBox="1">
              <a:spLocks noChangeArrowheads="1"/>
            </p:cNvSpPr>
            <p:nvPr/>
          </p:nvSpPr>
          <p:spPr bwMode="auto">
            <a:xfrm>
              <a:off x="1088" y="1043"/>
              <a:ext cx="318" cy="25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defPPr/>
            </a:lstStyle>
            <a:p>
              <a:pPr>
                <a:spcBef>
                  <a:spcPct val="50000"/>
                </a:spcBef>
              </a:pPr>
              <a:r>
                <a:rPr lang="en-US" sz="2000" b="1">
                  <a:latin typeface="宋体" panose="02010600030101010101" pitchFamily="2" charset="-122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23567" name="Text Box 15"/>
            <p:cNvSpPr txBox="1">
              <a:spLocks noChangeArrowheads="1"/>
            </p:cNvSpPr>
            <p:nvPr/>
          </p:nvSpPr>
          <p:spPr bwMode="auto">
            <a:xfrm>
              <a:off x="589" y="135"/>
              <a:ext cx="453" cy="25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defPPr/>
            </a:lstStyle>
            <a:p>
              <a:pPr>
                <a:spcBef>
                  <a:spcPct val="50000"/>
                </a:spcBef>
              </a:pPr>
              <a:r>
                <a:rPr lang="en-US" sz="2000" b="1">
                  <a:latin typeface="宋体" panose="02010600030101010101" pitchFamily="2" charset="-122"/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23568" name="Text Box 16"/>
            <p:cNvSpPr txBox="1">
              <a:spLocks noChangeArrowheads="1"/>
            </p:cNvSpPr>
            <p:nvPr/>
          </p:nvSpPr>
          <p:spPr bwMode="auto">
            <a:xfrm>
              <a:off x="0" y="906"/>
              <a:ext cx="453" cy="25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defPPr/>
            </a:lstStyle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45°</a:t>
              </a:r>
            </a:p>
          </p:txBody>
        </p:sp>
        <p:sp>
          <p:nvSpPr>
            <p:cNvPr id="23569" name="Text Box 17"/>
            <p:cNvSpPr txBox="1">
              <a:spLocks noChangeArrowheads="1"/>
            </p:cNvSpPr>
            <p:nvPr/>
          </p:nvSpPr>
          <p:spPr bwMode="auto">
            <a:xfrm>
              <a:off x="45" y="634"/>
              <a:ext cx="408" cy="23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defPPr/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60°</a:t>
              </a:r>
            </a:p>
          </p:txBody>
        </p:sp>
        <p:sp>
          <p:nvSpPr>
            <p:cNvPr id="23570" name="Text Box 18"/>
            <p:cNvSpPr txBox="1">
              <a:spLocks noChangeArrowheads="1"/>
            </p:cNvSpPr>
            <p:nvPr/>
          </p:nvSpPr>
          <p:spPr bwMode="auto">
            <a:xfrm>
              <a:off x="499" y="634"/>
              <a:ext cx="544" cy="23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defPPr/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60°</a:t>
              </a:r>
            </a:p>
          </p:txBody>
        </p:sp>
        <p:sp>
          <p:nvSpPr>
            <p:cNvPr id="23571" name="Text Box 19"/>
            <p:cNvSpPr txBox="1">
              <a:spLocks noChangeArrowheads="1"/>
            </p:cNvSpPr>
            <p:nvPr/>
          </p:nvSpPr>
          <p:spPr bwMode="auto">
            <a:xfrm>
              <a:off x="771" y="861"/>
              <a:ext cx="476" cy="23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defPPr/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30°</a:t>
              </a:r>
            </a:p>
          </p:txBody>
        </p:sp>
        <p:sp>
          <p:nvSpPr>
            <p:cNvPr id="23572" name="Text Box 20"/>
            <p:cNvSpPr txBox="1">
              <a:spLocks noChangeArrowheads="1"/>
            </p:cNvSpPr>
            <p:nvPr/>
          </p:nvSpPr>
          <p:spPr bwMode="auto">
            <a:xfrm>
              <a:off x="363" y="861"/>
              <a:ext cx="317" cy="25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defPPr/>
            </a:lstStyle>
            <a:p>
              <a:pPr>
                <a:spcBef>
                  <a:spcPct val="50000"/>
                </a:spcBef>
              </a:pPr>
              <a:r>
                <a:rPr lang="en-US" sz="2000" b="1">
                  <a:latin typeface="宋体" panose="02010600030101010101" pitchFamily="2" charset="-122"/>
                  <a:ea typeface="宋体" panose="02010600030101010101" pitchFamily="2" charset="-122"/>
                </a:rPr>
                <a:t>O</a:t>
              </a:r>
            </a:p>
          </p:txBody>
        </p:sp>
      </p:grp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5786446" y="928670"/>
            <a:ext cx="720725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>
            <a:defPPr/>
          </a:lstStyle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课堂练习</a:t>
            </a: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85720" y="428604"/>
            <a:ext cx="8693150" cy="18158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 algn="just">
              <a:lnSpc>
                <a:spcPct val="150000"/>
              </a:lnSpc>
            </a:pPr>
            <a:r>
              <a:rPr lang="en-US" altLang="zh-CN" sz="2800" b="1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1" smtClean="0">
                <a:latin typeface="宋体" panose="02010600030101010101" pitchFamily="2" charset="-122"/>
                <a:ea typeface="宋体" panose="02010600030101010101" pitchFamily="2" charset="-122"/>
              </a:rPr>
              <a:t>．如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图，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OA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表示北偏东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32°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方向线， 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OB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表示南偏东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43°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方向线，则∠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AOB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等于多少度？</a:t>
            </a:r>
          </a:p>
          <a:p>
            <a:pPr eaLnBrk="0" hangingPunct="0"/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4579" name="Picture 3" descr="瀘ʁľ"/>
          <p:cNvPicPr>
            <a:picLocks noChangeAspect="1" noChangeArrowheads="1"/>
          </p:cNvPicPr>
          <p:nvPr/>
        </p:nvPicPr>
        <p:blipFill>
          <a:blip r:embed="rId2" cstate="email"/>
          <a:srcRect r="11073" b="15514"/>
          <a:stretch>
            <a:fillRect/>
          </a:stretch>
        </p:blipFill>
        <p:spPr bwMode="auto">
          <a:xfrm>
            <a:off x="214282" y="2000240"/>
            <a:ext cx="3276600" cy="3605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635375" y="1857364"/>
            <a:ext cx="5508625" cy="24622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解： ∠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AOB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800" b="1" smtClean="0"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(90°- 32°)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＋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(90°- 43°)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800" b="1" smtClean="0"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58°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＋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47 °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800" b="1" smtClean="0"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105°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>
            <a:defPPr/>
          </a:lstStyle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课堂练习</a:t>
            </a: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66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66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66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66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6215074" y="5786454"/>
            <a:ext cx="151288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南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57158" y="785794"/>
            <a:ext cx="8501122" cy="2677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en-US" altLang="zh-CN" sz="2800" b="1" smtClean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800" b="1" smtClean="0">
                <a:latin typeface="宋体" panose="02010600030101010101" pitchFamily="2" charset="-122"/>
                <a:ea typeface="宋体" panose="02010600030101010101" pitchFamily="2" charset="-122"/>
              </a:rPr>
              <a:t>．如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图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一只蚂蚁从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点出发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沿东北方向爬行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2.5cm,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碰到障碍物Ｂ后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折向北偏西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60°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方向爬行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3cm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到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①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画出蚂蚁的爬行路线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求出∠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OBC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的度数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5311775" y="5486400"/>
            <a:ext cx="187166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/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6215074" y="4572000"/>
            <a:ext cx="33326" cy="1571644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/>
        </p:spPr>
        <p:txBody>
          <a:bodyPr/>
          <a:lstStyle>
            <a:defPPr/>
          </a:lstStyle>
          <a:p>
            <a:endParaRPr lang="zh-CN" alt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6175375" y="4406900"/>
            <a:ext cx="720725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北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181600" y="5029200"/>
            <a:ext cx="129698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西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5715000" y="5029200"/>
            <a:ext cx="1944688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               东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172200" y="5410200"/>
            <a:ext cx="1800225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sz="2400"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V="1">
            <a:off x="6248400" y="4191000"/>
            <a:ext cx="1150938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/>
          <a:lstStyle>
            <a:defPPr/>
          </a:lstStyle>
          <a:p>
            <a:endParaRPr lang="zh-CN" altLang="en-US"/>
          </a:p>
        </p:txBody>
      </p:sp>
      <p:grpSp>
        <p:nvGrpSpPr>
          <p:cNvPr id="2" name="Group 13"/>
          <p:cNvGrpSpPr/>
          <p:nvPr/>
        </p:nvGrpSpPr>
        <p:grpSpPr>
          <a:xfrm>
            <a:off x="6962775" y="3775075"/>
            <a:ext cx="863600" cy="792163"/>
            <a:chOff x="0" y="0"/>
            <a:chExt cx="544" cy="499"/>
          </a:xfrm>
        </p:grpSpPr>
        <p:sp>
          <p:nvSpPr>
            <p:cNvPr id="25614" name="Line 14"/>
            <p:cNvSpPr>
              <a:spLocks noChangeShapeType="1"/>
            </p:cNvSpPr>
            <p:nvPr/>
          </p:nvSpPr>
          <p:spPr bwMode="auto">
            <a:xfrm>
              <a:off x="0" y="273"/>
              <a:ext cx="54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</p:spPr>
          <p:txBody>
            <a:bodyPr/>
            <a:lstStyle>
              <a:defPPr/>
            </a:lstStyle>
            <a:p>
              <a:endParaRPr lang="zh-CN" altLang="en-US"/>
            </a:p>
          </p:txBody>
        </p:sp>
        <p:sp>
          <p:nvSpPr>
            <p:cNvPr id="25615" name="Line 15"/>
            <p:cNvSpPr>
              <a:spLocks noChangeShapeType="1"/>
            </p:cNvSpPr>
            <p:nvPr/>
          </p:nvSpPr>
          <p:spPr bwMode="auto">
            <a:xfrm flipH="1">
              <a:off x="272" y="0"/>
              <a:ext cx="0" cy="49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</p:spPr>
          <p:txBody>
            <a:bodyPr/>
            <a:lstStyle>
              <a:defPPr/>
            </a:lstStyle>
            <a:p>
              <a:endParaRPr lang="zh-CN" altLang="en-US"/>
            </a:p>
          </p:txBody>
        </p:sp>
      </p:grpSp>
      <p:sp>
        <p:nvSpPr>
          <p:cNvPr id="25616" name="Line 16"/>
          <p:cNvSpPr>
            <a:spLocks noChangeShapeType="1"/>
          </p:cNvSpPr>
          <p:nvPr/>
        </p:nvSpPr>
        <p:spPr bwMode="auto">
          <a:xfrm flipH="1" flipV="1">
            <a:off x="5815013" y="3109913"/>
            <a:ext cx="1584325" cy="1081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/>
          <a:lstStyle>
            <a:defPPr/>
          </a:lstStyle>
          <a:p>
            <a:endParaRPr lang="zh-CN" alt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3" name="Group 17"/>
          <p:cNvGrpSpPr/>
          <p:nvPr/>
        </p:nvGrpSpPr>
        <p:grpSpPr>
          <a:xfrm>
            <a:off x="5461000" y="4114800"/>
            <a:ext cx="2016125" cy="1181101"/>
            <a:chOff x="272" y="0"/>
            <a:chExt cx="1270" cy="744"/>
          </a:xfrm>
        </p:grpSpPr>
        <p:grpSp>
          <p:nvGrpSpPr>
            <p:cNvPr id="4" name="Group 18"/>
            <p:cNvGrpSpPr/>
            <p:nvPr/>
          </p:nvGrpSpPr>
          <p:grpSpPr>
            <a:xfrm>
              <a:off x="272" y="0"/>
              <a:ext cx="1270" cy="560"/>
              <a:chOff x="0" y="0"/>
              <a:chExt cx="1270" cy="560"/>
            </a:xfrm>
          </p:grpSpPr>
          <p:sp>
            <p:nvSpPr>
              <p:cNvPr id="25619" name="Text Box 19"/>
              <p:cNvSpPr txBox="1">
                <a:spLocks noChangeArrowheads="1"/>
              </p:cNvSpPr>
              <p:nvPr/>
            </p:nvSpPr>
            <p:spPr bwMode="auto">
              <a:xfrm>
                <a:off x="499" y="0"/>
                <a:ext cx="771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/>
              </a:lstStyle>
              <a:p>
                <a:pPr>
                  <a:spcBef>
                    <a:spcPct val="50000"/>
                  </a:spcBef>
                </a:pPr>
                <a:r>
                  <a:rPr lang="en-US" sz="2400">
                    <a:latin typeface="宋体" panose="02010600030101010101" pitchFamily="2" charset="-122"/>
                    <a:ea typeface="宋体" panose="02010600030101010101" pitchFamily="2" charset="-122"/>
                  </a:rPr>
                  <a:t>B</a:t>
                </a:r>
              </a:p>
            </p:txBody>
          </p:sp>
          <p:sp>
            <p:nvSpPr>
              <p:cNvPr id="25620" name="Text Box 20"/>
              <p:cNvSpPr txBox="1">
                <a:spLocks noChangeArrowheads="1"/>
              </p:cNvSpPr>
              <p:nvPr/>
            </p:nvSpPr>
            <p:spPr bwMode="auto">
              <a:xfrm>
                <a:off x="0" y="272"/>
                <a:ext cx="681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/>
              </a:lstStyle>
              <a:p>
                <a:pPr>
                  <a:spcBef>
                    <a:spcPct val="50000"/>
                  </a:spcBef>
                </a:pPr>
                <a:r>
                  <a:rPr lang="en-US" sz="2400">
                    <a:latin typeface="宋体" panose="02010600030101010101" pitchFamily="2" charset="-122"/>
                    <a:ea typeface="宋体" panose="02010600030101010101" pitchFamily="2" charset="-122"/>
                  </a:rPr>
                  <a:t>2.5</a:t>
                </a:r>
              </a:p>
            </p:txBody>
          </p:sp>
        </p:grpSp>
        <p:sp>
          <p:nvSpPr>
            <p:cNvPr id="25621" name="Text Box 21"/>
            <p:cNvSpPr txBox="1">
              <a:spLocks noChangeArrowheads="1"/>
            </p:cNvSpPr>
            <p:nvPr/>
          </p:nvSpPr>
          <p:spPr bwMode="auto">
            <a:xfrm>
              <a:off x="387" y="513"/>
              <a:ext cx="817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defPPr/>
            </a:lstStyle>
            <a:p>
              <a:pPr>
                <a:spcBef>
                  <a:spcPct val="50000"/>
                </a:spcBef>
              </a:pPr>
              <a:r>
                <a:rPr lang="en-US" sz="1800" b="1">
                  <a:latin typeface="宋体" panose="02010600030101010101" pitchFamily="2" charset="-122"/>
                  <a:ea typeface="宋体" panose="02010600030101010101" pitchFamily="2" charset="-122"/>
                </a:rPr>
                <a:t>45°</a:t>
              </a:r>
            </a:p>
          </p:txBody>
        </p:sp>
      </p:grpSp>
      <p:grpSp>
        <p:nvGrpSpPr>
          <p:cNvPr id="5" name="Group 22"/>
          <p:cNvGrpSpPr/>
          <p:nvPr/>
        </p:nvGrpSpPr>
        <p:grpSpPr>
          <a:xfrm>
            <a:off x="5743575" y="2749550"/>
            <a:ext cx="2625725" cy="1177925"/>
            <a:chOff x="0" y="0"/>
            <a:chExt cx="1654" cy="742"/>
          </a:xfrm>
        </p:grpSpPr>
        <p:grpSp>
          <p:nvGrpSpPr>
            <p:cNvPr id="6" name="Group 23"/>
            <p:cNvGrpSpPr/>
            <p:nvPr/>
          </p:nvGrpSpPr>
          <p:grpSpPr>
            <a:xfrm>
              <a:off x="0" y="0"/>
              <a:ext cx="1135" cy="742"/>
              <a:chOff x="0" y="0"/>
              <a:chExt cx="1135" cy="742"/>
            </a:xfrm>
          </p:grpSpPr>
          <p:sp>
            <p:nvSpPr>
              <p:cNvPr id="25624" name="Text Box 24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680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/>
              </a:lstStyle>
              <a:p>
                <a:pPr>
                  <a:spcBef>
                    <a:spcPct val="50000"/>
                  </a:spcBef>
                </a:pPr>
                <a:r>
                  <a:rPr lang="en-US" sz="2400">
                    <a:latin typeface="宋体" panose="02010600030101010101" pitchFamily="2" charset="-122"/>
                    <a:ea typeface="宋体" panose="02010600030101010101" pitchFamily="2" charset="-122"/>
                  </a:rPr>
                  <a:t>C</a:t>
                </a:r>
              </a:p>
            </p:txBody>
          </p:sp>
          <p:sp>
            <p:nvSpPr>
              <p:cNvPr id="25625" name="Text Box 25"/>
              <p:cNvSpPr txBox="1">
                <a:spLocks noChangeArrowheads="1"/>
              </p:cNvSpPr>
              <p:nvPr/>
            </p:nvSpPr>
            <p:spPr bwMode="auto">
              <a:xfrm>
                <a:off x="454" y="454"/>
                <a:ext cx="681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/>
              </a:lstStyle>
              <a:p>
                <a:pPr>
                  <a:spcBef>
                    <a:spcPct val="50000"/>
                  </a:spcBef>
                </a:pPr>
                <a:r>
                  <a:rPr lang="en-US" sz="2400">
                    <a:latin typeface="宋体" panose="02010600030101010101" pitchFamily="2" charset="-122"/>
                    <a:ea typeface="宋体" panose="02010600030101010101" pitchFamily="2" charset="-122"/>
                  </a:rPr>
                  <a:t>3</a:t>
                </a:r>
              </a:p>
            </p:txBody>
          </p:sp>
        </p:grpSp>
        <p:sp>
          <p:nvSpPr>
            <p:cNvPr id="25626" name="Text Box 26"/>
            <p:cNvSpPr txBox="1">
              <a:spLocks noChangeArrowheads="1"/>
            </p:cNvSpPr>
            <p:nvPr/>
          </p:nvSpPr>
          <p:spPr bwMode="auto">
            <a:xfrm>
              <a:off x="702" y="473"/>
              <a:ext cx="952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defPPr/>
            </a:lstStyle>
            <a:p>
              <a:pPr>
                <a:spcBef>
                  <a:spcPct val="50000"/>
                </a:spcBef>
              </a:pPr>
              <a:r>
                <a:rPr lang="en-US" sz="1800" b="1">
                  <a:latin typeface="宋体" panose="02010600030101010101" pitchFamily="2" charset="-122"/>
                  <a:ea typeface="宋体" panose="02010600030101010101" pitchFamily="2" charset="-122"/>
                </a:rPr>
                <a:t>60°</a:t>
              </a:r>
            </a:p>
          </p:txBody>
        </p:sp>
      </p:grpSp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0"/>
            <a:ext cx="8244000" cy="754040"/>
          </a:xfrm>
        </p:spPr>
        <p:txBody>
          <a:bodyPr>
            <a:normAutofit/>
          </a:bodyPr>
          <a:lstStyle>
            <a:defPPr/>
          </a:lstStyle>
          <a:p>
            <a:pPr indent="360680"/>
            <a:r>
              <a:rPr lang="zh-CN" altLang="en-US" sz="3600" b="1" smtClean="0">
                <a:solidFill>
                  <a:srgbClr val="36B8D8"/>
                </a:solidFill>
              </a:rPr>
              <a:t>课堂练习</a:t>
            </a:r>
            <a:endParaRPr lang="zh-CN" altLang="en-US" sz="3600" b="1">
              <a:solidFill>
                <a:srgbClr val="36B8D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3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3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2" grpId="0" animBg="1"/>
      <p:bldP spid="256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0"/>
            <a:ext cx="8244000" cy="754040"/>
          </a:xfrm>
        </p:spPr>
        <p:txBody>
          <a:bodyPr>
            <a:normAutofit/>
          </a:bodyPr>
          <a:lstStyle>
            <a:defPPr/>
          </a:lstStyle>
          <a:p>
            <a:pPr indent="360680"/>
            <a:r>
              <a:rPr lang="zh-CN" altLang="en-US" sz="3600" b="1" smtClean="0">
                <a:solidFill>
                  <a:srgbClr val="36B8D8"/>
                </a:solidFill>
              </a:rPr>
              <a:t>作业布置</a:t>
            </a:r>
            <a:endParaRPr lang="zh-CN" altLang="en-US" sz="3600" b="1">
              <a:solidFill>
                <a:srgbClr val="36B8D8"/>
              </a:solidFill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 bwMode="auto">
          <a:xfrm>
            <a:off x="571472" y="1214422"/>
            <a:ext cx="8229600" cy="24987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defPPr/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课本</a:t>
            </a: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P.180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第</a:t>
            </a: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1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、</a:t>
            </a: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2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题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 rot="2723053">
            <a:off x="4930775" y="1804988"/>
            <a:ext cx="327025" cy="2038350"/>
            <a:chOff x="0" y="0"/>
            <a:chExt cx="229" cy="1847"/>
          </a:xfrm>
        </p:grpSpPr>
        <p:grpSp>
          <p:nvGrpSpPr>
            <p:cNvPr id="3" name="Group 4"/>
            <p:cNvGrpSpPr/>
            <p:nvPr/>
          </p:nvGrpSpPr>
          <p:grpSpPr>
            <a:xfrm>
              <a:off x="121" y="0"/>
              <a:ext cx="108" cy="1847"/>
              <a:chOff x="0" y="0"/>
              <a:chExt cx="172" cy="2048"/>
            </a:xfrm>
          </p:grpSpPr>
          <p:sp>
            <p:nvSpPr>
              <p:cNvPr id="6149" name="Line 5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0" cy="2048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>
                <a:defPPr/>
              </a:lstStyle>
              <a:p>
                <a:endParaRPr lang="zh-CN" altLang="en-US"/>
              </a:p>
            </p:txBody>
          </p:sp>
          <p:sp>
            <p:nvSpPr>
              <p:cNvPr id="6150" name="Line 6"/>
              <p:cNvSpPr>
                <a:spLocks noChangeShapeType="1"/>
              </p:cNvSpPr>
              <p:nvPr/>
            </p:nvSpPr>
            <p:spPr bwMode="auto">
              <a:xfrm>
                <a:off x="0" y="9"/>
                <a:ext cx="172" cy="1783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>
                <a:defPPr/>
              </a:lstStyle>
              <a:p>
                <a:endParaRPr lang="zh-CN" altLang="en-US"/>
              </a:p>
            </p:txBody>
          </p:sp>
          <p:sp>
            <p:nvSpPr>
              <p:cNvPr id="6151" name="Line 7"/>
              <p:cNvSpPr>
                <a:spLocks noChangeShapeType="1"/>
              </p:cNvSpPr>
              <p:nvPr/>
            </p:nvSpPr>
            <p:spPr bwMode="auto">
              <a:xfrm flipH="1">
                <a:off x="9" y="1791"/>
                <a:ext cx="155" cy="248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>
                <a:defPPr/>
              </a:lstStyle>
              <a:p>
                <a:endParaRPr lang="zh-CN" altLang="en-US"/>
              </a:p>
            </p:txBody>
          </p:sp>
        </p:grpSp>
        <p:grpSp>
          <p:nvGrpSpPr>
            <p:cNvPr id="4" name="Group 8"/>
            <p:cNvGrpSpPr/>
            <p:nvPr/>
          </p:nvGrpSpPr>
          <p:grpSpPr>
            <a:xfrm flipH="1">
              <a:off x="0" y="9"/>
              <a:ext cx="129" cy="1838"/>
              <a:chOff x="0" y="0"/>
              <a:chExt cx="172" cy="2048"/>
            </a:xfrm>
          </p:grpSpPr>
          <p:sp>
            <p:nvSpPr>
              <p:cNvPr id="6153" name="Line 9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0" cy="2048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>
                <a:defPPr/>
              </a:lstStyle>
              <a:p>
                <a:endParaRPr lang="zh-CN" altLang="en-US"/>
              </a:p>
            </p:txBody>
          </p:sp>
          <p:sp>
            <p:nvSpPr>
              <p:cNvPr id="6154" name="Line 10"/>
              <p:cNvSpPr>
                <a:spLocks noChangeShapeType="1"/>
              </p:cNvSpPr>
              <p:nvPr/>
            </p:nvSpPr>
            <p:spPr bwMode="auto">
              <a:xfrm>
                <a:off x="0" y="9"/>
                <a:ext cx="172" cy="1783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>
                <a:defPPr/>
              </a:lstStyle>
              <a:p>
                <a:endParaRPr lang="zh-CN" altLang="en-US"/>
              </a:p>
            </p:txBody>
          </p:sp>
          <p:sp>
            <p:nvSpPr>
              <p:cNvPr id="6155" name="Line 11"/>
              <p:cNvSpPr>
                <a:spLocks noChangeShapeType="1"/>
              </p:cNvSpPr>
              <p:nvPr/>
            </p:nvSpPr>
            <p:spPr bwMode="auto">
              <a:xfrm flipH="1">
                <a:off x="9" y="1791"/>
                <a:ext cx="155" cy="248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>
                <a:defPPr/>
              </a:lstStyle>
              <a:p>
                <a:endParaRPr lang="zh-CN" altLang="en-US"/>
              </a:p>
            </p:txBody>
          </p:sp>
        </p:grpSp>
      </p:grpSp>
      <p:grpSp>
        <p:nvGrpSpPr>
          <p:cNvPr id="5" name="Group 12"/>
          <p:cNvGrpSpPr/>
          <p:nvPr/>
        </p:nvGrpSpPr>
        <p:grpSpPr>
          <a:xfrm rot="7983820">
            <a:off x="4964906" y="3185320"/>
            <a:ext cx="327025" cy="2043112"/>
            <a:chOff x="0" y="0"/>
            <a:chExt cx="229" cy="1847"/>
          </a:xfrm>
        </p:grpSpPr>
        <p:grpSp>
          <p:nvGrpSpPr>
            <p:cNvPr id="6" name="Group 13"/>
            <p:cNvGrpSpPr/>
            <p:nvPr/>
          </p:nvGrpSpPr>
          <p:grpSpPr>
            <a:xfrm>
              <a:off x="121" y="0"/>
              <a:ext cx="108" cy="1847"/>
              <a:chOff x="0" y="0"/>
              <a:chExt cx="172" cy="2048"/>
            </a:xfrm>
          </p:grpSpPr>
          <p:sp>
            <p:nvSpPr>
              <p:cNvPr id="6158" name="Line 14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0" cy="2048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>
                <a:defPPr/>
              </a:lstStyle>
              <a:p>
                <a:endParaRPr lang="zh-CN" altLang="en-US"/>
              </a:p>
            </p:txBody>
          </p:sp>
          <p:sp>
            <p:nvSpPr>
              <p:cNvPr id="6159" name="Line 15"/>
              <p:cNvSpPr>
                <a:spLocks noChangeShapeType="1"/>
              </p:cNvSpPr>
              <p:nvPr/>
            </p:nvSpPr>
            <p:spPr bwMode="auto">
              <a:xfrm>
                <a:off x="0" y="9"/>
                <a:ext cx="172" cy="1783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>
                <a:defPPr/>
              </a:lstStyle>
              <a:p>
                <a:endParaRPr lang="zh-CN" altLang="en-US"/>
              </a:p>
            </p:txBody>
          </p:sp>
          <p:sp>
            <p:nvSpPr>
              <p:cNvPr id="6160" name="Line 16"/>
              <p:cNvSpPr>
                <a:spLocks noChangeShapeType="1"/>
              </p:cNvSpPr>
              <p:nvPr/>
            </p:nvSpPr>
            <p:spPr bwMode="auto">
              <a:xfrm flipH="1">
                <a:off x="9" y="1791"/>
                <a:ext cx="155" cy="248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>
                <a:defPPr/>
              </a:lstStyle>
              <a:p>
                <a:endParaRPr lang="zh-CN" altLang="en-US"/>
              </a:p>
            </p:txBody>
          </p:sp>
        </p:grpSp>
        <p:grpSp>
          <p:nvGrpSpPr>
            <p:cNvPr id="7" name="Group 17"/>
            <p:cNvGrpSpPr/>
            <p:nvPr/>
          </p:nvGrpSpPr>
          <p:grpSpPr>
            <a:xfrm flipH="1">
              <a:off x="0" y="9"/>
              <a:ext cx="129" cy="1838"/>
              <a:chOff x="0" y="0"/>
              <a:chExt cx="172" cy="2048"/>
            </a:xfrm>
          </p:grpSpPr>
          <p:sp>
            <p:nvSpPr>
              <p:cNvPr id="6162" name="Line 18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0" cy="2048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>
                <a:defPPr/>
              </a:lstStyle>
              <a:p>
                <a:endParaRPr lang="zh-CN" altLang="en-US"/>
              </a:p>
            </p:txBody>
          </p:sp>
          <p:sp>
            <p:nvSpPr>
              <p:cNvPr id="6163" name="Line 19"/>
              <p:cNvSpPr>
                <a:spLocks noChangeShapeType="1"/>
              </p:cNvSpPr>
              <p:nvPr/>
            </p:nvSpPr>
            <p:spPr bwMode="auto">
              <a:xfrm>
                <a:off x="0" y="9"/>
                <a:ext cx="172" cy="1783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>
                <a:defPPr/>
              </a:lstStyle>
              <a:p>
                <a:endParaRPr lang="zh-CN" altLang="en-US"/>
              </a:p>
            </p:txBody>
          </p:sp>
          <p:sp>
            <p:nvSpPr>
              <p:cNvPr id="6164" name="Line 20"/>
              <p:cNvSpPr>
                <a:spLocks noChangeShapeType="1"/>
              </p:cNvSpPr>
              <p:nvPr/>
            </p:nvSpPr>
            <p:spPr bwMode="auto">
              <a:xfrm flipH="1">
                <a:off x="9" y="1791"/>
                <a:ext cx="155" cy="248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>
                <a:defPPr/>
              </a:lstStyle>
              <a:p>
                <a:endParaRPr lang="zh-CN" altLang="en-US"/>
              </a:p>
            </p:txBody>
          </p:sp>
        </p:grpSp>
      </p:grpSp>
      <p:grpSp>
        <p:nvGrpSpPr>
          <p:cNvPr id="8" name="Group 21"/>
          <p:cNvGrpSpPr/>
          <p:nvPr/>
        </p:nvGrpSpPr>
        <p:grpSpPr>
          <a:xfrm rot="-2699552">
            <a:off x="3449638" y="1824038"/>
            <a:ext cx="338137" cy="1970087"/>
            <a:chOff x="0" y="0"/>
            <a:chExt cx="229" cy="1847"/>
          </a:xfrm>
        </p:grpSpPr>
        <p:grpSp>
          <p:nvGrpSpPr>
            <p:cNvPr id="9" name="Group 22"/>
            <p:cNvGrpSpPr/>
            <p:nvPr/>
          </p:nvGrpSpPr>
          <p:grpSpPr>
            <a:xfrm>
              <a:off x="121" y="0"/>
              <a:ext cx="108" cy="1847"/>
              <a:chOff x="0" y="0"/>
              <a:chExt cx="172" cy="2048"/>
            </a:xfrm>
          </p:grpSpPr>
          <p:sp>
            <p:nvSpPr>
              <p:cNvPr id="6167" name="Line 23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0" cy="2048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>
                <a:defPPr/>
              </a:lstStyle>
              <a:p>
                <a:endParaRPr lang="zh-CN" altLang="en-US"/>
              </a:p>
            </p:txBody>
          </p:sp>
          <p:sp>
            <p:nvSpPr>
              <p:cNvPr id="6168" name="Line 24"/>
              <p:cNvSpPr>
                <a:spLocks noChangeShapeType="1"/>
              </p:cNvSpPr>
              <p:nvPr/>
            </p:nvSpPr>
            <p:spPr bwMode="auto">
              <a:xfrm>
                <a:off x="0" y="9"/>
                <a:ext cx="172" cy="1783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>
                <a:defPPr/>
              </a:lstStyle>
              <a:p>
                <a:endParaRPr lang="zh-CN" altLang="en-US"/>
              </a:p>
            </p:txBody>
          </p:sp>
          <p:sp>
            <p:nvSpPr>
              <p:cNvPr id="6169" name="Line 25"/>
              <p:cNvSpPr>
                <a:spLocks noChangeShapeType="1"/>
              </p:cNvSpPr>
              <p:nvPr/>
            </p:nvSpPr>
            <p:spPr bwMode="auto">
              <a:xfrm flipH="1">
                <a:off x="9" y="1791"/>
                <a:ext cx="155" cy="248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>
                <a:defPPr/>
              </a:lstStyle>
              <a:p>
                <a:endParaRPr lang="zh-CN" altLang="en-US"/>
              </a:p>
            </p:txBody>
          </p:sp>
        </p:grpSp>
        <p:grpSp>
          <p:nvGrpSpPr>
            <p:cNvPr id="10" name="Group 26"/>
            <p:cNvGrpSpPr/>
            <p:nvPr/>
          </p:nvGrpSpPr>
          <p:grpSpPr>
            <a:xfrm flipH="1">
              <a:off x="0" y="9"/>
              <a:ext cx="129" cy="1838"/>
              <a:chOff x="0" y="0"/>
              <a:chExt cx="172" cy="2048"/>
            </a:xfrm>
          </p:grpSpPr>
          <p:sp>
            <p:nvSpPr>
              <p:cNvPr id="6171" name="Line 27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0" cy="2048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>
                <a:defPPr/>
              </a:lstStyle>
              <a:p>
                <a:endParaRPr lang="zh-CN" altLang="en-US"/>
              </a:p>
            </p:txBody>
          </p:sp>
          <p:sp>
            <p:nvSpPr>
              <p:cNvPr id="6172" name="Line 28"/>
              <p:cNvSpPr>
                <a:spLocks noChangeShapeType="1"/>
              </p:cNvSpPr>
              <p:nvPr/>
            </p:nvSpPr>
            <p:spPr bwMode="auto">
              <a:xfrm>
                <a:off x="0" y="9"/>
                <a:ext cx="172" cy="1783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>
                <a:defPPr/>
              </a:lstStyle>
              <a:p>
                <a:endParaRPr lang="zh-CN" altLang="en-US"/>
              </a:p>
            </p:txBody>
          </p:sp>
          <p:sp>
            <p:nvSpPr>
              <p:cNvPr id="6173" name="Line 29"/>
              <p:cNvSpPr>
                <a:spLocks noChangeShapeType="1"/>
              </p:cNvSpPr>
              <p:nvPr/>
            </p:nvSpPr>
            <p:spPr bwMode="auto">
              <a:xfrm flipH="1">
                <a:off x="9" y="1791"/>
                <a:ext cx="155" cy="248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>
                <a:defPPr/>
              </a:lstStyle>
              <a:p>
                <a:endParaRPr lang="zh-CN" altLang="en-US"/>
              </a:p>
            </p:txBody>
          </p:sp>
        </p:grpSp>
      </p:grpSp>
      <p:grpSp>
        <p:nvGrpSpPr>
          <p:cNvPr id="11" name="Group 30"/>
          <p:cNvGrpSpPr/>
          <p:nvPr/>
        </p:nvGrpSpPr>
        <p:grpSpPr>
          <a:xfrm rot="164787696">
            <a:off x="3467100" y="3195638"/>
            <a:ext cx="327025" cy="2038350"/>
            <a:chOff x="0" y="0"/>
            <a:chExt cx="229" cy="1847"/>
          </a:xfrm>
        </p:grpSpPr>
        <p:grpSp>
          <p:nvGrpSpPr>
            <p:cNvPr id="12" name="Group 31"/>
            <p:cNvGrpSpPr/>
            <p:nvPr/>
          </p:nvGrpSpPr>
          <p:grpSpPr>
            <a:xfrm>
              <a:off x="121" y="0"/>
              <a:ext cx="108" cy="1847"/>
              <a:chOff x="0" y="0"/>
              <a:chExt cx="172" cy="2048"/>
            </a:xfrm>
          </p:grpSpPr>
          <p:sp>
            <p:nvSpPr>
              <p:cNvPr id="6176" name="Line 32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0" cy="2048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>
                <a:defPPr/>
              </a:lstStyle>
              <a:p>
                <a:endParaRPr lang="zh-CN" altLang="en-US"/>
              </a:p>
            </p:txBody>
          </p:sp>
          <p:sp>
            <p:nvSpPr>
              <p:cNvPr id="6177" name="Line 33"/>
              <p:cNvSpPr>
                <a:spLocks noChangeShapeType="1"/>
              </p:cNvSpPr>
              <p:nvPr/>
            </p:nvSpPr>
            <p:spPr bwMode="auto">
              <a:xfrm>
                <a:off x="0" y="9"/>
                <a:ext cx="172" cy="1783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>
                <a:defPPr/>
              </a:lstStyle>
              <a:p>
                <a:endParaRPr lang="zh-CN" altLang="en-US"/>
              </a:p>
            </p:txBody>
          </p:sp>
          <p:sp>
            <p:nvSpPr>
              <p:cNvPr id="6178" name="Line 34"/>
              <p:cNvSpPr>
                <a:spLocks noChangeShapeType="1"/>
              </p:cNvSpPr>
              <p:nvPr/>
            </p:nvSpPr>
            <p:spPr bwMode="auto">
              <a:xfrm flipH="1">
                <a:off x="9" y="1791"/>
                <a:ext cx="155" cy="248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>
                <a:defPPr/>
              </a:lstStyle>
              <a:p>
                <a:endParaRPr lang="zh-CN" altLang="en-US"/>
              </a:p>
            </p:txBody>
          </p:sp>
        </p:grpSp>
        <p:grpSp>
          <p:nvGrpSpPr>
            <p:cNvPr id="13" name="Group 35"/>
            <p:cNvGrpSpPr/>
            <p:nvPr/>
          </p:nvGrpSpPr>
          <p:grpSpPr>
            <a:xfrm flipH="1">
              <a:off x="0" y="9"/>
              <a:ext cx="129" cy="1838"/>
              <a:chOff x="0" y="0"/>
              <a:chExt cx="172" cy="2048"/>
            </a:xfrm>
          </p:grpSpPr>
          <p:sp>
            <p:nvSpPr>
              <p:cNvPr id="6180" name="Line 36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0" cy="2048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>
                <a:defPPr/>
              </a:lstStyle>
              <a:p>
                <a:endParaRPr lang="zh-CN" altLang="en-US"/>
              </a:p>
            </p:txBody>
          </p:sp>
          <p:sp>
            <p:nvSpPr>
              <p:cNvPr id="6181" name="Line 37"/>
              <p:cNvSpPr>
                <a:spLocks noChangeShapeType="1"/>
              </p:cNvSpPr>
              <p:nvPr/>
            </p:nvSpPr>
            <p:spPr bwMode="auto">
              <a:xfrm>
                <a:off x="0" y="9"/>
                <a:ext cx="172" cy="1783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>
                <a:defPPr/>
              </a:lstStyle>
              <a:p>
                <a:endParaRPr lang="zh-CN" altLang="en-US"/>
              </a:p>
            </p:txBody>
          </p:sp>
          <p:sp>
            <p:nvSpPr>
              <p:cNvPr id="6182" name="Line 38"/>
              <p:cNvSpPr>
                <a:spLocks noChangeShapeType="1"/>
              </p:cNvSpPr>
              <p:nvPr/>
            </p:nvSpPr>
            <p:spPr bwMode="auto">
              <a:xfrm flipH="1">
                <a:off x="9" y="1791"/>
                <a:ext cx="155" cy="248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>
                <a:defPPr/>
              </a:lstStyle>
              <a:p>
                <a:endParaRPr lang="zh-CN" altLang="en-US"/>
              </a:p>
            </p:txBody>
          </p:sp>
        </p:grpSp>
      </p:grp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4106863" y="1073150"/>
            <a:ext cx="566737" cy="52540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0000" tIns="46800" rIns="90000" bIns="46800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北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4115054" y="5422900"/>
            <a:ext cx="540830" cy="52540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90000" tIns="46800" rIns="90000" bIns="46800">
            <a:spAutoFit/>
          </a:bodyPr>
          <a:lstStyle>
            <a:defPPr/>
          </a:lstStyle>
          <a:p>
            <a:pPr algn="ctr"/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南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1776667" y="3216275"/>
            <a:ext cx="540830" cy="52540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90000" tIns="46800" rIns="90000" bIns="46800">
            <a:spAutoFit/>
          </a:bodyPr>
          <a:lstStyle>
            <a:defPPr/>
          </a:lstStyle>
          <a:p>
            <a:pPr algn="ctr"/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西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6420104" y="3244850"/>
            <a:ext cx="540830" cy="52540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90000" tIns="46800" rIns="90000" bIns="46800">
            <a:spAutoFit/>
          </a:bodyPr>
          <a:lstStyle>
            <a:defPPr/>
          </a:lstStyle>
          <a:p>
            <a:pPr algn="ctr"/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东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5661025" y="1697038"/>
            <a:ext cx="1046163" cy="52540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0000" tIns="46800" rIns="90000" bIns="46800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东北</a:t>
            </a: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2003425" y="1700213"/>
            <a:ext cx="942975" cy="52540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0000" tIns="46800" rIns="90000" bIns="46800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西北</a:t>
            </a: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2105025" y="4745038"/>
            <a:ext cx="957263" cy="52540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0000" tIns="46800" rIns="90000" bIns="46800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西南</a:t>
            </a: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5500688" y="4757738"/>
            <a:ext cx="1203325" cy="52540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0000" tIns="46800" rIns="90000" bIns="46800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东南</a:t>
            </a:r>
          </a:p>
        </p:txBody>
      </p:sp>
      <p:grpSp>
        <p:nvGrpSpPr>
          <p:cNvPr id="14" name="Group 51"/>
          <p:cNvGrpSpPr/>
          <p:nvPr/>
        </p:nvGrpSpPr>
        <p:grpSpPr>
          <a:xfrm>
            <a:off x="2317750" y="1582738"/>
            <a:ext cx="4075113" cy="3905250"/>
            <a:chOff x="0" y="0"/>
            <a:chExt cx="2567" cy="2460"/>
          </a:xfrm>
        </p:grpSpPr>
        <p:grpSp>
          <p:nvGrpSpPr>
            <p:cNvPr id="15" name="Group 52"/>
            <p:cNvGrpSpPr/>
            <p:nvPr/>
          </p:nvGrpSpPr>
          <p:grpSpPr>
            <a:xfrm>
              <a:off x="1173" y="0"/>
              <a:ext cx="213" cy="1242"/>
              <a:chOff x="0" y="0"/>
              <a:chExt cx="229" cy="1847"/>
            </a:xfrm>
          </p:grpSpPr>
          <p:grpSp>
            <p:nvGrpSpPr>
              <p:cNvPr id="16" name="Group 53"/>
              <p:cNvGrpSpPr/>
              <p:nvPr/>
            </p:nvGrpSpPr>
            <p:grpSpPr>
              <a:xfrm>
                <a:off x="121" y="0"/>
                <a:ext cx="108" cy="1847"/>
                <a:chOff x="0" y="0"/>
                <a:chExt cx="172" cy="2048"/>
              </a:xfrm>
            </p:grpSpPr>
            <p:sp>
              <p:nvSpPr>
                <p:cNvPr id="6198" name="Line 54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0" cy="2048"/>
                </a:xfrm>
                <a:prstGeom prst="line">
                  <a:avLst/>
                </a:prstGeom>
                <a:noFill/>
                <a:ln w="28575">
                  <a:solidFill>
                    <a:srgbClr val="FF0066"/>
                  </a:solidFill>
                  <a:round/>
                </a:ln>
                <a:effectLst/>
              </p:spPr>
              <p:txBody>
                <a:bodyPr wrap="none" lIns="90000" tIns="46800" rIns="90000" bIns="46800" anchor="ctr"/>
                <a:lstStyle>
                  <a:defPPr/>
                </a:lstStyle>
                <a:p>
                  <a:endParaRPr lang="zh-CN" altLang="en-US"/>
                </a:p>
              </p:txBody>
            </p:sp>
            <p:sp>
              <p:nvSpPr>
                <p:cNvPr id="6199" name="Line 55"/>
                <p:cNvSpPr>
                  <a:spLocks noChangeShapeType="1"/>
                </p:cNvSpPr>
                <p:nvPr/>
              </p:nvSpPr>
              <p:spPr bwMode="auto">
                <a:xfrm>
                  <a:off x="0" y="9"/>
                  <a:ext cx="172" cy="1783"/>
                </a:xfrm>
                <a:prstGeom prst="line">
                  <a:avLst/>
                </a:prstGeom>
                <a:noFill/>
                <a:ln w="28575">
                  <a:solidFill>
                    <a:srgbClr val="FF0066"/>
                  </a:solidFill>
                  <a:round/>
                </a:ln>
                <a:effectLst/>
              </p:spPr>
              <p:txBody>
                <a:bodyPr wrap="none" lIns="90000" tIns="46800" rIns="90000" bIns="46800" anchor="ctr"/>
                <a:lstStyle>
                  <a:defPPr/>
                </a:lstStyle>
                <a:p>
                  <a:endParaRPr lang="zh-CN" altLang="en-US"/>
                </a:p>
              </p:txBody>
            </p:sp>
            <p:sp>
              <p:nvSpPr>
                <p:cNvPr id="6200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9" y="1791"/>
                  <a:ext cx="155" cy="248"/>
                </a:xfrm>
                <a:prstGeom prst="line">
                  <a:avLst/>
                </a:prstGeom>
                <a:noFill/>
                <a:ln w="28575">
                  <a:solidFill>
                    <a:srgbClr val="FF0066"/>
                  </a:solidFill>
                  <a:round/>
                </a:ln>
                <a:effectLst/>
              </p:spPr>
              <p:txBody>
                <a:bodyPr wrap="none" lIns="90000" tIns="46800" rIns="90000" bIns="46800" anchor="ctr"/>
                <a:lstStyle>
                  <a:defPPr/>
                </a:lstStyle>
                <a:p>
                  <a:endParaRPr lang="zh-CN" altLang="en-US"/>
                </a:p>
              </p:txBody>
            </p:sp>
          </p:grpSp>
          <p:grpSp>
            <p:nvGrpSpPr>
              <p:cNvPr id="17" name="Group 57"/>
              <p:cNvGrpSpPr/>
              <p:nvPr/>
            </p:nvGrpSpPr>
            <p:grpSpPr>
              <a:xfrm flipH="1">
                <a:off x="0" y="9"/>
                <a:ext cx="129" cy="1838"/>
                <a:chOff x="0" y="0"/>
                <a:chExt cx="172" cy="2048"/>
              </a:xfrm>
            </p:grpSpPr>
            <p:sp>
              <p:nvSpPr>
                <p:cNvPr id="6202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0" cy="2048"/>
                </a:xfrm>
                <a:prstGeom prst="line">
                  <a:avLst/>
                </a:prstGeom>
                <a:noFill/>
                <a:ln w="28575">
                  <a:solidFill>
                    <a:srgbClr val="FF0066"/>
                  </a:solidFill>
                  <a:round/>
                </a:ln>
                <a:effectLst/>
              </p:spPr>
              <p:txBody>
                <a:bodyPr wrap="none" lIns="90000" tIns="46800" rIns="90000" bIns="46800" anchor="ctr"/>
                <a:lstStyle>
                  <a:defPPr/>
                </a:lstStyle>
                <a:p>
                  <a:endParaRPr lang="zh-CN" altLang="en-US"/>
                </a:p>
              </p:txBody>
            </p:sp>
            <p:sp>
              <p:nvSpPr>
                <p:cNvPr id="6203" name="Line 59"/>
                <p:cNvSpPr>
                  <a:spLocks noChangeShapeType="1"/>
                </p:cNvSpPr>
                <p:nvPr/>
              </p:nvSpPr>
              <p:spPr bwMode="auto">
                <a:xfrm>
                  <a:off x="0" y="9"/>
                  <a:ext cx="172" cy="1783"/>
                </a:xfrm>
                <a:prstGeom prst="line">
                  <a:avLst/>
                </a:prstGeom>
                <a:noFill/>
                <a:ln w="28575">
                  <a:solidFill>
                    <a:srgbClr val="FF0066"/>
                  </a:solidFill>
                  <a:round/>
                </a:ln>
                <a:effectLst/>
              </p:spPr>
              <p:txBody>
                <a:bodyPr wrap="none" lIns="90000" tIns="46800" rIns="90000" bIns="46800" anchor="ctr"/>
                <a:lstStyle>
                  <a:defPPr/>
                </a:lstStyle>
                <a:p>
                  <a:endParaRPr lang="zh-CN" altLang="en-US"/>
                </a:p>
              </p:txBody>
            </p:sp>
            <p:sp>
              <p:nvSpPr>
                <p:cNvPr id="6204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9" y="1791"/>
                  <a:ext cx="155" cy="248"/>
                </a:xfrm>
                <a:prstGeom prst="line">
                  <a:avLst/>
                </a:prstGeom>
                <a:noFill/>
                <a:ln w="28575">
                  <a:solidFill>
                    <a:srgbClr val="FF0066"/>
                  </a:solidFill>
                  <a:round/>
                </a:ln>
                <a:effectLst/>
              </p:spPr>
              <p:txBody>
                <a:bodyPr wrap="none" lIns="90000" tIns="46800" rIns="90000" bIns="46800" anchor="ctr"/>
                <a:lstStyle>
                  <a:defPPr/>
                </a:lstStyle>
                <a:p>
                  <a:endParaRPr lang="zh-CN" altLang="en-US"/>
                </a:p>
              </p:txBody>
            </p:sp>
          </p:grpSp>
        </p:grpSp>
        <p:grpSp>
          <p:nvGrpSpPr>
            <p:cNvPr id="18" name="Group 61"/>
            <p:cNvGrpSpPr/>
            <p:nvPr/>
          </p:nvGrpSpPr>
          <p:grpSpPr>
            <a:xfrm rot="10800000">
              <a:off x="1190" y="1216"/>
              <a:ext cx="213" cy="1244"/>
              <a:chOff x="0" y="0"/>
              <a:chExt cx="229" cy="1847"/>
            </a:xfrm>
          </p:grpSpPr>
          <p:grpSp>
            <p:nvGrpSpPr>
              <p:cNvPr id="19" name="Group 62"/>
              <p:cNvGrpSpPr/>
              <p:nvPr/>
            </p:nvGrpSpPr>
            <p:grpSpPr>
              <a:xfrm>
                <a:off x="121" y="0"/>
                <a:ext cx="108" cy="1847"/>
                <a:chOff x="0" y="0"/>
                <a:chExt cx="172" cy="2048"/>
              </a:xfrm>
            </p:grpSpPr>
            <p:sp>
              <p:nvSpPr>
                <p:cNvPr id="6207" name="Line 63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0" cy="2048"/>
                </a:xfrm>
                <a:prstGeom prst="line">
                  <a:avLst/>
                </a:prstGeom>
                <a:noFill/>
                <a:ln w="28575">
                  <a:solidFill>
                    <a:srgbClr val="FF0066"/>
                  </a:solidFill>
                  <a:round/>
                </a:ln>
                <a:effectLst/>
              </p:spPr>
              <p:txBody>
                <a:bodyPr wrap="none" lIns="90000" tIns="46800" rIns="90000" bIns="46800" anchor="ctr"/>
                <a:lstStyle>
                  <a:defPPr/>
                </a:lstStyle>
                <a:p>
                  <a:endParaRPr lang="zh-CN" altLang="en-US"/>
                </a:p>
              </p:txBody>
            </p:sp>
            <p:sp>
              <p:nvSpPr>
                <p:cNvPr id="6208" name="Line 64"/>
                <p:cNvSpPr>
                  <a:spLocks noChangeShapeType="1"/>
                </p:cNvSpPr>
                <p:nvPr/>
              </p:nvSpPr>
              <p:spPr bwMode="auto">
                <a:xfrm>
                  <a:off x="0" y="9"/>
                  <a:ext cx="172" cy="1783"/>
                </a:xfrm>
                <a:prstGeom prst="line">
                  <a:avLst/>
                </a:prstGeom>
                <a:noFill/>
                <a:ln w="28575">
                  <a:solidFill>
                    <a:srgbClr val="FF0066"/>
                  </a:solidFill>
                  <a:round/>
                </a:ln>
                <a:effectLst/>
              </p:spPr>
              <p:txBody>
                <a:bodyPr wrap="none" lIns="90000" tIns="46800" rIns="90000" bIns="46800" anchor="ctr"/>
                <a:lstStyle>
                  <a:defPPr/>
                </a:lstStyle>
                <a:p>
                  <a:endParaRPr lang="zh-CN" altLang="en-US"/>
                </a:p>
              </p:txBody>
            </p:sp>
            <p:sp>
              <p:nvSpPr>
                <p:cNvPr id="6209" name="Line 65"/>
                <p:cNvSpPr>
                  <a:spLocks noChangeShapeType="1"/>
                </p:cNvSpPr>
                <p:nvPr/>
              </p:nvSpPr>
              <p:spPr bwMode="auto">
                <a:xfrm flipH="1">
                  <a:off x="9" y="1791"/>
                  <a:ext cx="155" cy="248"/>
                </a:xfrm>
                <a:prstGeom prst="line">
                  <a:avLst/>
                </a:prstGeom>
                <a:noFill/>
                <a:ln w="28575">
                  <a:solidFill>
                    <a:srgbClr val="FF0066"/>
                  </a:solidFill>
                  <a:round/>
                </a:ln>
                <a:effectLst/>
              </p:spPr>
              <p:txBody>
                <a:bodyPr wrap="none" lIns="90000" tIns="46800" rIns="90000" bIns="46800" anchor="ctr"/>
                <a:lstStyle>
                  <a:defPPr/>
                </a:lstStyle>
                <a:p>
                  <a:endParaRPr lang="zh-CN" altLang="en-US"/>
                </a:p>
              </p:txBody>
            </p:sp>
          </p:grpSp>
          <p:grpSp>
            <p:nvGrpSpPr>
              <p:cNvPr id="20" name="Group 66"/>
              <p:cNvGrpSpPr/>
              <p:nvPr/>
            </p:nvGrpSpPr>
            <p:grpSpPr>
              <a:xfrm flipH="1">
                <a:off x="0" y="9"/>
                <a:ext cx="129" cy="1838"/>
                <a:chOff x="0" y="0"/>
                <a:chExt cx="172" cy="2048"/>
              </a:xfrm>
            </p:grpSpPr>
            <p:sp>
              <p:nvSpPr>
                <p:cNvPr id="6211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0" cy="2048"/>
                </a:xfrm>
                <a:prstGeom prst="line">
                  <a:avLst/>
                </a:prstGeom>
                <a:noFill/>
                <a:ln w="28575">
                  <a:solidFill>
                    <a:srgbClr val="FF0066"/>
                  </a:solidFill>
                  <a:round/>
                </a:ln>
                <a:effectLst/>
              </p:spPr>
              <p:txBody>
                <a:bodyPr wrap="none" lIns="90000" tIns="46800" rIns="90000" bIns="46800" anchor="ctr"/>
                <a:lstStyle>
                  <a:defPPr/>
                </a:lstStyle>
                <a:p>
                  <a:endParaRPr lang="zh-CN" altLang="en-US"/>
                </a:p>
              </p:txBody>
            </p:sp>
            <p:sp>
              <p:nvSpPr>
                <p:cNvPr id="6212" name="Line 68"/>
                <p:cNvSpPr>
                  <a:spLocks noChangeShapeType="1"/>
                </p:cNvSpPr>
                <p:nvPr/>
              </p:nvSpPr>
              <p:spPr bwMode="auto">
                <a:xfrm>
                  <a:off x="0" y="9"/>
                  <a:ext cx="172" cy="1783"/>
                </a:xfrm>
                <a:prstGeom prst="line">
                  <a:avLst/>
                </a:prstGeom>
                <a:noFill/>
                <a:ln w="28575">
                  <a:solidFill>
                    <a:srgbClr val="FF0066"/>
                  </a:solidFill>
                  <a:round/>
                </a:ln>
                <a:effectLst/>
              </p:spPr>
              <p:txBody>
                <a:bodyPr wrap="none" lIns="90000" tIns="46800" rIns="90000" bIns="46800" anchor="ctr"/>
                <a:lstStyle>
                  <a:defPPr/>
                </a:lstStyle>
                <a:p>
                  <a:endParaRPr lang="zh-CN" altLang="en-US"/>
                </a:p>
              </p:txBody>
            </p:sp>
            <p:sp>
              <p:nvSpPr>
                <p:cNvPr id="6213" name="Line 69"/>
                <p:cNvSpPr>
                  <a:spLocks noChangeShapeType="1"/>
                </p:cNvSpPr>
                <p:nvPr/>
              </p:nvSpPr>
              <p:spPr bwMode="auto">
                <a:xfrm flipH="1">
                  <a:off x="9" y="1791"/>
                  <a:ext cx="155" cy="248"/>
                </a:xfrm>
                <a:prstGeom prst="line">
                  <a:avLst/>
                </a:prstGeom>
                <a:noFill/>
                <a:ln w="28575">
                  <a:solidFill>
                    <a:srgbClr val="FF0066"/>
                  </a:solidFill>
                  <a:round/>
                </a:ln>
                <a:effectLst/>
              </p:spPr>
              <p:txBody>
                <a:bodyPr wrap="none" lIns="90000" tIns="46800" rIns="90000" bIns="46800" anchor="ctr"/>
                <a:lstStyle>
                  <a:defPPr/>
                </a:lstStyle>
                <a:p>
                  <a:endParaRPr lang="zh-CN" altLang="en-US"/>
                </a:p>
              </p:txBody>
            </p:sp>
          </p:grpSp>
        </p:grpSp>
        <p:grpSp>
          <p:nvGrpSpPr>
            <p:cNvPr id="21" name="Group 70"/>
            <p:cNvGrpSpPr/>
            <p:nvPr/>
          </p:nvGrpSpPr>
          <p:grpSpPr>
            <a:xfrm rot="5400000">
              <a:off x="1822" y="570"/>
              <a:ext cx="206" cy="1284"/>
              <a:chOff x="0" y="0"/>
              <a:chExt cx="229" cy="1847"/>
            </a:xfrm>
          </p:grpSpPr>
          <p:grpSp>
            <p:nvGrpSpPr>
              <p:cNvPr id="22" name="Group 71"/>
              <p:cNvGrpSpPr/>
              <p:nvPr/>
            </p:nvGrpSpPr>
            <p:grpSpPr>
              <a:xfrm>
                <a:off x="121" y="0"/>
                <a:ext cx="108" cy="1847"/>
                <a:chOff x="0" y="0"/>
                <a:chExt cx="172" cy="2048"/>
              </a:xfrm>
            </p:grpSpPr>
            <p:sp>
              <p:nvSpPr>
                <p:cNvPr id="6216" name="Line 72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0" cy="2048"/>
                </a:xfrm>
                <a:prstGeom prst="line">
                  <a:avLst/>
                </a:prstGeom>
                <a:noFill/>
                <a:ln w="28575">
                  <a:solidFill>
                    <a:srgbClr val="FF0066"/>
                  </a:solidFill>
                  <a:round/>
                </a:ln>
                <a:effectLst/>
              </p:spPr>
              <p:txBody>
                <a:bodyPr wrap="none" lIns="90000" tIns="46800" rIns="90000" bIns="46800" anchor="ctr"/>
                <a:lstStyle>
                  <a:defPPr/>
                </a:lstStyle>
                <a:p>
                  <a:endParaRPr lang="zh-CN" altLang="en-US"/>
                </a:p>
              </p:txBody>
            </p:sp>
            <p:sp>
              <p:nvSpPr>
                <p:cNvPr id="6217" name="Line 73"/>
                <p:cNvSpPr>
                  <a:spLocks noChangeShapeType="1"/>
                </p:cNvSpPr>
                <p:nvPr/>
              </p:nvSpPr>
              <p:spPr bwMode="auto">
                <a:xfrm>
                  <a:off x="0" y="9"/>
                  <a:ext cx="172" cy="1783"/>
                </a:xfrm>
                <a:prstGeom prst="line">
                  <a:avLst/>
                </a:prstGeom>
                <a:noFill/>
                <a:ln w="28575">
                  <a:solidFill>
                    <a:srgbClr val="FF0066"/>
                  </a:solidFill>
                  <a:round/>
                </a:ln>
                <a:effectLst/>
              </p:spPr>
              <p:txBody>
                <a:bodyPr wrap="none" lIns="90000" tIns="46800" rIns="90000" bIns="46800" anchor="ctr"/>
                <a:lstStyle>
                  <a:defPPr/>
                </a:lstStyle>
                <a:p>
                  <a:endParaRPr lang="zh-CN" altLang="en-US"/>
                </a:p>
              </p:txBody>
            </p:sp>
            <p:sp>
              <p:nvSpPr>
                <p:cNvPr id="6218" name="Line 74"/>
                <p:cNvSpPr>
                  <a:spLocks noChangeShapeType="1"/>
                </p:cNvSpPr>
                <p:nvPr/>
              </p:nvSpPr>
              <p:spPr bwMode="auto">
                <a:xfrm flipH="1">
                  <a:off x="9" y="1791"/>
                  <a:ext cx="155" cy="248"/>
                </a:xfrm>
                <a:prstGeom prst="line">
                  <a:avLst/>
                </a:prstGeom>
                <a:noFill/>
                <a:ln w="28575">
                  <a:solidFill>
                    <a:srgbClr val="FF0066"/>
                  </a:solidFill>
                  <a:round/>
                </a:ln>
                <a:effectLst/>
              </p:spPr>
              <p:txBody>
                <a:bodyPr wrap="none" lIns="90000" tIns="46800" rIns="90000" bIns="46800" anchor="ctr"/>
                <a:lstStyle>
                  <a:defPPr/>
                </a:lstStyle>
                <a:p>
                  <a:endParaRPr lang="zh-CN" altLang="en-US"/>
                </a:p>
              </p:txBody>
            </p:sp>
          </p:grpSp>
          <p:grpSp>
            <p:nvGrpSpPr>
              <p:cNvPr id="23" name="Group 75"/>
              <p:cNvGrpSpPr/>
              <p:nvPr/>
            </p:nvGrpSpPr>
            <p:grpSpPr>
              <a:xfrm flipH="1">
                <a:off x="0" y="9"/>
                <a:ext cx="129" cy="1838"/>
                <a:chOff x="0" y="0"/>
                <a:chExt cx="172" cy="2048"/>
              </a:xfrm>
            </p:grpSpPr>
            <p:sp>
              <p:nvSpPr>
                <p:cNvPr id="6220" name="Line 76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0" cy="2048"/>
                </a:xfrm>
                <a:prstGeom prst="line">
                  <a:avLst/>
                </a:prstGeom>
                <a:noFill/>
                <a:ln w="28575">
                  <a:solidFill>
                    <a:srgbClr val="FF0066"/>
                  </a:solidFill>
                  <a:round/>
                </a:ln>
                <a:effectLst/>
              </p:spPr>
              <p:txBody>
                <a:bodyPr wrap="none" lIns="90000" tIns="46800" rIns="90000" bIns="46800" anchor="ctr"/>
                <a:lstStyle>
                  <a:defPPr/>
                </a:lstStyle>
                <a:p>
                  <a:endParaRPr lang="zh-CN" altLang="en-US"/>
                </a:p>
              </p:txBody>
            </p:sp>
            <p:sp>
              <p:nvSpPr>
                <p:cNvPr id="6221" name="Line 77"/>
                <p:cNvSpPr>
                  <a:spLocks noChangeShapeType="1"/>
                </p:cNvSpPr>
                <p:nvPr/>
              </p:nvSpPr>
              <p:spPr bwMode="auto">
                <a:xfrm>
                  <a:off x="0" y="9"/>
                  <a:ext cx="172" cy="1783"/>
                </a:xfrm>
                <a:prstGeom prst="line">
                  <a:avLst/>
                </a:prstGeom>
                <a:noFill/>
                <a:ln w="28575">
                  <a:solidFill>
                    <a:srgbClr val="FF0066"/>
                  </a:solidFill>
                  <a:round/>
                </a:ln>
                <a:effectLst/>
              </p:spPr>
              <p:txBody>
                <a:bodyPr wrap="none" lIns="90000" tIns="46800" rIns="90000" bIns="46800" anchor="ctr"/>
                <a:lstStyle>
                  <a:defPPr/>
                </a:lstStyle>
                <a:p>
                  <a:endParaRPr lang="zh-CN" altLang="en-US"/>
                </a:p>
              </p:txBody>
            </p:sp>
            <p:sp>
              <p:nvSpPr>
                <p:cNvPr id="6222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9" y="1791"/>
                  <a:ext cx="155" cy="248"/>
                </a:xfrm>
                <a:prstGeom prst="line">
                  <a:avLst/>
                </a:prstGeom>
                <a:noFill/>
                <a:ln w="28575">
                  <a:solidFill>
                    <a:srgbClr val="FF0066"/>
                  </a:solidFill>
                  <a:round/>
                </a:ln>
                <a:effectLst/>
              </p:spPr>
              <p:txBody>
                <a:bodyPr wrap="none" lIns="90000" tIns="46800" rIns="90000" bIns="46800" anchor="ctr"/>
                <a:lstStyle>
                  <a:defPPr/>
                </a:lstStyle>
                <a:p>
                  <a:endParaRPr lang="zh-CN" altLang="en-US"/>
                </a:p>
              </p:txBody>
            </p:sp>
          </p:grpSp>
        </p:grpSp>
        <p:grpSp>
          <p:nvGrpSpPr>
            <p:cNvPr id="24" name="Group 79"/>
            <p:cNvGrpSpPr/>
            <p:nvPr/>
          </p:nvGrpSpPr>
          <p:grpSpPr>
            <a:xfrm rot="16200000">
              <a:off x="539" y="586"/>
              <a:ext cx="206" cy="1284"/>
              <a:chOff x="0" y="0"/>
              <a:chExt cx="229" cy="1847"/>
            </a:xfrm>
          </p:grpSpPr>
          <p:grpSp>
            <p:nvGrpSpPr>
              <p:cNvPr id="25" name="Group 80"/>
              <p:cNvGrpSpPr/>
              <p:nvPr/>
            </p:nvGrpSpPr>
            <p:grpSpPr>
              <a:xfrm>
                <a:off x="121" y="0"/>
                <a:ext cx="108" cy="1847"/>
                <a:chOff x="0" y="0"/>
                <a:chExt cx="172" cy="2048"/>
              </a:xfrm>
            </p:grpSpPr>
            <p:sp>
              <p:nvSpPr>
                <p:cNvPr id="6225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0" cy="2048"/>
                </a:xfrm>
                <a:prstGeom prst="line">
                  <a:avLst/>
                </a:prstGeom>
                <a:noFill/>
                <a:ln w="28575">
                  <a:solidFill>
                    <a:srgbClr val="FF0066"/>
                  </a:solidFill>
                  <a:round/>
                </a:ln>
                <a:effectLst/>
              </p:spPr>
              <p:txBody>
                <a:bodyPr wrap="none" lIns="90000" tIns="46800" rIns="90000" bIns="46800" anchor="ctr"/>
                <a:lstStyle>
                  <a:defPPr/>
                </a:lstStyle>
                <a:p>
                  <a:endParaRPr lang="zh-CN" altLang="en-US"/>
                </a:p>
              </p:txBody>
            </p:sp>
            <p:sp>
              <p:nvSpPr>
                <p:cNvPr id="6226" name="Line 82"/>
                <p:cNvSpPr>
                  <a:spLocks noChangeShapeType="1"/>
                </p:cNvSpPr>
                <p:nvPr/>
              </p:nvSpPr>
              <p:spPr bwMode="auto">
                <a:xfrm>
                  <a:off x="0" y="9"/>
                  <a:ext cx="172" cy="1783"/>
                </a:xfrm>
                <a:prstGeom prst="line">
                  <a:avLst/>
                </a:prstGeom>
                <a:noFill/>
                <a:ln w="28575">
                  <a:solidFill>
                    <a:srgbClr val="FF0066"/>
                  </a:solidFill>
                  <a:round/>
                </a:ln>
                <a:effectLst/>
              </p:spPr>
              <p:txBody>
                <a:bodyPr wrap="none" lIns="90000" tIns="46800" rIns="90000" bIns="46800" anchor="ctr"/>
                <a:lstStyle>
                  <a:defPPr/>
                </a:lstStyle>
                <a:p>
                  <a:endParaRPr lang="zh-CN" altLang="en-US"/>
                </a:p>
              </p:txBody>
            </p:sp>
            <p:sp>
              <p:nvSpPr>
                <p:cNvPr id="6227" name="Line 83"/>
                <p:cNvSpPr>
                  <a:spLocks noChangeShapeType="1"/>
                </p:cNvSpPr>
                <p:nvPr/>
              </p:nvSpPr>
              <p:spPr bwMode="auto">
                <a:xfrm flipH="1">
                  <a:off x="9" y="1791"/>
                  <a:ext cx="155" cy="248"/>
                </a:xfrm>
                <a:prstGeom prst="line">
                  <a:avLst/>
                </a:prstGeom>
                <a:noFill/>
                <a:ln w="28575">
                  <a:solidFill>
                    <a:srgbClr val="FF0066"/>
                  </a:solidFill>
                  <a:round/>
                </a:ln>
                <a:effectLst/>
              </p:spPr>
              <p:txBody>
                <a:bodyPr wrap="none" lIns="90000" tIns="46800" rIns="90000" bIns="46800" anchor="ctr"/>
                <a:lstStyle>
                  <a:defPPr/>
                </a:lstStyle>
                <a:p>
                  <a:endParaRPr lang="zh-CN" altLang="en-US"/>
                </a:p>
              </p:txBody>
            </p:sp>
          </p:grpSp>
          <p:grpSp>
            <p:nvGrpSpPr>
              <p:cNvPr id="26" name="Group 84"/>
              <p:cNvGrpSpPr/>
              <p:nvPr/>
            </p:nvGrpSpPr>
            <p:grpSpPr>
              <a:xfrm flipH="1">
                <a:off x="0" y="9"/>
                <a:ext cx="129" cy="1838"/>
                <a:chOff x="0" y="0"/>
                <a:chExt cx="172" cy="2048"/>
              </a:xfrm>
            </p:grpSpPr>
            <p:sp>
              <p:nvSpPr>
                <p:cNvPr id="6229" name="Line 85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0" cy="2048"/>
                </a:xfrm>
                <a:prstGeom prst="line">
                  <a:avLst/>
                </a:prstGeom>
                <a:noFill/>
                <a:ln w="28575">
                  <a:solidFill>
                    <a:srgbClr val="FF0066"/>
                  </a:solidFill>
                  <a:round/>
                </a:ln>
                <a:effectLst/>
              </p:spPr>
              <p:txBody>
                <a:bodyPr wrap="none" lIns="90000" tIns="46800" rIns="90000" bIns="46800" anchor="ctr"/>
                <a:lstStyle>
                  <a:defPPr/>
                </a:lstStyle>
                <a:p>
                  <a:endParaRPr lang="zh-CN" altLang="en-US"/>
                </a:p>
              </p:txBody>
            </p:sp>
            <p:sp>
              <p:nvSpPr>
                <p:cNvPr id="6230" name="Line 86"/>
                <p:cNvSpPr>
                  <a:spLocks noChangeShapeType="1"/>
                </p:cNvSpPr>
                <p:nvPr/>
              </p:nvSpPr>
              <p:spPr bwMode="auto">
                <a:xfrm>
                  <a:off x="0" y="9"/>
                  <a:ext cx="172" cy="1783"/>
                </a:xfrm>
                <a:prstGeom prst="line">
                  <a:avLst/>
                </a:prstGeom>
                <a:noFill/>
                <a:ln w="28575">
                  <a:solidFill>
                    <a:srgbClr val="FF0066"/>
                  </a:solidFill>
                  <a:round/>
                </a:ln>
                <a:effectLst/>
              </p:spPr>
              <p:txBody>
                <a:bodyPr wrap="none" lIns="90000" tIns="46800" rIns="90000" bIns="46800" anchor="ctr"/>
                <a:lstStyle>
                  <a:defPPr/>
                </a:lstStyle>
                <a:p>
                  <a:endParaRPr lang="zh-CN" altLang="en-US"/>
                </a:p>
              </p:txBody>
            </p:sp>
            <p:sp>
              <p:nvSpPr>
                <p:cNvPr id="6231" name="Line 87"/>
                <p:cNvSpPr>
                  <a:spLocks noChangeShapeType="1"/>
                </p:cNvSpPr>
                <p:nvPr/>
              </p:nvSpPr>
              <p:spPr bwMode="auto">
                <a:xfrm flipH="1">
                  <a:off x="9" y="1791"/>
                  <a:ext cx="155" cy="248"/>
                </a:xfrm>
                <a:prstGeom prst="line">
                  <a:avLst/>
                </a:prstGeom>
                <a:noFill/>
                <a:ln w="28575">
                  <a:solidFill>
                    <a:srgbClr val="FF0066"/>
                  </a:solidFill>
                  <a:round/>
                </a:ln>
                <a:effectLst/>
              </p:spPr>
              <p:txBody>
                <a:bodyPr wrap="none" lIns="90000" tIns="46800" rIns="90000" bIns="46800" anchor="ctr"/>
                <a:lstStyle>
                  <a:defPPr/>
                </a:lstStyle>
                <a:p>
                  <a:endParaRPr lang="zh-CN" altLang="en-US"/>
                </a:p>
              </p:txBody>
            </p:sp>
          </p:grpSp>
        </p:grpSp>
      </p:grpSp>
      <p:grpSp>
        <p:nvGrpSpPr>
          <p:cNvPr id="90" name="Group 42"/>
          <p:cNvGrpSpPr/>
          <p:nvPr/>
        </p:nvGrpSpPr>
        <p:grpSpPr>
          <a:xfrm>
            <a:off x="7143768" y="928670"/>
            <a:ext cx="1804988" cy="539750"/>
            <a:chOff x="0" y="0"/>
            <a:chExt cx="1137" cy="340"/>
          </a:xfrm>
        </p:grpSpPr>
        <p:sp>
          <p:nvSpPr>
            <p:cNvPr id="91" name="Text Box 43"/>
            <p:cNvSpPr txBox="1">
              <a:spLocks noChangeArrowheads="1"/>
            </p:cNvSpPr>
            <p:nvPr/>
          </p:nvSpPr>
          <p:spPr bwMode="auto">
            <a:xfrm>
              <a:off x="0" y="9"/>
              <a:ext cx="704" cy="3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90000" tIns="46800" rIns="90000" bIns="46800">
              <a:spAutoFit/>
            </a:bodyPr>
            <a:lstStyle>
              <a:defPPr/>
            </a:lstStyle>
            <a:p>
              <a:pPr algn="ctr"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00"/>
                  </a:solidFill>
                  <a:ea typeface="宋体" panose="02010600030101010101" pitchFamily="2" charset="-122"/>
                </a:rPr>
                <a:t>上北</a:t>
              </a:r>
            </a:p>
          </p:txBody>
        </p:sp>
        <p:sp>
          <p:nvSpPr>
            <p:cNvPr id="92" name="Text Box 44"/>
            <p:cNvSpPr txBox="1">
              <a:spLocks noChangeArrowheads="1"/>
            </p:cNvSpPr>
            <p:nvPr/>
          </p:nvSpPr>
          <p:spPr bwMode="auto">
            <a:xfrm>
              <a:off x="568" y="0"/>
              <a:ext cx="569" cy="3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 lIns="90000" tIns="46800" rIns="90000" bIns="46800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rgbClr val="FF0000"/>
                  </a:solidFill>
                  <a:ea typeface="宋体" panose="02010600030101010101" pitchFamily="2" charset="-122"/>
                </a:rPr>
                <a:t>下南</a:t>
              </a:r>
            </a:p>
          </p:txBody>
        </p:sp>
      </p:grpSp>
      <p:grpSp>
        <p:nvGrpSpPr>
          <p:cNvPr id="93" name="Group 45"/>
          <p:cNvGrpSpPr/>
          <p:nvPr/>
        </p:nvGrpSpPr>
        <p:grpSpPr>
          <a:xfrm>
            <a:off x="7215206" y="1643050"/>
            <a:ext cx="1731963" cy="539750"/>
            <a:chOff x="30" y="0"/>
            <a:chExt cx="1091" cy="340"/>
          </a:xfrm>
        </p:grpSpPr>
        <p:sp>
          <p:nvSpPr>
            <p:cNvPr id="94" name="Text Box 46"/>
            <p:cNvSpPr txBox="1">
              <a:spLocks noChangeArrowheads="1"/>
            </p:cNvSpPr>
            <p:nvPr/>
          </p:nvSpPr>
          <p:spPr bwMode="auto">
            <a:xfrm>
              <a:off x="30" y="9"/>
              <a:ext cx="569" cy="3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 lIns="90000" tIns="46800" rIns="90000" bIns="46800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rgbClr val="FF0000"/>
                  </a:solidFill>
                  <a:ea typeface="宋体" panose="02010600030101010101" pitchFamily="2" charset="-122"/>
                </a:rPr>
                <a:t>左西</a:t>
              </a:r>
            </a:p>
          </p:txBody>
        </p:sp>
        <p:sp>
          <p:nvSpPr>
            <p:cNvPr id="95" name="Text Box 47"/>
            <p:cNvSpPr txBox="1">
              <a:spLocks noChangeArrowheads="1"/>
            </p:cNvSpPr>
            <p:nvPr/>
          </p:nvSpPr>
          <p:spPr bwMode="auto">
            <a:xfrm>
              <a:off x="552" y="0"/>
              <a:ext cx="569" cy="3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 lIns="90000" tIns="46800" rIns="90000" bIns="46800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rgbClr val="FF0000"/>
                  </a:solidFill>
                  <a:ea typeface="宋体" panose="02010600030101010101" pitchFamily="2" charset="-122"/>
                </a:rPr>
                <a:t>右东</a:t>
              </a:r>
            </a:p>
          </p:txBody>
        </p:sp>
      </p:grpSp>
      <p:sp>
        <p:nvSpPr>
          <p:cNvPr id="89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0"/>
            <a:ext cx="8244000" cy="754040"/>
          </a:xfrm>
        </p:spPr>
        <p:txBody>
          <a:bodyPr>
            <a:normAutofit/>
          </a:bodyPr>
          <a:lstStyle>
            <a:defPPr/>
          </a:lstStyle>
          <a:p>
            <a:pPr indent="360680"/>
            <a:r>
              <a:rPr lang="zh-CN" altLang="en-US" sz="3600" b="1" smtClean="0">
                <a:solidFill>
                  <a:srgbClr val="36B8D8"/>
                </a:solidFill>
              </a:rPr>
              <a:t>导入新课</a:t>
            </a:r>
            <a:endParaRPr lang="zh-CN" altLang="en-US" sz="3600" b="1">
              <a:solidFill>
                <a:srgbClr val="36B8D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3" grpId="0"/>
      <p:bldP spid="6184" grpId="0"/>
      <p:bldP spid="6185" grpId="0"/>
      <p:bldP spid="6186" grpId="0"/>
      <p:bldP spid="6191" grpId="0"/>
      <p:bldP spid="6192" grpId="0"/>
      <p:bldP spid="6193" grpId="0"/>
      <p:bldP spid="619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 hidden="1"/>
          <p:cNvPicPr/>
          <p:nvPr/>
        </p:nvPicPr>
        <p:blipFill>
          <a:blip r:embed="rId3"/>
          <a:stretch>
            <a:fillRect/>
          </a:stretch>
        </p:blipFill>
        <p:spPr>
          <a:xfrm>
            <a:off x="10769600" y="11061700"/>
            <a:ext cx="406400" cy="266700"/>
          </a:xfrm>
          <a:prstGeom prst="cube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572"/>
          <p:cNvPicPr>
            <a:picLocks noChangeAspect="1" noChangeArrowheads="1"/>
          </p:cNvPicPr>
          <p:nvPr/>
        </p:nvPicPr>
        <p:blipFill>
          <a:blip r:embed="rId2">
            <a:lum bright="-30000" contrast="48000"/>
          </a:blip>
          <a:stretch>
            <a:fillRect/>
          </a:stretch>
        </p:blipFill>
        <p:spPr bwMode="auto">
          <a:xfrm>
            <a:off x="0" y="3857628"/>
            <a:ext cx="914400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 descr="图片11"/>
          <p:cNvPicPr>
            <a:picLocks noChangeAspect="1" noChangeArrowheads="1"/>
          </p:cNvPicPr>
          <p:nvPr/>
        </p:nvPicPr>
        <p:blipFill>
          <a:blip r:embed="rId3">
            <a:lum bright="-30000" contrast="48000"/>
          </a:blip>
          <a:stretch>
            <a:fillRect/>
          </a:stretch>
        </p:blipFill>
        <p:spPr bwMode="auto">
          <a:xfrm>
            <a:off x="0" y="642918"/>
            <a:ext cx="914400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2500298" y="3286124"/>
            <a:ext cx="936625" cy="504825"/>
          </a:xfrm>
          <a:prstGeom prst="ellipse">
            <a:avLst/>
          </a:prstGeom>
          <a:noFill/>
          <a:ln w="28575">
            <a:solidFill>
              <a:srgbClr val="FF00FF"/>
            </a:solidFill>
            <a:round/>
          </a:ln>
          <a:effectLst/>
        </p:spPr>
        <p:txBody>
          <a:bodyPr wrap="none" anchor="ctr"/>
          <a:lstStyle>
            <a:defPPr/>
          </a:lstStyle>
          <a:p>
            <a:endParaRPr lang="zh-CN" altLang="en-US"/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7286644" y="3357562"/>
            <a:ext cx="1295400" cy="573088"/>
          </a:xfrm>
          <a:prstGeom prst="ellipse">
            <a:avLst/>
          </a:prstGeom>
          <a:noFill/>
          <a:ln w="28575">
            <a:solidFill>
              <a:srgbClr val="FF00FF"/>
            </a:solidFill>
            <a:round/>
          </a:ln>
          <a:effectLst/>
        </p:spPr>
        <p:txBody>
          <a:bodyPr wrap="none" anchor="ctr"/>
          <a:lstStyle>
            <a:defPPr/>
          </a:lstStyle>
          <a:p>
            <a:endParaRPr lang="zh-CN" altLang="en-US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285720" y="1000108"/>
            <a:ext cx="935038" cy="573088"/>
          </a:xfrm>
          <a:prstGeom prst="ellipse">
            <a:avLst/>
          </a:prstGeom>
          <a:noFill/>
          <a:ln w="28575">
            <a:solidFill>
              <a:srgbClr val="FF00FF"/>
            </a:solidFill>
            <a:round/>
          </a:ln>
          <a:effectLst/>
        </p:spPr>
        <p:txBody>
          <a:bodyPr wrap="none" anchor="ctr"/>
          <a:lstStyle>
            <a:defPPr/>
          </a:lstStyle>
          <a:p>
            <a:endParaRPr lang="zh-CN" altLang="en-US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6286512" y="857232"/>
            <a:ext cx="1081088" cy="503238"/>
          </a:xfrm>
          <a:prstGeom prst="ellipse">
            <a:avLst/>
          </a:prstGeom>
          <a:noFill/>
          <a:ln w="28575">
            <a:solidFill>
              <a:srgbClr val="FF00FF"/>
            </a:solidFill>
            <a:round/>
          </a:ln>
          <a:effectLst/>
        </p:spPr>
        <p:txBody>
          <a:bodyPr wrap="none" anchor="ctr"/>
          <a:lstStyle>
            <a:defPPr/>
          </a:lstStyle>
          <a:p>
            <a:endParaRPr lang="zh-CN" alt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500694" y="3786190"/>
            <a:ext cx="11430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500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572000" y="4357694"/>
            <a:ext cx="693738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西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357950" y="4357694"/>
            <a:ext cx="11430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600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857752" y="4786322"/>
            <a:ext cx="693738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东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6643702" y="4857760"/>
            <a:ext cx="11430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800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214810" y="5286388"/>
            <a:ext cx="693738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西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6000760" y="5286388"/>
            <a:ext cx="11430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300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>
            <a:defPPr/>
          </a:lstStyle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新课学习</a:t>
            </a: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2" grpId="1" animBg="1"/>
      <p:bldP spid="12293" grpId="0" animBg="1"/>
      <p:bldP spid="12293" grpId="1" animBg="1"/>
      <p:bldP spid="12293" grpId="2" animBg="1"/>
      <p:bldP spid="12294" grpId="0" animBg="1"/>
      <p:bldP spid="12294" grpId="1" animBg="1"/>
      <p:bldP spid="12294" grpId="2" animBg="1"/>
      <p:bldP spid="12295" grpId="0" animBg="1"/>
      <p:bldP spid="12295" grpId="1" animBg="1"/>
      <p:bldP spid="12295" grpId="2" animBg="1"/>
      <p:bldP spid="12296" grpId="0"/>
      <p:bldP spid="12297" grpId="0"/>
      <p:bldP spid="12298" grpId="0"/>
      <p:bldP spid="12299" grpId="0"/>
      <p:bldP spid="12300" grpId="0"/>
      <p:bldP spid="12301" grpId="0"/>
      <p:bldP spid="123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 flipH="1" flipV="1">
            <a:off x="4645025" y="1174750"/>
            <a:ext cx="15875" cy="2814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ffectLst/>
        </p:spPr>
        <p:txBody>
          <a:bodyPr wrap="none" lIns="90000" tIns="46800" rIns="90000" bIns="46800" anchor="ctr"/>
          <a:lstStyle>
            <a:defPPr/>
          </a:lstStyle>
          <a:p>
            <a:endParaRPr lang="zh-CN" altLang="en-US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 flipH="1" flipV="1">
            <a:off x="2279650" y="1931988"/>
            <a:ext cx="2365375" cy="57943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ffectLst/>
        </p:spPr>
        <p:txBody>
          <a:bodyPr wrap="none" lIns="90000" tIns="46800" rIns="90000" bIns="46800" anchor="ctr"/>
          <a:lstStyle>
            <a:defPPr/>
          </a:lstStyle>
          <a:p>
            <a:endParaRPr lang="zh-CN" altLang="en-US"/>
          </a:p>
        </p:txBody>
      </p:sp>
      <p:sp>
        <p:nvSpPr>
          <p:cNvPr id="13316" name="Arc 4"/>
          <p:cNvSpPr/>
          <p:nvPr/>
        </p:nvSpPr>
        <p:spPr bwMode="auto">
          <a:xfrm rot="11560823" flipV="1">
            <a:off x="4405313" y="2209800"/>
            <a:ext cx="201612" cy="2667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</a:ln>
          <a:effectLst/>
        </p:spPr>
        <p:txBody>
          <a:bodyPr wrap="none" lIns="90000" tIns="46800" rIns="90000" bIns="46800" anchor="ctr"/>
          <a:lstStyle>
            <a:defPPr/>
          </a:lstStyle>
          <a:p>
            <a:endParaRPr lang="zh-CN" alt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044955" y="1928813"/>
            <a:ext cx="592127" cy="4638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90000" tIns="46800" rIns="90000" bIns="46800">
            <a:spAutoFit/>
          </a:bodyPr>
          <a:lstStyle>
            <a:defPPr/>
          </a:lstStyle>
          <a:p>
            <a:pPr algn="ctr"/>
            <a:r>
              <a:rPr lang="en-US" altLang="zh-CN" sz="2400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75</a:t>
            </a:r>
            <a:r>
              <a:rPr lang="en-US" altLang="zh-CN" sz="2400" baseline="30000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4662488" y="2540000"/>
            <a:ext cx="492125" cy="71278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ffectLst/>
        </p:spPr>
        <p:txBody>
          <a:bodyPr wrap="none" lIns="90000" tIns="46800" rIns="90000" bIns="46800" anchor="ctr"/>
          <a:lstStyle>
            <a:defPPr/>
          </a:lstStyle>
          <a:p>
            <a:endParaRPr lang="zh-CN" altLang="en-US"/>
          </a:p>
        </p:txBody>
      </p:sp>
      <p:sp>
        <p:nvSpPr>
          <p:cNvPr id="13319" name="Arc 7"/>
          <p:cNvSpPr/>
          <p:nvPr/>
        </p:nvSpPr>
        <p:spPr bwMode="auto">
          <a:xfrm flipV="1">
            <a:off x="4645025" y="2744788"/>
            <a:ext cx="174625" cy="101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</a:ln>
          <a:effectLst/>
        </p:spPr>
        <p:txBody>
          <a:bodyPr wrap="none" lIns="90000" tIns="46800" rIns="90000" bIns="46800" anchor="ctr"/>
          <a:lstStyle>
            <a:defPPr/>
          </a:lstStyle>
          <a:p>
            <a:endParaRPr lang="zh-CN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566449" y="2932113"/>
            <a:ext cx="592127" cy="4638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90000" tIns="46800" rIns="90000" bIns="46800">
            <a:spAutoFit/>
          </a:bodyPr>
          <a:lstStyle>
            <a:defPPr/>
          </a:lstStyle>
          <a:p>
            <a:pPr algn="ctr"/>
            <a:r>
              <a:rPr lang="en-US" altLang="zh-CN" sz="2400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40</a:t>
            </a:r>
            <a:r>
              <a:rPr lang="en-US" altLang="zh-CN" sz="2400" baseline="30000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4325938" y="825500"/>
            <a:ext cx="652462" cy="347663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lIns="90000" tIns="46800" rIns="90000" bIns="46800" anchor="ctr"/>
          <a:lstStyle>
            <a:defPPr/>
          </a:lstStyle>
          <a:p>
            <a:pPr algn="ctr"/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北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816404" y="1738313"/>
            <a:ext cx="720367" cy="52540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90000" tIns="46800" rIns="90000" bIns="46800">
            <a:spAutoFit/>
          </a:bodyPr>
          <a:lstStyle>
            <a:defPPr/>
          </a:lstStyle>
          <a:p>
            <a:pPr algn="ctr"/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5㎝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937124" y="2741613"/>
            <a:ext cx="1063635" cy="52540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90000" tIns="46800" rIns="90000" bIns="46800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2㎝</a:t>
            </a:r>
          </a:p>
        </p:txBody>
      </p:sp>
      <p:sp>
        <p:nvSpPr>
          <p:cNvPr id="13325" name="Oval 13"/>
          <p:cNvSpPr>
            <a:spLocks noChangeArrowheads="1"/>
          </p:cNvSpPr>
          <p:nvPr/>
        </p:nvSpPr>
        <p:spPr bwMode="auto">
          <a:xfrm>
            <a:off x="2249488" y="1885950"/>
            <a:ext cx="88900" cy="88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lIns="90000" tIns="46800" rIns="90000" bIns="46800" anchor="ctr"/>
          <a:lstStyle>
            <a:defPPr/>
          </a:lstStyle>
          <a:p>
            <a:endParaRPr lang="zh-CN" altLang="en-US"/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5106988" y="3219450"/>
            <a:ext cx="88900" cy="88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lIns="90000" tIns="46800" rIns="90000" bIns="46800" anchor="ctr"/>
          <a:lstStyle>
            <a:defPPr/>
          </a:lstStyle>
          <a:p>
            <a:endParaRPr lang="zh-CN" altLang="en-US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1967241" y="1695450"/>
            <a:ext cx="361294" cy="52540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90000" tIns="46800" rIns="90000" bIns="46800">
            <a:spAutoFit/>
          </a:bodyPr>
          <a:lstStyle>
            <a:defPPr/>
          </a:lstStyle>
          <a:p>
            <a:pPr algn="ctr"/>
            <a:r>
              <a:rPr lang="en-US" altLang="zh-CN" sz="2800" b="1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5161291" y="3090863"/>
            <a:ext cx="361294" cy="52540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90000" tIns="46800" rIns="90000" bIns="46800">
            <a:spAutoFit/>
          </a:bodyPr>
          <a:lstStyle>
            <a:defPPr/>
          </a:lstStyle>
          <a:p>
            <a:pPr algn="ctr"/>
            <a:r>
              <a:rPr lang="en-US" altLang="zh-CN" sz="2800" b="1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214282" y="4000504"/>
            <a:ext cx="8715404" cy="52540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90000" tIns="46800" rIns="90000" bIns="46800">
            <a:spAutoFit/>
          </a:bodyPr>
          <a:lstStyle>
            <a:defPPr/>
          </a:lstStyle>
          <a:p>
            <a:pPr algn="ctr"/>
            <a:r>
              <a:rPr lang="en-US" altLang="zh-CN" sz="2800" b="1" dirty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在轮船的（    ）偏（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）（    </a:t>
            </a:r>
            <a:r>
              <a:rPr lang="zh-CN" altLang="en-US" sz="2800" b="1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800" b="1" baseline="30000" dirty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的方向上，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392113" y="5146675"/>
            <a:ext cx="8359775" cy="52540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0000" tIns="46800" rIns="90000" bIns="46800">
            <a:spAutoFit/>
          </a:bodyPr>
          <a:lstStyle>
            <a:defPPr/>
          </a:lstStyle>
          <a:p>
            <a:pPr algn="ctr"/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在轮船的（    ）偏（    ）（     ）</a:t>
            </a:r>
            <a:r>
              <a:rPr lang="en-US" altLang="zh-CN" sz="2800" b="1" baseline="30000" dirty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的方向上，</a:t>
            </a: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4515749" y="2125663"/>
            <a:ext cx="899903" cy="52540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90000" tIns="46800" rIns="90000" bIns="46800">
            <a:spAutoFit/>
          </a:bodyPr>
          <a:lstStyle>
            <a:defPPr/>
          </a:lstStyle>
          <a:p>
            <a:pPr algn="ctr"/>
            <a:r>
              <a:rPr lang="zh-CN" altLang="en-US" sz="2800" b="1">
                <a:solidFill>
                  <a:srgbClr val="0099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轮船</a:t>
            </a: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785786" y="4572008"/>
            <a:ext cx="5029239" cy="52540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90000" tIns="46800" rIns="90000" bIns="46800">
            <a:spAutoFit/>
          </a:bodyPr>
          <a:lstStyle>
            <a:defPPr/>
          </a:lstStyle>
          <a:p>
            <a:pPr algn="ctr"/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实际距离是（      </a:t>
            </a:r>
            <a:r>
              <a:rPr lang="zh-CN" altLang="en-US" sz="2800" b="1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千米。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881912" y="5745163"/>
            <a:ext cx="4849703" cy="52540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90000" tIns="46800" rIns="90000" bIns="46800">
            <a:spAutoFit/>
          </a:bodyPr>
          <a:lstStyle>
            <a:defPPr/>
          </a:lstStyle>
          <a:p>
            <a:pPr algn="ctr"/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实际距离是（      ）千米。</a:t>
            </a:r>
          </a:p>
        </p:txBody>
      </p:sp>
      <p:grpSp>
        <p:nvGrpSpPr>
          <p:cNvPr id="2" name="Group 23"/>
          <p:cNvGrpSpPr/>
          <p:nvPr/>
        </p:nvGrpSpPr>
        <p:grpSpPr>
          <a:xfrm>
            <a:off x="5646883" y="3257550"/>
            <a:ext cx="3363687" cy="546101"/>
            <a:chOff x="-13" y="0"/>
            <a:chExt cx="2313" cy="344"/>
          </a:xfrm>
        </p:grpSpPr>
        <p:sp>
          <p:nvSpPr>
            <p:cNvPr id="13336" name="Line 24"/>
            <p:cNvSpPr>
              <a:spLocks noChangeShapeType="1"/>
            </p:cNvSpPr>
            <p:nvPr/>
          </p:nvSpPr>
          <p:spPr bwMode="auto">
            <a:xfrm flipV="1">
              <a:off x="89" y="343"/>
              <a:ext cx="1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 wrap="none" lIns="90000" tIns="46800" rIns="90000" bIns="46800" anchor="ctr"/>
            <a:lstStyle>
              <a:defPPr/>
            </a:lstStyle>
            <a:p>
              <a:endParaRPr lang="zh-CN" altLang="en-US" sz="2800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grpSp>
          <p:nvGrpSpPr>
            <p:cNvPr id="3" name="Group 25"/>
            <p:cNvGrpSpPr/>
            <p:nvPr/>
          </p:nvGrpSpPr>
          <p:grpSpPr>
            <a:xfrm>
              <a:off x="-13" y="0"/>
              <a:ext cx="2313" cy="344"/>
              <a:chOff x="-13" y="0"/>
              <a:chExt cx="2313" cy="344"/>
            </a:xfrm>
          </p:grpSpPr>
          <p:sp>
            <p:nvSpPr>
              <p:cNvPr id="13338" name="Text Box 26"/>
              <p:cNvSpPr txBox="1">
                <a:spLocks noChangeArrowheads="1"/>
              </p:cNvSpPr>
              <p:nvPr/>
            </p:nvSpPr>
            <p:spPr bwMode="auto">
              <a:xfrm>
                <a:off x="-13" y="12"/>
                <a:ext cx="248" cy="33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 lIns="90000" tIns="46800" rIns="90000" bIns="46800">
                <a:spAutoFit/>
              </a:bodyPr>
              <a:lstStyle>
                <a:defPPr/>
              </a:lstStyle>
              <a:p>
                <a:pPr algn="ctr"/>
                <a:r>
                  <a:rPr lang="en-US" altLang="zh-CN" sz="2800" b="1"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</a:p>
            </p:txBody>
          </p:sp>
          <p:sp>
            <p:nvSpPr>
              <p:cNvPr id="13339" name="Rectangle 27"/>
              <p:cNvSpPr>
                <a:spLocks noChangeArrowheads="1"/>
              </p:cNvSpPr>
              <p:nvPr/>
            </p:nvSpPr>
            <p:spPr bwMode="auto">
              <a:xfrm>
                <a:off x="1558" y="13"/>
                <a:ext cx="742" cy="33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 lIns="90000" tIns="46800" rIns="90000" bIns="46800">
                <a:spAutoFit/>
              </a:bodyPr>
              <a:lstStyle>
                <a:defPPr/>
              </a:lstStyle>
              <a:p>
                <a:pPr algn="ctr"/>
                <a:r>
                  <a:rPr lang="en-US" altLang="zh-CN" sz="2800" b="1">
                    <a:latin typeface="宋体" panose="02010600030101010101" pitchFamily="2" charset="-122"/>
                    <a:ea typeface="宋体" panose="02010600030101010101" pitchFamily="2" charset="-122"/>
                  </a:rPr>
                  <a:t>8</a:t>
                </a:r>
                <a:r>
                  <a:rPr lang="zh-CN" altLang="en-US" sz="2800" b="1">
                    <a:latin typeface="宋体" panose="02010600030101010101" pitchFamily="2" charset="-122"/>
                    <a:ea typeface="宋体" panose="02010600030101010101" pitchFamily="2" charset="-122"/>
                  </a:rPr>
                  <a:t>千米</a:t>
                </a:r>
              </a:p>
            </p:txBody>
          </p:sp>
          <p:sp>
            <p:nvSpPr>
              <p:cNvPr id="13340" name="Rectangle 28"/>
              <p:cNvSpPr>
                <a:spLocks noChangeArrowheads="1"/>
              </p:cNvSpPr>
              <p:nvPr/>
            </p:nvSpPr>
            <p:spPr bwMode="auto">
              <a:xfrm>
                <a:off x="823" y="11"/>
                <a:ext cx="203" cy="33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lIns="90000" tIns="46800" rIns="90000" bIns="46800">
                <a:spAutoFit/>
              </a:bodyPr>
              <a:lstStyle>
                <a:defPPr/>
              </a:lstStyle>
              <a:p>
                <a:pPr algn="ctr"/>
                <a:r>
                  <a:rPr lang="en-US" altLang="zh-CN" sz="2800" b="1">
                    <a:latin typeface="宋体" panose="02010600030101010101" pitchFamily="2" charset="-122"/>
                    <a:ea typeface="宋体" panose="02010600030101010101" pitchFamily="2" charset="-122"/>
                  </a:rPr>
                  <a:t>4</a:t>
                </a:r>
              </a:p>
            </p:txBody>
          </p:sp>
          <p:sp>
            <p:nvSpPr>
              <p:cNvPr id="13341" name="Rectangle 29"/>
              <p:cNvSpPr>
                <a:spLocks noChangeArrowheads="1"/>
              </p:cNvSpPr>
              <p:nvPr/>
            </p:nvSpPr>
            <p:spPr bwMode="auto">
              <a:xfrm>
                <a:off x="420" y="11"/>
                <a:ext cx="221" cy="33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lIns="90000" tIns="46800" rIns="90000" bIns="46800">
                <a:spAutoFit/>
              </a:bodyPr>
              <a:lstStyle>
                <a:defPPr/>
              </a:lstStyle>
              <a:p>
                <a:pPr algn="ctr"/>
                <a:r>
                  <a:rPr lang="en-US" altLang="zh-CN" sz="2800" b="1">
                    <a:latin typeface="宋体" panose="02010600030101010101" pitchFamily="2" charset="-122"/>
                    <a:ea typeface="宋体" panose="02010600030101010101" pitchFamily="2" charset="-122"/>
                  </a:rPr>
                  <a:t>2</a:t>
                </a:r>
              </a:p>
            </p:txBody>
          </p:sp>
          <p:sp>
            <p:nvSpPr>
              <p:cNvPr id="13342" name="Line 30"/>
              <p:cNvSpPr>
                <a:spLocks noChangeShapeType="1"/>
              </p:cNvSpPr>
              <p:nvPr/>
            </p:nvSpPr>
            <p:spPr bwMode="auto">
              <a:xfrm flipH="1" flipV="1">
                <a:off x="97" y="243"/>
                <a:ext cx="0" cy="1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>
                <a:defPPr/>
              </a:lstStyle>
              <a:p>
                <a:endPara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3343" name="Line 31"/>
              <p:cNvSpPr>
                <a:spLocks noChangeShapeType="1"/>
              </p:cNvSpPr>
              <p:nvPr/>
            </p:nvSpPr>
            <p:spPr bwMode="auto">
              <a:xfrm flipH="1" flipV="1">
                <a:off x="519" y="270"/>
                <a:ext cx="0" cy="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>
                <a:defPPr/>
              </a:lstStyle>
              <a:p>
                <a:endPara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3344" name="Line 32"/>
              <p:cNvSpPr>
                <a:spLocks noChangeShapeType="1"/>
              </p:cNvSpPr>
              <p:nvPr/>
            </p:nvSpPr>
            <p:spPr bwMode="auto">
              <a:xfrm flipH="1" flipV="1">
                <a:off x="931" y="261"/>
                <a:ext cx="0" cy="8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>
                <a:defPPr/>
              </a:lstStyle>
              <a:p>
                <a:endPara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3345" name="Line 33"/>
              <p:cNvSpPr>
                <a:spLocks noChangeShapeType="1"/>
              </p:cNvSpPr>
              <p:nvPr/>
            </p:nvSpPr>
            <p:spPr bwMode="auto">
              <a:xfrm flipH="1" flipV="1">
                <a:off x="1346" y="261"/>
                <a:ext cx="0" cy="7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>
                <a:defPPr/>
              </a:lstStyle>
              <a:p>
                <a:endPara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3346" name="Line 34"/>
              <p:cNvSpPr>
                <a:spLocks noChangeShapeType="1"/>
              </p:cNvSpPr>
              <p:nvPr/>
            </p:nvSpPr>
            <p:spPr bwMode="auto">
              <a:xfrm flipH="1" flipV="1">
                <a:off x="1761" y="261"/>
                <a:ext cx="0" cy="8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 wrap="none" lIns="90000" tIns="46800" rIns="90000" bIns="46800" anchor="ctr"/>
              <a:lstStyle>
                <a:defPPr/>
              </a:lstStyle>
              <a:p>
                <a:endPara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3347" name="Rectangle 35"/>
              <p:cNvSpPr>
                <a:spLocks noChangeArrowheads="1"/>
              </p:cNvSpPr>
              <p:nvPr/>
            </p:nvSpPr>
            <p:spPr bwMode="auto">
              <a:xfrm>
                <a:off x="1243" y="0"/>
                <a:ext cx="203" cy="33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lIns="90000" tIns="46800" rIns="90000" bIns="46800">
                <a:spAutoFit/>
              </a:bodyPr>
              <a:lstStyle>
                <a:defPPr/>
              </a:lstStyle>
              <a:p>
                <a:pPr algn="ctr"/>
                <a:r>
                  <a:rPr lang="en-US" altLang="zh-CN" sz="2800" b="1">
                    <a:latin typeface="宋体" panose="02010600030101010101" pitchFamily="2" charset="-122"/>
                    <a:ea typeface="宋体" panose="02010600030101010101" pitchFamily="2" charset="-122"/>
                  </a:rPr>
                  <a:t>6</a:t>
                </a:r>
              </a:p>
            </p:txBody>
          </p:sp>
        </p:grpSp>
      </p:grpSp>
      <p:sp>
        <p:nvSpPr>
          <p:cNvPr id="13348" name="Line 36"/>
          <p:cNvSpPr>
            <a:spLocks noChangeShapeType="1"/>
          </p:cNvSpPr>
          <p:nvPr/>
        </p:nvSpPr>
        <p:spPr bwMode="auto">
          <a:xfrm>
            <a:off x="2905125" y="2540000"/>
            <a:ext cx="325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ffectLst/>
        </p:spPr>
        <p:txBody>
          <a:bodyPr wrap="none" lIns="90000" tIns="46800" rIns="90000" bIns="46800" anchor="ctr"/>
          <a:lstStyle>
            <a:defPPr/>
          </a:lstStyle>
          <a:p>
            <a:endParaRPr lang="zh-CN" altLang="en-US"/>
          </a:p>
        </p:txBody>
      </p:sp>
      <p:sp>
        <p:nvSpPr>
          <p:cNvPr id="13349" name="Oval 37"/>
          <p:cNvSpPr>
            <a:spLocks noChangeArrowheads="1"/>
          </p:cNvSpPr>
          <p:nvPr/>
        </p:nvSpPr>
        <p:spPr bwMode="auto">
          <a:xfrm>
            <a:off x="4611688" y="2490788"/>
            <a:ext cx="88900" cy="88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lIns="90000" tIns="46800" rIns="90000" bIns="46800" anchor="ctr"/>
          <a:lstStyle>
            <a:defPPr/>
          </a:lstStyle>
          <a:p>
            <a:endParaRPr lang="zh-CN" altLang="en-US"/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4357686" y="4000504"/>
            <a:ext cx="540830" cy="52540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90000" tIns="46800" rIns="90000" bIns="46800">
            <a:spAutoFit/>
          </a:bodyPr>
          <a:lstStyle>
            <a:defPPr/>
          </a:lstStyle>
          <a:p>
            <a:pPr algn="ctr"/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西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5857884" y="4000504"/>
            <a:ext cx="540830" cy="52540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90000" tIns="46800" rIns="90000" bIns="46800">
            <a:spAutoFit/>
          </a:bodyPr>
          <a:lstStyle>
            <a:defPPr/>
          </a:lstStyle>
          <a:p>
            <a:pPr algn="ctr"/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75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3214678" y="4572008"/>
            <a:ext cx="540830" cy="52540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90000" tIns="46800" rIns="90000" bIns="46800">
            <a:spAutoFit/>
          </a:bodyPr>
          <a:lstStyle>
            <a:defPPr/>
          </a:lstStyle>
          <a:p>
            <a:pPr algn="ctr"/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</a:p>
        </p:txBody>
      </p:sp>
      <p:sp>
        <p:nvSpPr>
          <p:cNvPr id="13353" name="Rectangle 41"/>
          <p:cNvSpPr>
            <a:spLocks noChangeArrowheads="1"/>
          </p:cNvSpPr>
          <p:nvPr/>
        </p:nvSpPr>
        <p:spPr bwMode="auto">
          <a:xfrm>
            <a:off x="2571736" y="4000504"/>
            <a:ext cx="540830" cy="52540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90000" tIns="46800" rIns="90000" bIns="46800">
            <a:spAutoFit/>
          </a:bodyPr>
          <a:lstStyle>
            <a:defPPr/>
          </a:lstStyle>
          <a:p>
            <a:pPr algn="ctr"/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北</a:t>
            </a:r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2571736" y="5143512"/>
            <a:ext cx="540830" cy="52540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90000" tIns="46800" rIns="90000" bIns="46800">
            <a:spAutoFit/>
          </a:bodyPr>
          <a:lstStyle>
            <a:defPPr/>
          </a:lstStyle>
          <a:p>
            <a:pPr algn="ctr"/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南</a:t>
            </a:r>
          </a:p>
        </p:txBody>
      </p:sp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4354513" y="5167313"/>
            <a:ext cx="508000" cy="52540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0000" tIns="46800" rIns="90000" bIns="46800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东</a:t>
            </a:r>
          </a:p>
        </p:txBody>
      </p:sp>
      <p:sp>
        <p:nvSpPr>
          <p:cNvPr id="13356" name="Rectangle 44"/>
          <p:cNvSpPr>
            <a:spLocks noChangeArrowheads="1"/>
          </p:cNvSpPr>
          <p:nvPr/>
        </p:nvSpPr>
        <p:spPr bwMode="auto">
          <a:xfrm>
            <a:off x="5929322" y="5143512"/>
            <a:ext cx="540830" cy="52540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90000" tIns="46800" rIns="90000" bIns="46800">
            <a:spAutoFit/>
          </a:bodyPr>
          <a:lstStyle>
            <a:defPPr/>
          </a:lstStyle>
          <a:p>
            <a:pPr algn="ctr"/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40</a:t>
            </a:r>
          </a:p>
        </p:txBody>
      </p:sp>
      <p:sp>
        <p:nvSpPr>
          <p:cNvPr id="13357" name="Text Box 45"/>
          <p:cNvSpPr txBox="1">
            <a:spLocks noChangeArrowheads="1"/>
          </p:cNvSpPr>
          <p:nvPr/>
        </p:nvSpPr>
        <p:spPr bwMode="auto">
          <a:xfrm>
            <a:off x="3492034" y="5746750"/>
            <a:ext cx="361294" cy="52540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90000" tIns="46800" rIns="90000" bIns="46800">
            <a:spAutoFit/>
          </a:bodyPr>
          <a:lstStyle>
            <a:defPPr/>
          </a:lstStyle>
          <a:p>
            <a:pPr algn="ctr"/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13358" name="Text Box 46"/>
          <p:cNvSpPr txBox="1">
            <a:spLocks noChangeArrowheads="1"/>
          </p:cNvSpPr>
          <p:nvPr/>
        </p:nvSpPr>
        <p:spPr bwMode="auto">
          <a:xfrm>
            <a:off x="5357818" y="4500570"/>
            <a:ext cx="2935717" cy="52540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90000" tIns="46800" rIns="90000" bIns="46800">
            <a:spAutoFit/>
          </a:bodyPr>
          <a:lstStyle>
            <a:defPPr/>
          </a:lstStyle>
          <a:p>
            <a:pPr algn="ctr"/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（西偏北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15</a:t>
            </a:r>
            <a:r>
              <a:rPr lang="en-US" altLang="zh-CN" sz="2800" b="1" baseline="30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 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？）</a:t>
            </a: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>
            <a:defPPr/>
          </a:lstStyle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新课学习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4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4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6" grpId="0" animBg="1"/>
      <p:bldP spid="13317" grpId="0"/>
      <p:bldP spid="13318" grpId="0" animBg="1"/>
      <p:bldP spid="13319" grpId="0" animBg="1"/>
      <p:bldP spid="13320" grpId="0"/>
      <p:bldP spid="13323" grpId="0"/>
      <p:bldP spid="13324" grpId="0"/>
      <p:bldP spid="13325" grpId="0" animBg="1"/>
      <p:bldP spid="13326" grpId="0" animBg="1"/>
      <p:bldP spid="13328" grpId="0"/>
      <p:bldP spid="13329" grpId="0"/>
      <p:bldP spid="13330" grpId="0"/>
      <p:bldP spid="13331" grpId="0"/>
      <p:bldP spid="13333" grpId="0"/>
      <p:bldP spid="13334" grpId="0"/>
      <p:bldP spid="13350" grpId="0"/>
      <p:bldP spid="13351" grpId="0"/>
      <p:bldP spid="13352" grpId="0"/>
      <p:bldP spid="13353" grpId="0"/>
      <p:bldP spid="13354" grpId="0"/>
      <p:bldP spid="13355" grpId="0"/>
      <p:bldP spid="13356" grpId="0"/>
      <p:bldP spid="13357" grpId="0"/>
      <p:bldP spid="133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390321lc2_0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0" y="3276601"/>
            <a:ext cx="4724400" cy="186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Line 3"/>
          <p:cNvSpPr>
            <a:spLocks noChangeShapeType="1"/>
          </p:cNvSpPr>
          <p:nvPr/>
        </p:nvSpPr>
        <p:spPr bwMode="auto">
          <a:xfrm flipH="1" flipV="1">
            <a:off x="4724400" y="1447800"/>
            <a:ext cx="0" cy="2762250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tailEnd type="triangle" w="med" len="med"/>
          </a:ln>
          <a:effectLst/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419600" y="990600"/>
            <a:ext cx="543739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北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800600" y="990600"/>
            <a:ext cx="592138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3200">
                <a:solidFill>
                  <a:srgbClr val="FF3300"/>
                </a:solidFill>
                <a:ea typeface="宋体" panose="02010600030101010101" pitchFamily="2" charset="-122"/>
              </a:rPr>
              <a:t>Ｎ</a:t>
            </a:r>
          </a:p>
        </p:txBody>
      </p:sp>
      <p:grpSp>
        <p:nvGrpSpPr>
          <p:cNvPr id="2" name="Group 6"/>
          <p:cNvGrpSpPr/>
          <p:nvPr/>
        </p:nvGrpSpPr>
        <p:grpSpPr>
          <a:xfrm>
            <a:off x="1071538" y="1785926"/>
            <a:ext cx="3643338" cy="2428892"/>
            <a:chOff x="0" y="0"/>
            <a:chExt cx="2352" cy="1920"/>
          </a:xfrm>
        </p:grpSpPr>
        <p:grpSp>
          <p:nvGrpSpPr>
            <p:cNvPr id="3" name="Group 7"/>
            <p:cNvGrpSpPr/>
            <p:nvPr/>
          </p:nvGrpSpPr>
          <p:grpSpPr>
            <a:xfrm>
              <a:off x="0" y="0"/>
              <a:ext cx="2352" cy="1920"/>
              <a:chOff x="0" y="0"/>
              <a:chExt cx="2352" cy="1920"/>
            </a:xfrm>
          </p:grpSpPr>
          <p:sp>
            <p:nvSpPr>
              <p:cNvPr id="7176" name="Line 8"/>
              <p:cNvSpPr>
                <a:spLocks noChangeShapeType="1"/>
              </p:cNvSpPr>
              <p:nvPr/>
            </p:nvSpPr>
            <p:spPr bwMode="auto">
              <a:xfrm flipH="1" flipV="1">
                <a:off x="1015" y="847"/>
                <a:ext cx="1337" cy="1073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tailEnd type="triangle" w="med" len="med"/>
              </a:ln>
              <a:effectLst/>
            </p:spPr>
            <p:txBody>
              <a:bodyPr/>
              <a:lstStyle>
                <a:defPPr/>
              </a:lstStyle>
              <a:p>
                <a:endParaRPr lang="zh-CN" altLang="en-US" sz="280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pic>
            <p:nvPicPr>
              <p:cNvPr id="7177" name="Picture 9" descr="dalian-07">
                <a:hlinkClick r:id="rId4"/>
              </p:cNvPr>
              <p:cNvPicPr>
                <a:picLocks noChangeAspect="1" noChangeArrowheads="1"/>
              </p:cNvPicPr>
              <p:nvPr/>
            </p:nvPicPr>
            <p:blipFill>
              <a:blip r:embed="rId5" cstate="email"/>
              <a:srcRect/>
              <a:stretch>
                <a:fillRect/>
              </a:stretch>
            </p:blipFill>
            <p:spPr bwMode="auto">
              <a:xfrm>
                <a:off x="0" y="0"/>
                <a:ext cx="659" cy="1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0" y="1017"/>
              <a:ext cx="960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defPPr/>
            </a:lstStyle>
            <a:p>
              <a:r>
                <a: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rPr>
                <a:t>灯塔２</a:t>
              </a:r>
            </a:p>
          </p:txBody>
        </p:sp>
      </p:grp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080125" y="2860675"/>
            <a:ext cx="1841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endParaRPr lang="zh-CN" altLang="en-US" sz="1800" b="0">
              <a:ea typeface="宋体" panose="02010600030101010101" pitchFamily="2" charset="-122"/>
            </a:endParaRPr>
          </a:p>
        </p:txBody>
      </p:sp>
      <p:grpSp>
        <p:nvGrpSpPr>
          <p:cNvPr id="4" name="Group 12"/>
          <p:cNvGrpSpPr/>
          <p:nvPr/>
        </p:nvGrpSpPr>
        <p:grpSpPr>
          <a:xfrm>
            <a:off x="4714876" y="1428736"/>
            <a:ext cx="3357586" cy="2786690"/>
            <a:chOff x="-135" y="0"/>
            <a:chExt cx="2049" cy="1988"/>
          </a:xfrm>
        </p:grpSpPr>
        <p:grpSp>
          <p:nvGrpSpPr>
            <p:cNvPr id="5" name="Group 13"/>
            <p:cNvGrpSpPr/>
            <p:nvPr/>
          </p:nvGrpSpPr>
          <p:grpSpPr>
            <a:xfrm>
              <a:off x="-135" y="0"/>
              <a:ext cx="1875" cy="1988"/>
              <a:chOff x="-135" y="0"/>
              <a:chExt cx="1875" cy="1988"/>
            </a:xfrm>
          </p:grpSpPr>
          <p:sp>
            <p:nvSpPr>
              <p:cNvPr id="7182" name="Line 14"/>
              <p:cNvSpPr>
                <a:spLocks noChangeShapeType="1"/>
              </p:cNvSpPr>
              <p:nvPr/>
            </p:nvSpPr>
            <p:spPr bwMode="auto">
              <a:xfrm flipV="1">
                <a:off x="-135" y="336"/>
                <a:ext cx="903" cy="1652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tailEnd type="triangle" w="med" len="med"/>
              </a:ln>
              <a:effectLst/>
            </p:spPr>
            <p:txBody>
              <a:bodyPr/>
              <a:lstStyle>
                <a:defPPr/>
              </a:lstStyle>
              <a:p>
                <a:endParaRPr lang="zh-CN" altLang="en-US" sz="280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pic>
            <p:nvPicPr>
              <p:cNvPr id="7183" name="Picture 15" descr="2007032312414594392">
                <a:hlinkClick r:id="rId6"/>
              </p:cNvPr>
              <p:cNvPicPr>
                <a:picLocks noChangeAspect="1" noChangeArrowheads="1"/>
              </p:cNvPicPr>
              <p:nvPr/>
            </p:nvPicPr>
            <p:blipFill>
              <a:blip r:embed="rId7" cstate="email"/>
              <a:srcRect/>
              <a:stretch>
                <a:fillRect/>
              </a:stretch>
            </p:blipFill>
            <p:spPr bwMode="auto">
              <a:xfrm>
                <a:off x="864" y="0"/>
                <a:ext cx="876" cy="1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7184" name="Text Box 16"/>
            <p:cNvSpPr txBox="1">
              <a:spLocks noChangeArrowheads="1"/>
            </p:cNvSpPr>
            <p:nvPr/>
          </p:nvSpPr>
          <p:spPr bwMode="auto">
            <a:xfrm>
              <a:off x="1050" y="1060"/>
              <a:ext cx="864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defPPr/>
            </a:lstStyle>
            <a:p>
              <a:r>
                <a: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rPr>
                <a:t>灯塔１</a:t>
              </a:r>
            </a:p>
          </p:txBody>
        </p:sp>
      </p:grp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12725" y="500042"/>
            <a:ext cx="8931275" cy="9541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r>
              <a:rPr lang="zh-CN" altLang="en-US" sz="2800" b="1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一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艘轮船向正北方航行，你能说出灯塔１和灯塔２在轮船的什方向吗？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8072462" y="1142984"/>
            <a:ext cx="615553" cy="51228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eaVert" wrap="square">
            <a:spAutoFit/>
          </a:bodyPr>
          <a:lstStyle>
            <a:defPPr/>
          </a:lstStyle>
          <a:p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灯塔１在轮船的东北方向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285720" y="1285860"/>
            <a:ext cx="615553" cy="51228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eaVert" wrap="square">
            <a:spAutoFit/>
          </a:bodyPr>
          <a:lstStyle>
            <a:defPPr/>
          </a:lstStyle>
          <a:p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灯塔２在轮船的西北方向</a:t>
            </a:r>
          </a:p>
        </p:txBody>
      </p:sp>
      <p:grpSp>
        <p:nvGrpSpPr>
          <p:cNvPr id="6" name="Group 20"/>
          <p:cNvGrpSpPr/>
          <p:nvPr/>
        </p:nvGrpSpPr>
        <p:grpSpPr>
          <a:xfrm>
            <a:off x="285720" y="5215240"/>
            <a:ext cx="7715304" cy="990600"/>
            <a:chOff x="0" y="-76"/>
            <a:chExt cx="5760" cy="528"/>
          </a:xfrm>
        </p:grpSpPr>
        <p:sp>
          <p:nvSpPr>
            <p:cNvPr id="7189" name="AutoShape 21"/>
            <p:cNvSpPr>
              <a:spLocks noChangeArrowheads="1"/>
            </p:cNvSpPr>
            <p:nvPr/>
          </p:nvSpPr>
          <p:spPr bwMode="auto">
            <a:xfrm>
              <a:off x="0" y="-76"/>
              <a:ext cx="5760" cy="528"/>
            </a:xfrm>
            <a:prstGeom prst="flowChartTerminator">
              <a:avLst/>
            </a:prstGeom>
            <a:solidFill>
              <a:srgbClr val="FFCC00"/>
            </a:solidFill>
            <a:ln w="9525">
              <a:solidFill>
                <a:srgbClr val="00FF00"/>
              </a:solidFill>
              <a:miter lim="800000"/>
            </a:ln>
            <a:effectLst/>
          </p:spPr>
          <p:txBody>
            <a:bodyPr wrap="none" anchor="ctr"/>
            <a:lstStyle>
              <a:defPPr/>
            </a:lstStyle>
            <a:p>
              <a:endParaRPr lang="zh-CN" altLang="en-US" sz="2800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0" y="48"/>
              <a:ext cx="5092" cy="27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defPPr/>
            </a:lstStyle>
            <a:p>
              <a:r>
                <a:rPr lang="zh-CN" altLang="en-US" sz="2800" b="1" dirty="0">
                  <a:solidFill>
                    <a:srgbClr val="0033CC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东北方向也叫做北偏东，西北方向也叫做北偏西。</a:t>
              </a:r>
            </a:p>
          </p:txBody>
        </p:sp>
      </p:grp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>
            <a:defPPr/>
          </a:lstStyle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新课学习</a:t>
            </a: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2" grpId="0"/>
      <p:bldP spid="7173" grpId="0"/>
      <p:bldP spid="7185" grpId="0"/>
      <p:bldP spid="7186" grpId="0"/>
      <p:bldP spid="71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 flipH="1">
            <a:off x="4191000" y="3886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257800" y="1225550"/>
            <a:ext cx="541338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2800">
                <a:ea typeface="黑体" panose="02010609060101010101" pitchFamily="49" charset="-122"/>
              </a:rPr>
              <a:t>⊙</a:t>
            </a:r>
          </a:p>
        </p:txBody>
      </p:sp>
      <p:grpSp>
        <p:nvGrpSpPr>
          <p:cNvPr id="2" name="Group 4"/>
          <p:cNvGrpSpPr/>
          <p:nvPr/>
        </p:nvGrpSpPr>
        <p:grpSpPr>
          <a:xfrm>
            <a:off x="214313" y="677863"/>
            <a:ext cx="7177087" cy="4275137"/>
            <a:chOff x="-226" y="0"/>
            <a:chExt cx="4521" cy="2693"/>
          </a:xfrm>
        </p:grpSpPr>
        <p:grpSp>
          <p:nvGrpSpPr>
            <p:cNvPr id="3" name="Group 5"/>
            <p:cNvGrpSpPr/>
            <p:nvPr/>
          </p:nvGrpSpPr>
          <p:grpSpPr>
            <a:xfrm>
              <a:off x="-226" y="0"/>
              <a:ext cx="4521" cy="2386"/>
              <a:chOff x="-226" y="0"/>
              <a:chExt cx="4521" cy="2386"/>
            </a:xfrm>
          </p:grpSpPr>
          <p:sp>
            <p:nvSpPr>
              <p:cNvPr id="8198" name="Line 6"/>
              <p:cNvSpPr>
                <a:spLocks noChangeShapeType="1"/>
              </p:cNvSpPr>
              <p:nvPr/>
            </p:nvSpPr>
            <p:spPr bwMode="auto">
              <a:xfrm flipH="1" flipV="1">
                <a:off x="2279" y="389"/>
                <a:ext cx="0" cy="1680"/>
              </a:xfrm>
              <a:prstGeom prst="line">
                <a:avLst/>
              </a:prstGeom>
              <a:noFill/>
              <a:ln w="40640">
                <a:solidFill>
                  <a:srgbClr val="0000FF"/>
                </a:solidFill>
                <a:round/>
                <a:tailEnd type="triangle" w="med" len="med"/>
              </a:ln>
              <a:effectLst/>
            </p:spPr>
            <p:txBody>
              <a:bodyPr/>
              <a:lstStyle>
                <a:defPPr/>
              </a:lstStyle>
              <a:p>
                <a:endParaRPr lang="zh-CN" altLang="en-US"/>
              </a:p>
            </p:txBody>
          </p:sp>
          <p:sp>
            <p:nvSpPr>
              <p:cNvPr id="8199" name="Line 7"/>
              <p:cNvSpPr>
                <a:spLocks noChangeShapeType="1"/>
              </p:cNvSpPr>
              <p:nvPr/>
            </p:nvSpPr>
            <p:spPr bwMode="auto">
              <a:xfrm flipV="1">
                <a:off x="2279" y="581"/>
                <a:ext cx="768" cy="1488"/>
              </a:xfrm>
              <a:prstGeom prst="line">
                <a:avLst/>
              </a:prstGeom>
              <a:noFill/>
              <a:ln w="40640">
                <a:solidFill>
                  <a:srgbClr val="0000FF"/>
                </a:solidFill>
                <a:round/>
                <a:tailEnd type="triangle" w="med" len="med"/>
              </a:ln>
              <a:effectLst/>
            </p:spPr>
            <p:txBody>
              <a:bodyPr/>
              <a:lstStyle>
                <a:defPPr/>
              </a:lstStyle>
              <a:p>
                <a:endParaRPr lang="zh-CN" altLang="en-US"/>
              </a:p>
            </p:txBody>
          </p:sp>
          <p:sp>
            <p:nvSpPr>
              <p:cNvPr id="8200" name="Line 8"/>
              <p:cNvSpPr>
                <a:spLocks noChangeShapeType="1"/>
              </p:cNvSpPr>
              <p:nvPr/>
            </p:nvSpPr>
            <p:spPr bwMode="auto">
              <a:xfrm flipH="1" flipV="1">
                <a:off x="983" y="869"/>
                <a:ext cx="1296" cy="1200"/>
              </a:xfrm>
              <a:prstGeom prst="line">
                <a:avLst/>
              </a:prstGeom>
              <a:noFill/>
              <a:ln w="40640">
                <a:solidFill>
                  <a:srgbClr val="0000FF"/>
                </a:solidFill>
                <a:round/>
                <a:tailEnd type="triangle" w="med" len="med"/>
              </a:ln>
              <a:effectLst/>
            </p:spPr>
            <p:txBody>
              <a:bodyPr/>
              <a:lstStyle>
                <a:defPPr/>
              </a:lstStyle>
              <a:p>
                <a:endParaRPr lang="zh-CN" altLang="en-US"/>
              </a:p>
            </p:txBody>
          </p:sp>
          <p:sp>
            <p:nvSpPr>
              <p:cNvPr id="8201" name="Text Box 9"/>
              <p:cNvSpPr txBox="1">
                <a:spLocks noChangeArrowheads="1"/>
              </p:cNvSpPr>
              <p:nvPr/>
            </p:nvSpPr>
            <p:spPr bwMode="auto">
              <a:xfrm>
                <a:off x="2077" y="0"/>
                <a:ext cx="1258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/>
              </a:lstStyle>
              <a:p>
                <a:r>
                  <a:rPr lang="zh-CN" altLang="en-US" sz="2800" b="1">
                    <a:latin typeface="宋体" panose="02010600030101010101" pitchFamily="2" charset="-122"/>
                    <a:ea typeface="宋体" panose="02010600030101010101" pitchFamily="2" charset="-122"/>
                  </a:rPr>
                  <a:t>北</a:t>
                </a:r>
                <a:r>
                  <a:rPr lang="zh-CN" altLang="en-US" sz="2800" b="1">
                    <a:solidFill>
                      <a:srgbClr val="FF33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Ｎ</a:t>
                </a:r>
              </a:p>
            </p:txBody>
          </p:sp>
          <p:sp>
            <p:nvSpPr>
              <p:cNvPr id="8202" name="Text Box 10"/>
              <p:cNvSpPr txBox="1">
                <a:spLocks noChangeArrowheads="1"/>
              </p:cNvSpPr>
              <p:nvPr/>
            </p:nvSpPr>
            <p:spPr bwMode="auto">
              <a:xfrm>
                <a:off x="-226" y="698"/>
                <a:ext cx="887" cy="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/>
              </a:lstStyle>
              <a:p>
                <a:r>
                  <a:rPr lang="zh-CN" altLang="en-US" sz="2800" b="1">
                    <a:latin typeface="宋体" panose="02010600030101010101" pitchFamily="2" charset="-122"/>
                    <a:ea typeface="宋体" panose="02010600030101010101" pitchFamily="2" charset="-122"/>
                  </a:rPr>
                  <a:t>灯塔</a:t>
                </a:r>
                <a:r>
                  <a:rPr lang="zh-CN" altLang="en-US" sz="2800">
                    <a:latin typeface="宋体" panose="02010600030101010101" pitchFamily="2" charset="-122"/>
                    <a:ea typeface="宋体" panose="02010600030101010101" pitchFamily="2" charset="-122"/>
                  </a:rPr>
                  <a:t>２</a:t>
                </a:r>
              </a:p>
            </p:txBody>
          </p:sp>
          <p:sp>
            <p:nvSpPr>
              <p:cNvPr id="8203" name="Text Box 11"/>
              <p:cNvSpPr txBox="1">
                <a:spLocks noChangeArrowheads="1"/>
              </p:cNvSpPr>
              <p:nvPr/>
            </p:nvSpPr>
            <p:spPr bwMode="auto">
              <a:xfrm>
                <a:off x="3239" y="350"/>
                <a:ext cx="1056" cy="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/>
              </a:lstStyle>
              <a:p>
                <a:r>
                  <a:rPr lang="zh-CN" altLang="en-US" sz="2800">
                    <a:ea typeface="黑体" panose="02010609060101010101" pitchFamily="49" charset="-122"/>
                  </a:rPr>
                  <a:t>灯塔１</a:t>
                </a:r>
              </a:p>
            </p:txBody>
          </p:sp>
          <p:sp>
            <p:nvSpPr>
              <p:cNvPr id="8204" name="Rectangle 12"/>
              <p:cNvSpPr>
                <a:spLocks noChangeArrowheads="1"/>
              </p:cNvSpPr>
              <p:nvPr/>
            </p:nvSpPr>
            <p:spPr bwMode="auto">
              <a:xfrm>
                <a:off x="2087" y="2021"/>
                <a:ext cx="436" cy="3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/>
              </a:lstStyle>
              <a:p>
                <a:r>
                  <a:rPr lang="zh-CN" altLang="en-US" sz="3200">
                    <a:ea typeface="黑体" panose="02010609060101010101" pitchFamily="49" charset="-122"/>
                  </a:rPr>
                  <a:t>⊙</a:t>
                </a:r>
              </a:p>
            </p:txBody>
          </p:sp>
          <p:sp>
            <p:nvSpPr>
              <p:cNvPr id="8205" name="Rectangle 13"/>
              <p:cNvSpPr>
                <a:spLocks noChangeArrowheads="1"/>
              </p:cNvSpPr>
              <p:nvPr/>
            </p:nvSpPr>
            <p:spPr bwMode="auto">
              <a:xfrm>
                <a:off x="659" y="677"/>
                <a:ext cx="373" cy="3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>
                <a:defPPr/>
              </a:lstStyle>
              <a:p>
                <a:r>
                  <a:rPr lang="zh-CN" altLang="en-US" sz="3200">
                    <a:ea typeface="黑体" panose="02010609060101010101" pitchFamily="49" charset="-122"/>
                  </a:rPr>
                  <a:t>⊙</a:t>
                </a:r>
              </a:p>
            </p:txBody>
          </p:sp>
        </p:grpSp>
        <p:sp>
          <p:nvSpPr>
            <p:cNvPr id="8206" name="Text Box 14"/>
            <p:cNvSpPr txBox="1">
              <a:spLocks noChangeArrowheads="1"/>
            </p:cNvSpPr>
            <p:nvPr/>
          </p:nvSpPr>
          <p:spPr bwMode="auto">
            <a:xfrm>
              <a:off x="2039" y="2366"/>
              <a:ext cx="1056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defPPr/>
            </a:lstStyle>
            <a:p>
              <a:r>
                <a:rPr lang="zh-CN" altLang="en-US" sz="2800">
                  <a:ea typeface="黑体" panose="02010609060101010101" pitchFamily="49" charset="-122"/>
                </a:rPr>
                <a:t>轮船</a:t>
              </a:r>
            </a:p>
          </p:txBody>
        </p:sp>
      </p:grpSp>
      <p:sp>
        <p:nvSpPr>
          <p:cNvPr id="8210" name="Arc 18"/>
          <p:cNvSpPr/>
          <p:nvPr/>
        </p:nvSpPr>
        <p:spPr bwMode="auto">
          <a:xfrm flipH="1" flipV="1">
            <a:off x="3733800" y="3505200"/>
            <a:ext cx="76200" cy="76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>
            <a:defPPr/>
          </a:lstStyle>
          <a:p>
            <a:endParaRPr lang="zh-CN" altLang="en-US"/>
          </a:p>
        </p:txBody>
      </p:sp>
      <p:sp>
        <p:nvSpPr>
          <p:cNvPr id="8211" name="Arc 19"/>
          <p:cNvSpPr/>
          <p:nvPr/>
        </p:nvSpPr>
        <p:spPr bwMode="auto">
          <a:xfrm>
            <a:off x="4191000" y="3200400"/>
            <a:ext cx="228600" cy="2714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581"/>
              <a:gd name="T2" fmla="*/ 21230 w 21600"/>
              <a:gd name="T3" fmla="*/ 25581 h 25581"/>
              <a:gd name="T4" fmla="*/ 0 w 21600"/>
              <a:gd name="T5" fmla="*/ 21600 h 25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5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935"/>
                  <a:pt x="21476" y="24268"/>
                  <a:pt x="21229" y="25580"/>
                </a:cubicBezTo>
              </a:path>
              <a:path w="21600" h="255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935"/>
                  <a:pt x="21476" y="24268"/>
                  <a:pt x="21229" y="2558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66"/>
            </a:solidFill>
            <a:round/>
          </a:ln>
          <a:effectLst/>
        </p:spPr>
        <p:txBody>
          <a:bodyPr wrap="none" anchor="ctr"/>
          <a:lstStyle>
            <a:defPPr/>
          </a:lstStyle>
          <a:p>
            <a:endParaRPr lang="zh-CN" altLang="en-US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4154488" y="2667000"/>
            <a:ext cx="1103312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r>
              <a:rPr lang="en-US" altLang="zh-CN" sz="240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30°</a:t>
            </a:r>
          </a:p>
        </p:txBody>
      </p:sp>
      <p:grpSp>
        <p:nvGrpSpPr>
          <p:cNvPr id="5" name="Group 21"/>
          <p:cNvGrpSpPr/>
          <p:nvPr/>
        </p:nvGrpSpPr>
        <p:grpSpPr>
          <a:xfrm>
            <a:off x="1371600" y="1066800"/>
            <a:ext cx="5029200" cy="4267200"/>
            <a:chOff x="0" y="0"/>
            <a:chExt cx="4092" cy="3355"/>
          </a:xfrm>
        </p:grpSpPr>
        <p:grpSp>
          <p:nvGrpSpPr>
            <p:cNvPr id="6" name="Group 22"/>
            <p:cNvGrpSpPr/>
            <p:nvPr/>
          </p:nvGrpSpPr>
          <p:grpSpPr>
            <a:xfrm>
              <a:off x="864" y="0"/>
              <a:ext cx="2976" cy="3355"/>
              <a:chOff x="0" y="0"/>
              <a:chExt cx="2976" cy="3355"/>
            </a:xfrm>
          </p:grpSpPr>
          <p:pic>
            <p:nvPicPr>
              <p:cNvPr id="8215" name="Picture 23" descr="390321lc2_002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0" y="1553"/>
                <a:ext cx="2976" cy="18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16" name="Line 24"/>
              <p:cNvSpPr>
                <a:spLocks noChangeShapeType="1"/>
              </p:cNvSpPr>
              <p:nvPr/>
            </p:nvSpPr>
            <p:spPr bwMode="auto">
              <a:xfrm flipH="1" flipV="1">
                <a:off x="1488" y="317"/>
                <a:ext cx="0" cy="1728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tailEnd type="triangle" w="med" len="med"/>
              </a:ln>
              <a:effectLst/>
            </p:spPr>
            <p:txBody>
              <a:bodyPr/>
              <a:lstStyle>
                <a:defPPr/>
              </a:lstStyle>
              <a:p>
                <a:endPara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8217" name="Text Box 25"/>
              <p:cNvSpPr txBox="1">
                <a:spLocks noChangeArrowheads="1"/>
              </p:cNvSpPr>
              <p:nvPr/>
            </p:nvSpPr>
            <p:spPr bwMode="auto">
              <a:xfrm>
                <a:off x="1296" y="0"/>
                <a:ext cx="442" cy="41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>
                <a:defPPr/>
              </a:lstStyle>
              <a:p>
                <a:r>
                  <a:rPr lang="zh-CN" altLang="en-US" sz="2800" b="1">
                    <a:latin typeface="宋体" panose="02010600030101010101" pitchFamily="2" charset="-122"/>
                    <a:ea typeface="宋体" panose="02010600030101010101" pitchFamily="2" charset="-122"/>
                  </a:rPr>
                  <a:t>北</a:t>
                </a:r>
              </a:p>
            </p:txBody>
          </p:sp>
          <p:sp>
            <p:nvSpPr>
              <p:cNvPr id="8218" name="Text Box 26"/>
              <p:cNvSpPr txBox="1">
                <a:spLocks noChangeArrowheads="1"/>
              </p:cNvSpPr>
              <p:nvPr/>
            </p:nvSpPr>
            <p:spPr bwMode="auto">
              <a:xfrm>
                <a:off x="1584" y="0"/>
                <a:ext cx="442" cy="41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>
                <a:defPPr/>
              </a:lstStyle>
              <a:p>
                <a:r>
                  <a:rPr lang="zh-CN" altLang="en-US" sz="2800" b="1">
                    <a:solidFill>
                      <a:srgbClr val="FF33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Ｎ</a:t>
                </a:r>
              </a:p>
            </p:txBody>
          </p:sp>
        </p:grpSp>
        <p:grpSp>
          <p:nvGrpSpPr>
            <p:cNvPr id="7" name="Group 27"/>
            <p:cNvGrpSpPr/>
            <p:nvPr/>
          </p:nvGrpSpPr>
          <p:grpSpPr>
            <a:xfrm>
              <a:off x="2352" y="21"/>
              <a:ext cx="1740" cy="1968"/>
              <a:chOff x="0" y="0"/>
              <a:chExt cx="1740" cy="1968"/>
            </a:xfrm>
          </p:grpSpPr>
          <p:sp>
            <p:nvSpPr>
              <p:cNvPr id="8220" name="Line 28"/>
              <p:cNvSpPr>
                <a:spLocks noChangeShapeType="1"/>
              </p:cNvSpPr>
              <p:nvPr/>
            </p:nvSpPr>
            <p:spPr bwMode="auto">
              <a:xfrm flipV="1">
                <a:off x="0" y="336"/>
                <a:ext cx="768" cy="1632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tailEnd type="triangle" w="med" len="med"/>
              </a:ln>
              <a:effectLst/>
            </p:spPr>
            <p:txBody>
              <a:bodyPr/>
              <a:lstStyle>
                <a:defPPr/>
              </a:lstStyle>
              <a:p>
                <a:endPara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pic>
            <p:nvPicPr>
              <p:cNvPr id="8221" name="Picture 29" descr="2007032312414594392">
                <a:hlinkClick r:id="rId3"/>
              </p:cNvPr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864" y="0"/>
                <a:ext cx="876" cy="1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8" name="Group 30"/>
            <p:cNvGrpSpPr/>
            <p:nvPr/>
          </p:nvGrpSpPr>
          <p:grpSpPr>
            <a:xfrm>
              <a:off x="0" y="69"/>
              <a:ext cx="2352" cy="1920"/>
              <a:chOff x="0" y="0"/>
              <a:chExt cx="2352" cy="1920"/>
            </a:xfrm>
          </p:grpSpPr>
          <p:sp>
            <p:nvSpPr>
              <p:cNvPr id="8223" name="Line 31"/>
              <p:cNvSpPr>
                <a:spLocks noChangeShapeType="1"/>
              </p:cNvSpPr>
              <p:nvPr/>
            </p:nvSpPr>
            <p:spPr bwMode="auto">
              <a:xfrm flipH="1" flipV="1">
                <a:off x="768" y="576"/>
                <a:ext cx="1584" cy="1344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tailEnd type="triangle" w="med" len="med"/>
              </a:ln>
              <a:effectLst/>
            </p:spPr>
            <p:txBody>
              <a:bodyPr/>
              <a:lstStyle>
                <a:defPPr/>
              </a:lstStyle>
              <a:p>
                <a:endPara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pic>
            <p:nvPicPr>
              <p:cNvPr id="8224" name="Picture 32" descr="dalian-07">
                <a:hlinkClick r:id="rId5"/>
              </p:cNvPr>
              <p:cNvPicPr>
                <a:picLocks noChangeAspect="1" noChangeArrowheads="1"/>
              </p:cNvPicPr>
              <p:nvPr/>
            </p:nvPicPr>
            <p:blipFill>
              <a:blip r:embed="rId6" cstate="email"/>
              <a:srcRect/>
              <a:stretch>
                <a:fillRect/>
              </a:stretch>
            </p:blipFill>
            <p:spPr bwMode="auto">
              <a:xfrm>
                <a:off x="0" y="0"/>
                <a:ext cx="659" cy="1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214282" y="2643182"/>
            <a:ext cx="2285984" cy="2677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>
            <a:defPPr/>
          </a:lstStyle>
          <a:p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量出灯塔１到轮船的图上距离，根据比例尺算一算，灯塔１在轮船北偏东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30°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方向的多少千米处？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5181600" y="2286000"/>
            <a:ext cx="9144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2400">
                <a:ea typeface="宋体" panose="02010600030101010101" pitchFamily="2" charset="-122"/>
              </a:rPr>
              <a:t>3cm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6143636" y="3214686"/>
            <a:ext cx="2786082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2×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en-US" altLang="zh-CN" sz="2800" b="1">
                <a:solidFill>
                  <a:srgbClr val="00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=6</a:t>
            </a:r>
            <a:r>
              <a:rPr lang="zh-CN" altLang="en-US" sz="2800" b="1">
                <a:solidFill>
                  <a:srgbClr val="00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（千米）</a:t>
            </a:r>
          </a:p>
        </p:txBody>
      </p:sp>
      <p:grpSp>
        <p:nvGrpSpPr>
          <p:cNvPr id="9" name="Group 36"/>
          <p:cNvGrpSpPr/>
          <p:nvPr/>
        </p:nvGrpSpPr>
        <p:grpSpPr>
          <a:xfrm>
            <a:off x="6286512" y="4071942"/>
            <a:ext cx="2857575" cy="533400"/>
            <a:chOff x="0" y="0"/>
            <a:chExt cx="2247" cy="336"/>
          </a:xfrm>
        </p:grpSpPr>
        <p:grpSp>
          <p:nvGrpSpPr>
            <p:cNvPr id="10" name="Group 37"/>
            <p:cNvGrpSpPr/>
            <p:nvPr/>
          </p:nvGrpSpPr>
          <p:grpSpPr>
            <a:xfrm>
              <a:off x="96" y="240"/>
              <a:ext cx="1584" cy="96"/>
              <a:chOff x="0" y="0"/>
              <a:chExt cx="1584" cy="96"/>
            </a:xfrm>
          </p:grpSpPr>
          <p:sp>
            <p:nvSpPr>
              <p:cNvPr id="8230" name="Line 38"/>
              <p:cNvSpPr>
                <a:spLocks noChangeShapeType="1"/>
              </p:cNvSpPr>
              <p:nvPr/>
            </p:nvSpPr>
            <p:spPr bwMode="auto">
              <a:xfrm>
                <a:off x="0" y="96"/>
                <a:ext cx="1584" cy="0"/>
              </a:xfrm>
              <a:prstGeom prst="line">
                <a:avLst/>
              </a:prstGeom>
              <a:noFill/>
              <a:ln w="50800">
                <a:solidFill>
                  <a:srgbClr val="0000FF"/>
                </a:solidFill>
                <a:round/>
              </a:ln>
              <a:effectLst/>
            </p:spPr>
            <p:txBody>
              <a:bodyPr/>
              <a:lstStyle>
                <a:defPPr/>
              </a:lstStyle>
              <a:p>
                <a:endParaRPr lang="zh-CN" altLang="en-US"/>
              </a:p>
            </p:txBody>
          </p:sp>
          <p:sp>
            <p:nvSpPr>
              <p:cNvPr id="8231" name="Line 39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0" cy="96"/>
              </a:xfrm>
              <a:prstGeom prst="line">
                <a:avLst/>
              </a:prstGeom>
              <a:noFill/>
              <a:ln w="50800">
                <a:solidFill>
                  <a:srgbClr val="0000FF"/>
                </a:solidFill>
                <a:round/>
              </a:ln>
              <a:effectLst/>
            </p:spPr>
            <p:txBody>
              <a:bodyPr/>
              <a:lstStyle>
                <a:defPPr/>
              </a:lstStyle>
              <a:p>
                <a:endParaRPr lang="zh-CN" altLang="en-US"/>
              </a:p>
            </p:txBody>
          </p:sp>
          <p:sp>
            <p:nvSpPr>
              <p:cNvPr id="8232" name="Line 40"/>
              <p:cNvSpPr>
                <a:spLocks noChangeShapeType="1"/>
              </p:cNvSpPr>
              <p:nvPr/>
            </p:nvSpPr>
            <p:spPr bwMode="auto">
              <a:xfrm flipH="1">
                <a:off x="528" y="0"/>
                <a:ext cx="0" cy="96"/>
              </a:xfrm>
              <a:prstGeom prst="line">
                <a:avLst/>
              </a:prstGeom>
              <a:noFill/>
              <a:ln w="50800">
                <a:solidFill>
                  <a:srgbClr val="0000FF"/>
                </a:solidFill>
                <a:round/>
              </a:ln>
              <a:effectLst/>
            </p:spPr>
            <p:txBody>
              <a:bodyPr/>
              <a:lstStyle>
                <a:defPPr/>
              </a:lstStyle>
              <a:p>
                <a:endParaRPr lang="zh-CN" altLang="en-US"/>
              </a:p>
            </p:txBody>
          </p:sp>
          <p:sp>
            <p:nvSpPr>
              <p:cNvPr id="8233" name="Line 41"/>
              <p:cNvSpPr>
                <a:spLocks noChangeShapeType="1"/>
              </p:cNvSpPr>
              <p:nvPr/>
            </p:nvSpPr>
            <p:spPr bwMode="auto">
              <a:xfrm flipH="1">
                <a:off x="1056" y="0"/>
                <a:ext cx="0" cy="96"/>
              </a:xfrm>
              <a:prstGeom prst="line">
                <a:avLst/>
              </a:prstGeom>
              <a:noFill/>
              <a:ln w="50800">
                <a:solidFill>
                  <a:srgbClr val="0000FF"/>
                </a:solidFill>
                <a:round/>
              </a:ln>
              <a:effectLst/>
            </p:spPr>
            <p:txBody>
              <a:bodyPr/>
              <a:lstStyle>
                <a:defPPr/>
              </a:lstStyle>
              <a:p>
                <a:endParaRPr lang="zh-CN" altLang="en-US"/>
              </a:p>
            </p:txBody>
          </p:sp>
          <p:sp>
            <p:nvSpPr>
              <p:cNvPr id="8234" name="Line 42"/>
              <p:cNvSpPr>
                <a:spLocks noChangeShapeType="1"/>
              </p:cNvSpPr>
              <p:nvPr/>
            </p:nvSpPr>
            <p:spPr bwMode="auto">
              <a:xfrm flipH="1">
                <a:off x="1584" y="0"/>
                <a:ext cx="0" cy="96"/>
              </a:xfrm>
              <a:prstGeom prst="line">
                <a:avLst/>
              </a:prstGeom>
              <a:noFill/>
              <a:ln w="50800">
                <a:solidFill>
                  <a:srgbClr val="0000FF"/>
                </a:solidFill>
                <a:round/>
              </a:ln>
              <a:effectLst/>
            </p:spPr>
            <p:txBody>
              <a:bodyPr/>
              <a:lstStyle>
                <a:defPPr/>
              </a:lstStyle>
              <a:p>
                <a:endParaRPr lang="zh-CN" altLang="en-US"/>
              </a:p>
            </p:txBody>
          </p:sp>
        </p:grpSp>
        <p:sp>
          <p:nvSpPr>
            <p:cNvPr id="8235" name="Text Box 43"/>
            <p:cNvSpPr txBox="1">
              <a:spLocks noChangeArrowheads="1"/>
            </p:cNvSpPr>
            <p:nvPr/>
          </p:nvSpPr>
          <p:spPr bwMode="auto">
            <a:xfrm>
              <a:off x="0" y="0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defPPr/>
            </a:lstStyle>
            <a:p>
              <a:r>
                <a:rPr lang="en-US" altLang="zh-CN" sz="2400">
                  <a:solidFill>
                    <a:srgbClr val="FF0066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0</a:t>
              </a:r>
            </a:p>
          </p:txBody>
        </p:sp>
        <p:sp>
          <p:nvSpPr>
            <p:cNvPr id="8236" name="Text Box 44"/>
            <p:cNvSpPr txBox="1">
              <a:spLocks noChangeArrowheads="1"/>
            </p:cNvSpPr>
            <p:nvPr/>
          </p:nvSpPr>
          <p:spPr bwMode="auto">
            <a:xfrm>
              <a:off x="528" y="0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defPPr/>
            </a:lstStyle>
            <a:p>
              <a:r>
                <a:rPr lang="en-US" altLang="zh-CN" sz="2400">
                  <a:solidFill>
                    <a:srgbClr val="FF0066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8237" name="Text Box 45"/>
            <p:cNvSpPr txBox="1">
              <a:spLocks noChangeArrowheads="1"/>
            </p:cNvSpPr>
            <p:nvPr/>
          </p:nvSpPr>
          <p:spPr bwMode="auto">
            <a:xfrm>
              <a:off x="1056" y="0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defPPr/>
            </a:lstStyle>
            <a:p>
              <a:r>
                <a:rPr lang="en-US" altLang="zh-CN" sz="2400">
                  <a:solidFill>
                    <a:srgbClr val="FF0066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</a:p>
          </p:txBody>
        </p:sp>
        <p:sp>
          <p:nvSpPr>
            <p:cNvPr id="8238" name="Text Box 46"/>
            <p:cNvSpPr txBox="1">
              <a:spLocks noChangeArrowheads="1"/>
            </p:cNvSpPr>
            <p:nvPr/>
          </p:nvSpPr>
          <p:spPr bwMode="auto">
            <a:xfrm>
              <a:off x="1440" y="0"/>
              <a:ext cx="807" cy="2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>
              <a:defPPr/>
            </a:lstStyle>
            <a:p>
              <a:r>
                <a:rPr lang="en-US" altLang="zh-CN" sz="2000">
                  <a:solidFill>
                    <a:srgbClr val="FF0066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6</a:t>
              </a:r>
              <a:r>
                <a:rPr lang="zh-CN" altLang="en-US" sz="2000">
                  <a:solidFill>
                    <a:srgbClr val="FF0066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千米</a:t>
              </a:r>
            </a:p>
          </p:txBody>
        </p:sp>
      </p:grpSp>
      <p:grpSp>
        <p:nvGrpSpPr>
          <p:cNvPr id="11" name="Group 47"/>
          <p:cNvGrpSpPr/>
          <p:nvPr/>
        </p:nvGrpSpPr>
        <p:grpSpPr>
          <a:xfrm>
            <a:off x="214282" y="5500702"/>
            <a:ext cx="8604250" cy="523875"/>
            <a:chOff x="0" y="0"/>
            <a:chExt cx="5420" cy="330"/>
          </a:xfrm>
        </p:grpSpPr>
        <p:sp>
          <p:nvSpPr>
            <p:cNvPr id="8240" name="Text Box 48"/>
            <p:cNvSpPr txBox="1">
              <a:spLocks noChangeArrowheads="1"/>
            </p:cNvSpPr>
            <p:nvPr/>
          </p:nvSpPr>
          <p:spPr bwMode="auto">
            <a:xfrm>
              <a:off x="0" y="0"/>
              <a:ext cx="5420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defPPr/>
            </a:lstStyle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灯塔</a:t>
              </a:r>
              <a:r>
                <a:rPr lang="en-US" altLang="zh-CN" sz="28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  <a:r>
                <a:rPr lang="zh-CN" altLang="en-US" sz="28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在轮船的北偏东    方向</a:t>
              </a:r>
              <a:r>
                <a:rPr lang="en-US" altLang="zh-CN" sz="28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6</a:t>
              </a:r>
              <a:r>
                <a:rPr lang="zh-CN" altLang="en-US" sz="28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千米</a:t>
              </a:r>
              <a:r>
                <a:rPr lang="zh-CN" altLang="en-US" sz="28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处。</a:t>
              </a:r>
            </a:p>
          </p:txBody>
        </p:sp>
        <p:sp>
          <p:nvSpPr>
            <p:cNvPr id="8241" name="Text Box 49"/>
            <p:cNvSpPr txBox="1">
              <a:spLocks noChangeArrowheads="1"/>
            </p:cNvSpPr>
            <p:nvPr/>
          </p:nvSpPr>
          <p:spPr bwMode="auto">
            <a:xfrm>
              <a:off x="2205" y="0"/>
              <a:ext cx="1089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defPPr/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33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30°</a:t>
              </a:r>
              <a:endParaRPr lang="en-US" altLang="zh-CN" sz="2800" b="1" baseline="7000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53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>
            <a:defPPr/>
          </a:lstStyle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新课学习</a:t>
            </a: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1" grpId="0" animBg="1"/>
      <p:bldP spid="8212" grpId="0"/>
      <p:bldP spid="8225" grpId="0"/>
      <p:bldP spid="8226" grpId="0"/>
      <p:bldP spid="82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 flipH="1">
            <a:off x="4191000" y="3886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143504" y="1285860"/>
            <a:ext cx="541337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2800">
                <a:ea typeface="黑体" panose="02010609060101010101" pitchFamily="49" charset="-122"/>
              </a:rPr>
              <a:t>⊙</a:t>
            </a:r>
          </a:p>
        </p:txBody>
      </p:sp>
      <p:grpSp>
        <p:nvGrpSpPr>
          <p:cNvPr id="2" name="Group 4"/>
          <p:cNvGrpSpPr/>
          <p:nvPr/>
        </p:nvGrpSpPr>
        <p:grpSpPr>
          <a:xfrm>
            <a:off x="381000" y="928670"/>
            <a:ext cx="6818313" cy="3498868"/>
            <a:chOff x="0" y="0"/>
            <a:chExt cx="4295" cy="2693"/>
          </a:xfrm>
        </p:grpSpPr>
        <p:grpSp>
          <p:nvGrpSpPr>
            <p:cNvPr id="3" name="Group 5"/>
            <p:cNvGrpSpPr/>
            <p:nvPr/>
          </p:nvGrpSpPr>
          <p:grpSpPr>
            <a:xfrm>
              <a:off x="0" y="0"/>
              <a:ext cx="4295" cy="2351"/>
              <a:chOff x="0" y="0"/>
              <a:chExt cx="4295" cy="2351"/>
            </a:xfrm>
          </p:grpSpPr>
          <p:sp>
            <p:nvSpPr>
              <p:cNvPr id="9222" name="Line 6"/>
              <p:cNvSpPr>
                <a:spLocks noChangeShapeType="1"/>
              </p:cNvSpPr>
              <p:nvPr/>
            </p:nvSpPr>
            <p:spPr bwMode="auto">
              <a:xfrm flipH="1" flipV="1">
                <a:off x="2279" y="389"/>
                <a:ext cx="0" cy="1680"/>
              </a:xfrm>
              <a:prstGeom prst="line">
                <a:avLst/>
              </a:prstGeom>
              <a:noFill/>
              <a:ln w="40640">
                <a:solidFill>
                  <a:srgbClr val="0000FF"/>
                </a:solidFill>
                <a:round/>
                <a:tailEnd type="triangle" w="med" len="med"/>
              </a:ln>
              <a:effectLst/>
            </p:spPr>
            <p:txBody>
              <a:bodyPr/>
              <a:lstStyle>
                <a:defPPr/>
              </a:lstStyle>
              <a:p>
                <a:endPara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9223" name="Line 7"/>
              <p:cNvSpPr>
                <a:spLocks noChangeShapeType="1"/>
              </p:cNvSpPr>
              <p:nvPr/>
            </p:nvSpPr>
            <p:spPr bwMode="auto">
              <a:xfrm flipV="1">
                <a:off x="2279" y="581"/>
                <a:ext cx="768" cy="1488"/>
              </a:xfrm>
              <a:prstGeom prst="line">
                <a:avLst/>
              </a:prstGeom>
              <a:noFill/>
              <a:ln w="40640">
                <a:solidFill>
                  <a:srgbClr val="0000FF"/>
                </a:solidFill>
                <a:round/>
                <a:tailEnd type="triangle" w="med" len="med"/>
              </a:ln>
              <a:effectLst/>
            </p:spPr>
            <p:txBody>
              <a:bodyPr/>
              <a:lstStyle>
                <a:defPPr/>
              </a:lstStyle>
              <a:p>
                <a:endPara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9224" name="Line 8"/>
              <p:cNvSpPr>
                <a:spLocks noChangeShapeType="1"/>
              </p:cNvSpPr>
              <p:nvPr/>
            </p:nvSpPr>
            <p:spPr bwMode="auto">
              <a:xfrm flipH="1" flipV="1">
                <a:off x="983" y="869"/>
                <a:ext cx="1296" cy="1200"/>
              </a:xfrm>
              <a:prstGeom prst="line">
                <a:avLst/>
              </a:prstGeom>
              <a:noFill/>
              <a:ln w="40640">
                <a:solidFill>
                  <a:srgbClr val="0000FF"/>
                </a:solidFill>
                <a:round/>
                <a:tailEnd type="triangle" w="med" len="med"/>
              </a:ln>
              <a:effectLst/>
            </p:spPr>
            <p:txBody>
              <a:bodyPr/>
              <a:lstStyle>
                <a:defPPr/>
              </a:lstStyle>
              <a:p>
                <a:endPara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9225" name="Text Box 9"/>
              <p:cNvSpPr txBox="1">
                <a:spLocks noChangeArrowheads="1"/>
              </p:cNvSpPr>
              <p:nvPr/>
            </p:nvSpPr>
            <p:spPr bwMode="auto">
              <a:xfrm>
                <a:off x="2077" y="0"/>
                <a:ext cx="1258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/>
              </a:lstStyle>
              <a:p>
                <a:r>
                  <a:rPr lang="zh-CN" altLang="en-US" sz="2800" b="1">
                    <a:latin typeface="宋体" panose="02010600030101010101" pitchFamily="2" charset="-122"/>
                    <a:ea typeface="宋体" panose="02010600030101010101" pitchFamily="2" charset="-122"/>
                  </a:rPr>
                  <a:t>北</a:t>
                </a:r>
                <a:r>
                  <a:rPr lang="zh-CN" altLang="en-US" sz="2800" b="1">
                    <a:solidFill>
                      <a:srgbClr val="FF33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Ｎ</a:t>
                </a:r>
              </a:p>
            </p:txBody>
          </p:sp>
          <p:sp>
            <p:nvSpPr>
              <p:cNvPr id="9226" name="Text Box 10"/>
              <p:cNvSpPr txBox="1">
                <a:spLocks noChangeArrowheads="1"/>
              </p:cNvSpPr>
              <p:nvPr/>
            </p:nvSpPr>
            <p:spPr bwMode="auto">
              <a:xfrm>
                <a:off x="0" y="782"/>
                <a:ext cx="887" cy="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/>
              </a:lstStyle>
              <a:p>
                <a:r>
                  <a:rPr lang="zh-CN" altLang="en-US" sz="2800" b="1">
                    <a:latin typeface="宋体" panose="02010600030101010101" pitchFamily="2" charset="-122"/>
                    <a:ea typeface="宋体" panose="02010600030101010101" pitchFamily="2" charset="-122"/>
                  </a:rPr>
                  <a:t>灯塔２</a:t>
                </a:r>
              </a:p>
            </p:txBody>
          </p:sp>
          <p:sp>
            <p:nvSpPr>
              <p:cNvPr id="9227" name="Text Box 11"/>
              <p:cNvSpPr txBox="1">
                <a:spLocks noChangeArrowheads="1"/>
              </p:cNvSpPr>
              <p:nvPr/>
            </p:nvSpPr>
            <p:spPr bwMode="auto">
              <a:xfrm>
                <a:off x="3239" y="350"/>
                <a:ext cx="1056" cy="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/>
              </a:lstStyle>
              <a:p>
                <a:r>
                  <a:rPr lang="zh-CN" altLang="en-US" sz="2800" b="1">
                    <a:latin typeface="宋体" panose="02010600030101010101" pitchFamily="2" charset="-122"/>
                    <a:ea typeface="宋体" panose="02010600030101010101" pitchFamily="2" charset="-122"/>
                  </a:rPr>
                  <a:t>灯塔１</a:t>
                </a:r>
              </a:p>
            </p:txBody>
          </p:sp>
          <p:sp>
            <p:nvSpPr>
              <p:cNvPr id="9228" name="Rectangle 12"/>
              <p:cNvSpPr>
                <a:spLocks noChangeArrowheads="1"/>
              </p:cNvSpPr>
              <p:nvPr/>
            </p:nvSpPr>
            <p:spPr bwMode="auto">
              <a:xfrm>
                <a:off x="2087" y="2021"/>
                <a:ext cx="436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/>
              </a:lstStyle>
              <a:p>
                <a:r>
                  <a:rPr lang="zh-CN" altLang="en-US" sz="2800" b="1">
                    <a:latin typeface="宋体" panose="02010600030101010101" pitchFamily="2" charset="-122"/>
                    <a:ea typeface="宋体" panose="02010600030101010101" pitchFamily="2" charset="-122"/>
                  </a:rPr>
                  <a:t>⊙</a:t>
                </a:r>
              </a:p>
            </p:txBody>
          </p:sp>
          <p:sp>
            <p:nvSpPr>
              <p:cNvPr id="9229" name="Rectangle 13"/>
              <p:cNvSpPr>
                <a:spLocks noChangeArrowheads="1"/>
              </p:cNvSpPr>
              <p:nvPr/>
            </p:nvSpPr>
            <p:spPr bwMode="auto">
              <a:xfrm>
                <a:off x="659" y="677"/>
                <a:ext cx="343" cy="3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>
                <a:defPPr/>
              </a:lstStyle>
              <a:p>
                <a:r>
                  <a:rPr lang="zh-CN" altLang="en-US" sz="2800" b="1">
                    <a:latin typeface="宋体" panose="02010600030101010101" pitchFamily="2" charset="-122"/>
                    <a:ea typeface="宋体" panose="02010600030101010101" pitchFamily="2" charset="-122"/>
                  </a:rPr>
                  <a:t>⊙</a:t>
                </a:r>
              </a:p>
            </p:txBody>
          </p:sp>
        </p:grpSp>
        <p:sp>
          <p:nvSpPr>
            <p:cNvPr id="9230" name="Text Box 14"/>
            <p:cNvSpPr txBox="1">
              <a:spLocks noChangeArrowheads="1"/>
            </p:cNvSpPr>
            <p:nvPr/>
          </p:nvSpPr>
          <p:spPr bwMode="auto">
            <a:xfrm>
              <a:off x="2039" y="2366"/>
              <a:ext cx="1056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defPPr/>
            </a:lstStyle>
            <a:p>
              <a:r>
                <a: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rPr>
                <a:t>轮船</a:t>
              </a:r>
            </a:p>
          </p:txBody>
        </p:sp>
      </p:grpSp>
      <p:sp>
        <p:nvSpPr>
          <p:cNvPr id="9231" name="Arc 15"/>
          <p:cNvSpPr/>
          <p:nvPr/>
        </p:nvSpPr>
        <p:spPr bwMode="auto">
          <a:xfrm flipH="1">
            <a:off x="3643306" y="2928934"/>
            <a:ext cx="3048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66"/>
            </a:solidFill>
            <a:round/>
          </a:ln>
          <a:effectLst/>
        </p:spPr>
        <p:txBody>
          <a:bodyPr wrap="none" anchor="ctr"/>
          <a:lstStyle>
            <a:defPPr/>
          </a:lstStyle>
          <a:p>
            <a:endParaRPr lang="zh-CN" altLang="en-US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236913" y="2370138"/>
            <a:ext cx="9144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r>
              <a:rPr lang="en-US" altLang="zh-CN" sz="240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55°</a:t>
            </a:r>
          </a:p>
        </p:txBody>
      </p:sp>
      <p:grpSp>
        <p:nvGrpSpPr>
          <p:cNvPr id="4" name="Group 17"/>
          <p:cNvGrpSpPr/>
          <p:nvPr/>
        </p:nvGrpSpPr>
        <p:grpSpPr>
          <a:xfrm>
            <a:off x="4876800" y="2743200"/>
            <a:ext cx="3232150" cy="533400"/>
            <a:chOff x="0" y="0"/>
            <a:chExt cx="2036" cy="336"/>
          </a:xfrm>
        </p:grpSpPr>
        <p:grpSp>
          <p:nvGrpSpPr>
            <p:cNvPr id="5" name="Group 18"/>
            <p:cNvGrpSpPr/>
            <p:nvPr/>
          </p:nvGrpSpPr>
          <p:grpSpPr>
            <a:xfrm>
              <a:off x="96" y="240"/>
              <a:ext cx="1584" cy="96"/>
              <a:chOff x="0" y="0"/>
              <a:chExt cx="1584" cy="96"/>
            </a:xfrm>
          </p:grpSpPr>
          <p:sp>
            <p:nvSpPr>
              <p:cNvPr id="9235" name="Line 19"/>
              <p:cNvSpPr>
                <a:spLocks noChangeShapeType="1"/>
              </p:cNvSpPr>
              <p:nvPr/>
            </p:nvSpPr>
            <p:spPr bwMode="auto">
              <a:xfrm>
                <a:off x="0" y="96"/>
                <a:ext cx="1584" cy="0"/>
              </a:xfrm>
              <a:prstGeom prst="line">
                <a:avLst/>
              </a:prstGeom>
              <a:noFill/>
              <a:ln w="50800">
                <a:solidFill>
                  <a:srgbClr val="0000FF"/>
                </a:solidFill>
                <a:round/>
              </a:ln>
              <a:effectLst/>
            </p:spPr>
            <p:txBody>
              <a:bodyPr/>
              <a:lstStyle>
                <a:defPPr/>
              </a:lstStyle>
              <a:p>
                <a:endParaRPr lang="zh-CN" altLang="en-US" b="1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9236" name="Line 20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0" cy="96"/>
              </a:xfrm>
              <a:prstGeom prst="line">
                <a:avLst/>
              </a:prstGeom>
              <a:noFill/>
              <a:ln w="50800">
                <a:solidFill>
                  <a:srgbClr val="0000FF"/>
                </a:solidFill>
                <a:round/>
              </a:ln>
              <a:effectLst/>
            </p:spPr>
            <p:txBody>
              <a:bodyPr/>
              <a:lstStyle>
                <a:defPPr/>
              </a:lstStyle>
              <a:p>
                <a:endParaRPr lang="zh-CN" altLang="en-US" b="1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9237" name="Line 21"/>
              <p:cNvSpPr>
                <a:spLocks noChangeShapeType="1"/>
              </p:cNvSpPr>
              <p:nvPr/>
            </p:nvSpPr>
            <p:spPr bwMode="auto">
              <a:xfrm flipH="1">
                <a:off x="528" y="0"/>
                <a:ext cx="0" cy="96"/>
              </a:xfrm>
              <a:prstGeom prst="line">
                <a:avLst/>
              </a:prstGeom>
              <a:noFill/>
              <a:ln w="50800">
                <a:solidFill>
                  <a:srgbClr val="0000FF"/>
                </a:solidFill>
                <a:round/>
              </a:ln>
              <a:effectLst/>
            </p:spPr>
            <p:txBody>
              <a:bodyPr/>
              <a:lstStyle>
                <a:defPPr/>
              </a:lstStyle>
              <a:p>
                <a:endParaRPr lang="zh-CN" altLang="en-US" b="1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9238" name="Line 22"/>
              <p:cNvSpPr>
                <a:spLocks noChangeShapeType="1"/>
              </p:cNvSpPr>
              <p:nvPr/>
            </p:nvSpPr>
            <p:spPr bwMode="auto">
              <a:xfrm flipH="1">
                <a:off x="1056" y="0"/>
                <a:ext cx="0" cy="96"/>
              </a:xfrm>
              <a:prstGeom prst="line">
                <a:avLst/>
              </a:prstGeom>
              <a:noFill/>
              <a:ln w="50800">
                <a:solidFill>
                  <a:srgbClr val="0000FF"/>
                </a:solidFill>
                <a:round/>
              </a:ln>
              <a:effectLst/>
            </p:spPr>
            <p:txBody>
              <a:bodyPr/>
              <a:lstStyle>
                <a:defPPr/>
              </a:lstStyle>
              <a:p>
                <a:endParaRPr lang="zh-CN" altLang="en-US" b="1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9239" name="Line 23"/>
              <p:cNvSpPr>
                <a:spLocks noChangeShapeType="1"/>
              </p:cNvSpPr>
              <p:nvPr/>
            </p:nvSpPr>
            <p:spPr bwMode="auto">
              <a:xfrm flipH="1">
                <a:off x="1584" y="0"/>
                <a:ext cx="0" cy="96"/>
              </a:xfrm>
              <a:prstGeom prst="line">
                <a:avLst/>
              </a:prstGeom>
              <a:noFill/>
              <a:ln w="50800">
                <a:solidFill>
                  <a:srgbClr val="0000FF"/>
                </a:solidFill>
                <a:round/>
              </a:ln>
              <a:effectLst/>
            </p:spPr>
            <p:txBody>
              <a:bodyPr/>
              <a:lstStyle>
                <a:defPPr/>
              </a:lstStyle>
              <a:p>
                <a:endParaRPr lang="zh-CN" altLang="en-US" b="1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9240" name="Text Box 24"/>
            <p:cNvSpPr txBox="1">
              <a:spLocks noChangeArrowheads="1"/>
            </p:cNvSpPr>
            <p:nvPr/>
          </p:nvSpPr>
          <p:spPr bwMode="auto">
            <a:xfrm>
              <a:off x="0" y="0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defPPr/>
            </a:lstStyle>
            <a:p>
              <a:r>
                <a:rPr lang="en-US" altLang="zh-CN" sz="2400" b="1">
                  <a:solidFill>
                    <a:srgbClr val="FF0066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9241" name="Text Box 25"/>
            <p:cNvSpPr txBox="1">
              <a:spLocks noChangeArrowheads="1"/>
            </p:cNvSpPr>
            <p:nvPr/>
          </p:nvSpPr>
          <p:spPr bwMode="auto">
            <a:xfrm>
              <a:off x="528" y="0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defPPr/>
            </a:lstStyle>
            <a:p>
              <a:r>
                <a:rPr lang="en-US" altLang="zh-CN" sz="2400" b="1">
                  <a:solidFill>
                    <a:srgbClr val="FF0066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9242" name="Text Box 26"/>
            <p:cNvSpPr txBox="1">
              <a:spLocks noChangeArrowheads="1"/>
            </p:cNvSpPr>
            <p:nvPr/>
          </p:nvSpPr>
          <p:spPr bwMode="auto">
            <a:xfrm>
              <a:off x="1056" y="0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defPPr/>
            </a:lstStyle>
            <a:p>
              <a:r>
                <a:rPr lang="en-US" altLang="zh-CN" sz="2400" b="1">
                  <a:solidFill>
                    <a:srgbClr val="FF0066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9243" name="Text Box 27"/>
            <p:cNvSpPr txBox="1">
              <a:spLocks noChangeArrowheads="1"/>
            </p:cNvSpPr>
            <p:nvPr/>
          </p:nvSpPr>
          <p:spPr bwMode="auto">
            <a:xfrm>
              <a:off x="1440" y="0"/>
              <a:ext cx="596" cy="2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defPPr/>
            </a:lstStyle>
            <a:p>
              <a:r>
                <a:rPr lang="en-US" altLang="zh-CN" sz="2000" b="1">
                  <a:solidFill>
                    <a:srgbClr val="FF0066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6</a:t>
              </a:r>
              <a:r>
                <a:rPr lang="zh-CN" altLang="en-US" sz="2000" b="1">
                  <a:solidFill>
                    <a:srgbClr val="FF0066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千米</a:t>
              </a:r>
            </a:p>
          </p:txBody>
        </p:sp>
      </p:grp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0" y="4495800"/>
            <a:ext cx="73152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１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灯塔２在轮船的北偏（   ）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55°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的方向。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0" y="5181600"/>
            <a:ext cx="7543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２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灯塔２到轮船的实际距离是（   ）千米。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1676400" y="2209800"/>
            <a:ext cx="990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4cm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609600" y="2895600"/>
            <a:ext cx="25146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800" b="1">
                <a:solidFill>
                  <a:srgbClr val="00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en-US" altLang="zh-CN" sz="2800" b="1">
                <a:solidFill>
                  <a:srgbClr val="00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=8</a:t>
            </a:r>
            <a:r>
              <a:rPr lang="zh-CN" altLang="en-US" sz="2800" b="1">
                <a:solidFill>
                  <a:srgbClr val="00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（千米）</a:t>
            </a:r>
          </a:p>
        </p:txBody>
      </p:sp>
      <p:grpSp>
        <p:nvGrpSpPr>
          <p:cNvPr id="6" name="Group 32"/>
          <p:cNvGrpSpPr/>
          <p:nvPr/>
        </p:nvGrpSpPr>
        <p:grpSpPr>
          <a:xfrm>
            <a:off x="0" y="5786437"/>
            <a:ext cx="8604250" cy="528638"/>
            <a:chOff x="0" y="-3"/>
            <a:chExt cx="5420" cy="333"/>
          </a:xfrm>
        </p:grpSpPr>
        <p:sp>
          <p:nvSpPr>
            <p:cNvPr id="9249" name="Text Box 33"/>
            <p:cNvSpPr txBox="1">
              <a:spLocks noChangeArrowheads="1"/>
            </p:cNvSpPr>
            <p:nvPr/>
          </p:nvSpPr>
          <p:spPr bwMode="auto">
            <a:xfrm>
              <a:off x="0" y="0"/>
              <a:ext cx="5420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defPPr/>
            </a:lstStyle>
            <a:p>
              <a:pPr>
                <a:spcBef>
                  <a:spcPct val="50000"/>
                </a:spcBef>
              </a:pPr>
              <a:r>
                <a: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rPr>
                <a:t>灯塔</a:t>
              </a:r>
              <a:r>
                <a:rPr lang="en-US" altLang="zh-CN" sz="2800" b="1">
                  <a:latin typeface="宋体" panose="02010600030101010101" pitchFamily="2" charset="-122"/>
                  <a:ea typeface="宋体" panose="02010600030101010101" pitchFamily="2" charset="-122"/>
                </a:rPr>
                <a:t>2</a:t>
              </a:r>
              <a:r>
                <a: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rPr>
                <a:t>在轮船的北偏西    方向</a:t>
              </a:r>
              <a:r>
                <a:rPr lang="en-US" altLang="zh-CN" sz="2800" b="1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8</a:t>
              </a:r>
              <a:r>
                <a:rPr lang="zh-CN" altLang="en-US" sz="2800" b="1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千米</a:t>
              </a:r>
              <a:r>
                <a: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rPr>
                <a:t>处。</a:t>
              </a:r>
            </a:p>
          </p:txBody>
        </p:sp>
        <p:sp>
          <p:nvSpPr>
            <p:cNvPr id="9250" name="Text Box 34"/>
            <p:cNvSpPr txBox="1">
              <a:spLocks noChangeArrowheads="1"/>
            </p:cNvSpPr>
            <p:nvPr/>
          </p:nvSpPr>
          <p:spPr bwMode="auto">
            <a:xfrm>
              <a:off x="2250" y="-3"/>
              <a:ext cx="1089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defPPr/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33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55°</a:t>
              </a:r>
              <a:endParaRPr lang="en-US" altLang="zh-CN" sz="2800" b="1" baseline="7000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4191000" y="4495800"/>
            <a:ext cx="5334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zh-CN" altLang="en-US" sz="2800"/>
              <a:t>西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5410200" y="5181600"/>
            <a:ext cx="6096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2800"/>
              <a:t>8</a:t>
            </a:r>
          </a:p>
        </p:txBody>
      </p:sp>
      <p:sp>
        <p:nvSpPr>
          <p:cNvPr id="39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>
            <a:defPPr/>
          </a:lstStyle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新课学习</a:t>
            </a: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" grpId="0"/>
      <p:bldP spid="9247" grpId="0"/>
      <p:bldP spid="9251" grpId="0"/>
      <p:bldP spid="92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123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714348" y="2571744"/>
            <a:ext cx="707236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71472" y="751458"/>
            <a:ext cx="8143932" cy="164352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>
            <a:defPPr/>
          </a:lstStyle>
          <a:p>
            <a:pPr>
              <a:lnSpc>
                <a:spcPct val="120000"/>
              </a:lnSpc>
            </a:pPr>
            <a:r>
              <a:rPr lang="zh-CN" altLang="en-US" sz="2800" dirty="0">
                <a:ea typeface="宋体" panose="02010600030101010101" pitchFamily="2" charset="-122"/>
              </a:rPr>
              <a:t>        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月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30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日江苏省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艘渔船在回港途中，突遭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9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级强风，船上共３５名船员遇险，岛上边防战士接到命令后立即出发，进行拉网式搜救。 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86314" y="2928934"/>
            <a:ext cx="2744787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北偏东</a:t>
            </a:r>
            <a:r>
              <a:rPr lang="en-US" altLang="zh-CN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40°</a:t>
            </a:r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方向</a:t>
            </a:r>
            <a:r>
              <a:rPr lang="en-US" altLang="zh-CN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25km</a:t>
            </a:r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处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286248" y="5786454"/>
            <a:ext cx="1980029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pPr>
              <a:spcBef>
                <a:spcPct val="20000"/>
              </a:spcBef>
            </a:pPr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正南方向</a:t>
            </a:r>
            <a:r>
              <a:rPr lang="en-US" altLang="zh-CN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20km</a:t>
            </a:r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处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714348" y="2643182"/>
            <a:ext cx="2833688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pPr>
              <a:spcBef>
                <a:spcPct val="20000"/>
              </a:spcBef>
            </a:pPr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北偏西</a:t>
            </a:r>
            <a:r>
              <a:rPr lang="en-US" altLang="zh-CN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30°</a:t>
            </a:r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方向</a:t>
            </a:r>
            <a:r>
              <a:rPr lang="en-US" altLang="zh-CN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30km</a:t>
            </a:r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处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500694" y="5286388"/>
            <a:ext cx="2897187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pPr>
              <a:spcBef>
                <a:spcPct val="20000"/>
              </a:spcBef>
            </a:pPr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南偏东</a:t>
            </a:r>
            <a:r>
              <a:rPr lang="en-US" altLang="zh-CN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65 °</a:t>
            </a:r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方向</a:t>
            </a:r>
            <a:r>
              <a:rPr lang="en-US" altLang="zh-CN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35km</a:t>
            </a:r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处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>
            <a:defPPr/>
          </a:lstStyle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新课学习</a:t>
            </a: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/>
      <p:bldP spid="14343" grpId="0"/>
      <p:bldP spid="143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20089212045027177801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114800" y="1905000"/>
            <a:ext cx="2352675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/>
          <p:nvPr/>
        </p:nvGrpSpPr>
        <p:grpSpPr>
          <a:xfrm>
            <a:off x="1600200" y="990600"/>
            <a:ext cx="5715000" cy="5365750"/>
            <a:chOff x="0" y="0"/>
            <a:chExt cx="3600" cy="3380"/>
          </a:xfrm>
        </p:grpSpPr>
        <p:grpSp>
          <p:nvGrpSpPr>
            <p:cNvPr id="3" name="Group 4"/>
            <p:cNvGrpSpPr/>
            <p:nvPr/>
          </p:nvGrpSpPr>
          <p:grpSpPr>
            <a:xfrm>
              <a:off x="480" y="458"/>
              <a:ext cx="2688" cy="2640"/>
              <a:chOff x="0" y="0"/>
              <a:chExt cx="4267200" cy="4191000"/>
            </a:xfrm>
          </p:grpSpPr>
          <p:sp>
            <p:nvSpPr>
              <p:cNvPr id="10245" name="TextBox 5"/>
              <p:cNvSpPr txBox="1">
                <a:spLocks noChangeArrowheads="1"/>
              </p:cNvSpPr>
              <p:nvPr/>
            </p:nvSpPr>
            <p:spPr bwMode="auto">
              <a:xfrm>
                <a:off x="2098675" y="2079625"/>
                <a:ext cx="1066800" cy="5232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>
                <a:defPPr/>
              </a:lstStyle>
              <a:p>
                <a:pPr eaLnBrk="0" hangingPunct="0"/>
                <a:r>
                  <a:rPr lang="zh-CN" altLang="en-US" sz="2800" b="1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灯塔</a:t>
                </a:r>
              </a:p>
            </p:txBody>
          </p:sp>
          <p:cxnSp>
            <p:nvCxnSpPr>
              <p:cNvPr id="10246" name="直接连接符 7"/>
              <p:cNvCxnSpPr>
                <a:cxnSpLocks noChangeShapeType="1"/>
              </p:cNvCxnSpPr>
              <p:nvPr/>
            </p:nvCxnSpPr>
            <p:spPr bwMode="auto">
              <a:xfrm>
                <a:off x="0" y="2100415"/>
                <a:ext cx="4267200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</p:cxnSp>
          <p:cxnSp>
            <p:nvCxnSpPr>
              <p:cNvPr id="10247" name="直接箭头连接符 10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-81910" y="2094706"/>
                <a:ext cx="4191000" cy="158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tailEnd type="arrow" w="med" len="med"/>
              </a:ln>
            </p:spPr>
          </p:cxnSp>
          <p:sp>
            <p:nvSpPr>
              <p:cNvPr id="10248" name="流程图: 联系 12"/>
              <p:cNvSpPr>
                <a:spLocks noChangeArrowheads="1"/>
              </p:cNvSpPr>
              <p:nvPr/>
            </p:nvSpPr>
            <p:spPr bwMode="auto">
              <a:xfrm>
                <a:off x="1891992" y="1994207"/>
                <a:ext cx="228600" cy="228600"/>
              </a:xfrm>
              <a:prstGeom prst="flowChartConnector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>
                <a:defPPr/>
              </a:lstStyle>
              <a:p>
                <a:pPr eaLnBrk="0" hangingPunct="0"/>
                <a:endParaRPr lang="zh-CN" altLang="en-US" sz="2800" b="1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249" name="TextBox 14"/>
            <p:cNvSpPr txBox="1">
              <a:spLocks noChangeArrowheads="1"/>
            </p:cNvSpPr>
            <p:nvPr/>
          </p:nvSpPr>
          <p:spPr bwMode="auto">
            <a:xfrm>
              <a:off x="1536" y="0"/>
              <a:ext cx="432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>
              <a:defPPr/>
            </a:lstStyle>
            <a:p>
              <a:pPr eaLnBrk="0" hangingPunct="0"/>
              <a:r>
                <a:rPr lang="zh-CN" altLang="en-US" sz="2800" b="1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北</a:t>
              </a:r>
            </a:p>
          </p:txBody>
        </p:sp>
        <p:sp>
          <p:nvSpPr>
            <p:cNvPr id="10250" name="TextBox 15"/>
            <p:cNvSpPr txBox="1">
              <a:spLocks noChangeArrowheads="1"/>
            </p:cNvSpPr>
            <p:nvPr/>
          </p:nvSpPr>
          <p:spPr bwMode="auto">
            <a:xfrm>
              <a:off x="1536" y="3050"/>
              <a:ext cx="432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>
              <a:defPPr/>
            </a:lstStyle>
            <a:p>
              <a:pPr eaLnBrk="0" hangingPunct="0"/>
              <a:r>
                <a:rPr lang="zh-CN" altLang="en-US" sz="2800" b="1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南</a:t>
              </a:r>
            </a:p>
          </p:txBody>
        </p:sp>
        <p:sp>
          <p:nvSpPr>
            <p:cNvPr id="10251" name="TextBox 16"/>
            <p:cNvSpPr txBox="1">
              <a:spLocks noChangeArrowheads="1"/>
            </p:cNvSpPr>
            <p:nvPr/>
          </p:nvSpPr>
          <p:spPr bwMode="auto">
            <a:xfrm>
              <a:off x="0" y="1562"/>
              <a:ext cx="432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>
              <a:defPPr/>
            </a:lstStyle>
            <a:p>
              <a:pPr eaLnBrk="0" hangingPunct="0"/>
              <a:r>
                <a:rPr lang="zh-CN" altLang="en-US" sz="2800" b="1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西</a:t>
              </a:r>
            </a:p>
          </p:txBody>
        </p:sp>
        <p:sp>
          <p:nvSpPr>
            <p:cNvPr id="10252" name="TextBox 17"/>
            <p:cNvSpPr txBox="1">
              <a:spLocks noChangeArrowheads="1"/>
            </p:cNvSpPr>
            <p:nvPr/>
          </p:nvSpPr>
          <p:spPr bwMode="auto">
            <a:xfrm>
              <a:off x="3168" y="1528"/>
              <a:ext cx="432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>
              <a:defPPr/>
            </a:lstStyle>
            <a:p>
              <a:pPr eaLnBrk="0" hangingPunct="0"/>
              <a:r>
                <a:rPr lang="zh-CN" altLang="en-US" sz="2800" b="1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东</a:t>
              </a:r>
            </a:p>
          </p:txBody>
        </p:sp>
      </p:grpSp>
      <p:grpSp>
        <p:nvGrpSpPr>
          <p:cNvPr id="4" name="Group 13"/>
          <p:cNvGrpSpPr/>
          <p:nvPr/>
        </p:nvGrpSpPr>
        <p:grpSpPr>
          <a:xfrm>
            <a:off x="6545205" y="4572008"/>
            <a:ext cx="2384513" cy="649287"/>
            <a:chOff x="23" y="0"/>
            <a:chExt cx="2069" cy="409"/>
          </a:xfrm>
        </p:grpSpPr>
        <p:grpSp>
          <p:nvGrpSpPr>
            <p:cNvPr id="5" name="Group 14"/>
            <p:cNvGrpSpPr/>
            <p:nvPr/>
          </p:nvGrpSpPr>
          <p:grpSpPr>
            <a:xfrm>
              <a:off x="136" y="363"/>
              <a:ext cx="1226" cy="46"/>
              <a:chOff x="0" y="0"/>
              <a:chExt cx="1226" cy="46"/>
            </a:xfrm>
          </p:grpSpPr>
          <p:sp>
            <p:nvSpPr>
              <p:cNvPr id="10255" name="Line 15"/>
              <p:cNvSpPr>
                <a:spLocks noChangeShapeType="1"/>
              </p:cNvSpPr>
              <p:nvPr/>
            </p:nvSpPr>
            <p:spPr bwMode="auto">
              <a:xfrm>
                <a:off x="0" y="46"/>
                <a:ext cx="4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>
                <a:defPPr/>
              </a:lstStyle>
              <a:p>
                <a:endPara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0256" name="Line 16"/>
              <p:cNvSpPr>
                <a:spLocks noChangeShapeType="1"/>
              </p:cNvSpPr>
              <p:nvPr/>
            </p:nvSpPr>
            <p:spPr bwMode="auto">
              <a:xfrm>
                <a:off x="409" y="46"/>
                <a:ext cx="4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>
                <a:defPPr/>
              </a:lstStyle>
              <a:p>
                <a:endPara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0257" name="Line 17"/>
              <p:cNvSpPr>
                <a:spLocks noChangeShapeType="1"/>
              </p:cNvSpPr>
              <p:nvPr/>
            </p:nvSpPr>
            <p:spPr bwMode="auto">
              <a:xfrm>
                <a:off x="817" y="46"/>
                <a:ext cx="4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>
                <a:defPPr/>
              </a:lstStyle>
              <a:p>
                <a:endPara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0258" name="Line 18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>
                <a:defPPr/>
              </a:lstStyle>
              <a:p>
                <a:endPara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0259" name="Line 19"/>
              <p:cNvSpPr>
                <a:spLocks noChangeShapeType="1"/>
              </p:cNvSpPr>
              <p:nvPr/>
            </p:nvSpPr>
            <p:spPr bwMode="auto">
              <a:xfrm flipH="1">
                <a:off x="409" y="0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>
                <a:defPPr/>
              </a:lstStyle>
              <a:p>
                <a:endPara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0260" name="Line 20"/>
              <p:cNvSpPr>
                <a:spLocks noChangeShapeType="1"/>
              </p:cNvSpPr>
              <p:nvPr/>
            </p:nvSpPr>
            <p:spPr bwMode="auto">
              <a:xfrm flipH="1">
                <a:off x="817" y="0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>
                <a:defPPr/>
              </a:lstStyle>
              <a:p>
                <a:endPara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10261" name="Line 21"/>
              <p:cNvSpPr>
                <a:spLocks noChangeShapeType="1"/>
              </p:cNvSpPr>
              <p:nvPr/>
            </p:nvSpPr>
            <p:spPr bwMode="auto">
              <a:xfrm flipH="1">
                <a:off x="1225" y="0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>
                <a:defPPr/>
              </a:lstStyle>
              <a:p>
                <a:endPara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262" name="Text Box 22"/>
            <p:cNvSpPr txBox="1">
              <a:spLocks noChangeArrowheads="1"/>
            </p:cNvSpPr>
            <p:nvPr/>
          </p:nvSpPr>
          <p:spPr bwMode="auto">
            <a:xfrm>
              <a:off x="23" y="0"/>
              <a:ext cx="229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defPPr/>
            </a:lstStyle>
            <a:p>
              <a:pPr algn="ctr"/>
              <a:r>
                <a:rPr lang="en-US" altLang="zh-CN" sz="2800" b="1">
                  <a:latin typeface="宋体" panose="02010600030101010101" pitchFamily="2" charset="-122"/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10263" name="Text Box 23"/>
            <p:cNvSpPr txBox="1">
              <a:spLocks noChangeArrowheads="1"/>
            </p:cNvSpPr>
            <p:nvPr/>
          </p:nvSpPr>
          <p:spPr bwMode="auto">
            <a:xfrm>
              <a:off x="432" y="5"/>
              <a:ext cx="229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defPPr/>
            </a:lstStyle>
            <a:p>
              <a:pPr algn="ctr"/>
              <a:r>
                <a:rPr lang="en-US" altLang="zh-CN" sz="2800" b="1">
                  <a:latin typeface="宋体" panose="02010600030101010101" pitchFamily="2" charset="-122"/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10264" name="Text Box 24"/>
            <p:cNvSpPr txBox="1">
              <a:spLocks noChangeArrowheads="1"/>
            </p:cNvSpPr>
            <p:nvPr/>
          </p:nvSpPr>
          <p:spPr bwMode="auto">
            <a:xfrm>
              <a:off x="728" y="5"/>
              <a:ext cx="343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defPPr/>
            </a:lstStyle>
            <a:p>
              <a:pPr algn="ctr"/>
              <a:r>
                <a:rPr lang="en-US" altLang="zh-CN" sz="2800" b="1">
                  <a:latin typeface="宋体" panose="02010600030101010101" pitchFamily="2" charset="-122"/>
                  <a:ea typeface="宋体" panose="02010600030101010101" pitchFamily="2" charset="-122"/>
                </a:rPr>
                <a:t>10</a:t>
              </a:r>
            </a:p>
          </p:txBody>
        </p:sp>
        <p:sp>
          <p:nvSpPr>
            <p:cNvPr id="10265" name="Text Box 25"/>
            <p:cNvSpPr txBox="1">
              <a:spLocks noChangeArrowheads="1"/>
            </p:cNvSpPr>
            <p:nvPr/>
          </p:nvSpPr>
          <p:spPr bwMode="auto">
            <a:xfrm>
              <a:off x="1297" y="5"/>
              <a:ext cx="795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defPPr/>
            </a:lstStyle>
            <a:p>
              <a:pPr algn="ctr"/>
              <a:r>
                <a:rPr lang="en-US" altLang="zh-CN" sz="2800" b="1">
                  <a:latin typeface="宋体" panose="02010600030101010101" pitchFamily="2" charset="-122"/>
                  <a:ea typeface="宋体" panose="02010600030101010101" pitchFamily="2" charset="-122"/>
                </a:rPr>
                <a:t>15</a:t>
              </a:r>
              <a:r>
                <a: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rPr>
                <a:t>千米</a:t>
              </a:r>
            </a:p>
          </p:txBody>
        </p:sp>
      </p:grpSp>
      <p:sp>
        <p:nvSpPr>
          <p:cNvPr id="10266" name="Line 26"/>
          <p:cNvSpPr>
            <a:spLocks noChangeShapeType="1"/>
          </p:cNvSpPr>
          <p:nvPr/>
        </p:nvSpPr>
        <p:spPr bwMode="auto">
          <a:xfrm flipV="1">
            <a:off x="4419600" y="1752600"/>
            <a:ext cx="1728788" cy="20574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</a:ln>
          <a:effectLst/>
        </p:spPr>
        <p:txBody>
          <a:bodyPr wrap="none" anchor="ctr"/>
          <a:lstStyle>
            <a:defPPr/>
          </a:lstStyle>
          <a:p>
            <a:endParaRPr lang="zh-CN" altLang="en-US"/>
          </a:p>
        </p:txBody>
      </p:sp>
      <p:sp>
        <p:nvSpPr>
          <p:cNvPr id="10267" name="未知"/>
          <p:cNvSpPr/>
          <p:nvPr/>
        </p:nvSpPr>
        <p:spPr bwMode="auto">
          <a:xfrm>
            <a:off x="4419600" y="3200400"/>
            <a:ext cx="288925" cy="157163"/>
          </a:xfrm>
          <a:custGeom>
            <a:avLst/>
            <a:gdLst/>
            <a:ahLst/>
            <a:cxnLst>
              <a:cxn ang="0">
                <a:pos x="0" y="53"/>
              </a:cxn>
              <a:cxn ang="0">
                <a:pos x="91" y="8"/>
              </a:cxn>
              <a:cxn ang="0">
                <a:pos x="182" y="99"/>
              </a:cxn>
            </a:cxnLst>
            <a:rect l="0" t="0" r="r" b="b"/>
            <a:pathLst>
              <a:path w="182" h="99">
                <a:moveTo>
                  <a:pt x="0" y="53"/>
                </a:moveTo>
                <a:cubicBezTo>
                  <a:pt x="30" y="26"/>
                  <a:pt x="61" y="0"/>
                  <a:pt x="91" y="8"/>
                </a:cubicBezTo>
                <a:cubicBezTo>
                  <a:pt x="121" y="16"/>
                  <a:pt x="167" y="84"/>
                  <a:pt x="182" y="99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round/>
          </a:ln>
          <a:effectLst/>
        </p:spPr>
        <p:txBody>
          <a:bodyPr wrap="none" anchor="ctr"/>
          <a:lstStyle>
            <a:defPPr/>
          </a:lstStyle>
          <a:p>
            <a:endParaRPr lang="zh-CN" altLang="en-US"/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4419600" y="2895600"/>
            <a:ext cx="68580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 algn="ctr"/>
            <a:r>
              <a:rPr lang="en-US" altLang="zh-CN" sz="1800">
                <a:solidFill>
                  <a:srgbClr val="FF0000"/>
                </a:solidFill>
                <a:ea typeface="宋体" panose="02010600030101010101" pitchFamily="2" charset="-122"/>
              </a:rPr>
              <a:t>40°</a:t>
            </a:r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6172200" y="785794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>
            <a:defPPr/>
          </a:lstStyle>
          <a:p>
            <a:pPr algn="ctr"/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20÷5=4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（厘米）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214282" y="928670"/>
            <a:ext cx="3571900" cy="224676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⑴海面上有一座灯塔，灯塔北偏东40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°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方向20千米处是清凉岛。你能在图中表示出它的位置吗？</a:t>
            </a:r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5715000" y="1600200"/>
            <a:ext cx="5334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>
            <a:defPPr/>
          </a:lstStyle>
          <a:p>
            <a:pPr algn="ctr"/>
            <a:r>
              <a:rPr lang="en-US" altLang="zh-CN" sz="400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0272" name="Rectangle 32"/>
          <p:cNvSpPr>
            <a:spLocks noChangeArrowheads="1"/>
          </p:cNvSpPr>
          <p:nvPr/>
        </p:nvSpPr>
        <p:spPr bwMode="auto">
          <a:xfrm>
            <a:off x="6096000" y="1752600"/>
            <a:ext cx="1143000" cy="609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>
            <a:defPPr/>
          </a:lstStyle>
          <a:p>
            <a:pPr algn="ctr"/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清凉岛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285720" y="4143380"/>
            <a:ext cx="3571900" cy="18002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⑵在灯塔南偏西40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°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方向15千米处是红枫岛。你能在图中表示出它的位置吗？</a:t>
            </a:r>
          </a:p>
        </p:txBody>
      </p:sp>
      <p:pic>
        <p:nvPicPr>
          <p:cNvPr id="10274" name="Picture 34" descr="图片19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 rot="2400000">
            <a:off x="4876800" y="762000"/>
            <a:ext cx="623888" cy="326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5105400" y="2743200"/>
            <a:ext cx="1143000" cy="609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>
            <a:defPPr/>
          </a:lstStyle>
          <a:p>
            <a:pPr algn="ctr"/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20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千米</a:t>
            </a:r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>
            <a:defPPr/>
          </a:lstStyle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新课学习</a:t>
            </a: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6" grpId="0" animBg="1"/>
      <p:bldP spid="10267" grpId="0" animBg="1"/>
      <p:bldP spid="10268" grpId="0"/>
      <p:bldP spid="10269" grpId="0"/>
      <p:bldP spid="10270" grpId="0"/>
      <p:bldP spid="10271" grpId="0"/>
      <p:bldP spid="10272" grpId="0"/>
      <p:bldP spid="10273" grpId="0"/>
      <p:bldP spid="1027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1155</Words>
  <Application>Microsoft Office PowerPoint</Application>
  <PresentationFormat>全屏显示(4:3)</PresentationFormat>
  <Paragraphs>251</Paragraphs>
  <Slides>20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0" baseType="lpstr">
      <vt:lpstr>黑体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</vt:lpstr>
      <vt:lpstr>青岛版初中数学七年级下册</vt:lpstr>
      <vt:lpstr>导入新课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结论总结</vt:lpstr>
      <vt:lpstr>PowerPoint 演示文稿</vt:lpstr>
      <vt:lpstr>PowerPoint 演示文稿</vt:lpstr>
      <vt:lpstr>课堂练习</vt:lpstr>
      <vt:lpstr>作业布置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2015-02-05T06:17:00Z</dcterms:created>
  <dcterms:modified xsi:type="dcterms:W3CDTF">2023-01-16T19:58:04Z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E3483DA2CA634C4E95E52A2F2D1C0504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