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9" r:id="rId5"/>
    <p:sldId id="301" r:id="rId6"/>
    <p:sldId id="267" r:id="rId7"/>
    <p:sldId id="294" r:id="rId8"/>
    <p:sldId id="302" r:id="rId9"/>
    <p:sldId id="273" r:id="rId10"/>
    <p:sldId id="298" r:id="rId11"/>
    <p:sldId id="299" r:id="rId12"/>
    <p:sldId id="300" r:id="rId13"/>
    <p:sldId id="276" r:id="rId1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CDE"/>
    <a:srgbClr val="FF0000"/>
    <a:srgbClr val="CC0000"/>
    <a:srgbClr val="FF3300"/>
    <a:srgbClr val="6600FF"/>
    <a:srgbClr val="FF9933"/>
    <a:srgbClr val="FFCC99"/>
    <a:srgbClr val="53B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83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3693-AB13-41C3-8D1D-5B7BE849ADC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FBA6-6341-4ACE-81F8-2021A9876D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8FBA6-6341-4ACE-81F8-2021A9876D1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5D4A-9AEB-4265-A1D1-C77FB6FEFF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69FA7-A6FE-4D0E-904A-B6D484911C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70F68-35A9-4E6D-8F3B-D30A252557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074E-AB3F-4BBB-B79E-80DC101C86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11291-18C3-4068-987C-EA819D3710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FA81D-3160-4E6E-B4A8-D42CDE281F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A668B-49D9-4D81-83EA-C256301706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DC82-55D1-447E-AF71-C577C8989B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E1C5F-BE68-4AB9-833C-3CC048D170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AAB50-2251-45D7-9579-CBC5441EC0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44F74EA4-9B9F-4E43-8AD1-46F985B8338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hyperlink" Target="../../index.htm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8.png"/><Relationship Id="rId3" Type="http://schemas.openxmlformats.org/officeDocument/2006/relationships/hyperlink" Target="../index.htm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15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8.png"/><Relationship Id="rId3" Type="http://schemas.openxmlformats.org/officeDocument/2006/relationships/hyperlink" Target="../index.htm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8.png"/><Relationship Id="rId3" Type="http://schemas.openxmlformats.org/officeDocument/2006/relationships/hyperlink" Target="../index.htm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../../index.htm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1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19.bin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png"/><Relationship Id="rId1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13.xml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slide" Target="slide9.xml"/><Relationship Id="rId19" Type="http://schemas.openxmlformats.org/officeDocument/2006/relationships/image" Target="../media/image10.wmf"/><Relationship Id="rId4" Type="http://schemas.openxmlformats.org/officeDocument/2006/relationships/hyperlink" Target="../../index.htm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13.xml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slide" Target="slide9.xml"/><Relationship Id="rId4" Type="http://schemas.openxmlformats.org/officeDocument/2006/relationships/hyperlink" Target="../../index.htm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hyperlink" Target="../../index.htm" TargetMode="External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slide" Target="slide9.xml"/><Relationship Id="rId4" Type="http://schemas.openxmlformats.org/officeDocument/2006/relationships/hyperlink" Target="../../index.htm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1.wmf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7.bin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5.png"/><Relationship Id="rId19" Type="http://schemas.openxmlformats.org/officeDocument/2006/relationships/oleObject" Target="../embeddings/oleObject6.bin"/><Relationship Id="rId4" Type="http://schemas.openxmlformats.org/officeDocument/2006/relationships/hyperlink" Target="../../index.htm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8.png"/><Relationship Id="rId22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6.wmf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12.bin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5.png"/><Relationship Id="rId19" Type="http://schemas.openxmlformats.org/officeDocument/2006/relationships/oleObject" Target="../embeddings/oleObject11.bin"/><Relationship Id="rId4" Type="http://schemas.openxmlformats.org/officeDocument/2006/relationships/hyperlink" Target="../../index.htm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8.png"/><Relationship Id="rId22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30.wmf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16.bin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png"/><Relationship Id="rId19" Type="http://schemas.openxmlformats.org/officeDocument/2006/relationships/oleObject" Target="../embeddings/oleObject15.bin"/><Relationship Id="rId4" Type="http://schemas.openxmlformats.org/officeDocument/2006/relationships/hyperlink" Target="../../index.htm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8.png"/><Relationship Id="rId22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34.emf"/><Relationship Id="rId3" Type="http://schemas.openxmlformats.org/officeDocument/2006/relationships/image" Target="../media/image35.png"/><Relationship Id="rId7" Type="http://schemas.openxmlformats.org/officeDocument/2006/relationships/slide" Target="slide6.xml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11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png"/><Relationship Id="rId4" Type="http://schemas.openxmlformats.org/officeDocument/2006/relationships/hyperlink" Target="../index.htm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1013" y="5805488"/>
            <a:ext cx="903287" cy="9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jtbq_016 副本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57800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习题精选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4724400"/>
            <a:ext cx="1085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例题讲解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9563" y="4221163"/>
            <a:ext cx="10858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基础知识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11863" y="3644900"/>
            <a:ext cx="108108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课堂总结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9563" y="5229225"/>
            <a:ext cx="10795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165225" y="6301484"/>
            <a:ext cx="6935788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hlinkClick r:id="rId3"/>
          </p:cNvPr>
          <p:cNvSpPr>
            <a:spLocks noChangeArrowheads="1"/>
          </p:cNvSpPr>
          <p:nvPr/>
        </p:nvSpPr>
        <p:spPr bwMode="auto">
          <a:xfrm>
            <a:off x="73025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55650" y="1230313"/>
            <a:ext cx="7126288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张卡片（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），从中任取一张．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）求取出的卡片是奇数的概率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）求取出的卡片是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的倍数的概率．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．随意掷出一个骰子，计算下列事件的可能性．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）掷出的数字能被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整除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）掷出的数字是质数．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）掷出的数字大于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6;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）掷出的数字小于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．如图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所示，环形靶上，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OA=AB=BC=CD=1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，任意射击，如果都能打中环形靶，那么落在哪个区域的概率大？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6100763" y="376237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6100763" y="4446588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0" y="339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5580063" y="2297113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76844" name="Rectangle 44"/>
          <p:cNvSpPr>
            <a:spLocks noChangeArrowheads="1"/>
          </p:cNvSpPr>
          <p:nvPr/>
        </p:nvSpPr>
        <p:spPr bwMode="auto">
          <a:xfrm>
            <a:off x="0" y="344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76867" name="Picture 67" descr="glossy_buttons_01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68" name="Picture 68" descr="glossy_buttons_01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69" name="Picture 69" descr="glossy_buttons_01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70" name="Picture 70" descr="glossy_buttons_01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71" name="Picture 71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72" name="Picture 72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76" name="Picture 7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04025" y="1341438"/>
            <a:ext cx="16208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73025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042988" y="1484313"/>
            <a:ext cx="72723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．六个同学分两组做游戏，他们分组的方法是：在一个装有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个红球和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个黄球的袋子中无放回的摸球，摸到同色的三个同学为一组，那么，第一个摸球和第二个摸球的同学恰为一组的概率有多大？前三个摸球的同学恰为一组的概率又是多少呢？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．甲、乙二人玩一个游戏：同时抛两个骰子，若两个骰子的点数之和是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时，甲获胜；若两个骰子的点数之和是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时，乙获胜．你认为这个游戏公平吗，为什么？</a:t>
            </a:r>
          </a:p>
        </p:txBody>
      </p: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5580063" y="2297113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pic>
        <p:nvPicPr>
          <p:cNvPr id="78915" name="Picture 67" descr="glossy_buttons_01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16" name="Picture 68" descr="glossy_buttons_01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17" name="Picture 69" descr="glossy_buttons_01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18" name="Picture 70" descr="glossy_buttons_01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19" name="Picture 71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20" name="Picture 72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73025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901700" y="1125538"/>
            <a:ext cx="78470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．有一种</a:t>
            </a:r>
            <a:r>
              <a:rPr lang="zh-CN" altLang="en-US" sz="2000" dirty="0"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天天彩选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的彩票，投注规则如下；你可以从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000-999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中任意选取一个整数作为一投注号码进行投注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中奖号码是位于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000-999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之间的一个整数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若你所选的号码与中奖号码相同，即可获奖．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）你能预测中奖的概率吗？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）请你估计一下：中奖号码中有两个相同数字（如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）的概率有多大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三个数字各不相同的概率有多大？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．有一个</a:t>
            </a:r>
            <a:r>
              <a:rPr lang="zh-CN" altLang="en-US" sz="2000" dirty="0"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摆地摊</a:t>
            </a:r>
            <a:r>
              <a:rPr lang="zh-CN" altLang="en-US" sz="2000" dirty="0"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的赌主，他拿出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个黑球，放在一个袋子里，让人摸球中奖，只要交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元钱，就可以从袋里摸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个球，如果摸到的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个球都是白球，可以得到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元的回报，若摸到的是其它的任何结果都没有回报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请计算一下中奖的机会，如果全校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名学生中，有一半学生每人摸了一回，赌主将从学生身上骗走多少钱？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6027738" y="403542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6027738" y="4719638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80955" name="Picture 59" descr="glossy_buttons_01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6" name="Picture 60" descr="glossy_buttons_01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7" name="Picture 61" descr="glossy_buttons_01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8" name="Picture 62" descr="glossy_buttons_01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59" name="Picture 63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60" name="Picture 64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836072" y="299244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35855" name="Picture 15" descr="温馨提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419475" y="1676400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ea typeface="黑体" panose="02010609060101010101" pitchFamily="49" charset="-122"/>
              </a:rPr>
              <a:t>课堂总结</a:t>
            </a:r>
          </a:p>
        </p:txBody>
      </p:sp>
      <p:pic>
        <p:nvPicPr>
          <p:cNvPr id="35862" name="Picture 22" descr="glossy_buttons_01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713" y="5949950"/>
            <a:ext cx="1439862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3" name="Picture 23" descr="glossy_buttons_012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7888" y="5949950"/>
            <a:ext cx="1441450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4" name="Picture 24" descr="glossy_buttons_012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02213" y="5949950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5" name="Picture 25" descr="glossy_buttons_012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5949950"/>
            <a:ext cx="151288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6" name="Picture 26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101013" y="5734050"/>
            <a:ext cx="7842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8" name="Picture 28" descr="jtbq_016 副本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0825" y="57800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5872" name="Group 32"/>
          <p:cNvGrpSpPr/>
          <p:nvPr/>
        </p:nvGrpSpPr>
        <p:grpSpPr bwMode="auto">
          <a:xfrm>
            <a:off x="1116013" y="2386013"/>
            <a:ext cx="7272337" cy="3173413"/>
            <a:chOff x="703" y="1503"/>
            <a:chExt cx="4581" cy="1999"/>
          </a:xfrm>
        </p:grpSpPr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703" y="1503"/>
              <a:ext cx="4581" cy="1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zh-CN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本节课我们设计了两个实验：抽签实验和掷骰子实验.通过这两个实验可以发现如下的规律：一般地，如果在一次实验中，共有m种可能的结果，并且它们发生的可能性都相等，事件A包含其中的n种结果，那么事件A发生的概率为 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</a:t>
              </a:r>
              <a:r>
                <a:rPr lang="zh-CN" altLang="zh-CN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zh-CN" sz="2200" dirty="0">
                  <a:latin typeface="黑体" panose="02010609060101010101" pitchFamily="49" charset="-122"/>
                  <a:ea typeface="黑体" panose="02010609060101010101" pitchFamily="49" charset="-122"/>
                </a:rPr>
                <a:t>然后，我们又学习了两种列举方法──列表法和树形图法，在实际题型中要根据不同条件选择不同的方法</a:t>
              </a:r>
              <a:r>
                <a:rPr lang="zh-CN" altLang="zh-CN" sz="2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  <a:r>
                <a:rPr lang="en-US" altLang="zh-CN" sz="2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aphicFrame>
          <p:nvGraphicFramePr>
            <p:cNvPr id="35869" name="Object 29"/>
            <p:cNvGraphicFramePr>
              <a:graphicFrameLocks noChangeAspect="1"/>
            </p:cNvGraphicFramePr>
            <p:nvPr/>
          </p:nvGraphicFramePr>
          <p:xfrm>
            <a:off x="1111" y="2568"/>
            <a:ext cx="771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8" name="公式" r:id="rId15" imgW="660400" imgH="393700" progId="Equation.3">
                    <p:embed/>
                  </p:oleObj>
                </mc:Choice>
                <mc:Fallback>
                  <p:oleObj name="公式" r:id="rId15" imgW="660400" imgH="3937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2568"/>
                          <a:ext cx="771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png-063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9225" y="4365625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glossy_buttons_01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glossy_buttons_012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glossy_buttons_01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glossy_buttons_012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55650" y="1052513"/>
            <a:ext cx="763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不管求什么事件的概率，我们都可以做大量的试验．求频率得概率，它具有普遍性，但求起来确实很麻烦，是否有比较简单的方法来求某些随机事件的概率呢？</a:t>
            </a:r>
          </a:p>
        </p:txBody>
      </p:sp>
      <p:pic>
        <p:nvPicPr>
          <p:cNvPr id="9254" name="Picture 38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5" name="Picture 39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684213" y="2205038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从分别标有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号的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根纸签中随机地抽取一根．抽出的号码有多少种可能？其抽到每一种号码的概率分别为多少？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684213" y="3068638"/>
            <a:ext cx="7632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掷一个骰子，向上的一面的点数有多少种可能？向上一面的点数是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的概率是多少？</a:t>
            </a:r>
          </a:p>
        </p:txBody>
      </p:sp>
      <p:sp>
        <p:nvSpPr>
          <p:cNvPr id="9281" name="Rectangle 6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9285" name="Group 69"/>
          <p:cNvGrpSpPr/>
          <p:nvPr/>
        </p:nvGrpSpPr>
        <p:grpSpPr bwMode="auto">
          <a:xfrm>
            <a:off x="1116013" y="3933825"/>
            <a:ext cx="7632700" cy="1441450"/>
            <a:chOff x="703" y="2477"/>
            <a:chExt cx="4808" cy="908"/>
          </a:xfrm>
        </p:grpSpPr>
        <p:sp>
          <p:nvSpPr>
            <p:cNvPr id="9279" name="Text Box 63"/>
            <p:cNvSpPr txBox="1">
              <a:spLocks noChangeArrowheads="1"/>
            </p:cNvSpPr>
            <p:nvPr/>
          </p:nvSpPr>
          <p:spPr bwMode="auto">
            <a:xfrm>
              <a:off x="703" y="2523"/>
              <a:ext cx="48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8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解答：（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）号码有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种可能，抽到每种号码的概率为     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. </a:t>
              </a:r>
            </a:p>
            <a:p>
              <a:pPr algn="just">
                <a:lnSpc>
                  <a:spcPct val="180000"/>
                </a:lnSpc>
              </a:pP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）点数有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种可能，向上一面点数是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的概率为      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9284" name="Group 68"/>
            <p:cNvGrpSpPr/>
            <p:nvPr/>
          </p:nvGrpSpPr>
          <p:grpSpPr bwMode="auto">
            <a:xfrm>
              <a:off x="4524" y="2477"/>
              <a:ext cx="579" cy="908"/>
              <a:chOff x="4524" y="2477"/>
              <a:chExt cx="579" cy="908"/>
            </a:xfrm>
          </p:grpSpPr>
          <p:graphicFrame>
            <p:nvGraphicFramePr>
              <p:cNvPr id="9280" name="Object 64"/>
              <p:cNvGraphicFramePr>
                <a:graphicFrameLocks noChangeAspect="1"/>
              </p:cNvGraphicFramePr>
              <p:nvPr/>
            </p:nvGraphicFramePr>
            <p:xfrm>
              <a:off x="4524" y="2477"/>
              <a:ext cx="216" cy="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4" name="公式" r:id="rId16" imgW="139700" imgH="393700" progId="Equation.3">
                      <p:embed/>
                    </p:oleObj>
                  </mc:Choice>
                  <mc:Fallback>
                    <p:oleObj name="公式" r:id="rId16" imgW="139700" imgH="393700" progId="Equation.3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4" y="2477"/>
                            <a:ext cx="216" cy="5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282" name="Object 66"/>
              <p:cNvGraphicFramePr>
                <a:graphicFrameLocks noChangeAspect="1"/>
              </p:cNvGraphicFramePr>
              <p:nvPr/>
            </p:nvGraphicFramePr>
            <p:xfrm>
              <a:off x="4873" y="2795"/>
              <a:ext cx="230" cy="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5" name="公式" r:id="rId18" imgW="152400" imgH="393700" progId="Equation.3">
                      <p:embed/>
                    </p:oleObj>
                  </mc:Choice>
                  <mc:Fallback>
                    <p:oleObj name="公式" r:id="rId18" imgW="152400" imgH="393700" progId="Equation.3">
                      <p:embed/>
                      <p:pic>
                        <p:nvPicPr>
                          <p:cNvPr id="0" name="Object 6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3" y="2795"/>
                            <a:ext cx="230" cy="5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" grpId="0"/>
      <p:bldP spid="92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4" name="Picture 32" descr="png-063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406900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900113" y="1316038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FF33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问题：</a:t>
            </a:r>
            <a:r>
              <a:rPr lang="zh-CN" altLang="en-US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以上两个试验有哪些共同的特点？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900113" y="2022475"/>
            <a:ext cx="748823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）一次试验中，可能出现的结果有限多个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）一次试验中，各种结果发生的可能性相等</a:t>
            </a:r>
            <a:r>
              <a:rPr lang="en-US" altLang="zh-CN" sz="2000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8253" name="Picture 61" descr="glossy_buttons_01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4" name="Picture 62" descr="glossy_buttons_012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5" name="Picture 63" descr="glossy_buttons_01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6" name="Picture 64" descr="glossy_buttons_012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7" name="Picture 65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58" name="Picture 66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8261" name="Group 69"/>
          <p:cNvGrpSpPr/>
          <p:nvPr/>
        </p:nvGrpSpPr>
        <p:grpSpPr bwMode="auto">
          <a:xfrm>
            <a:off x="1260475" y="2924175"/>
            <a:ext cx="6983413" cy="2233613"/>
            <a:chOff x="794" y="1842"/>
            <a:chExt cx="4399" cy="1407"/>
          </a:xfrm>
        </p:grpSpPr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794" y="1842"/>
              <a:ext cx="4399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200000"/>
                </a:lnSpc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归纳：一般地，如果在一次试验中，有</a:t>
              </a:r>
              <a:r>
                <a: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种可能的结果，并且它们发生的可能性都相等，事件</a:t>
              </a:r>
              <a:r>
                <a: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包含其中的</a:t>
              </a:r>
              <a:r>
                <a: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种结果，那么事件</a:t>
              </a:r>
              <a:r>
                <a: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发生的概率为</a:t>
              </a:r>
              <a:r>
                <a: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rPr>
                <a:t>P(A)=         .</a:t>
              </a:r>
            </a:p>
          </p:txBody>
        </p:sp>
        <p:graphicFrame>
          <p:nvGraphicFramePr>
            <p:cNvPr id="8259" name="Object 67"/>
            <p:cNvGraphicFramePr>
              <a:graphicFrameLocks noChangeAspect="1"/>
            </p:cNvGraphicFramePr>
            <p:nvPr/>
          </p:nvGraphicFramePr>
          <p:xfrm>
            <a:off x="2880" y="2568"/>
            <a:ext cx="332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7" name="公式" r:id="rId16" imgW="190500" imgH="393700" progId="Equation.3">
                    <p:embed/>
                  </p:oleObj>
                </mc:Choice>
                <mc:Fallback>
                  <p:oleObj name="公式" r:id="rId16" imgW="190500" imgH="393700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68"/>
                          <a:ext cx="332" cy="6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6" name="Picture 30" descr="png-063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406900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1187450" y="981075"/>
            <a:ext cx="684053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1】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小李手里有红桃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1,2,3,4,5,6,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从中任抽取一张牌，  </a:t>
            </a:r>
          </a:p>
          <a:p>
            <a:pPr algn="l"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观察其牌上的数字．求下列事件的概率．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牌上的数字为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牌上的数字为奇数；</a:t>
            </a:r>
          </a:p>
          <a:p>
            <a:pPr algn="l"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牌上的数字为大于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且小于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6.</a:t>
            </a:r>
          </a:p>
        </p:txBody>
      </p:sp>
      <p:pic>
        <p:nvPicPr>
          <p:cNvPr id="24640" name="Picture 64" descr="glossy_buttons_01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1" name="Picture 65" descr="glossy_buttons_012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2" name="Picture 66" descr="glossy_buttons_01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3" name="Picture 67" descr="glossy_buttons_01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4" name="Picture 68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45" name="Picture 69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1187450" y="3213100"/>
            <a:ext cx="6840538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任抽取一张牌子，其出现数字可能为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1,2,3,4,5,6,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   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种，这些数字出现的可能性相同．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（点数为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=1/6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P(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点数为奇数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)=3/6=1/2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）牌上的数字为大于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且小于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两种．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所以 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（点数大于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且小于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=1/3.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png-063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406900"/>
            <a:ext cx="1109663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87450" y="981075"/>
            <a:ext cx="68405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2】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所示，有一个转盘，转盘分成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个相同的扇形，颇色分为红、绿、黄三种颇色，指针的位置固定，转动转盘后任其自由停止．其中的某个扇形会恰好停在指</a:t>
            </a:r>
          </a:p>
          <a:p>
            <a:pPr algn="l">
              <a:lnSpc>
                <a:spcPct val="12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针所指的位里（指针指向两个扇形的交线时，当作指向右边的扇形），求下列事件的概率</a:t>
            </a:r>
          </a:p>
          <a:p>
            <a:pPr algn="l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）指针指向绿色；</a:t>
            </a:r>
          </a:p>
          <a:p>
            <a:pPr algn="l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(2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）指针指向红色或黄色</a:t>
            </a:r>
          </a:p>
          <a:p>
            <a:pPr algn="l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指针不指向红色．</a:t>
            </a:r>
          </a:p>
        </p:txBody>
      </p:sp>
      <p:pic>
        <p:nvPicPr>
          <p:cNvPr id="82948" name="Picture 4" descr="glossy_buttons_01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glossy_buttons_012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glossy_buttons_012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glossy_buttons_012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403350" y="4110038"/>
            <a:ext cx="6840538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(1) P(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指针指向绿色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)=1/4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（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P(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指针指向红色或黄色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)=3/4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（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P(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指针不指向红色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)=1/2.</a:t>
            </a:r>
          </a:p>
        </p:txBody>
      </p:sp>
      <p:sp>
        <p:nvSpPr>
          <p:cNvPr id="82968" name="Oval 24"/>
          <p:cNvSpPr>
            <a:spLocks noChangeArrowheads="1"/>
          </p:cNvSpPr>
          <p:nvPr/>
        </p:nvSpPr>
        <p:spPr bwMode="auto">
          <a:xfrm>
            <a:off x="6515100" y="2636838"/>
            <a:ext cx="1081088" cy="1081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6516688" y="3213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>
            <a:off x="7019925" y="26368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972" name="Text Box 28"/>
          <p:cNvSpPr txBox="1">
            <a:spLocks noChangeArrowheads="1"/>
          </p:cNvSpPr>
          <p:nvPr/>
        </p:nvSpPr>
        <p:spPr bwMode="auto">
          <a:xfrm>
            <a:off x="6588125" y="278130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红</a:t>
            </a:r>
          </a:p>
        </p:txBody>
      </p:sp>
      <p:sp>
        <p:nvSpPr>
          <p:cNvPr id="82973" name="Text Box 29"/>
          <p:cNvSpPr txBox="1">
            <a:spLocks noChangeArrowheads="1"/>
          </p:cNvSpPr>
          <p:nvPr/>
        </p:nvSpPr>
        <p:spPr bwMode="auto">
          <a:xfrm>
            <a:off x="7018338" y="2781300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红</a:t>
            </a:r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6588125" y="3206750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黄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7018338" y="3206750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绿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6445250" y="370998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图 一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1" name="Rectangle 1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827088" y="1125538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1】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抛掷一枚普通的正方体骰子，点数为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的概率是  （    ）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1187450" y="1916113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       B.       C.       D. </a:t>
            </a: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1476375" y="4652963"/>
            <a:ext cx="15827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答案：</a:t>
            </a:r>
            <a:r>
              <a:rPr lang="en-US" altLang="zh-CN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1574" name="Picture 70" descr="glossy_buttons_01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5" name="Picture 71" descr="glossy_buttons_012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6" name="Picture 72" descr="glossy_buttons_01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7" name="Picture 73" descr="glossy_buttons_01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8" name="Picture 74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9" name="Picture 75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83" name="Object 79"/>
          <p:cNvGraphicFramePr>
            <a:graphicFrameLocks noChangeAspect="1"/>
          </p:cNvGraphicFramePr>
          <p:nvPr/>
        </p:nvGraphicFramePr>
        <p:xfrm>
          <a:off x="1692275" y="1700213"/>
          <a:ext cx="3937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公式" r:id="rId15" imgW="152400" imgH="393700" progId="Equation.3">
                  <p:embed/>
                </p:oleObj>
              </mc:Choice>
              <mc:Fallback>
                <p:oleObj name="公式" r:id="rId15" imgW="152400" imgH="39370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3937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2" name="Object 78"/>
          <p:cNvGraphicFramePr>
            <a:graphicFrameLocks noChangeAspect="1"/>
          </p:cNvGraphicFramePr>
          <p:nvPr/>
        </p:nvGraphicFramePr>
        <p:xfrm>
          <a:off x="2843213" y="1628775"/>
          <a:ext cx="3952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公式" r:id="rId17" imgW="139700" imgH="393700" progId="Equation.3">
                  <p:embed/>
                </p:oleObj>
              </mc:Choice>
              <mc:Fallback>
                <p:oleObj name="公式" r:id="rId17" imgW="139700" imgH="39370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28775"/>
                        <a:ext cx="3952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1" name="Object 77"/>
          <p:cNvGraphicFramePr>
            <a:graphicFrameLocks noChangeAspect="1"/>
          </p:cNvGraphicFramePr>
          <p:nvPr/>
        </p:nvGraphicFramePr>
        <p:xfrm>
          <a:off x="4067175" y="1628775"/>
          <a:ext cx="420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公式" r:id="rId19" imgW="152400" imgH="393700" progId="Equation.3">
                  <p:embed/>
                </p:oleObj>
              </mc:Choice>
              <mc:Fallback>
                <p:oleObj name="公式" r:id="rId19" imgW="152400" imgH="3937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628775"/>
                        <a:ext cx="4206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0" name="Object 76"/>
          <p:cNvGraphicFramePr>
            <a:graphicFrameLocks noChangeAspect="1"/>
          </p:cNvGraphicFramePr>
          <p:nvPr/>
        </p:nvGraphicFramePr>
        <p:xfrm>
          <a:off x="5219700" y="1628775"/>
          <a:ext cx="3952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公式" r:id="rId21" imgW="139700" imgH="393700" progId="Equation.3">
                  <p:embed/>
                </p:oleObj>
              </mc:Choice>
              <mc:Fallback>
                <p:oleObj name="公式" r:id="rId21" imgW="139700" imgH="3937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628775"/>
                        <a:ext cx="3952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5724525" y="418147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 </a:t>
            </a:r>
            <a:endParaRPr lang="en-US" altLang="zh-CN" b="0"/>
          </a:p>
        </p:txBody>
      </p:sp>
      <p:grpSp>
        <p:nvGrpSpPr>
          <p:cNvPr id="21590" name="Group 86"/>
          <p:cNvGrpSpPr/>
          <p:nvPr/>
        </p:nvGrpSpPr>
        <p:grpSpPr bwMode="auto">
          <a:xfrm>
            <a:off x="827088" y="2924175"/>
            <a:ext cx="7488237" cy="1512888"/>
            <a:chOff x="521" y="1842"/>
            <a:chExt cx="4717" cy="953"/>
          </a:xfrm>
        </p:grpSpPr>
        <p:sp>
          <p:nvSpPr>
            <p:cNvPr id="21570" name="Text Box 66"/>
            <p:cNvSpPr txBox="1">
              <a:spLocks noChangeArrowheads="1"/>
            </p:cNvSpPr>
            <p:nvPr/>
          </p:nvSpPr>
          <p:spPr bwMode="auto">
            <a:xfrm>
              <a:off x="521" y="1842"/>
              <a:ext cx="4717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200000"/>
                </a:lnSpc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【</a:t>
              </a:r>
              <a:r>
                <a:rPr lang="zh-CN" altLang="en-US" sz="2000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解析</a:t>
              </a:r>
              <a:r>
                <a:rPr lang="en-US" altLang="zh-CN" sz="2000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】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正方体骰子的六个面是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至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的六个整数，六个数出现的机会是一样的都是   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.</a:t>
              </a:r>
            </a:p>
          </p:txBody>
        </p:sp>
        <p:graphicFrame>
          <p:nvGraphicFramePr>
            <p:cNvPr id="21589" name="Object 85"/>
            <p:cNvGraphicFramePr>
              <a:graphicFrameLocks noChangeAspect="1"/>
            </p:cNvGraphicFramePr>
            <p:nvPr/>
          </p:nvGraphicFramePr>
          <p:xfrm>
            <a:off x="1914" y="2296"/>
            <a:ext cx="195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2" name="公式" r:id="rId23" imgW="152400" imgH="393700" progId="Equation.3">
                    <p:embed/>
                  </p:oleObj>
                </mc:Choice>
                <mc:Fallback>
                  <p:oleObj name="公式" r:id="rId23" imgW="152400" imgH="393700" progId="Equation.3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4" y="2296"/>
                          <a:ext cx="195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187450" y="2251075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    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B.       C.  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D. 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331913" y="4437063"/>
            <a:ext cx="1582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答案：</a:t>
            </a:r>
            <a:r>
              <a:rPr lang="en-US" altLang="zh-CN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901700" y="1093788"/>
            <a:ext cx="6983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2】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随意掷一个均匀的骰子，朝上的点数是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的倍数的机会是（  ）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827088" y="2814638"/>
            <a:ext cx="74882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en-US" altLang="en-US" sz="2000" dirty="0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en-US" sz="20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正方体骰子的六个面是1至6的六个整数，六个数出现的机会是一样的都是 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，其中2、4、6都是2的倍数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8646" name="Picture 38" descr="glossy_buttons_01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7" name="Picture 39" descr="glossy_buttons_012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8" name="Picture 40" descr="glossy_buttons_01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glossy_buttons_01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1" name="Picture 43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654" name="Object 46"/>
          <p:cNvGraphicFramePr>
            <a:graphicFrameLocks noChangeAspect="1"/>
          </p:cNvGraphicFramePr>
          <p:nvPr/>
        </p:nvGraphicFramePr>
        <p:xfrm>
          <a:off x="1692275" y="1989138"/>
          <a:ext cx="4111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r:id="rId15" imgW="152400" imgH="393700" progId="Equation.DSMT4">
                  <p:embed/>
                </p:oleObj>
              </mc:Choice>
              <mc:Fallback>
                <p:oleObj r:id="rId15" imgW="152400" imgH="3937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89138"/>
                        <a:ext cx="411163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53" name="Object 45"/>
          <p:cNvGraphicFramePr>
            <a:graphicFrameLocks noChangeAspect="1"/>
          </p:cNvGraphicFramePr>
          <p:nvPr/>
        </p:nvGraphicFramePr>
        <p:xfrm>
          <a:off x="3368675" y="1989138"/>
          <a:ext cx="4111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r:id="rId17" imgW="152400" imgH="393700" progId="Equation.DSMT4">
                  <p:embed/>
                </p:oleObj>
              </mc:Choice>
              <mc:Fallback>
                <p:oleObj r:id="rId17" imgW="152400" imgH="3937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1989138"/>
                        <a:ext cx="411163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52" name="Object 44"/>
          <p:cNvGraphicFramePr>
            <a:graphicFrameLocks noChangeAspect="1"/>
          </p:cNvGraphicFramePr>
          <p:nvPr/>
        </p:nvGraphicFramePr>
        <p:xfrm>
          <a:off x="4665663" y="1989138"/>
          <a:ext cx="4111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r:id="rId19" imgW="152400" imgH="393700" progId="Equation.DSMT4">
                  <p:embed/>
                </p:oleObj>
              </mc:Choice>
              <mc:Fallback>
                <p:oleObj r:id="rId19" imgW="152400" imgH="3937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1989138"/>
                        <a:ext cx="411162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0" y="2468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5076825" y="4818063"/>
            <a:ext cx="288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  </a:t>
            </a:r>
            <a:endParaRPr lang="en-US" altLang="zh-CN" b="0"/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8659" name="Object 51"/>
          <p:cNvGraphicFramePr>
            <a:graphicFrameLocks noChangeAspect="1"/>
          </p:cNvGraphicFramePr>
          <p:nvPr/>
        </p:nvGraphicFramePr>
        <p:xfrm>
          <a:off x="3009900" y="3357563"/>
          <a:ext cx="3381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8" name="公式" r:id="rId21" imgW="152400" imgH="393700" progId="Equation.3">
                  <p:embed/>
                </p:oleObj>
              </mc:Choice>
              <mc:Fallback>
                <p:oleObj name="公式" r:id="rId21" imgW="152400" imgH="3937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357563"/>
                        <a:ext cx="338138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27088" y="2947988"/>
            <a:ext cx="74882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【解析】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将六只袜子分别标上</a:t>
            </a:r>
            <a:r>
              <a:rPr lang="zh-CN" altLang="zh-CN" sz="200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白1、白2、白3、白4、黑1、黑2</a:t>
            </a:r>
            <a:r>
              <a:rPr lang="zh-CN" altLang="zh-CN" sz="200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摸出的两只的情况列举出来为</a:t>
            </a:r>
            <a:r>
              <a:rPr lang="zh-CN" altLang="zh-CN" sz="200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白1白2、白1白3、白1白4、白1黑1、白1黑2、白2白3、白2白4、</a:t>
            </a:r>
            <a:r>
              <a:rPr lang="zh-CN" altLang="zh-CN" sz="200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黑1黑2</a:t>
            </a:r>
            <a:r>
              <a:rPr lang="zh-CN" altLang="zh-CN" sz="200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共15种等可能的结果，其中有7种是成为一双的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994" name="Rectangle 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0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187450" y="2251075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A.    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B.    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C.  </a:t>
            </a:r>
            <a:r>
              <a:rPr lang="en-US" altLang="zh-CN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D. </a:t>
            </a:r>
            <a:endParaRPr lang="en-US" altLang="zh-CN" sz="2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58888" y="5229225"/>
            <a:ext cx="15827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答案：</a:t>
            </a:r>
            <a:r>
              <a:rPr lang="en-US" altLang="zh-CN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01700" y="1093788"/>
            <a:ext cx="748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3】</a:t>
            </a:r>
            <a:r>
              <a:rPr lang="zh-CN" altLang="en-US" sz="2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抽屉里放着两双白袜子和一双黑袜子，除颜色不同外，其余都一样，随意摸出两只，能构成一双的概率为   （    ）</a:t>
            </a:r>
          </a:p>
        </p:txBody>
      </p:sp>
      <p:pic>
        <p:nvPicPr>
          <p:cNvPr id="84999" name="Picture 7" descr="glossy_buttons_01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glossy_buttons_012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glossy_buttons_01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glossy_buttons_01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1763713" y="1801813"/>
          <a:ext cx="463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公式" r:id="rId15" imgW="139700" imgH="393700" progId="Equation.3">
                  <p:embed/>
                </p:oleObj>
              </mc:Choice>
              <mc:Fallback>
                <p:oleObj name="公式" r:id="rId15" imgW="139700" imgH="3937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801813"/>
                        <a:ext cx="4635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3348038" y="1844675"/>
          <a:ext cx="4635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公式" r:id="rId17" imgW="139700" imgH="393700" progId="Equation.3">
                  <p:embed/>
                </p:oleObj>
              </mc:Choice>
              <mc:Fallback>
                <p:oleObj name="公式" r:id="rId17" imgW="139700" imgH="393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844675"/>
                        <a:ext cx="463550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4716463" y="1803400"/>
          <a:ext cx="6477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公式" r:id="rId19" imgW="203200" imgH="393700" progId="Equation.3">
                  <p:embed/>
                </p:oleObj>
              </mc:Choice>
              <mc:Fallback>
                <p:oleObj name="公式" r:id="rId19" imgW="203200" imgH="3937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803400"/>
                        <a:ext cx="647700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5949950" y="1801813"/>
          <a:ext cx="4937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公式" r:id="rId21" imgW="152400" imgH="393700" progId="Equation.3">
                  <p:embed/>
                </p:oleObj>
              </mc:Choice>
              <mc:Fallback>
                <p:oleObj name="公式" r:id="rId21" imgW="152400" imgH="3937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801813"/>
                        <a:ext cx="493713" cy="126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0" y="381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973138" y="1125538"/>
            <a:ext cx="74866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．小明给同学打电话，但是只记得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8635*458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，其中*位的数字记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不清了，若他随意将一个数字填入*位，能拨通的机会是   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．某班有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名学生，其中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型血的学生有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型血的学生有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型血的学生有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型血的学生有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名，随意找出一名</a:t>
            </a:r>
          </a:p>
          <a:p>
            <a:pPr>
              <a:lnSpc>
                <a:spcPct val="120000"/>
              </a:lnSpc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学生是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型血的概率是  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．从一副去掉大小王洗匀后的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张扑克牌中，任意抽出一张，抽到的是梅花的概率为     ，抽到的是红桃的概率是       ． </a:t>
            </a:r>
          </a:p>
          <a:p>
            <a:pPr>
              <a:lnSpc>
                <a:spcPct val="12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．从装有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个红球和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个蓝球的袋中，很快搅匀后取出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个，估计它是白球的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机会为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是红球的机会为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是蓝球的机会为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________. </a:t>
            </a:r>
          </a:p>
        </p:txBody>
      </p:sp>
      <p:sp>
        <p:nvSpPr>
          <p:cNvPr id="31781" name="Rectangle 37">
            <a:hlinkClick r:id="rId4"/>
          </p:cNvPr>
          <p:cNvSpPr>
            <a:spLocks noChangeArrowheads="1"/>
          </p:cNvSpPr>
          <p:nvPr/>
        </p:nvSpPr>
        <p:spPr bwMode="auto">
          <a:xfrm>
            <a:off x="73025" y="4868863"/>
            <a:ext cx="1042988" cy="576262"/>
          </a:xfrm>
          <a:prstGeom prst="rect">
            <a:avLst/>
          </a:prstGeom>
          <a:solidFill>
            <a:schemeClr val="bg1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829" name="Rectangle 85"/>
          <p:cNvSpPr>
            <a:spLocks noChangeArrowheads="1"/>
          </p:cNvSpPr>
          <p:nvPr/>
        </p:nvSpPr>
        <p:spPr bwMode="auto">
          <a:xfrm>
            <a:off x="6100763" y="3525838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6100763" y="4189413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1000" b="0">
                <a:cs typeface="Times New Roman" panose="02020603050405020304" pitchFamily="18" charset="0"/>
              </a:rPr>
              <a:t> </a:t>
            </a:r>
            <a:endParaRPr lang="en-US" altLang="zh-CN" b="0"/>
          </a:p>
        </p:txBody>
      </p:sp>
      <p:sp>
        <p:nvSpPr>
          <p:cNvPr id="31841" name="Rectangle 97"/>
          <p:cNvSpPr>
            <a:spLocks noChangeArrowheads="1"/>
          </p:cNvSpPr>
          <p:nvPr/>
        </p:nvSpPr>
        <p:spPr bwMode="auto">
          <a:xfrm>
            <a:off x="1763713" y="5553075"/>
            <a:ext cx="56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</a:p>
        </p:txBody>
      </p:sp>
      <p:pic>
        <p:nvPicPr>
          <p:cNvPr id="31844" name="Picture 100" descr="glossy_buttons_012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6021388"/>
            <a:ext cx="14398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5" name="Picture 101" descr="glossy_buttons_012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3425" y="6021388"/>
            <a:ext cx="144145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6" name="Picture 102" descr="glossy_buttons_012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57750" y="6021388"/>
            <a:ext cx="1441450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" name="Picture 103" descr="glossy_buttons_01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0638" y="6021388"/>
            <a:ext cx="1512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8" name="Picture 104" descr="jtbq_01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6263" y="5842000"/>
            <a:ext cx="827087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9" name="Picture 105" descr="jtbq_01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3063" y="5834063"/>
            <a:ext cx="835025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50" name="Rectangle 106"/>
          <p:cNvSpPr>
            <a:spLocks noChangeArrowheads="1"/>
          </p:cNvSpPr>
          <p:nvPr/>
        </p:nvSpPr>
        <p:spPr bwMode="auto">
          <a:xfrm>
            <a:off x="5148263" y="5192713"/>
            <a:ext cx="56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30%</a:t>
            </a:r>
          </a:p>
        </p:txBody>
      </p:sp>
      <p:sp>
        <p:nvSpPr>
          <p:cNvPr id="31851" name="Rectangle 107"/>
          <p:cNvSpPr>
            <a:spLocks noChangeArrowheads="1"/>
          </p:cNvSpPr>
          <p:nvPr/>
        </p:nvSpPr>
        <p:spPr bwMode="auto">
          <a:xfrm>
            <a:off x="2195513" y="5192713"/>
            <a:ext cx="569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20%</a:t>
            </a:r>
          </a:p>
        </p:txBody>
      </p:sp>
      <p:sp>
        <p:nvSpPr>
          <p:cNvPr id="31852" name="Rectangle 108"/>
          <p:cNvSpPr>
            <a:spLocks noChangeArrowheads="1"/>
          </p:cNvSpPr>
          <p:nvPr/>
        </p:nvSpPr>
        <p:spPr bwMode="auto">
          <a:xfrm>
            <a:off x="7308850" y="4040188"/>
            <a:ext cx="5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25%</a:t>
            </a:r>
          </a:p>
        </p:txBody>
      </p:sp>
      <p:sp>
        <p:nvSpPr>
          <p:cNvPr id="31853" name="Rectangle 109"/>
          <p:cNvSpPr>
            <a:spLocks noChangeArrowheads="1"/>
          </p:cNvSpPr>
          <p:nvPr/>
        </p:nvSpPr>
        <p:spPr bwMode="auto">
          <a:xfrm>
            <a:off x="3857625" y="4040188"/>
            <a:ext cx="569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25%</a:t>
            </a:r>
          </a:p>
        </p:txBody>
      </p:sp>
      <p:sp>
        <p:nvSpPr>
          <p:cNvPr id="31854" name="Line 110"/>
          <p:cNvSpPr>
            <a:spLocks noChangeShapeType="1"/>
          </p:cNvSpPr>
          <p:nvPr/>
        </p:nvSpPr>
        <p:spPr bwMode="auto">
          <a:xfrm>
            <a:off x="3924300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55" name="Line 111"/>
          <p:cNvSpPr>
            <a:spLocks noChangeShapeType="1"/>
          </p:cNvSpPr>
          <p:nvPr/>
        </p:nvSpPr>
        <p:spPr bwMode="auto">
          <a:xfrm>
            <a:off x="7308850" y="44370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856" name="Object 112"/>
          <p:cNvGraphicFramePr>
            <a:graphicFrameLocks noChangeAspect="1"/>
          </p:cNvGraphicFramePr>
          <p:nvPr/>
        </p:nvGraphicFramePr>
        <p:xfrm>
          <a:off x="3851275" y="2997200"/>
          <a:ext cx="420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公式" r:id="rId15" imgW="304800" imgH="520700" progId="Equation.3">
                  <p:embed/>
                </p:oleObj>
              </mc:Choice>
              <mc:Fallback>
                <p:oleObj name="公式" r:id="rId15" imgW="304800" imgH="5207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997200"/>
                        <a:ext cx="4206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58" name="Object 114"/>
          <p:cNvGraphicFramePr>
            <a:graphicFrameLocks noChangeAspect="1"/>
          </p:cNvGraphicFramePr>
          <p:nvPr/>
        </p:nvGraphicFramePr>
        <p:xfrm>
          <a:off x="7451725" y="1484313"/>
          <a:ext cx="4556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公式" r:id="rId17" imgW="266700" imgH="520700" progId="Equation.3">
                  <p:embed/>
                </p:oleObj>
              </mc:Choice>
              <mc:Fallback>
                <p:oleObj name="公式" r:id="rId17" imgW="266700" imgH="52070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484313"/>
                        <a:ext cx="455613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60" name="Line 116"/>
          <p:cNvSpPr>
            <a:spLocks noChangeShapeType="1"/>
          </p:cNvSpPr>
          <p:nvPr/>
        </p:nvSpPr>
        <p:spPr bwMode="auto">
          <a:xfrm>
            <a:off x="7380288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61" name="Line 117"/>
          <p:cNvSpPr>
            <a:spLocks noChangeShapeType="1"/>
          </p:cNvSpPr>
          <p:nvPr/>
        </p:nvSpPr>
        <p:spPr bwMode="auto">
          <a:xfrm>
            <a:off x="3851275" y="3716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1" grpId="0"/>
      <p:bldP spid="31850" grpId="0"/>
      <p:bldP spid="31851" grpId="0"/>
      <p:bldP spid="31852" grpId="0"/>
      <p:bldP spid="3185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Microsoft Office PowerPoint</Application>
  <PresentationFormat>全屏显示(4:3)</PresentationFormat>
  <Paragraphs>98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公式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2008-06-25T09:07:00Z</dcterms:created>
  <dcterms:modified xsi:type="dcterms:W3CDTF">2023-01-16T19:58:17Z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1C59FFB5FD8D4A95BCAB7B75184A42F8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