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68" r:id="rId2"/>
    <p:sldId id="330" r:id="rId3"/>
    <p:sldId id="314" r:id="rId4"/>
    <p:sldId id="335" r:id="rId5"/>
    <p:sldId id="336" r:id="rId6"/>
    <p:sldId id="323" r:id="rId7"/>
    <p:sldId id="321" r:id="rId8"/>
    <p:sldId id="322" r:id="rId9"/>
    <p:sldId id="338" r:id="rId10"/>
    <p:sldId id="331" r:id="rId11"/>
    <p:sldId id="332" r:id="rId12"/>
    <p:sldId id="339" r:id="rId13"/>
    <p:sldId id="340" r:id="rId14"/>
    <p:sldId id="329" r:id="rId15"/>
    <p:sldId id="341" r:id="rId16"/>
    <p:sldId id="342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幼圆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CCE8CF"/>
    <a:srgbClr val="CFE5F6"/>
    <a:srgbClr val="E9F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3525" autoAdjust="0"/>
  </p:normalViewPr>
  <p:slideViewPr>
    <p:cSldViewPr>
      <p:cViewPr>
        <p:scale>
          <a:sx n="100" d="100"/>
          <a:sy n="100" d="100"/>
        </p:scale>
        <p:origin x="-282" y="-264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DA218D5-1E50-41A2-B92E-8D6E8C03423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C408F089-5F72-4218-BD4E-36914E65DD9D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6C72298A-29FE-4BCA-BA3F-E96E10B5787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ea typeface="宋体" panose="02010600030101010101" pitchFamily="2" charset="-122"/>
              </a:defRPr>
            </a:lvl1pPr>
          </a:lstStyle>
          <a:p>
            <a:fld id="{2FE7BAF4-A4D6-47A0-8AAD-BD1EDFF987B6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73AA8408-E409-470C-83A0-0D84796F61EF}" type="slidenum">
              <a:rPr lang="zh-CN" altLang="en-US">
                <a:ea typeface="宋体" panose="02010600030101010101" pitchFamily="2" charset="-122"/>
              </a:rPr>
              <a:t>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1CC210F-21CC-4692-93B7-735DF000066A}" type="slidenum">
              <a:rPr lang="zh-CN" altLang="en-US">
                <a:ea typeface="宋体" panose="02010600030101010101" pitchFamily="2" charset="-122"/>
              </a:rPr>
              <a:t>3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E7BAF4-A4D6-47A0-8AAD-BD1EDFF987B6}" type="slidenum">
              <a:rPr lang="zh-CN" altLang="en-US" smtClean="0"/>
              <a:t>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20159D64-84FB-4CB2-B0B5-A09D422332C6}" type="slidenum">
              <a:rPr lang="zh-CN" altLang="en-US">
                <a:ea typeface="宋体" panose="02010600030101010101" pitchFamily="2" charset="-122"/>
              </a:rPr>
              <a:t>8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84917C13-2E7F-4D8C-81C5-811A8B0968EF}" type="slidenum">
              <a:rPr lang="zh-CN" altLang="en-US">
                <a:ea typeface="宋体" panose="02010600030101010101" pitchFamily="2" charset="-122"/>
              </a:rPr>
              <a:t>9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CE670924-044E-4356-80C1-D15E5CE57366}" type="slidenum">
              <a:rPr lang="zh-CN" altLang="en-US">
                <a:ea typeface="宋体" panose="02010600030101010101" pitchFamily="2" charset="-122"/>
              </a:rPr>
              <a:t>10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47A0BE70-8716-437D-8F15-182E396521FA}" type="slidenum">
              <a:rPr lang="zh-CN" altLang="en-US">
                <a:ea typeface="宋体" panose="02010600030101010101" pitchFamily="2" charset="-122"/>
              </a:rPr>
              <a:t>11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fld id="{5E5E7FB7-4B08-4820-8CC7-7625B0283EFD}" type="slidenum">
              <a:rPr lang="zh-CN" altLang="en-US">
                <a:ea typeface="宋体" panose="02010600030101010101" pitchFamily="2" charset="-122"/>
              </a:rPr>
              <a:t>14</a:t>
            </a:fld>
            <a:endParaRPr lang="en-US" altLang="zh-CN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716338"/>
            <a:ext cx="9144000" cy="314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7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61913"/>
            <a:ext cx="1203325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1"/>
          <p:cNvPicPr>
            <a:picLocks noChangeAspect="1"/>
          </p:cNvPicPr>
          <p:nvPr userDrawn="1"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19763" y="4041775"/>
            <a:ext cx="3100387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KSO_CT2"/>
          <p:cNvSpPr>
            <a:spLocks noGrp="1"/>
          </p:cNvSpPr>
          <p:nvPr>
            <p:ph type="subTitle" idx="1"/>
          </p:nvPr>
        </p:nvSpPr>
        <p:spPr>
          <a:xfrm>
            <a:off x="1835697" y="692696"/>
            <a:ext cx="5688632" cy="62158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 dirty="0" smtClean="0"/>
          </a:p>
        </p:txBody>
      </p:sp>
      <p:sp>
        <p:nvSpPr>
          <p:cNvPr id="11" name="KSO_BT1"/>
          <p:cNvSpPr>
            <a:spLocks noGrp="1"/>
          </p:cNvSpPr>
          <p:nvPr>
            <p:ph type="title"/>
          </p:nvPr>
        </p:nvSpPr>
        <p:spPr>
          <a:xfrm>
            <a:off x="390382" y="2131838"/>
            <a:ext cx="8363236" cy="1513186"/>
          </a:xfrm>
          <a:prstGeom prst="rect">
            <a:avLst/>
          </a:prstGeom>
        </p:spPr>
        <p:txBody>
          <a:bodyPr/>
          <a:lstStyle>
            <a:lvl1pPr algn="ctr">
              <a:defRPr sz="4200" baseline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>
          <a:xfrm>
            <a:off x="3028950" y="6356350"/>
            <a:ext cx="30861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9"/>
          <p:cNvPicPr>
            <a:picLocks noChangeAspect="1"/>
          </p:cNvPicPr>
          <p:nvPr userDrawn="1"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6356350"/>
            <a:ext cx="9145588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图片 18"/>
          <p:cNvPicPr>
            <a:picLocks noChangeAspect="1"/>
          </p:cNvPicPr>
          <p:nvPr/>
        </p:nvPicPr>
        <p:blipFill>
          <a:blip r:embed="rId7" cstate="email"/>
          <a:srcRect b="-53171"/>
          <a:stretch>
            <a:fillRect/>
          </a:stretch>
        </p:blipFill>
        <p:spPr bwMode="auto">
          <a:xfrm>
            <a:off x="0" y="-1588"/>
            <a:ext cx="9144000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zh-CN"/>
          </a:p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 kern="1200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357505" indent="-357505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Blip>
          <a:blip r:embed="rId8"/>
        </a:buBlip>
        <a:defRPr sz="2000" kern="1200">
          <a:solidFill>
            <a:srgbClr val="BF9000"/>
          </a:solidFill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357505" indent="-35750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79E2D8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Lesson15__Let&#8217;s__chant&#35838;&#25991;&#21160;&#30011;.SW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file:///E:\3&#19979;&#35838;&#20214;\Unit3%20This%20is%20my%20father\Lesson16%20&#25945;&#23398;&#35838;&#20214;\grandfather_128k.mp3" TargetMode="External"/><Relationship Id="rId1" Type="http://schemas.microsoft.com/office/2007/relationships/media" Target="file:///E:\3&#19979;&#35838;&#20214;\Unit3%20This%20is%20my%20father\Lesson16%20&#25945;&#23398;&#35838;&#20214;\grandfather_128k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4.png"/><Relationship Id="rId2" Type="http://schemas.openxmlformats.org/officeDocument/2006/relationships/audio" Target="file:///E:\3&#19979;&#35838;&#20214;\Unit3%20This%20is%20my%20father\Lesson16%20&#25945;&#23398;&#35838;&#20214;\grandmother_128k.mp3" TargetMode="External"/><Relationship Id="rId1" Type="http://schemas.microsoft.com/office/2007/relationships/media" Target="file:///E:\3&#19979;&#35838;&#20214;\Unit3%20This%20is%20my%20father\Lesson16%20&#25945;&#23398;&#35838;&#20214;\grandmother_128k.mp3" TargetMode="Externa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Lesson16__Just__talk&#35838;&#25991;&#21160;&#30011;.SW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file:///E:\3&#19979;&#35838;&#20214;\Unit3%20This%20is%20my%20father\Lesson16%20&#25945;&#23398;&#35838;&#20214;\L16TALK04_128k.mp3" TargetMode="External"/><Relationship Id="rId13" Type="http://schemas.openxmlformats.org/officeDocument/2006/relationships/image" Target="../media/image13.png"/><Relationship Id="rId3" Type="http://schemas.microsoft.com/office/2007/relationships/media" Target="file:///E:\3&#19979;&#35838;&#20214;\Unit3%20This%20is%20my%20father\Lesson16%20&#25945;&#23398;&#35838;&#20214;\L16TALK02_128k.mp3" TargetMode="External"/><Relationship Id="rId7" Type="http://schemas.microsoft.com/office/2007/relationships/media" Target="file:///E:\3&#19979;&#35838;&#20214;\Unit3%20This%20is%20my%20father\Lesson16%20&#25945;&#23398;&#35838;&#20214;\L16TALK04_128k.mp3" TargetMode="External"/><Relationship Id="rId12" Type="http://schemas.openxmlformats.org/officeDocument/2006/relationships/notesSlide" Target="../notesSlides/notesSlide4.xml"/><Relationship Id="rId2" Type="http://schemas.openxmlformats.org/officeDocument/2006/relationships/audio" Target="file:///E:\3&#19979;&#35838;&#20214;\Unit3%20This%20is%20my%20father\Lesson16%20&#25945;&#23398;&#35838;&#20214;\L16TALK01_128k.mp3" TargetMode="External"/><Relationship Id="rId1" Type="http://schemas.microsoft.com/office/2007/relationships/media" Target="file:///E:\3&#19979;&#35838;&#20214;\Unit3%20This%20is%20my%20father\Lesson16%20&#25945;&#23398;&#35838;&#20214;\L16TALK01_128k.mp3" TargetMode="External"/><Relationship Id="rId6" Type="http://schemas.openxmlformats.org/officeDocument/2006/relationships/audio" Target="file:///E:\3&#19979;&#35838;&#20214;\Unit3%20This%20is%20my%20father\Lesson16%20&#25945;&#23398;&#35838;&#20214;\L16TALK03_128k.mp3" TargetMode="External"/><Relationship Id="rId11" Type="http://schemas.openxmlformats.org/officeDocument/2006/relationships/slideLayout" Target="../slideLayouts/slideLayout3.xml"/><Relationship Id="rId5" Type="http://schemas.microsoft.com/office/2007/relationships/media" Target="file:///E:\3&#19979;&#35838;&#20214;\Unit3%20This%20is%20my%20father\Lesson16%20&#25945;&#23398;&#35838;&#20214;\L16TALK03_128k.mp3" TargetMode="External"/><Relationship Id="rId10" Type="http://schemas.openxmlformats.org/officeDocument/2006/relationships/audio" Target="file:///E:\3&#19979;&#35838;&#20214;\Unit3%20This%20is%20my%20father\Lesson16%20&#25945;&#23398;&#35838;&#20214;\L16TALK05_128k.mp3" TargetMode="External"/><Relationship Id="rId4" Type="http://schemas.openxmlformats.org/officeDocument/2006/relationships/audio" Target="file:///E:\3&#19979;&#35838;&#20214;\Unit3%20This%20is%20my%20father\Lesson16%20&#25945;&#23398;&#35838;&#20214;\L16TALK02_128k.mp3" TargetMode="External"/><Relationship Id="rId9" Type="http://schemas.microsoft.com/office/2007/relationships/media" Target="file:///E:\3&#19979;&#35838;&#20214;\Unit3%20This%20is%20my%20father\Lesson16%20&#25945;&#23398;&#35838;&#20214;\L16TALK05_128k.mp3" TargetMode="External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3"/>
          <p:cNvSpPr>
            <a:spLocks noGrp="1"/>
          </p:cNvSpPr>
          <p:nvPr>
            <p:ph type="title"/>
          </p:nvPr>
        </p:nvSpPr>
        <p:spPr bwMode="auto">
          <a:xfrm>
            <a:off x="381000" y="2276872"/>
            <a:ext cx="8362950" cy="100806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>
              <a:defRPr/>
            </a:pPr>
            <a:r>
              <a:rPr lang="en-US" altLang="zh-CN" sz="5400" dirty="0" smtClean="0">
                <a:solidFill>
                  <a:schemeClr val="bg2">
                    <a:lumMod val="50000"/>
                  </a:schemeClr>
                </a:solidFill>
              </a:rPr>
              <a:t>Unit3 This is my father.</a:t>
            </a:r>
            <a:endParaRPr lang="zh-CN" altLang="en-US" sz="54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1547664" y="836712"/>
            <a:ext cx="6048672" cy="494953"/>
          </a:xfrm>
        </p:spPr>
        <p:txBody>
          <a:bodyPr/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CN" altLang="en-US" dirty="0" smtClean="0"/>
              <a:t>人教精通版三年级下册</a:t>
            </a: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2731644" y="3932287"/>
            <a:ext cx="3554179" cy="5324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600" b="1" kern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600" b="1" kern="0" dirty="0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3072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3072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1412875"/>
            <a:ext cx="27717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92725" y="1412875"/>
            <a:ext cx="2951163" cy="312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圆角矩形标注 7"/>
          <p:cNvSpPr/>
          <p:nvPr/>
        </p:nvSpPr>
        <p:spPr>
          <a:xfrm>
            <a:off x="935038" y="4292600"/>
            <a:ext cx="3565525" cy="792163"/>
          </a:xfrm>
          <a:prstGeom prst="wedgeRoundRectCallout">
            <a:avLst>
              <a:gd name="adj1" fmla="val 4674"/>
              <a:gd name="adj2" fmla="val -176954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Who’s this?</a:t>
            </a:r>
            <a:endParaRPr lang="zh-CN" altLang="en-US" sz="2800" dirty="0"/>
          </a:p>
        </p:txBody>
      </p:sp>
      <p:sp>
        <p:nvSpPr>
          <p:cNvPr id="9" name="圆角矩形标注 8"/>
          <p:cNvSpPr/>
          <p:nvPr/>
        </p:nvSpPr>
        <p:spPr>
          <a:xfrm>
            <a:off x="4787900" y="4800600"/>
            <a:ext cx="3960813" cy="819150"/>
          </a:xfrm>
          <a:prstGeom prst="wedgeRoundRectCallout">
            <a:avLst>
              <a:gd name="adj1" fmla="val 13421"/>
              <a:gd name="adj2" fmla="val -10457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This is my father.</a:t>
            </a:r>
            <a:endParaRPr lang="zh-CN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68" y="604714"/>
            <a:ext cx="8674768" cy="6232358"/>
          </a:xfrm>
          <a:prstGeom prst="rect">
            <a:avLst/>
          </a:prstGeom>
        </p:spPr>
      </p:pic>
      <p:pic>
        <p:nvPicPr>
          <p:cNvPr id="32770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468313" y="836613"/>
            <a:ext cx="4103687" cy="792162"/>
          </a:xfrm>
          <a:prstGeom prst="wedgeRoundRectCallout">
            <a:avLst>
              <a:gd name="adj1" fmla="val 40348"/>
              <a:gd name="adj2" fmla="val 83161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36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Who’s that?</a:t>
            </a:r>
            <a:endParaRPr lang="zh-CN" altLang="en-US" sz="2800" dirty="0"/>
          </a:p>
        </p:txBody>
      </p:sp>
      <p:sp>
        <p:nvSpPr>
          <p:cNvPr id="14" name="圆角矩形标注 13"/>
          <p:cNvSpPr/>
          <p:nvPr/>
        </p:nvSpPr>
        <p:spPr>
          <a:xfrm>
            <a:off x="395288" y="5013325"/>
            <a:ext cx="5040312" cy="863600"/>
          </a:xfrm>
          <a:prstGeom prst="wedgeRoundRectCallout">
            <a:avLst>
              <a:gd name="adj1" fmla="val 43400"/>
              <a:gd name="adj2" fmla="val -12044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altLang="zh-CN" sz="40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That’s my teacher.</a:t>
            </a:r>
            <a:endParaRPr lang="zh-CN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1279525"/>
            <a:ext cx="4884738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971550" y="1279525"/>
            <a:ext cx="4714875" cy="1069975"/>
          </a:xfrm>
          <a:prstGeom prst="wedgeRoundRectCallout">
            <a:avLst>
              <a:gd name="adj1" fmla="val -394"/>
              <a:gd name="adj2" fmla="val 13145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This is my mother’s father. Who’s this?</a:t>
            </a:r>
            <a:endParaRPr lang="zh-CN" altLang="en-US" sz="2400" b="1" dirty="0"/>
          </a:p>
        </p:txBody>
      </p:sp>
      <p:sp>
        <p:nvSpPr>
          <p:cNvPr id="9" name="圆角矩形标注 8"/>
          <p:cNvSpPr/>
          <p:nvPr/>
        </p:nvSpPr>
        <p:spPr>
          <a:xfrm>
            <a:off x="3457575" y="4365625"/>
            <a:ext cx="4714875" cy="1068388"/>
          </a:xfrm>
          <a:prstGeom prst="wedgeRoundRectCallout">
            <a:avLst>
              <a:gd name="adj1" fmla="val 866"/>
              <a:gd name="adj2" fmla="val -7629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This is my mother’s mother. Who’s this?</a:t>
            </a:r>
            <a:endParaRPr lang="zh-CN" altLang="en-US" sz="2400" b="1" dirty="0"/>
          </a:p>
        </p:txBody>
      </p:sp>
      <p:sp>
        <p:nvSpPr>
          <p:cNvPr id="10" name="云形 9"/>
          <p:cNvSpPr/>
          <p:nvPr/>
        </p:nvSpPr>
        <p:spPr>
          <a:xfrm>
            <a:off x="2916238" y="333375"/>
            <a:ext cx="3384550" cy="822325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猜谜游戏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图片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1557338"/>
            <a:ext cx="656431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39750" y="1236663"/>
            <a:ext cx="4464050" cy="1069975"/>
          </a:xfrm>
          <a:prstGeom prst="wedgeRoundRectCallout">
            <a:avLst>
              <a:gd name="adj1" fmla="val 28787"/>
              <a:gd name="adj2" fmla="val 112566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This is my father’s mother. Who’s this?</a:t>
            </a:r>
            <a:endParaRPr lang="zh-CN" altLang="en-US" sz="2400" b="1" dirty="0"/>
          </a:p>
        </p:txBody>
      </p:sp>
      <p:sp>
        <p:nvSpPr>
          <p:cNvPr id="9" name="圆角矩形标注 8"/>
          <p:cNvSpPr/>
          <p:nvPr/>
        </p:nvSpPr>
        <p:spPr>
          <a:xfrm>
            <a:off x="3457575" y="4365625"/>
            <a:ext cx="4714875" cy="1068388"/>
          </a:xfrm>
          <a:prstGeom prst="wedgeRoundRectCallout">
            <a:avLst>
              <a:gd name="adj1" fmla="val 866"/>
              <a:gd name="adj2" fmla="val -7629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rPr>
              <a:t>This is my father’s father. Who’s this?</a:t>
            </a:r>
            <a:endParaRPr lang="zh-CN" altLang="en-US" sz="2400" b="1" dirty="0"/>
          </a:p>
        </p:txBody>
      </p:sp>
      <p:sp>
        <p:nvSpPr>
          <p:cNvPr id="10" name="云形 9"/>
          <p:cNvSpPr/>
          <p:nvPr/>
        </p:nvSpPr>
        <p:spPr>
          <a:xfrm>
            <a:off x="2916238" y="333375"/>
            <a:ext cx="3384550" cy="822325"/>
          </a:xfrm>
          <a:prstGeom prst="cloud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bg1"/>
                </a:solidFill>
                <a:latin typeface="+mn-ea"/>
              </a:rPr>
              <a:t>猜谜游戏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224" y="1353269"/>
            <a:ext cx="7696200" cy="517207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6869" name="标题 1"/>
          <p:cNvSpPr txBox="1"/>
          <p:nvPr/>
        </p:nvSpPr>
        <p:spPr bwMode="auto">
          <a:xfrm>
            <a:off x="3203575" y="404813"/>
            <a:ext cx="27368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play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395288" y="1065213"/>
            <a:ext cx="2601912" cy="965200"/>
          </a:xfrm>
          <a:prstGeom prst="wedgeRoundRectCallout">
            <a:avLst>
              <a:gd name="adj1" fmla="val -13287"/>
              <a:gd name="adj2" fmla="val 92733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Who’s that?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圆角矩形标注 7"/>
          <p:cNvSpPr/>
          <p:nvPr/>
        </p:nvSpPr>
        <p:spPr>
          <a:xfrm>
            <a:off x="5918200" y="765175"/>
            <a:ext cx="2847975" cy="1066800"/>
          </a:xfrm>
          <a:prstGeom prst="wedgeRoundRectCallout">
            <a:avLst>
              <a:gd name="adj1" fmla="val -39408"/>
              <a:gd name="adj2" fmla="val 77300"/>
              <a:gd name="adj3" fmla="val 16667"/>
            </a:avLst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my grandmother.</a:t>
            </a:r>
            <a:endParaRPr lang="zh-CN" altLang="en-US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395288" y="620713"/>
            <a:ext cx="8424862" cy="5688012"/>
          </a:xfrm>
          <a:prstGeom prst="roundRect">
            <a:avLst/>
          </a:prstGeom>
          <a:ln>
            <a:prstDash val="dash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419475" y="1985963"/>
            <a:ext cx="4681538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grandfather (grandpa)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16013" y="4816475"/>
            <a:ext cx="6624637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Who’s this/that?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16013" y="5491163"/>
            <a:ext cx="6624637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微软雅黑" panose="020B0503020204020204" pitchFamily="34" charset="-122"/>
              </a:rPr>
              <a:t>This is/That’s …</a:t>
            </a:r>
            <a:endParaRPr lang="zh-CN" altLang="en-US" sz="3200" b="1" dirty="0">
              <a:solidFill>
                <a:srgbClr val="FF0000"/>
              </a:solidFill>
              <a:latin typeface="Comic Sans MS" panose="030F0702030302020204" pitchFamily="66" charset="0"/>
              <a:ea typeface="微软雅黑" panose="020B0503020204020204" pitchFamily="34" charset="-122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3419475" y="2697163"/>
            <a:ext cx="5040313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grandmother (grandma)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8919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19250" y="620713"/>
            <a:ext cx="591343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Summary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38920" name="矩形 2"/>
          <p:cNvSpPr>
            <a:spLocks noChangeArrowheads="1"/>
          </p:cNvSpPr>
          <p:nvPr/>
        </p:nvSpPr>
        <p:spPr bwMode="auto">
          <a:xfrm>
            <a:off x="1030288" y="1203325"/>
            <a:ext cx="6926262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本课学到的新单词：</a:t>
            </a:r>
            <a:endParaRPr lang="en-US" altLang="zh-CN" sz="32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爷爷（外公）           </a:t>
            </a:r>
            <a:endParaRPr lang="en-US" altLang="zh-CN" sz="3200" dirty="0">
              <a:solidFill>
                <a:srgbClr val="1F1F2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1F1F2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奶奶（外婆）</a:t>
            </a:r>
            <a:endParaRPr lang="en-US" altLang="zh-CN" sz="3200" dirty="0">
              <a:solidFill>
                <a:srgbClr val="1F1F2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srgbClr val="0070C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本课学到新句型：</a:t>
            </a:r>
            <a:endParaRPr lang="en-US" altLang="zh-CN" sz="3200" b="1" dirty="0">
              <a:solidFill>
                <a:srgbClr val="0070C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1F1F2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询问这是谁或那是谁？怎么回答？</a:t>
            </a:r>
            <a:endParaRPr lang="en-US" altLang="zh-CN" sz="3200" dirty="0">
              <a:solidFill>
                <a:srgbClr val="1F1F20"/>
              </a:solidFill>
              <a:latin typeface="Comic Sans MS" panose="030F0702030302020204" pitchFamily="66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539750" y="1268413"/>
            <a:ext cx="8064500" cy="424815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1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. Listen the dialogue three times.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zh-CN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   听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Just talk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录音三遍。</a:t>
            </a:r>
            <a:endParaRPr lang="en-US" altLang="zh-CN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2. 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Recite the dialogue</a:t>
            </a: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背诵对话。</a:t>
            </a:r>
            <a:endParaRPr lang="en-US" altLang="zh-CN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tabLst>
                <a:tab pos="2149475" algn="l"/>
              </a:tabLst>
              <a:defRPr/>
            </a:pPr>
            <a:r>
              <a:rPr lang="en-US" altLang="zh-CN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3. 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With the help of the sentence parttens, make a new dialogue .在学过的主句型的帮助下，再创编一个新对话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en-US" sz="28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39938" name="标题 4"/>
          <p:cNvSpPr>
            <a:spLocks noGrp="1"/>
          </p:cNvSpPr>
          <p:nvPr>
            <p:ph type="title" idx="4294967295"/>
          </p:nvPr>
        </p:nvSpPr>
        <p:spPr bwMode="auto">
          <a:xfrm>
            <a:off x="1619250" y="404813"/>
            <a:ext cx="5913438" cy="72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 eaLnBrk="1" hangingPunct="1"/>
            <a:r>
              <a:rPr lang="en-US" altLang="zh-CN" sz="3600" dirty="0" smtClean="0">
                <a:latin typeface="Arial" panose="020B0604020202020204" pitchFamily="34" charset="0"/>
                <a:ea typeface="黑体" panose="02010609060101010101" pitchFamily="49" charset="-122"/>
              </a:rPr>
              <a:t>Homework </a:t>
            </a:r>
            <a:endParaRPr lang="zh-CN" altLang="en-US" sz="3600" dirty="0" smtClean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4" name="圆角矩形 3">
            <a:hlinkClick r:id="" action="ppaction://hlinkshowjump?jump=endshow"/>
          </p:cNvPr>
          <p:cNvSpPr/>
          <p:nvPr/>
        </p:nvSpPr>
        <p:spPr>
          <a:xfrm>
            <a:off x="6300192" y="5949280"/>
            <a:ext cx="1152128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latin typeface="Arial Black" panose="020B0A04020102020204" pitchFamily="34" charset="0"/>
              </a:rPr>
              <a:t>Close</a:t>
            </a:r>
            <a:endParaRPr lang="zh-CN" altLang="en-US" dirty="0">
              <a:latin typeface="Arial Black" panose="020B0A04020102020204" pitchFamily="34" charset="0"/>
            </a:endParaRPr>
          </a:p>
        </p:txBody>
      </p:sp>
      <p:grpSp>
        <p:nvGrpSpPr>
          <p:cNvPr id="39943" name="Group 5"/>
          <p:cNvGrpSpPr/>
          <p:nvPr/>
        </p:nvGrpSpPr>
        <p:grpSpPr bwMode="auto">
          <a:xfrm>
            <a:off x="6197600" y="2924175"/>
            <a:ext cx="966788" cy="361950"/>
            <a:chOff x="0" y="0"/>
            <a:chExt cx="1985" cy="454"/>
          </a:xfrm>
        </p:grpSpPr>
        <p:sp>
          <p:nvSpPr>
            <p:cNvPr id="39949" name="AutoShape 7"/>
            <p:cNvSpPr/>
            <p:nvPr/>
          </p:nvSpPr>
          <p:spPr bwMode="auto">
            <a:xfrm>
              <a:off x="0" y="0"/>
              <a:ext cx="794" cy="454"/>
            </a:xfrm>
            <a:custGeom>
              <a:avLst/>
              <a:gdLst>
                <a:gd name="T0" fmla="*/ 0 w 794"/>
                <a:gd name="T1" fmla="*/ 173 h 454"/>
                <a:gd name="T2" fmla="*/ 303 w 794"/>
                <a:gd name="T3" fmla="*/ 173 h 454"/>
                <a:gd name="T4" fmla="*/ 397 w 794"/>
                <a:gd name="T5" fmla="*/ 0 h 454"/>
                <a:gd name="T6" fmla="*/ 491 w 794"/>
                <a:gd name="T7" fmla="*/ 173 h 454"/>
                <a:gd name="T8" fmla="*/ 794 w 794"/>
                <a:gd name="T9" fmla="*/ 173 h 454"/>
                <a:gd name="T10" fmla="*/ 549 w 794"/>
                <a:gd name="T11" fmla="*/ 281 h 454"/>
                <a:gd name="T12" fmla="*/ 642 w 794"/>
                <a:gd name="T13" fmla="*/ 454 h 454"/>
                <a:gd name="T14" fmla="*/ 397 w 794"/>
                <a:gd name="T15" fmla="*/ 347 h 454"/>
                <a:gd name="T16" fmla="*/ 152 w 794"/>
                <a:gd name="T17" fmla="*/ 454 h 454"/>
                <a:gd name="T18" fmla="*/ 245 w 794"/>
                <a:gd name="T19" fmla="*/ 281 h 4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245 w 794"/>
                <a:gd name="T31" fmla="*/ 173 h 454"/>
                <a:gd name="T32" fmla="*/ 549 w 794"/>
                <a:gd name="T33" fmla="*/ 347 h 4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454">
                  <a:moveTo>
                    <a:pt x="0" y="173"/>
                  </a:moveTo>
                  <a:lnTo>
                    <a:pt x="303" y="173"/>
                  </a:lnTo>
                  <a:lnTo>
                    <a:pt x="397" y="0"/>
                  </a:lnTo>
                  <a:lnTo>
                    <a:pt x="491" y="173"/>
                  </a:lnTo>
                  <a:lnTo>
                    <a:pt x="794" y="173"/>
                  </a:lnTo>
                  <a:lnTo>
                    <a:pt x="549" y="281"/>
                  </a:lnTo>
                  <a:lnTo>
                    <a:pt x="642" y="454"/>
                  </a:lnTo>
                  <a:lnTo>
                    <a:pt x="397" y="347"/>
                  </a:lnTo>
                  <a:lnTo>
                    <a:pt x="152" y="454"/>
                  </a:lnTo>
                  <a:lnTo>
                    <a:pt x="245" y="281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38100" cmpd="sng">
              <a:solidFill>
                <a:srgbClr val="D6009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9950" name="AutoShape 9"/>
            <p:cNvSpPr/>
            <p:nvPr/>
          </p:nvSpPr>
          <p:spPr bwMode="auto">
            <a:xfrm>
              <a:off x="1191" y="0"/>
              <a:ext cx="794" cy="454"/>
            </a:xfrm>
            <a:custGeom>
              <a:avLst/>
              <a:gdLst>
                <a:gd name="T0" fmla="*/ 0 w 794"/>
                <a:gd name="T1" fmla="*/ 173 h 454"/>
                <a:gd name="T2" fmla="*/ 303 w 794"/>
                <a:gd name="T3" fmla="*/ 173 h 454"/>
                <a:gd name="T4" fmla="*/ 397 w 794"/>
                <a:gd name="T5" fmla="*/ 0 h 454"/>
                <a:gd name="T6" fmla="*/ 491 w 794"/>
                <a:gd name="T7" fmla="*/ 173 h 454"/>
                <a:gd name="T8" fmla="*/ 794 w 794"/>
                <a:gd name="T9" fmla="*/ 173 h 454"/>
                <a:gd name="T10" fmla="*/ 549 w 794"/>
                <a:gd name="T11" fmla="*/ 281 h 454"/>
                <a:gd name="T12" fmla="*/ 642 w 794"/>
                <a:gd name="T13" fmla="*/ 454 h 454"/>
                <a:gd name="T14" fmla="*/ 397 w 794"/>
                <a:gd name="T15" fmla="*/ 347 h 454"/>
                <a:gd name="T16" fmla="*/ 152 w 794"/>
                <a:gd name="T17" fmla="*/ 454 h 454"/>
                <a:gd name="T18" fmla="*/ 245 w 794"/>
                <a:gd name="T19" fmla="*/ 281 h 4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245 w 794"/>
                <a:gd name="T31" fmla="*/ 173 h 454"/>
                <a:gd name="T32" fmla="*/ 549 w 794"/>
                <a:gd name="T33" fmla="*/ 347 h 4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454">
                  <a:moveTo>
                    <a:pt x="0" y="173"/>
                  </a:moveTo>
                  <a:lnTo>
                    <a:pt x="303" y="173"/>
                  </a:lnTo>
                  <a:lnTo>
                    <a:pt x="397" y="0"/>
                  </a:lnTo>
                  <a:lnTo>
                    <a:pt x="491" y="173"/>
                  </a:lnTo>
                  <a:lnTo>
                    <a:pt x="794" y="173"/>
                  </a:lnTo>
                  <a:lnTo>
                    <a:pt x="549" y="281"/>
                  </a:lnTo>
                  <a:lnTo>
                    <a:pt x="642" y="454"/>
                  </a:lnTo>
                  <a:lnTo>
                    <a:pt x="397" y="347"/>
                  </a:lnTo>
                  <a:lnTo>
                    <a:pt x="152" y="454"/>
                  </a:lnTo>
                  <a:lnTo>
                    <a:pt x="245" y="281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38100" cmpd="sng">
              <a:solidFill>
                <a:srgbClr val="D6009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39944" name="AutoShape 7"/>
          <p:cNvSpPr/>
          <p:nvPr/>
        </p:nvSpPr>
        <p:spPr bwMode="auto">
          <a:xfrm>
            <a:off x="4616450" y="2276475"/>
            <a:ext cx="387350" cy="361950"/>
          </a:xfrm>
          <a:custGeom>
            <a:avLst/>
            <a:gdLst>
              <a:gd name="T0" fmla="*/ 0 w 794"/>
              <a:gd name="T1" fmla="*/ 2147483646 h 454"/>
              <a:gd name="T2" fmla="*/ 2147483646 w 794"/>
              <a:gd name="T3" fmla="*/ 2147483646 h 454"/>
              <a:gd name="T4" fmla="*/ 2147483646 w 794"/>
              <a:gd name="T5" fmla="*/ 0 h 454"/>
              <a:gd name="T6" fmla="*/ 2147483646 w 794"/>
              <a:gd name="T7" fmla="*/ 2147483646 h 454"/>
              <a:gd name="T8" fmla="*/ 2147483646 w 794"/>
              <a:gd name="T9" fmla="*/ 2147483646 h 454"/>
              <a:gd name="T10" fmla="*/ 2147483646 w 794"/>
              <a:gd name="T11" fmla="*/ 2147483646 h 454"/>
              <a:gd name="T12" fmla="*/ 2147483646 w 794"/>
              <a:gd name="T13" fmla="*/ 2147483646 h 454"/>
              <a:gd name="T14" fmla="*/ 2147483646 w 794"/>
              <a:gd name="T15" fmla="*/ 2147483646 h 454"/>
              <a:gd name="T16" fmla="*/ 2147483646 w 794"/>
              <a:gd name="T17" fmla="*/ 2147483646 h 454"/>
              <a:gd name="T18" fmla="*/ 2147483646 w 794"/>
              <a:gd name="T19" fmla="*/ 2147483646 h 45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245 w 794"/>
              <a:gd name="T31" fmla="*/ 173 h 454"/>
              <a:gd name="T32" fmla="*/ 549 w 794"/>
              <a:gd name="T33" fmla="*/ 347 h 45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94" h="454">
                <a:moveTo>
                  <a:pt x="0" y="173"/>
                </a:moveTo>
                <a:lnTo>
                  <a:pt x="303" y="173"/>
                </a:lnTo>
                <a:lnTo>
                  <a:pt x="397" y="0"/>
                </a:lnTo>
                <a:lnTo>
                  <a:pt x="491" y="173"/>
                </a:lnTo>
                <a:lnTo>
                  <a:pt x="794" y="173"/>
                </a:lnTo>
                <a:lnTo>
                  <a:pt x="549" y="281"/>
                </a:lnTo>
                <a:lnTo>
                  <a:pt x="642" y="454"/>
                </a:lnTo>
                <a:lnTo>
                  <a:pt x="397" y="347"/>
                </a:lnTo>
                <a:lnTo>
                  <a:pt x="152" y="454"/>
                </a:lnTo>
                <a:lnTo>
                  <a:pt x="245" y="281"/>
                </a:lnTo>
                <a:lnTo>
                  <a:pt x="0" y="173"/>
                </a:lnTo>
                <a:close/>
              </a:path>
            </a:pathLst>
          </a:custGeom>
          <a:noFill/>
          <a:ln w="38100" cmpd="sng">
            <a:solidFill>
              <a:srgbClr val="D60093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zh-CN" altLang="en-US"/>
          </a:p>
        </p:txBody>
      </p:sp>
      <p:grpSp>
        <p:nvGrpSpPr>
          <p:cNvPr id="39945" name="Group 5"/>
          <p:cNvGrpSpPr/>
          <p:nvPr/>
        </p:nvGrpSpPr>
        <p:grpSpPr bwMode="auto">
          <a:xfrm>
            <a:off x="3779838" y="4797425"/>
            <a:ext cx="1463675" cy="361950"/>
            <a:chOff x="0" y="0"/>
            <a:chExt cx="3005" cy="454"/>
          </a:xfrm>
        </p:grpSpPr>
        <p:sp>
          <p:nvSpPr>
            <p:cNvPr id="39946" name="AutoShape 7"/>
            <p:cNvSpPr/>
            <p:nvPr/>
          </p:nvSpPr>
          <p:spPr bwMode="auto">
            <a:xfrm>
              <a:off x="0" y="0"/>
              <a:ext cx="794" cy="454"/>
            </a:xfrm>
            <a:custGeom>
              <a:avLst/>
              <a:gdLst>
                <a:gd name="T0" fmla="*/ 0 w 794"/>
                <a:gd name="T1" fmla="*/ 173 h 454"/>
                <a:gd name="T2" fmla="*/ 303 w 794"/>
                <a:gd name="T3" fmla="*/ 173 h 454"/>
                <a:gd name="T4" fmla="*/ 397 w 794"/>
                <a:gd name="T5" fmla="*/ 0 h 454"/>
                <a:gd name="T6" fmla="*/ 491 w 794"/>
                <a:gd name="T7" fmla="*/ 173 h 454"/>
                <a:gd name="T8" fmla="*/ 794 w 794"/>
                <a:gd name="T9" fmla="*/ 173 h 454"/>
                <a:gd name="T10" fmla="*/ 549 w 794"/>
                <a:gd name="T11" fmla="*/ 281 h 454"/>
                <a:gd name="T12" fmla="*/ 642 w 794"/>
                <a:gd name="T13" fmla="*/ 454 h 454"/>
                <a:gd name="T14" fmla="*/ 397 w 794"/>
                <a:gd name="T15" fmla="*/ 347 h 454"/>
                <a:gd name="T16" fmla="*/ 152 w 794"/>
                <a:gd name="T17" fmla="*/ 454 h 454"/>
                <a:gd name="T18" fmla="*/ 245 w 794"/>
                <a:gd name="T19" fmla="*/ 281 h 4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245 w 794"/>
                <a:gd name="T31" fmla="*/ 173 h 454"/>
                <a:gd name="T32" fmla="*/ 549 w 794"/>
                <a:gd name="T33" fmla="*/ 347 h 4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454">
                  <a:moveTo>
                    <a:pt x="0" y="173"/>
                  </a:moveTo>
                  <a:lnTo>
                    <a:pt x="303" y="173"/>
                  </a:lnTo>
                  <a:lnTo>
                    <a:pt x="397" y="0"/>
                  </a:lnTo>
                  <a:lnTo>
                    <a:pt x="491" y="173"/>
                  </a:lnTo>
                  <a:lnTo>
                    <a:pt x="794" y="173"/>
                  </a:lnTo>
                  <a:lnTo>
                    <a:pt x="549" y="281"/>
                  </a:lnTo>
                  <a:lnTo>
                    <a:pt x="642" y="454"/>
                  </a:lnTo>
                  <a:lnTo>
                    <a:pt x="397" y="347"/>
                  </a:lnTo>
                  <a:lnTo>
                    <a:pt x="152" y="454"/>
                  </a:lnTo>
                  <a:lnTo>
                    <a:pt x="245" y="281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38100" cmpd="sng">
              <a:solidFill>
                <a:srgbClr val="D6009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9947" name="AutoShape 8"/>
            <p:cNvSpPr/>
            <p:nvPr/>
          </p:nvSpPr>
          <p:spPr bwMode="auto">
            <a:xfrm>
              <a:off x="2211" y="0"/>
              <a:ext cx="794" cy="454"/>
            </a:xfrm>
            <a:custGeom>
              <a:avLst/>
              <a:gdLst>
                <a:gd name="T0" fmla="*/ 0 w 794"/>
                <a:gd name="T1" fmla="*/ 173 h 454"/>
                <a:gd name="T2" fmla="*/ 303 w 794"/>
                <a:gd name="T3" fmla="*/ 173 h 454"/>
                <a:gd name="T4" fmla="*/ 397 w 794"/>
                <a:gd name="T5" fmla="*/ 0 h 454"/>
                <a:gd name="T6" fmla="*/ 491 w 794"/>
                <a:gd name="T7" fmla="*/ 173 h 454"/>
                <a:gd name="T8" fmla="*/ 794 w 794"/>
                <a:gd name="T9" fmla="*/ 173 h 454"/>
                <a:gd name="T10" fmla="*/ 549 w 794"/>
                <a:gd name="T11" fmla="*/ 281 h 454"/>
                <a:gd name="T12" fmla="*/ 642 w 794"/>
                <a:gd name="T13" fmla="*/ 454 h 454"/>
                <a:gd name="T14" fmla="*/ 397 w 794"/>
                <a:gd name="T15" fmla="*/ 347 h 454"/>
                <a:gd name="T16" fmla="*/ 152 w 794"/>
                <a:gd name="T17" fmla="*/ 454 h 454"/>
                <a:gd name="T18" fmla="*/ 245 w 794"/>
                <a:gd name="T19" fmla="*/ 281 h 4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245 w 794"/>
                <a:gd name="T31" fmla="*/ 173 h 454"/>
                <a:gd name="T32" fmla="*/ 549 w 794"/>
                <a:gd name="T33" fmla="*/ 347 h 4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454">
                  <a:moveTo>
                    <a:pt x="0" y="173"/>
                  </a:moveTo>
                  <a:lnTo>
                    <a:pt x="303" y="173"/>
                  </a:lnTo>
                  <a:lnTo>
                    <a:pt x="397" y="0"/>
                  </a:lnTo>
                  <a:lnTo>
                    <a:pt x="491" y="173"/>
                  </a:lnTo>
                  <a:lnTo>
                    <a:pt x="794" y="173"/>
                  </a:lnTo>
                  <a:lnTo>
                    <a:pt x="549" y="281"/>
                  </a:lnTo>
                  <a:lnTo>
                    <a:pt x="642" y="454"/>
                  </a:lnTo>
                  <a:lnTo>
                    <a:pt x="397" y="347"/>
                  </a:lnTo>
                  <a:lnTo>
                    <a:pt x="152" y="454"/>
                  </a:lnTo>
                  <a:lnTo>
                    <a:pt x="245" y="281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38100" cmpd="sng">
              <a:solidFill>
                <a:srgbClr val="D6009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39948" name="AutoShape 9"/>
            <p:cNvSpPr/>
            <p:nvPr/>
          </p:nvSpPr>
          <p:spPr bwMode="auto">
            <a:xfrm>
              <a:off x="1191" y="0"/>
              <a:ext cx="794" cy="454"/>
            </a:xfrm>
            <a:custGeom>
              <a:avLst/>
              <a:gdLst>
                <a:gd name="T0" fmla="*/ 0 w 794"/>
                <a:gd name="T1" fmla="*/ 173 h 454"/>
                <a:gd name="T2" fmla="*/ 303 w 794"/>
                <a:gd name="T3" fmla="*/ 173 h 454"/>
                <a:gd name="T4" fmla="*/ 397 w 794"/>
                <a:gd name="T5" fmla="*/ 0 h 454"/>
                <a:gd name="T6" fmla="*/ 491 w 794"/>
                <a:gd name="T7" fmla="*/ 173 h 454"/>
                <a:gd name="T8" fmla="*/ 794 w 794"/>
                <a:gd name="T9" fmla="*/ 173 h 454"/>
                <a:gd name="T10" fmla="*/ 549 w 794"/>
                <a:gd name="T11" fmla="*/ 281 h 454"/>
                <a:gd name="T12" fmla="*/ 642 w 794"/>
                <a:gd name="T13" fmla="*/ 454 h 454"/>
                <a:gd name="T14" fmla="*/ 397 w 794"/>
                <a:gd name="T15" fmla="*/ 347 h 454"/>
                <a:gd name="T16" fmla="*/ 152 w 794"/>
                <a:gd name="T17" fmla="*/ 454 h 454"/>
                <a:gd name="T18" fmla="*/ 245 w 794"/>
                <a:gd name="T19" fmla="*/ 281 h 45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245 w 794"/>
                <a:gd name="T31" fmla="*/ 173 h 454"/>
                <a:gd name="T32" fmla="*/ 549 w 794"/>
                <a:gd name="T33" fmla="*/ 347 h 45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94" h="454">
                  <a:moveTo>
                    <a:pt x="0" y="173"/>
                  </a:moveTo>
                  <a:lnTo>
                    <a:pt x="303" y="173"/>
                  </a:lnTo>
                  <a:lnTo>
                    <a:pt x="397" y="0"/>
                  </a:lnTo>
                  <a:lnTo>
                    <a:pt x="491" y="173"/>
                  </a:lnTo>
                  <a:lnTo>
                    <a:pt x="794" y="173"/>
                  </a:lnTo>
                  <a:lnTo>
                    <a:pt x="549" y="281"/>
                  </a:lnTo>
                  <a:lnTo>
                    <a:pt x="642" y="454"/>
                  </a:lnTo>
                  <a:lnTo>
                    <a:pt x="397" y="347"/>
                  </a:lnTo>
                  <a:lnTo>
                    <a:pt x="152" y="454"/>
                  </a:lnTo>
                  <a:lnTo>
                    <a:pt x="245" y="281"/>
                  </a:lnTo>
                  <a:lnTo>
                    <a:pt x="0" y="173"/>
                  </a:lnTo>
                  <a:close/>
                </a:path>
              </a:pathLst>
            </a:custGeom>
            <a:noFill/>
            <a:ln w="38100" cmpd="sng">
              <a:solidFill>
                <a:srgbClr val="D60093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640" y="1124744"/>
            <a:ext cx="6480720" cy="4669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459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16688" y="4581525"/>
            <a:ext cx="10795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标题 1"/>
          <p:cNvSpPr txBox="1"/>
          <p:nvPr/>
        </p:nvSpPr>
        <p:spPr bwMode="auto">
          <a:xfrm>
            <a:off x="3203575" y="404813"/>
            <a:ext cx="27368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600" b="1">
                <a:solidFill>
                  <a:srgbClr val="1A93C8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Let’s chant</a:t>
            </a:r>
            <a:endParaRPr lang="zh-CN" altLang="en-US" sz="3600" b="1">
              <a:solidFill>
                <a:srgbClr val="1A93C8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9461" name="图片 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1953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Review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图片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9025" y="1747838"/>
            <a:ext cx="6961188" cy="448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文本框 5"/>
          <p:cNvSpPr txBox="1">
            <a:spLocks noChangeArrowheads="1"/>
          </p:cNvSpPr>
          <p:nvPr/>
        </p:nvSpPr>
        <p:spPr bwMode="auto">
          <a:xfrm>
            <a:off x="1198563" y="98425"/>
            <a:ext cx="121285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Lead-in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1804988" y="1611313"/>
            <a:ext cx="2020887" cy="793750"/>
          </a:xfrm>
          <a:prstGeom prst="wedgeRoundRectCallout">
            <a:avLst>
              <a:gd name="adj1" fmla="val 34472"/>
              <a:gd name="adj2" fmla="val 78458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father</a:t>
            </a:r>
            <a:endParaRPr lang="zh-CN" altLang="en-US" sz="3200" b="1" dirty="0">
              <a:solidFill>
                <a:schemeClr val="bg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808038" y="765175"/>
            <a:ext cx="7523162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This is a photo of Li Ming’s family.</a:t>
            </a:r>
            <a:endParaRPr lang="zh-CN" altLang="en-US" sz="3600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430838" y="1681163"/>
            <a:ext cx="2020887" cy="793750"/>
          </a:xfrm>
          <a:prstGeom prst="wedgeRoundRectCallout">
            <a:avLst>
              <a:gd name="adj1" fmla="val -37571"/>
              <a:gd name="adj2" fmla="val 78458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mother</a:t>
            </a:r>
            <a:endParaRPr lang="zh-CN" altLang="en-US" sz="3200" b="1" dirty="0">
              <a:solidFill>
                <a:schemeClr val="bg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6" name="圆角矩形标注 15"/>
          <p:cNvSpPr/>
          <p:nvPr/>
        </p:nvSpPr>
        <p:spPr>
          <a:xfrm>
            <a:off x="3476625" y="5378450"/>
            <a:ext cx="1944688" cy="720725"/>
          </a:xfrm>
          <a:prstGeom prst="wedgeRoundRectCallout">
            <a:avLst>
              <a:gd name="adj1" fmla="val -10230"/>
              <a:gd name="adj2" fmla="val -77464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sister</a:t>
            </a:r>
            <a:endParaRPr lang="zh-CN" altLang="en-US" sz="3600" b="1" dirty="0">
              <a:solidFill>
                <a:schemeClr val="bg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7" name="圆角矩形标注 16"/>
          <p:cNvSpPr/>
          <p:nvPr/>
        </p:nvSpPr>
        <p:spPr>
          <a:xfrm>
            <a:off x="228600" y="2906713"/>
            <a:ext cx="2576513" cy="792162"/>
          </a:xfrm>
          <a:prstGeom prst="wedgeRoundRectCallout">
            <a:avLst>
              <a:gd name="adj1" fmla="val 33227"/>
              <a:gd name="adj2" fmla="val 76992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Who’s this?</a:t>
            </a:r>
            <a:endParaRPr lang="zh-CN" altLang="en-US" sz="3200" b="1" dirty="0">
              <a:solidFill>
                <a:schemeClr val="bg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6210300" y="4946650"/>
            <a:ext cx="2700338" cy="792163"/>
          </a:xfrm>
          <a:prstGeom prst="wedgeRoundRectCallout">
            <a:avLst>
              <a:gd name="adj1" fmla="val -32361"/>
              <a:gd name="adj2" fmla="val -75931"/>
              <a:gd name="adj3" fmla="val 1666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Who’s that?</a:t>
            </a:r>
            <a:endParaRPr lang="zh-CN" altLang="en-US" sz="3200" b="1" dirty="0">
              <a:solidFill>
                <a:schemeClr val="bg1"/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4630738" y="3897313"/>
            <a:ext cx="1439862" cy="14128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13" grpId="0" animBg="1"/>
      <p:bldP spid="16" grpId="0" animBg="1"/>
      <p:bldP spid="17" grpId="0" animBg="1"/>
      <p:bldP spid="18" grpId="0" animBg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4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27088" y="1384300"/>
            <a:ext cx="2606675" cy="350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图片 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6600" y="836613"/>
            <a:ext cx="32400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Who’s this?</a:t>
            </a:r>
            <a:endParaRPr lang="zh-CN" altLang="en-US" sz="3600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4088" y="5159375"/>
            <a:ext cx="7218362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This is Li Ming’s father’s father.</a:t>
            </a:r>
            <a:endParaRPr lang="zh-CN" altLang="en-US" sz="3600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3525838" y="1700213"/>
            <a:ext cx="4718050" cy="2986087"/>
            <a:chOff x="3454257" y="1700808"/>
            <a:chExt cx="4718143" cy="2985422"/>
          </a:xfrm>
        </p:grpSpPr>
        <p:sp>
          <p:nvSpPr>
            <p:cNvPr id="15" name="云形 14"/>
            <p:cNvSpPr/>
            <p:nvPr/>
          </p:nvSpPr>
          <p:spPr>
            <a:xfrm>
              <a:off x="3454257" y="1700808"/>
              <a:ext cx="4718143" cy="2985422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779700" y="2218218"/>
              <a:ext cx="4392700" cy="8300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Comic Sans MS" panose="030F0702030302020204" pitchFamily="66" charset="0"/>
                  <a:ea typeface="微软雅黑" panose="020B0503020204020204" pitchFamily="34" charset="-122"/>
                  <a:cs typeface="+mj-cs"/>
                </a:rPr>
                <a:t>grandfather</a:t>
              </a:r>
              <a:endParaRPr lang="zh-CN" altLang="en-US" sz="4800" b="1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617772" y="3076863"/>
              <a:ext cx="4391112" cy="76976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4400" dirty="0">
                  <a:solidFill>
                    <a:schemeClr val="bg1"/>
                  </a:solidFill>
                  <a:latin typeface="Comic Sans MS" panose="030F0702030302020204" pitchFamily="66" charset="0"/>
                  <a:ea typeface="微软雅黑" panose="020B0503020204020204" pitchFamily="34" charset="-122"/>
                  <a:cs typeface="+mj-cs"/>
                </a:rPr>
                <a:t>(grandpa)</a:t>
              </a:r>
              <a:endParaRPr lang="zh-CN" altLang="en-US" sz="4400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4572000" y="5732463"/>
            <a:ext cx="3240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ndfath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238" y="39306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图片 12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3863" y="1408113"/>
            <a:ext cx="325437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图片 1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76600" y="836613"/>
            <a:ext cx="32400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Who’s that?</a:t>
            </a:r>
            <a:endParaRPr lang="zh-CN" altLang="en-US" sz="3600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954088" y="5159375"/>
            <a:ext cx="7445375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36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That’s Li Ming’s father’s mother.</a:t>
            </a:r>
            <a:endParaRPr lang="zh-CN" altLang="en-US" sz="3600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6" name="组合 15"/>
          <p:cNvGrpSpPr/>
          <p:nvPr/>
        </p:nvGrpSpPr>
        <p:grpSpPr bwMode="auto">
          <a:xfrm>
            <a:off x="3700463" y="1793875"/>
            <a:ext cx="4699000" cy="2984500"/>
            <a:chOff x="3701010" y="1793746"/>
            <a:chExt cx="4698616" cy="2985422"/>
          </a:xfrm>
        </p:grpSpPr>
        <p:sp>
          <p:nvSpPr>
            <p:cNvPr id="15" name="云形 14"/>
            <p:cNvSpPr/>
            <p:nvPr/>
          </p:nvSpPr>
          <p:spPr>
            <a:xfrm>
              <a:off x="3701010" y="1793746"/>
              <a:ext cx="4698616" cy="2985422"/>
            </a:xfrm>
            <a:prstGeom prst="cloud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b="1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3996261" y="2309843"/>
              <a:ext cx="4392253" cy="83051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4800" b="1" dirty="0">
                  <a:solidFill>
                    <a:schemeClr val="bg1"/>
                  </a:solidFill>
                  <a:latin typeface="Comic Sans MS" panose="030F0702030302020204" pitchFamily="66" charset="0"/>
                  <a:ea typeface="微软雅黑" panose="020B0503020204020204" pitchFamily="34" charset="-122"/>
                  <a:cs typeface="+mj-cs"/>
                </a:rPr>
                <a:t>grandmother</a:t>
              </a:r>
              <a:endParaRPr lang="zh-CN" altLang="en-US" sz="4800" b="1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3972450" y="3140362"/>
              <a:ext cx="4392254" cy="77017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4400" dirty="0">
                  <a:solidFill>
                    <a:schemeClr val="bg1"/>
                  </a:solidFill>
                  <a:latin typeface="Comic Sans MS" panose="030F0702030302020204" pitchFamily="66" charset="0"/>
                  <a:ea typeface="微软雅黑" panose="020B0503020204020204" pitchFamily="34" charset="-122"/>
                  <a:cs typeface="+mj-cs"/>
                </a:rPr>
                <a:t>(grandma)</a:t>
              </a:r>
              <a:endParaRPr lang="zh-CN" altLang="en-US" sz="4400" dirty="0">
                <a:solidFill>
                  <a:schemeClr val="bg1"/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endParaRPr>
            </a:p>
          </p:txBody>
        </p:sp>
      </p:grpSp>
      <p:cxnSp>
        <p:nvCxnSpPr>
          <p:cNvPr id="12" name="直接连接符 11"/>
          <p:cNvCxnSpPr/>
          <p:nvPr/>
        </p:nvCxnSpPr>
        <p:spPr>
          <a:xfrm>
            <a:off x="4572000" y="5732463"/>
            <a:ext cx="32400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andmother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39814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1895" y="1938707"/>
            <a:ext cx="6074441" cy="39949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  <a:headEnd/>
            <a:tailEnd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4579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24581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99213" y="4868863"/>
            <a:ext cx="10795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1620838" y="682625"/>
            <a:ext cx="3027362" cy="5857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Who are they?</a:t>
            </a:r>
            <a:endParaRPr lang="zh-CN" altLang="en-US" sz="3200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619250" y="1260475"/>
            <a:ext cx="5824538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3200" dirty="0">
                <a:solidFill>
                  <a:srgbClr val="3D3F41">
                    <a:lumMod val="50000"/>
                  </a:srgbClr>
                </a:solidFill>
                <a:latin typeface="Comic Sans MS" panose="030F0702030302020204" pitchFamily="66" charset="0"/>
                <a:ea typeface="微软雅黑" panose="020B0503020204020204" pitchFamily="34" charset="-122"/>
                <a:cs typeface="+mj-cs"/>
              </a:rPr>
              <a:t>What are they talking about?</a:t>
            </a:r>
            <a:endParaRPr lang="zh-CN" altLang="en-US" sz="3200" dirty="0">
              <a:solidFill>
                <a:srgbClr val="3D3F41">
                  <a:lumMod val="50000"/>
                </a:srgbClr>
              </a:solidFill>
              <a:latin typeface="Comic Sans MS" panose="030F0702030302020204" pitchFamily="66" charset="0"/>
              <a:ea typeface="微软雅黑" panose="020B0503020204020204" pitchFamily="34" charset="-122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475581"/>
            <a:ext cx="7381875" cy="4867275"/>
          </a:xfrm>
          <a:prstGeom prst="rect">
            <a:avLst/>
          </a:prstGeom>
        </p:spPr>
      </p:pic>
      <p:pic>
        <p:nvPicPr>
          <p:cNvPr id="25603" name="图片 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 dirty="0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265113" y="2633663"/>
            <a:ext cx="2662237" cy="1046162"/>
          </a:xfrm>
          <a:prstGeom prst="wedgeRoundRectCallout">
            <a:avLst>
              <a:gd name="adj1" fmla="val 62068"/>
              <a:gd name="adj2" fmla="val 11269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This is my grandmother.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圆角矩形标注 9"/>
          <p:cNvSpPr/>
          <p:nvPr/>
        </p:nvSpPr>
        <p:spPr>
          <a:xfrm>
            <a:off x="252413" y="879475"/>
            <a:ext cx="4464050" cy="1066800"/>
          </a:xfrm>
          <a:prstGeom prst="wedgeRoundRectCallout">
            <a:avLst>
              <a:gd name="adj1" fmla="val 26193"/>
              <a:gd name="adj2" fmla="val 7694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Look! This is my father and this is my mother.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472238" y="879475"/>
            <a:ext cx="2347912" cy="965200"/>
          </a:xfrm>
          <a:prstGeom prst="wedgeRoundRectCallout">
            <a:avLst>
              <a:gd name="adj1" fmla="val -44696"/>
              <a:gd name="adj2" fmla="val 8197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Who’s this?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圆角矩形标注 11"/>
          <p:cNvSpPr/>
          <p:nvPr/>
        </p:nvSpPr>
        <p:spPr>
          <a:xfrm>
            <a:off x="265113" y="4508500"/>
            <a:ext cx="2632075" cy="1008063"/>
          </a:xfrm>
          <a:prstGeom prst="wedgeRoundRectCallout">
            <a:avLst>
              <a:gd name="adj1" fmla="val 47390"/>
              <a:gd name="adj2" fmla="val -7261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That’s my grandfather.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6084888" y="3679825"/>
            <a:ext cx="2770187" cy="1008063"/>
          </a:xfrm>
          <a:prstGeom prst="wedgeRoundRectCallout">
            <a:avLst>
              <a:gd name="adj1" fmla="val -38122"/>
              <a:gd name="adj2" fmla="val -7584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solidFill>
                  <a:schemeClr val="tx1">
                    <a:lumMod val="50000"/>
                  </a:schemeClr>
                </a:solidFill>
                <a:latin typeface="Comic Sans MS" panose="030F0702030302020204" pitchFamily="66" charset="0"/>
              </a:rPr>
              <a:t>And who’s that?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55" name="Group 31"/>
          <p:cNvGraphicFramePr>
            <a:graphicFrameLocks noGrp="1"/>
          </p:cNvGraphicFramePr>
          <p:nvPr/>
        </p:nvGraphicFramePr>
        <p:xfrm>
          <a:off x="0" y="1125538"/>
          <a:ext cx="9144000" cy="5175251"/>
        </p:xfrm>
        <a:graphic>
          <a:graphicData uri="http://schemas.openxmlformats.org/drawingml/2006/table">
            <a:tbl>
              <a:tblPr/>
              <a:tblGrid>
                <a:gridCol w="11096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34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98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幼圆" panose="02010509060101010101" pitchFamily="49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Comic Sans MS" panose="030F0702030302020204" pitchFamily="66" charset="0"/>
                          <a:ea typeface="幼圆" panose="02010509060101010101" pitchFamily="49" charset="-122"/>
                        </a:rPr>
                        <a:t>Look! This is my father and this is my mother.</a:t>
                      </a:r>
                      <a:endParaRPr kumimoji="0" lang="zh-CN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1F20"/>
                        </a:solidFill>
                        <a:effectLst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1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3D3F41"/>
                        </a:solidFill>
                        <a:effectLst/>
                        <a:latin typeface="Calibri" panose="020F0502020204030204" pitchFamily="34" charset="0"/>
                        <a:ea typeface="幼圆" panose="02010509060101010101" pitchFamily="49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Comic Sans MS" panose="030F0702030302020204" pitchFamily="66" charset="0"/>
                          <a:ea typeface="幼圆" panose="02010509060101010101" pitchFamily="49" charset="-122"/>
                        </a:rPr>
                        <a:t>Who’s this?</a:t>
                      </a:r>
                      <a:endParaRPr kumimoji="0" lang="zh-CN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1F20"/>
                        </a:solidFill>
                        <a:effectLst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3D3F41"/>
                        </a:solidFill>
                        <a:effectLst/>
                        <a:latin typeface="Calibri" panose="020F0502020204030204" pitchFamily="34" charset="0"/>
                        <a:ea typeface="幼圆" panose="02010509060101010101" pitchFamily="49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Comic Sans MS" panose="030F0702030302020204" pitchFamily="66" charset="0"/>
                          <a:ea typeface="幼圆" panose="02010509060101010101" pitchFamily="49" charset="-122"/>
                        </a:rPr>
                        <a:t>This is my grandmother.</a:t>
                      </a:r>
                      <a:endParaRPr kumimoji="0" lang="zh-CN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1F20"/>
                        </a:solidFill>
                        <a:effectLst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3D3F41"/>
                        </a:solidFill>
                        <a:effectLst/>
                        <a:latin typeface="Calibri" panose="020F0502020204030204" pitchFamily="34" charset="0"/>
                        <a:ea typeface="幼圆" panose="02010509060101010101" pitchFamily="49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Comic Sans MS" panose="030F0702030302020204" pitchFamily="66" charset="0"/>
                          <a:ea typeface="幼圆" panose="02010509060101010101" pitchFamily="49" charset="-122"/>
                        </a:rPr>
                        <a:t>And who’s that?</a:t>
                      </a:r>
                      <a:endParaRPr kumimoji="0" lang="zh-CN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1F20"/>
                        </a:solidFill>
                        <a:effectLst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600" b="0" i="0" u="none" strike="noStrike" cap="none" normalizeH="0" baseline="0" smtClean="0">
                        <a:ln>
                          <a:noFill/>
                        </a:ln>
                        <a:solidFill>
                          <a:srgbClr val="3D3F41"/>
                        </a:solidFill>
                        <a:effectLst/>
                        <a:latin typeface="Calibri" panose="020F0502020204030204" pitchFamily="34" charset="0"/>
                        <a:ea typeface="幼圆" panose="02010509060101010101" pitchFamily="49" charset="-122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5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F1F20"/>
                          </a:solidFill>
                          <a:effectLst/>
                          <a:latin typeface="Comic Sans MS" panose="030F0702030302020204" pitchFamily="66" charset="0"/>
                          <a:ea typeface="幼圆" panose="02010509060101010101" pitchFamily="49" charset="-122"/>
                        </a:rPr>
                        <a:t>That’s my grandfather.</a:t>
                      </a:r>
                      <a:endParaRPr kumimoji="0" lang="zh-CN" altLang="en-US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F1F20"/>
                        </a:solidFill>
                        <a:effectLst/>
                        <a:latin typeface="Comic Sans MS" panose="030F0702030302020204" pitchFamily="66" charset="0"/>
                        <a:ea typeface="幼圆" panose="02010509060101010101" pitchFamily="49" charset="-122"/>
                      </a:endParaRPr>
                    </a:p>
                  </a:txBody>
                  <a:tcPr marT="45702" marB="45702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FE5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标题 4"/>
          <p:cNvSpPr txBox="1"/>
          <p:nvPr/>
        </p:nvSpPr>
        <p:spPr bwMode="auto">
          <a:xfrm>
            <a:off x="3132138" y="476250"/>
            <a:ext cx="2889250" cy="503238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defRPr/>
            </a:pPr>
            <a:r>
              <a:rPr lang="en-US" altLang="zh-CN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j-cs"/>
              </a:rPr>
              <a:t>Just talk</a:t>
            </a:r>
            <a:endParaRPr lang="zh-CN" altLang="en-US" sz="4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26647" name="图片 1"/>
          <p:cNvPicPr>
            <a:picLocks noChangeAspect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07950" y="0"/>
            <a:ext cx="3217863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48" name="文本框 7"/>
          <p:cNvSpPr txBox="1">
            <a:spLocks noChangeArrowheads="1"/>
          </p:cNvSpPr>
          <p:nvPr/>
        </p:nvSpPr>
        <p:spPr bwMode="auto">
          <a:xfrm>
            <a:off x="1116013" y="98425"/>
            <a:ext cx="2209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Presentation 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4" name="L16TALK01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509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L16TALK02_128k.mp3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6035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L16TALK03_128k.mp3">
            <a:hlinkClick r:id="" action="ppaction://media"/>
          </p:cNvPr>
          <p:cNvPicPr>
            <a:picLocks noRot="1"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57346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L16TALK04_128k.mp3">
            <a:hlinkClick r:id="" action="ppaction://media"/>
          </p:cNvPr>
          <p:cNvPicPr>
            <a:picLocks noRot="1"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434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L16TALK05_128k.mp3">
            <a:hlinkClick r:id="" action="ppaction://media"/>
          </p:cNvPr>
          <p:cNvPicPr>
            <a:picLocks noRot="1"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link="rId9"/>
              </p:ext>
            </p:ext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5562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-23813"/>
            <a:ext cx="2541588" cy="860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文本框 5"/>
          <p:cNvSpPr txBox="1">
            <a:spLocks noChangeArrowheads="1"/>
          </p:cNvSpPr>
          <p:nvPr/>
        </p:nvSpPr>
        <p:spPr bwMode="auto">
          <a:xfrm>
            <a:off x="1116013" y="98425"/>
            <a:ext cx="12969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zh-CN" sz="2400" i="1">
                <a:latin typeface="Arial" panose="020B0604020202020204" pitchFamily="34" charset="0"/>
                <a:ea typeface="微软雅黑" panose="020B0503020204020204" pitchFamily="34" charset="-122"/>
              </a:rPr>
              <a:t>Practice</a:t>
            </a:r>
            <a:endParaRPr lang="zh-CN" altLang="en-US" sz="2400" i="1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4" name="Text Box 31"/>
          <p:cNvSpPr txBox="1">
            <a:spLocks noChangeArrowheads="1"/>
          </p:cNvSpPr>
          <p:nvPr/>
        </p:nvSpPr>
        <p:spPr bwMode="auto">
          <a:xfrm>
            <a:off x="119063" y="754063"/>
            <a:ext cx="5813425" cy="954087"/>
          </a:xfrm>
          <a:prstGeom prst="rect">
            <a:avLst/>
          </a:prstGeom>
          <a:solidFill>
            <a:schemeClr val="accent2">
              <a:alpha val="3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Read it by yourselves for one minute .</a:t>
            </a:r>
          </a:p>
          <a:p>
            <a:pPr algn="ctr">
              <a:defRPr/>
            </a:pPr>
            <a:r>
              <a:rPr lang="zh-CN" altLang="en-US" sz="2800" b="1" dirty="0">
                <a:solidFill>
                  <a:schemeClr val="tx1">
                    <a:lumMod val="50000"/>
                  </a:schemeClr>
                </a:solidFill>
              </a:rPr>
              <a:t>小组读对话一分钟。</a:t>
            </a:r>
            <a:endParaRPr lang="zh-CN" altLang="en-US" b="1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28677" name="Group 3"/>
          <p:cNvGrpSpPr/>
          <p:nvPr/>
        </p:nvGrpSpPr>
        <p:grpSpPr bwMode="auto">
          <a:xfrm>
            <a:off x="395288" y="2052638"/>
            <a:ext cx="4336491" cy="3678237"/>
            <a:chOff x="-103" y="181"/>
            <a:chExt cx="3096" cy="1345"/>
          </a:xfrm>
        </p:grpSpPr>
        <p:sp>
          <p:nvSpPr>
            <p:cNvPr id="30" name="AutoShape 50"/>
            <p:cNvSpPr>
              <a:spLocks noChangeArrowheads="1"/>
            </p:cNvSpPr>
            <p:nvPr/>
          </p:nvSpPr>
          <p:spPr bwMode="auto">
            <a:xfrm>
              <a:off x="-103" y="210"/>
              <a:ext cx="3084" cy="1316"/>
            </a:xfrm>
            <a:prstGeom prst="horizontalScroll">
              <a:avLst>
                <a:gd name="adj" fmla="val 12500"/>
              </a:avLst>
            </a:prstGeom>
            <a:gradFill rotWithShape="0">
              <a:gsLst>
                <a:gs pos="0">
                  <a:srgbClr val="FFFF00"/>
                </a:gs>
                <a:gs pos="50000">
                  <a:schemeClr val="bg1"/>
                </a:gs>
                <a:gs pos="100000">
                  <a:srgbClr val="FFFF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8699" name="Text Box 51"/>
            <p:cNvSpPr txBox="1">
              <a:spLocks noChangeArrowheads="1"/>
            </p:cNvSpPr>
            <p:nvPr/>
          </p:nvSpPr>
          <p:spPr bwMode="auto">
            <a:xfrm>
              <a:off x="226" y="181"/>
              <a:ext cx="2495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8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Learning tip :</a:t>
              </a:r>
            </a:p>
          </p:txBody>
        </p:sp>
        <p:sp>
          <p:nvSpPr>
            <p:cNvPr id="28700" name="Text Box 52"/>
            <p:cNvSpPr txBox="1">
              <a:spLocks noChangeArrowheads="1"/>
            </p:cNvSpPr>
            <p:nvPr/>
          </p:nvSpPr>
          <p:spPr bwMode="auto">
            <a:xfrm>
              <a:off x="226" y="537"/>
              <a:ext cx="2767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幼圆" panose="02010509060101010101" pitchFamily="49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zh-CN" altLang="en-US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当你</a:t>
              </a: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自己朗读</a:t>
              </a:r>
              <a:r>
                <a: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时，遇到不会读或不明白意思的单词或句子，可以把它圈起来，请教同学或老师！</a:t>
              </a:r>
              <a:endParaRPr lang="zh-CN" altLang="en-US" b="1" dirty="0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33" name="Oval 7"/>
          <p:cNvSpPr>
            <a:spLocks noChangeArrowheads="1"/>
          </p:cNvSpPr>
          <p:nvPr/>
        </p:nvSpPr>
        <p:spPr bwMode="auto">
          <a:xfrm>
            <a:off x="4859338" y="1365250"/>
            <a:ext cx="3960812" cy="4103688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  <a:effectLst>
            <a:outerShdw dist="45791" dir="2021404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28679" name="Oval 8"/>
          <p:cNvSpPr>
            <a:spLocks noChangeArrowheads="1"/>
          </p:cNvSpPr>
          <p:nvPr/>
        </p:nvSpPr>
        <p:spPr bwMode="auto">
          <a:xfrm>
            <a:off x="5033963" y="1577975"/>
            <a:ext cx="3373437" cy="3495675"/>
          </a:xfrm>
          <a:prstGeom prst="ellipse">
            <a:avLst/>
          </a:prstGeom>
          <a:gradFill rotWithShape="1">
            <a:gsLst>
              <a:gs pos="0">
                <a:srgbClr val="0033CC"/>
              </a:gs>
              <a:gs pos="50000">
                <a:srgbClr val="00CCFF"/>
              </a:gs>
              <a:gs pos="100000">
                <a:srgbClr val="0033CC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80" name="Oval 9"/>
          <p:cNvSpPr>
            <a:spLocks noChangeArrowheads="1"/>
          </p:cNvSpPr>
          <p:nvPr/>
        </p:nvSpPr>
        <p:spPr bwMode="auto">
          <a:xfrm>
            <a:off x="5016500" y="1558925"/>
            <a:ext cx="3373438" cy="3495675"/>
          </a:xfrm>
          <a:prstGeom prst="ellipse">
            <a:avLst/>
          </a:prstGeom>
          <a:gradFill rotWithShape="1">
            <a:gsLst>
              <a:gs pos="0">
                <a:srgbClr val="0033CC">
                  <a:alpha val="7999"/>
                </a:srgbClr>
              </a:gs>
              <a:gs pos="100000">
                <a:srgbClr val="00CC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3" name="Group 10"/>
          <p:cNvGrpSpPr/>
          <p:nvPr/>
        </p:nvGrpSpPr>
        <p:grpSpPr bwMode="auto">
          <a:xfrm>
            <a:off x="6084888" y="5661025"/>
            <a:ext cx="1979612" cy="769938"/>
            <a:chOff x="0" y="0"/>
            <a:chExt cx="1451" cy="544"/>
          </a:xfrm>
          <a:solidFill>
            <a:schemeClr val="accent2"/>
          </a:solidFill>
        </p:grpSpPr>
        <p:sp>
          <p:nvSpPr>
            <p:cNvPr id="2357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1451" cy="544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79" name="Rectangle 12"/>
            <p:cNvSpPr>
              <a:spLocks noChangeArrowheads="1"/>
            </p:cNvSpPr>
            <p:nvPr/>
          </p:nvSpPr>
          <p:spPr bwMode="auto">
            <a:xfrm>
              <a:off x="90" y="45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3580" name="Rectangle 13"/>
            <p:cNvSpPr>
              <a:spLocks noChangeArrowheads="1"/>
            </p:cNvSpPr>
            <p:nvPr/>
          </p:nvSpPr>
          <p:spPr bwMode="auto">
            <a:xfrm>
              <a:off x="116" y="39"/>
              <a:ext cx="1225" cy="459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3581" name="WordArt 14"/>
            <p:cNvSpPr>
              <a:spLocks noChangeArrowheads="1" noChangeShapeType="1"/>
            </p:cNvSpPr>
            <p:nvPr/>
          </p:nvSpPr>
          <p:spPr bwMode="auto">
            <a:xfrm>
              <a:off x="369" y="102"/>
              <a:ext cx="708" cy="372"/>
            </a:xfrm>
            <a:prstGeom prst="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wrap="none" fromWordArt="1">
              <a:prstTxWarp prst="textStop">
                <a:avLst>
                  <a:gd name="adj" fmla="val 22222"/>
                </a:avLst>
              </a:prstTxWarp>
            </a:bodyPr>
            <a:lstStyle/>
            <a:p>
              <a:pPr algn="ctr">
                <a:defRPr/>
              </a:pPr>
              <a:r>
                <a:rPr lang="zh-CN" altLang="en-US" sz="4400" i="1" kern="10" dirty="0">
                  <a:ln w="12700">
                    <a:solidFill>
                      <a:srgbClr val="EAEAEA"/>
                    </a:solidFill>
                    <a:round/>
                  </a:ln>
                  <a:solidFill>
                    <a:schemeClr val="tx2">
                      <a:lumMod val="50000"/>
                    </a:schemeClr>
                  </a:solidFill>
                  <a:effectLst>
                    <a:outerShdw dist="35921" dir="2700000" sy="50000" kx="2115830" algn="bl" rotWithShape="0">
                      <a:srgbClr val="C0C0C0">
                        <a:alpha val="75998"/>
                      </a:srgbClr>
                    </a:outerShdw>
                  </a:effectLst>
                  <a:latin typeface="华文行楷" panose="02010800040101010101" charset="-122"/>
                  <a:ea typeface="华文行楷" panose="02010800040101010101" charset="-122"/>
                </a:rPr>
                <a:t>开始</a:t>
              </a:r>
            </a:p>
          </p:txBody>
        </p:sp>
      </p:grpSp>
      <p:sp>
        <p:nvSpPr>
          <p:cNvPr id="28682" name="Text Box 15"/>
          <p:cNvSpPr txBox="1">
            <a:spLocks noChangeArrowheads="1"/>
          </p:cNvSpPr>
          <p:nvPr/>
        </p:nvSpPr>
        <p:spPr bwMode="auto">
          <a:xfrm>
            <a:off x="7729538" y="2197100"/>
            <a:ext cx="4968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10</a:t>
            </a:r>
          </a:p>
        </p:txBody>
      </p:sp>
      <p:sp>
        <p:nvSpPr>
          <p:cNvPr id="28683" name="Text Box 16"/>
          <p:cNvSpPr txBox="1">
            <a:spLocks noChangeArrowheads="1"/>
          </p:cNvSpPr>
          <p:nvPr/>
        </p:nvSpPr>
        <p:spPr bwMode="auto">
          <a:xfrm>
            <a:off x="7937500" y="3775075"/>
            <a:ext cx="4318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20</a:t>
            </a:r>
          </a:p>
        </p:txBody>
      </p:sp>
      <p:sp>
        <p:nvSpPr>
          <p:cNvPr id="28684" name="Text Box 17"/>
          <p:cNvSpPr txBox="1">
            <a:spLocks noChangeArrowheads="1"/>
          </p:cNvSpPr>
          <p:nvPr/>
        </p:nvSpPr>
        <p:spPr bwMode="auto">
          <a:xfrm>
            <a:off x="6445250" y="4748213"/>
            <a:ext cx="619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/>
              <a:t>30</a:t>
            </a:r>
          </a:p>
        </p:txBody>
      </p:sp>
      <p:sp>
        <p:nvSpPr>
          <p:cNvPr id="28685" name="WordArt 18"/>
          <p:cNvSpPr>
            <a:spLocks noChangeArrowheads="1" noChangeShapeType="1"/>
          </p:cNvSpPr>
          <p:nvPr/>
        </p:nvSpPr>
        <p:spPr bwMode="auto">
          <a:xfrm>
            <a:off x="5653088" y="1052513"/>
            <a:ext cx="2357437" cy="43338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zh-CN" altLang="en-US" sz="3600" b="1" kern="10">
                <a:solidFill>
                  <a:srgbClr val="FFC000"/>
                </a:solidFill>
                <a:latin typeface="华文行楷" panose="02010800040101010101" charset="-122"/>
                <a:ea typeface="华文行楷" panose="02010800040101010101" charset="-122"/>
              </a:rPr>
              <a:t>一分钟倒计时</a:t>
            </a:r>
          </a:p>
        </p:txBody>
      </p:sp>
      <p:sp>
        <p:nvSpPr>
          <p:cNvPr id="28686" name="Oval 19"/>
          <p:cNvSpPr>
            <a:spLocks noChangeArrowheads="1"/>
          </p:cNvSpPr>
          <p:nvPr/>
        </p:nvSpPr>
        <p:spPr bwMode="auto">
          <a:xfrm>
            <a:off x="5076825" y="1651000"/>
            <a:ext cx="3373438" cy="3497263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46" name="Oval 20"/>
          <p:cNvSpPr>
            <a:spLocks noChangeArrowheads="1"/>
          </p:cNvSpPr>
          <p:nvPr/>
        </p:nvSpPr>
        <p:spPr bwMode="auto">
          <a:xfrm>
            <a:off x="5076825" y="1651000"/>
            <a:ext cx="3373438" cy="3497263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4" name="Group 21"/>
          <p:cNvGrpSpPr/>
          <p:nvPr/>
        </p:nvGrpSpPr>
        <p:grpSpPr bwMode="auto">
          <a:xfrm>
            <a:off x="6732588" y="1844675"/>
            <a:ext cx="150812" cy="3206750"/>
            <a:chOff x="0" y="0"/>
            <a:chExt cx="364" cy="1451"/>
          </a:xfrm>
        </p:grpSpPr>
        <p:sp>
          <p:nvSpPr>
            <p:cNvPr id="28696" name="AutoShape 22"/>
            <p:cNvSpPr>
              <a:spLocks noChangeArrowheads="1"/>
            </p:cNvSpPr>
            <p:nvPr/>
          </p:nvSpPr>
          <p:spPr bwMode="auto">
            <a:xfrm>
              <a:off x="1" y="0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solidFill>
              <a:srgbClr val="66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  <p:sp>
          <p:nvSpPr>
            <p:cNvPr id="28697" name="AutoShape 23"/>
            <p:cNvSpPr>
              <a:spLocks noChangeArrowheads="1"/>
            </p:cNvSpPr>
            <p:nvPr/>
          </p:nvSpPr>
          <p:spPr bwMode="auto">
            <a:xfrm rot="10800000">
              <a:off x="0" y="726"/>
              <a:ext cx="363" cy="725"/>
            </a:xfrm>
            <a:prstGeom prst="upArrow">
              <a:avLst>
                <a:gd name="adj1" fmla="val 50000"/>
                <a:gd name="adj2" fmla="val 499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/>
            <a:p>
              <a:endParaRPr lang="zh-CN" altLang="en-US"/>
            </a:p>
          </p:txBody>
        </p:sp>
      </p:grpSp>
      <p:sp>
        <p:nvSpPr>
          <p:cNvPr id="28689" name="Oval 24"/>
          <p:cNvSpPr>
            <a:spLocks noChangeArrowheads="1"/>
          </p:cNvSpPr>
          <p:nvPr/>
        </p:nvSpPr>
        <p:spPr bwMode="auto">
          <a:xfrm>
            <a:off x="6483350" y="3284538"/>
            <a:ext cx="681038" cy="706437"/>
          </a:xfrm>
          <a:prstGeom prst="ellipse">
            <a:avLst/>
          </a:prstGeom>
          <a:gradFill rotWithShape="1">
            <a:gsLst>
              <a:gs pos="0">
                <a:srgbClr val="00FFFF"/>
              </a:gs>
              <a:gs pos="100000">
                <a:srgbClr val="00D8D8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28690" name="Text Box 25"/>
          <p:cNvSpPr txBox="1">
            <a:spLocks noChangeArrowheads="1"/>
          </p:cNvSpPr>
          <p:nvPr/>
        </p:nvSpPr>
        <p:spPr bwMode="auto">
          <a:xfrm>
            <a:off x="7956550" y="2084388"/>
            <a:ext cx="7016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8691" name="Text Box 26"/>
          <p:cNvSpPr txBox="1">
            <a:spLocks noChangeArrowheads="1"/>
          </p:cNvSpPr>
          <p:nvPr/>
        </p:nvSpPr>
        <p:spPr bwMode="auto">
          <a:xfrm>
            <a:off x="8245475" y="3884613"/>
            <a:ext cx="4953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28692" name="Text Box 27"/>
          <p:cNvSpPr txBox="1">
            <a:spLocks noChangeArrowheads="1"/>
          </p:cNvSpPr>
          <p:nvPr/>
        </p:nvSpPr>
        <p:spPr bwMode="auto">
          <a:xfrm>
            <a:off x="6588125" y="1292225"/>
            <a:ext cx="649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8693" name="Text Box 28"/>
          <p:cNvSpPr txBox="1">
            <a:spLocks noChangeArrowheads="1"/>
          </p:cNvSpPr>
          <p:nvPr/>
        </p:nvSpPr>
        <p:spPr bwMode="auto">
          <a:xfrm>
            <a:off x="6642100" y="5151438"/>
            <a:ext cx="6667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28694" name="Text Box 29"/>
          <p:cNvSpPr txBox="1">
            <a:spLocks noChangeArrowheads="1"/>
          </p:cNvSpPr>
          <p:nvPr/>
        </p:nvSpPr>
        <p:spPr bwMode="auto">
          <a:xfrm>
            <a:off x="4787900" y="3811588"/>
            <a:ext cx="557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8695" name="Text Box 30"/>
          <p:cNvSpPr txBox="1">
            <a:spLocks noChangeArrowheads="1"/>
          </p:cNvSpPr>
          <p:nvPr/>
        </p:nvSpPr>
        <p:spPr bwMode="auto">
          <a:xfrm>
            <a:off x="4932363" y="2228850"/>
            <a:ext cx="55721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1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8" dur="6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59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fb679da17b582194f9acfb875545fc094ba94"/>
</p:tagLst>
</file>

<file path=ppt/theme/theme1.xml><?xml version="1.0" encoding="utf-8"?>
<a:theme xmlns:a="http://schemas.openxmlformats.org/drawingml/2006/main" name="WWW.2PPT.COM&#10;">
  <a:themeElements>
    <a:clrScheme name="自定义 58">
      <a:dk1>
        <a:srgbClr val="3D3F41"/>
      </a:dk1>
      <a:lt1>
        <a:srgbClr val="FFFFFF"/>
      </a:lt1>
      <a:dk2>
        <a:srgbClr val="3D3F41"/>
      </a:dk2>
      <a:lt2>
        <a:srgbClr val="EAF5FC"/>
      </a:lt2>
      <a:accent1>
        <a:srgbClr val="47B6E7"/>
      </a:accent1>
      <a:accent2>
        <a:srgbClr val="2BC3B5"/>
      </a:accent2>
      <a:accent3>
        <a:srgbClr val="92D050"/>
      </a:accent3>
      <a:accent4>
        <a:srgbClr val="FFC000"/>
      </a:accent4>
      <a:accent5>
        <a:srgbClr val="CEB9A3"/>
      </a:accent5>
      <a:accent6>
        <a:srgbClr val="7030A0"/>
      </a:accent6>
      <a:hlink>
        <a:srgbClr val="00B0F0"/>
      </a:hlink>
      <a:folHlink>
        <a:srgbClr val="AFB2B4"/>
      </a:folHlink>
    </a:clrScheme>
    <a:fontScheme name="自定义 13">
      <a:majorFont>
        <a:latin typeface="Castellar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53b61e83de8ac</Template>
  <TotalTime>0</TotalTime>
  <Words>380</Words>
  <Application>Microsoft Office PowerPoint</Application>
  <PresentationFormat>全屏显示(4:3)</PresentationFormat>
  <Paragraphs>96</Paragraphs>
  <Slides>16</Slides>
  <Notes>8</Notes>
  <HiddenSlides>0</HiddenSlides>
  <MMClips>7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黑体</vt:lpstr>
      <vt:lpstr>华文行楷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WWW.2PPT.COM
</vt:lpstr>
      <vt:lpstr>Unit3 This is my father.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Summary </vt:lpstr>
      <vt:lpstr>Homework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2014-11-29T11:35:00Z</dcterms:created>
  <dcterms:modified xsi:type="dcterms:W3CDTF">2023-01-16T19:58:50Z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647312B625674B8E95C68A022BE6D2D2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