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257" r:id="rId2"/>
    <p:sldId id="259" r:id="rId3"/>
    <p:sldId id="262" r:id="rId4"/>
    <p:sldId id="263" r:id="rId5"/>
    <p:sldId id="293" r:id="rId6"/>
    <p:sldId id="261" r:id="rId7"/>
    <p:sldId id="265" r:id="rId8"/>
    <p:sldId id="266" r:id="rId9"/>
    <p:sldId id="267" r:id="rId10"/>
    <p:sldId id="268" r:id="rId11"/>
    <p:sldId id="314" r:id="rId12"/>
    <p:sldId id="284" r:id="rId13"/>
    <p:sldId id="286" r:id="rId14"/>
    <p:sldId id="315" r:id="rId15"/>
    <p:sldId id="316" r:id="rId16"/>
    <p:sldId id="299" r:id="rId17"/>
    <p:sldId id="300" r:id="rId18"/>
    <p:sldId id="312" r:id="rId19"/>
    <p:sldId id="301" r:id="rId20"/>
    <p:sldId id="302" r:id="rId21"/>
    <p:sldId id="303" r:id="rId22"/>
    <p:sldId id="305" r:id="rId23"/>
    <p:sldId id="304" r:id="rId24"/>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AF00"/>
    <a:srgbClr val="F0F0F0"/>
    <a:srgbClr val="1B33AB"/>
    <a:srgbClr val="00A6AD"/>
    <a:srgbClr val="C716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96"/>
      </p:cViewPr>
      <p:guideLst>
        <p:guide orient="horz" pos="219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cstate="prin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标题和内容">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2023-01-17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NUL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217094" y="1966587"/>
            <a:ext cx="8068945" cy="2407285"/>
            <a:chOff x="4715" y="1250"/>
            <a:chExt cx="12707" cy="3791"/>
          </a:xfrm>
        </p:grpSpPr>
        <p:sp>
          <p:nvSpPr>
            <p:cNvPr id="10" name="Rectangle 5"/>
            <p:cNvSpPr/>
            <p:nvPr/>
          </p:nvSpPr>
          <p:spPr>
            <a:xfrm>
              <a:off x="9508" y="3734"/>
              <a:ext cx="488" cy="1307"/>
            </a:xfrm>
            <a:prstGeom prst="rect">
              <a:avLst/>
            </a:prstGeom>
            <a:noFill/>
            <a:ln w="9525">
              <a:noFill/>
            </a:ln>
          </p:spPr>
          <p:txBody>
            <a:bodyPr wrap="none" anchor="ctr">
              <a:spAutoFit/>
              <a:scene3d>
                <a:camera prst="orthographicFront"/>
                <a:lightRig rig="threePt" dir="t"/>
              </a:scene3d>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sz="4800" b="1" dirty="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endParaRPr>
            </a:p>
          </p:txBody>
        </p:sp>
        <p:sp>
          <p:nvSpPr>
            <p:cNvPr id="11" name="文本框 5"/>
            <p:cNvSpPr txBox="1"/>
            <p:nvPr/>
          </p:nvSpPr>
          <p:spPr>
            <a:xfrm>
              <a:off x="4715" y="1250"/>
              <a:ext cx="12707" cy="2472"/>
            </a:xfrm>
            <a:prstGeom prst="rect">
              <a:avLst/>
            </a:prstGeom>
            <a:noFill/>
          </p:spPr>
          <p:txBody>
            <a:bodyPr wrap="square" rtlCol="0">
              <a:spAutoFit/>
            </a:bodyPr>
            <a:lstStyle/>
            <a:p>
              <a:pPr algn="ctr"/>
              <a:r>
                <a:rPr lang="en-US" altLang="zh-CN" sz="4800" dirty="0" smtClean="0">
                  <a:latin typeface="微软雅黑" panose="020B0503020204020204" charset="-122"/>
                  <a:ea typeface="微软雅黑" panose="020B0503020204020204" charset="-122"/>
                </a:rPr>
                <a:t>Unit 6</a:t>
              </a:r>
            </a:p>
            <a:p>
              <a:pPr algn="ctr"/>
              <a:r>
                <a:rPr lang="en-US" altLang="zh-CN" sz="4800" dirty="0" smtClean="0">
                  <a:latin typeface="微软雅黑" panose="020B0503020204020204" charset="-122"/>
                  <a:ea typeface="微软雅黑" panose="020B0503020204020204" charset="-122"/>
                </a:rPr>
                <a:t>When was it invented?</a:t>
              </a:r>
              <a:endParaRPr lang="zh-CN" altLang="en-US" sz="4800" dirty="0">
                <a:latin typeface="微软雅黑" panose="020B0503020204020204" charset="-122"/>
                <a:ea typeface="微软雅黑" panose="020B0503020204020204" charset="-122"/>
              </a:endParaRPr>
            </a:p>
          </p:txBody>
        </p:sp>
      </p:grpSp>
      <p:pic>
        <p:nvPicPr>
          <p:cNvPr id="12" name="Picture 4"/>
          <p:cNvPicPr>
            <a:picLocks noChangeAspect="1"/>
          </p:cNvPicPr>
          <p:nvPr/>
        </p:nvPicPr>
        <p:blipFill>
          <a:blip r:embed="rId2" cstate="email"/>
          <a:stretch>
            <a:fillRect/>
          </a:stretch>
        </p:blipFill>
        <p:spPr>
          <a:xfrm>
            <a:off x="1448427" y="2188202"/>
            <a:ext cx="379412" cy="1127125"/>
          </a:xfrm>
          <a:prstGeom prst="rect">
            <a:avLst/>
          </a:prstGeom>
          <a:noFill/>
          <a:ln w="9525">
            <a:noFill/>
          </a:ln>
        </p:spPr>
      </p:pic>
      <p:sp>
        <p:nvSpPr>
          <p:cNvPr id="13" name="Rectangle 5"/>
          <p:cNvSpPr/>
          <p:nvPr/>
        </p:nvSpPr>
        <p:spPr>
          <a:xfrm>
            <a:off x="5094435" y="3946102"/>
            <a:ext cx="2165978" cy="76944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r>
              <a:rPr lang="zh-CN" altLang="en-US" sz="44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sym typeface="+mn-ea"/>
              </a:rPr>
              <a:t>第</a:t>
            </a:r>
            <a:r>
              <a:rPr lang="en-US" altLang="zh-CN" sz="44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sym typeface="+mn-ea"/>
              </a:rPr>
              <a:t>4</a:t>
            </a:r>
            <a:r>
              <a:rPr lang="zh-CN" altLang="en-US" sz="44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sym typeface="+mn-ea"/>
              </a:rPr>
              <a:t>课时</a:t>
            </a:r>
            <a:endParaRPr lang="zh-CN" altLang="en-US" sz="4400" dirty="0">
              <a:solidFill>
                <a:schemeClr val="tx1"/>
              </a:solidFill>
              <a:latin typeface="微软雅黑" panose="020B0503020204020204" charset="-122"/>
              <a:ea typeface="微软雅黑" panose="020B0503020204020204" charset="-122"/>
            </a:endParaRPr>
          </a:p>
        </p:txBody>
      </p:sp>
      <p:sp>
        <p:nvSpPr>
          <p:cNvPr id="14" name="矩形 13"/>
          <p:cNvSpPr/>
          <p:nvPr/>
        </p:nvSpPr>
        <p:spPr>
          <a:xfrm>
            <a:off x="0" y="5711096"/>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charset="-122"/>
                <a:ea typeface="微软雅黑" panose="020B0503020204020204" charset="-122"/>
                <a:sym typeface="+mn-ea"/>
              </a:rPr>
              <a:t>WWW.PPT818.COM</a:t>
            </a:r>
            <a:endParaRPr lang="en-US" altLang="zh-CN" sz="2800" b="1" kern="0" dirty="0">
              <a:solidFill>
                <a:srgbClr val="000000"/>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p:nvPr/>
        </p:nvSpPr>
        <p:spPr>
          <a:xfrm>
            <a:off x="2720318" y="123191"/>
            <a:ext cx="184730"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9" name="文本框 8"/>
          <p:cNvSpPr txBox="1"/>
          <p:nvPr/>
        </p:nvSpPr>
        <p:spPr>
          <a:xfrm>
            <a:off x="940318" y="1443407"/>
            <a:ext cx="10712420"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)5. —Where is my umbrella? I can't find it now. </a:t>
            </a:r>
          </a:p>
          <a:p>
            <a:pPr>
              <a:lnSpc>
                <a:spcPct val="150000"/>
              </a:lnSpc>
            </a:pPr>
            <a:r>
              <a:rPr lang="en-US" altLang="zh-CN" sz="2400" b="1" dirty="0" smtClean="0">
                <a:latin typeface="Times New Roman" panose="02020603050405020304" charset="0"/>
              </a:rPr>
              <a:t>—Oh, I think Sally might take it away  ________. </a:t>
            </a:r>
          </a:p>
          <a:p>
            <a:pPr>
              <a:lnSpc>
                <a:spcPct val="150000"/>
              </a:lnSpc>
            </a:pPr>
            <a:r>
              <a:rPr lang="en-US" altLang="zh-CN" sz="2400" b="1" dirty="0" smtClean="0">
                <a:latin typeface="Times New Roman" panose="02020603050405020304" charset="0"/>
              </a:rPr>
              <a:t>A. by the way  	B. by accident	C. by hand  		D. by mistake</a:t>
            </a:r>
          </a:p>
        </p:txBody>
      </p:sp>
      <p:sp>
        <p:nvSpPr>
          <p:cNvPr id="11" name="文本框 10"/>
          <p:cNvSpPr txBox="1"/>
          <p:nvPr/>
        </p:nvSpPr>
        <p:spPr>
          <a:xfrm>
            <a:off x="1298726" y="1591642"/>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p:nvPr/>
        </p:nvSpPr>
        <p:spPr>
          <a:xfrm>
            <a:off x="2720318" y="123191"/>
            <a:ext cx="184730"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9" name="文本框 8"/>
          <p:cNvSpPr txBox="1"/>
          <p:nvPr/>
        </p:nvSpPr>
        <p:spPr>
          <a:xfrm>
            <a:off x="940318" y="1443407"/>
            <a:ext cx="10712420"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)6. (2016·</a:t>
            </a:r>
            <a:r>
              <a:rPr lang="zh-CN" altLang="en-US" sz="2400" b="1" dirty="0" smtClean="0">
                <a:latin typeface="Times New Roman" panose="02020603050405020304" charset="0"/>
              </a:rPr>
              <a:t>十堰</a:t>
            </a:r>
            <a:r>
              <a:rPr lang="en-US" altLang="zh-CN" sz="2400" b="1" dirty="0" smtClean="0">
                <a:latin typeface="Times New Roman" panose="02020603050405020304" charset="0"/>
              </a:rPr>
              <a:t>)A year has four seasons and it ________ twelve months. </a:t>
            </a:r>
          </a:p>
          <a:p>
            <a:pPr>
              <a:lnSpc>
                <a:spcPct val="150000"/>
              </a:lnSpc>
            </a:pPr>
            <a:r>
              <a:rPr lang="en-US" altLang="zh-CN" sz="2400" b="1" dirty="0" smtClean="0">
                <a:latin typeface="Times New Roman" panose="02020603050405020304" charset="0"/>
              </a:rPr>
              <a:t>A. divided into  	 			B. is dividing into		</a:t>
            </a:r>
          </a:p>
          <a:p>
            <a:pPr>
              <a:lnSpc>
                <a:spcPct val="150000"/>
              </a:lnSpc>
            </a:pPr>
            <a:r>
              <a:rPr lang="en-US" altLang="zh-CN" sz="2400" b="1" dirty="0" smtClean="0">
                <a:latin typeface="Times New Roman" panose="02020603050405020304" charset="0"/>
              </a:rPr>
              <a:t>C. was divided into  				D. is divided into</a:t>
            </a:r>
          </a:p>
        </p:txBody>
      </p:sp>
      <p:sp>
        <p:nvSpPr>
          <p:cNvPr id="11" name="文本框 10"/>
          <p:cNvSpPr txBox="1"/>
          <p:nvPr/>
        </p:nvSpPr>
        <p:spPr>
          <a:xfrm>
            <a:off x="1298726" y="1591642"/>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p:nvPr/>
        </p:nvSpPr>
        <p:spPr>
          <a:xfrm>
            <a:off x="2720318" y="123191"/>
            <a:ext cx="184730"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6" name="Rectangle 9"/>
          <p:cNvSpPr/>
          <p:nvPr/>
        </p:nvSpPr>
        <p:spPr>
          <a:xfrm>
            <a:off x="650513" y="922356"/>
            <a:ext cx="2039341"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en-US" altLang="zh-CN" sz="2400" b="1" dirty="0" smtClean="0">
                <a:solidFill>
                  <a:srgbClr val="F1AF00"/>
                </a:solidFill>
                <a:latin typeface="Times New Roman" panose="02020603050405020304" charset="0"/>
                <a:sym typeface="+mn-ea"/>
              </a:rPr>
              <a:t>Ⅴ.   </a:t>
            </a:r>
            <a:r>
              <a:rPr lang="zh-CN" altLang="en-US" sz="2400" b="1" dirty="0" smtClean="0">
                <a:solidFill>
                  <a:srgbClr val="F1AF00"/>
                </a:solidFill>
                <a:latin typeface="Times New Roman" panose="02020603050405020304" charset="0"/>
                <a:sym typeface="+mn-ea"/>
              </a:rPr>
              <a:t>完形填空</a:t>
            </a:r>
          </a:p>
        </p:txBody>
      </p:sp>
      <p:pic>
        <p:nvPicPr>
          <p:cNvPr id="10" name="Picture 4"/>
          <p:cNvPicPr>
            <a:picLocks noChangeAspect="1"/>
          </p:cNvPicPr>
          <p:nvPr/>
        </p:nvPicPr>
        <p:blipFill>
          <a:blip r:embed="rId2" cstate="email"/>
          <a:stretch>
            <a:fillRect/>
          </a:stretch>
        </p:blipFill>
        <p:spPr>
          <a:xfrm>
            <a:off x="578583" y="1060498"/>
            <a:ext cx="84455" cy="414020"/>
          </a:xfrm>
          <a:prstGeom prst="rect">
            <a:avLst/>
          </a:prstGeom>
          <a:noFill/>
          <a:ln w="9525">
            <a:noFill/>
          </a:ln>
        </p:spPr>
      </p:pic>
      <p:sp>
        <p:nvSpPr>
          <p:cNvPr id="9" name="文本框 8"/>
          <p:cNvSpPr txBox="1"/>
          <p:nvPr/>
        </p:nvSpPr>
        <p:spPr>
          <a:xfrm>
            <a:off x="683139" y="1586273"/>
            <a:ext cx="11061182" cy="5008230"/>
          </a:xfrm>
          <a:prstGeom prst="rect">
            <a:avLst/>
          </a:prstGeom>
          <a:noFill/>
        </p:spPr>
        <p:txBody>
          <a:bodyPr wrap="square" rtlCol="0" anchor="t">
            <a:spAutoFit/>
          </a:bodyPr>
          <a:lstStyle/>
          <a:p>
            <a:pPr indent="457200" algn="just">
              <a:lnSpc>
                <a:spcPct val="150000"/>
              </a:lnSpc>
            </a:pPr>
            <a:r>
              <a:rPr lang="en-US" altLang="zh-CN" sz="2400" b="1" dirty="0" smtClean="0">
                <a:latin typeface="Times New Roman" panose="02020603050405020304" charset="0"/>
                <a:cs typeface="Times New Roman" panose="02020603050405020304" charset="0"/>
              </a:rPr>
              <a:t>Who designed the first helicopter(</a:t>
            </a:r>
            <a:r>
              <a:rPr lang="zh-CN" altLang="en-US" sz="2400" b="1" dirty="0" smtClean="0">
                <a:latin typeface="Times New Roman" panose="02020603050405020304" charset="0"/>
                <a:cs typeface="Times New Roman" panose="02020603050405020304" charset="0"/>
              </a:rPr>
              <a:t>直升机</a:t>
            </a:r>
            <a:r>
              <a:rPr lang="en-US" altLang="zh-CN" sz="2400" b="1" dirty="0" smtClean="0">
                <a:latin typeface="Times New Roman" panose="02020603050405020304" charset="0"/>
                <a:cs typeface="Times New Roman" panose="02020603050405020304" charset="0"/>
              </a:rPr>
              <a:t>)</a:t>
            </a:r>
            <a:r>
              <a:rPr lang="zh-CN" altLang="en-US" sz="2400" b="1" dirty="0" smtClean="0">
                <a:latin typeface="Times New Roman" panose="02020603050405020304" charset="0"/>
                <a:cs typeface="Times New Roman" panose="02020603050405020304" charset="0"/>
              </a:rPr>
              <a:t>？</a:t>
            </a:r>
            <a:r>
              <a:rPr lang="en-US" altLang="zh-CN" sz="2400" b="1" dirty="0" smtClean="0">
                <a:latin typeface="Times New Roman" panose="02020603050405020304" charset="0"/>
                <a:cs typeface="Times New Roman" panose="02020603050405020304" charset="0"/>
              </a:rPr>
              <a:t>Who __1__ some of the most famous pictures in the world</a:t>
            </a:r>
            <a:r>
              <a:rPr lang="zh-CN" altLang="en-US" sz="2400" b="1" dirty="0" smtClean="0">
                <a:latin typeface="Times New Roman" panose="02020603050405020304" charset="0"/>
                <a:cs typeface="Times New Roman" panose="02020603050405020304" charset="0"/>
              </a:rPr>
              <a:t>？</a:t>
            </a:r>
            <a:r>
              <a:rPr lang="en-US" altLang="zh-CN" sz="2400" b="1" dirty="0" smtClean="0">
                <a:latin typeface="Times New Roman" panose="02020603050405020304" charset="0"/>
                <a:cs typeface="Times New Roman" panose="02020603050405020304" charset="0"/>
              </a:rPr>
              <a:t>Who knew more about the human body than most __2__ of his time</a:t>
            </a:r>
            <a:r>
              <a:rPr lang="zh-CN" altLang="en-US" sz="2400" b="1" dirty="0" smtClean="0">
                <a:latin typeface="Times New Roman" panose="02020603050405020304" charset="0"/>
                <a:cs typeface="Times New Roman" panose="02020603050405020304" charset="0"/>
              </a:rPr>
              <a:t>？</a:t>
            </a:r>
            <a:r>
              <a:rPr lang="en-US" altLang="zh-CN" sz="2400" b="1" dirty="0" smtClean="0">
                <a:latin typeface="Times New Roman" panose="02020603050405020304" charset="0"/>
                <a:cs typeface="Times New Roman" panose="02020603050405020304" charset="0"/>
              </a:rPr>
              <a:t>There is an answer __3__ all these questions—Leonardo </a:t>
            </a:r>
            <a:r>
              <a:rPr lang="en-US" altLang="zh-CN" sz="2400" b="1" dirty="0" err="1" smtClean="0">
                <a:latin typeface="Times New Roman" panose="02020603050405020304" charset="0"/>
                <a:cs typeface="Times New Roman" panose="02020603050405020304" charset="0"/>
              </a:rPr>
              <a:t>da</a:t>
            </a:r>
            <a:r>
              <a:rPr lang="en-US" altLang="zh-CN" sz="2400" b="1" dirty="0" smtClean="0">
                <a:latin typeface="Times New Roman" panose="02020603050405020304" charset="0"/>
                <a:cs typeface="Times New Roman" panose="02020603050405020304" charset="0"/>
              </a:rPr>
              <a:t> Vinci(</a:t>
            </a:r>
            <a:r>
              <a:rPr lang="zh-CN" altLang="en-US" sz="2400" b="1" dirty="0" smtClean="0">
                <a:latin typeface="Times New Roman" panose="02020603050405020304" charset="0"/>
                <a:cs typeface="Times New Roman" panose="02020603050405020304" charset="0"/>
              </a:rPr>
              <a:t>莱昂纳多</a:t>
            </a:r>
            <a:r>
              <a:rPr lang="en-US" altLang="zh-CN" sz="2400" b="1" dirty="0" smtClean="0">
                <a:latin typeface="Times New Roman" panose="02020603050405020304" charset="0"/>
                <a:cs typeface="Times New Roman" panose="02020603050405020304" charset="0"/>
              </a:rPr>
              <a:t>·</a:t>
            </a:r>
            <a:r>
              <a:rPr lang="zh-CN" altLang="en-US" sz="2400" b="1" dirty="0" smtClean="0">
                <a:latin typeface="Times New Roman" panose="02020603050405020304" charset="0"/>
                <a:cs typeface="Times New Roman" panose="02020603050405020304" charset="0"/>
              </a:rPr>
              <a:t>达</a:t>
            </a:r>
            <a:r>
              <a:rPr lang="en-US" altLang="zh-CN" sz="2400" b="1" dirty="0" smtClean="0">
                <a:latin typeface="Times New Roman" panose="02020603050405020304" charset="0"/>
                <a:cs typeface="Times New Roman" panose="02020603050405020304" charset="0"/>
              </a:rPr>
              <a:t>·</a:t>
            </a:r>
            <a:r>
              <a:rPr lang="zh-CN" altLang="en-US" sz="2400" b="1" dirty="0" smtClean="0">
                <a:latin typeface="Times New Roman" panose="02020603050405020304" charset="0"/>
                <a:cs typeface="Times New Roman" panose="02020603050405020304" charset="0"/>
              </a:rPr>
              <a:t>芬奇</a:t>
            </a:r>
            <a:r>
              <a:rPr lang="en-US" altLang="zh-CN" sz="2400" b="1" dirty="0" smtClean="0">
                <a:latin typeface="Times New Roman" panose="02020603050405020304" charset="0"/>
                <a:cs typeface="Times New Roman" panose="02020603050405020304" charset="0"/>
              </a:rPr>
              <a:t>).  </a:t>
            </a:r>
          </a:p>
          <a:p>
            <a:pPr indent="457200" algn="just">
              <a:lnSpc>
                <a:spcPct val="150000"/>
              </a:lnSpc>
            </a:pPr>
            <a:r>
              <a:rPr lang="en-US" altLang="zh-CN" sz="2400" b="1" dirty="0" smtClean="0">
                <a:latin typeface="Times New Roman" panose="02020603050405020304" charset="0"/>
                <a:cs typeface="Times New Roman" panose="02020603050405020304" charset="0"/>
              </a:rPr>
              <a:t>Leonardo may have been the greatest genius(</a:t>
            </a:r>
            <a:r>
              <a:rPr lang="zh-CN" altLang="en-US" sz="2400" b="1" dirty="0" smtClean="0">
                <a:latin typeface="Times New Roman" panose="02020603050405020304" charset="0"/>
                <a:cs typeface="Times New Roman" panose="02020603050405020304" charset="0"/>
              </a:rPr>
              <a:t>天才</a:t>
            </a:r>
            <a:r>
              <a:rPr lang="en-US" altLang="zh-CN" sz="2400" b="1" dirty="0" smtClean="0">
                <a:latin typeface="Times New Roman" panose="02020603050405020304" charset="0"/>
                <a:cs typeface="Times New Roman" panose="02020603050405020304" charset="0"/>
              </a:rPr>
              <a:t>) __4__ have ever known.  He lived in Italy around the year 1</a:t>
            </a:r>
            <a:r>
              <a:rPr lang="zh-CN" altLang="en-US" sz="2400" b="1" dirty="0" smtClean="0">
                <a:latin typeface="Times New Roman" panose="02020603050405020304" charset="0"/>
                <a:cs typeface="Times New Roman" panose="02020603050405020304" charset="0"/>
              </a:rPr>
              <a:t>，</a:t>
            </a:r>
            <a:r>
              <a:rPr lang="en-US" altLang="zh-CN" sz="2400" b="1" dirty="0" smtClean="0">
                <a:latin typeface="Times New Roman" panose="02020603050405020304" charset="0"/>
                <a:cs typeface="Times New Roman" panose="02020603050405020304" charset="0"/>
              </a:rPr>
              <a:t>500.  But many of his inventions seem modern to us today.  For example, one of his notebooks has drawings of a helicopter.  Of course, he couldn't __5__ a helicopter with the things he had.  But scientists say his idea would have worked.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9"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p:nvPr/>
        </p:nvSpPr>
        <p:spPr>
          <a:xfrm>
            <a:off x="2720318" y="123191"/>
            <a:ext cx="184730"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9" name="文本框 8"/>
          <p:cNvSpPr txBox="1"/>
          <p:nvPr/>
        </p:nvSpPr>
        <p:spPr>
          <a:xfrm>
            <a:off x="468923" y="1044825"/>
            <a:ext cx="11183815" cy="3349956"/>
          </a:xfrm>
          <a:prstGeom prst="rect">
            <a:avLst/>
          </a:prstGeom>
          <a:noFill/>
        </p:spPr>
        <p:txBody>
          <a:bodyPr wrap="square" rtlCol="0" anchor="t">
            <a:spAutoFit/>
          </a:bodyPr>
          <a:lstStyle/>
          <a:p>
            <a:pPr indent="457200" algn="just">
              <a:lnSpc>
                <a:spcPct val="150000"/>
              </a:lnSpc>
            </a:pPr>
            <a:r>
              <a:rPr lang="en-US" altLang="zh-CN" sz="2400" b="1" dirty="0" smtClean="0">
                <a:latin typeface="Times New Roman" panose="02020603050405020304" charset="0"/>
                <a:cs typeface="Times New Roman" panose="02020603050405020304" charset="0"/>
              </a:rPr>
              <a:t>But Leonardo __6__ an inventor.  He was one of the greatest artists of his day.  By the time he was twenty years old, he was called a master(</a:t>
            </a:r>
            <a:r>
              <a:rPr lang="zh-CN" altLang="en-US" sz="2400" b="1" dirty="0" smtClean="0">
                <a:latin typeface="Times New Roman" panose="02020603050405020304" charset="0"/>
                <a:cs typeface="Times New Roman" panose="02020603050405020304" charset="0"/>
              </a:rPr>
              <a:t>大师</a:t>
            </a:r>
            <a:r>
              <a:rPr lang="en-US" altLang="zh-CN" sz="2400" b="1" dirty="0" smtClean="0">
                <a:latin typeface="Times New Roman" panose="02020603050405020304" charset="0"/>
                <a:cs typeface="Times New Roman" panose="02020603050405020304" charset="0"/>
              </a:rPr>
              <a:t>) painter, and as he got older, he became __7__ more famous.  Sometimes he drew a hand in ten different ways __8__ he was ready to paint.  </a:t>
            </a:r>
          </a:p>
          <a:p>
            <a:pPr indent="457200" algn="just">
              <a:lnSpc>
                <a:spcPct val="150000"/>
              </a:lnSpc>
            </a:pPr>
            <a:r>
              <a:rPr lang="en-US" altLang="zh-CN" sz="2400" b="1" dirty="0" smtClean="0">
                <a:latin typeface="Times New Roman" panose="02020603050405020304" charset="0"/>
                <a:cs typeface="Times New Roman" panose="02020603050405020304" charset="0"/>
              </a:rPr>
              <a:t>Many of Leonardo's wonderful paintings are still with __9__ today.  You may know one of his most famous works—the __10__ woman known as Mona Lisa.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94640" y="1225689"/>
            <a:ext cx="11370310" cy="2862322"/>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宋体" panose="02010600030101010101" pitchFamily="2" charset="-122"/>
              </a:rPr>
              <a:t>(</a:t>
            </a:r>
            <a:r>
              <a:rPr lang="zh-CN" altLang="en-US" sz="2400" b="1" dirty="0" smtClean="0">
                <a:latin typeface="Times New Roman" panose="02020603050405020304" charset="0"/>
                <a:ea typeface="宋体" panose="02010600030101010101" pitchFamily="2" charset="-122"/>
              </a:rPr>
              <a:t>　　</a:t>
            </a:r>
            <a:r>
              <a:rPr lang="en-US" altLang="zh-CN" sz="2400" b="1" dirty="0" smtClean="0">
                <a:latin typeface="Times New Roman" panose="02020603050405020304" charset="0"/>
                <a:ea typeface="宋体" panose="02010600030101010101" pitchFamily="2" charset="-122"/>
              </a:rPr>
              <a:t>)1. A. took  		B. made		C. painted  		D. invented</a:t>
            </a:r>
          </a:p>
          <a:p>
            <a:pPr>
              <a:lnSpc>
                <a:spcPct val="150000"/>
              </a:lnSpc>
            </a:pPr>
            <a:r>
              <a:rPr lang="en-US" altLang="zh-CN" sz="2400" b="1" dirty="0" smtClean="0">
                <a:latin typeface="Times New Roman" panose="02020603050405020304" charset="0"/>
                <a:ea typeface="宋体" panose="02010600030101010101" pitchFamily="2" charset="-122"/>
              </a:rPr>
              <a:t>(</a:t>
            </a:r>
            <a:r>
              <a:rPr lang="zh-CN" altLang="en-US" sz="2400" b="1" dirty="0" smtClean="0">
                <a:latin typeface="Times New Roman" panose="02020603050405020304" charset="0"/>
                <a:ea typeface="宋体" panose="02010600030101010101" pitchFamily="2" charset="-122"/>
              </a:rPr>
              <a:t>　　</a:t>
            </a:r>
            <a:r>
              <a:rPr lang="en-US" altLang="zh-CN" sz="2400" b="1" dirty="0" smtClean="0">
                <a:latin typeface="Times New Roman" panose="02020603050405020304" charset="0"/>
                <a:ea typeface="宋体" panose="02010600030101010101" pitchFamily="2" charset="-122"/>
              </a:rPr>
              <a:t>)2. A. artists  		B. doctors		C. painters  		D. teachers</a:t>
            </a:r>
          </a:p>
          <a:p>
            <a:pPr>
              <a:lnSpc>
                <a:spcPct val="150000"/>
              </a:lnSpc>
            </a:pPr>
            <a:r>
              <a:rPr lang="en-US" altLang="zh-CN" sz="2400" b="1" dirty="0" smtClean="0">
                <a:latin typeface="Times New Roman" panose="02020603050405020304" charset="0"/>
                <a:ea typeface="宋体" panose="02010600030101010101" pitchFamily="2" charset="-122"/>
              </a:rPr>
              <a:t>(</a:t>
            </a:r>
            <a:r>
              <a:rPr lang="zh-CN" altLang="en-US" sz="2400" b="1" dirty="0" smtClean="0">
                <a:latin typeface="Times New Roman" panose="02020603050405020304" charset="0"/>
                <a:ea typeface="宋体" panose="02010600030101010101" pitchFamily="2" charset="-122"/>
              </a:rPr>
              <a:t>　　</a:t>
            </a:r>
            <a:r>
              <a:rPr lang="en-US" altLang="zh-CN" sz="2400" b="1" dirty="0" smtClean="0">
                <a:latin typeface="Times New Roman" panose="02020603050405020304" charset="0"/>
                <a:ea typeface="宋体" panose="02010600030101010101" pitchFamily="2" charset="-122"/>
              </a:rPr>
              <a:t>)3. A. to  		B. of  			C. for  			D. from</a:t>
            </a:r>
          </a:p>
          <a:p>
            <a:pPr>
              <a:lnSpc>
                <a:spcPct val="150000"/>
              </a:lnSpc>
            </a:pPr>
            <a:r>
              <a:rPr lang="en-US" altLang="zh-CN" sz="2400" b="1" dirty="0" smtClean="0">
                <a:latin typeface="Times New Roman" panose="02020603050405020304" charset="0"/>
                <a:ea typeface="宋体" panose="02010600030101010101" pitchFamily="2" charset="-122"/>
              </a:rPr>
              <a:t>(</a:t>
            </a:r>
            <a:r>
              <a:rPr lang="zh-CN" altLang="en-US" sz="2400" b="1" dirty="0" smtClean="0">
                <a:latin typeface="Times New Roman" panose="02020603050405020304" charset="0"/>
                <a:ea typeface="宋体" panose="02010600030101010101" pitchFamily="2" charset="-122"/>
              </a:rPr>
              <a:t>　　</a:t>
            </a:r>
            <a:r>
              <a:rPr lang="en-US" altLang="zh-CN" sz="2400" b="1" dirty="0" smtClean="0">
                <a:latin typeface="Times New Roman" panose="02020603050405020304" charset="0"/>
                <a:ea typeface="宋体" panose="02010600030101010101" pitchFamily="2" charset="-122"/>
              </a:rPr>
              <a:t>)4. A. the scientists 	B. the artists		C. the world  		D. people</a:t>
            </a:r>
          </a:p>
          <a:p>
            <a:pPr>
              <a:lnSpc>
                <a:spcPct val="150000"/>
              </a:lnSpc>
            </a:pPr>
            <a:r>
              <a:rPr lang="en-US" altLang="zh-CN" sz="2400" b="1" dirty="0" smtClean="0">
                <a:latin typeface="Times New Roman" panose="02020603050405020304" charset="0"/>
                <a:ea typeface="宋体" panose="02010600030101010101" pitchFamily="2" charset="-122"/>
              </a:rPr>
              <a:t>(</a:t>
            </a:r>
            <a:r>
              <a:rPr lang="zh-CN" altLang="en-US" sz="2400" b="1" dirty="0" smtClean="0">
                <a:latin typeface="Times New Roman" panose="02020603050405020304" charset="0"/>
                <a:ea typeface="宋体" panose="02010600030101010101" pitchFamily="2" charset="-122"/>
              </a:rPr>
              <a:t>　　</a:t>
            </a:r>
            <a:r>
              <a:rPr lang="en-US" altLang="zh-CN" sz="2400" b="1" dirty="0" smtClean="0">
                <a:latin typeface="Times New Roman" panose="02020603050405020304" charset="0"/>
                <a:ea typeface="宋体" panose="02010600030101010101" pitchFamily="2" charset="-122"/>
              </a:rPr>
              <a:t>)5. A. draw  		B. paint  		C. work  		D. build</a:t>
            </a:r>
          </a:p>
        </p:txBody>
      </p:sp>
      <p:sp>
        <p:nvSpPr>
          <p:cNvPr id="5" name="文本框 10"/>
          <p:cNvSpPr txBox="1"/>
          <p:nvPr/>
        </p:nvSpPr>
        <p:spPr>
          <a:xfrm>
            <a:off x="583871" y="1363042"/>
            <a:ext cx="351378"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7" name="文本框 10"/>
          <p:cNvSpPr txBox="1"/>
          <p:nvPr/>
        </p:nvSpPr>
        <p:spPr>
          <a:xfrm>
            <a:off x="583871" y="1988768"/>
            <a:ext cx="351378"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9" name="文本框 10"/>
          <p:cNvSpPr txBox="1"/>
          <p:nvPr/>
        </p:nvSpPr>
        <p:spPr>
          <a:xfrm>
            <a:off x="583871" y="2487006"/>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11" name="文本框 10"/>
          <p:cNvSpPr txBox="1"/>
          <p:nvPr/>
        </p:nvSpPr>
        <p:spPr>
          <a:xfrm>
            <a:off x="583871" y="3037988"/>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12" name="文本框 10"/>
          <p:cNvSpPr txBox="1"/>
          <p:nvPr/>
        </p:nvSpPr>
        <p:spPr>
          <a:xfrm>
            <a:off x="583871" y="3542078"/>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13" name="Rectangle 5"/>
          <p:cNvSpPr/>
          <p:nvPr/>
        </p:nvSpPr>
        <p:spPr>
          <a:xfrm>
            <a:off x="2720318" y="123191"/>
            <a:ext cx="184730"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linds(horizontal)">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P spid="7" grpId="0"/>
      <p:bldP spid="9" grpId="0"/>
      <p:bldP spid="11"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94640" y="1225689"/>
            <a:ext cx="11569114" cy="3970318"/>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宋体" panose="02010600030101010101" pitchFamily="2" charset="-122"/>
              </a:rPr>
              <a:t>(</a:t>
            </a:r>
            <a:r>
              <a:rPr lang="zh-CN" altLang="en-US" sz="2400" b="1" dirty="0" smtClean="0">
                <a:latin typeface="Times New Roman" panose="02020603050405020304" charset="0"/>
                <a:ea typeface="宋体" panose="02010600030101010101" pitchFamily="2" charset="-122"/>
              </a:rPr>
              <a:t>　　</a:t>
            </a:r>
            <a:r>
              <a:rPr lang="en-US" altLang="zh-CN" sz="2400" b="1" dirty="0" smtClean="0">
                <a:latin typeface="Times New Roman" panose="02020603050405020304" charset="0"/>
                <a:ea typeface="宋体" panose="02010600030101010101" pitchFamily="2" charset="-122"/>
              </a:rPr>
              <a:t>)6. A. was just  		B. wasn't just		C. wasn't  		D. was no longer</a:t>
            </a:r>
          </a:p>
          <a:p>
            <a:pPr>
              <a:lnSpc>
                <a:spcPct val="150000"/>
              </a:lnSpc>
            </a:pPr>
            <a:endParaRPr lang="en-US" altLang="zh-CN" sz="2400" b="1" dirty="0" smtClean="0">
              <a:latin typeface="Times New Roman" panose="02020603050405020304" charset="0"/>
              <a:ea typeface="宋体" panose="02010600030101010101" pitchFamily="2" charset="-122"/>
            </a:endParaRPr>
          </a:p>
          <a:p>
            <a:pPr>
              <a:lnSpc>
                <a:spcPct val="150000"/>
              </a:lnSpc>
            </a:pPr>
            <a:endParaRPr lang="en-US" altLang="zh-CN" sz="2400" b="1" dirty="0" smtClean="0">
              <a:latin typeface="Times New Roman" panose="02020603050405020304" charset="0"/>
              <a:ea typeface="宋体" panose="02010600030101010101" pitchFamily="2" charset="-122"/>
            </a:endParaRPr>
          </a:p>
          <a:p>
            <a:pPr>
              <a:lnSpc>
                <a:spcPct val="150000"/>
              </a:lnSpc>
            </a:pPr>
            <a:r>
              <a:rPr lang="en-US" altLang="zh-CN" sz="2400" b="1" dirty="0" smtClean="0">
                <a:latin typeface="Times New Roman" panose="02020603050405020304" charset="0"/>
                <a:ea typeface="宋体" panose="02010600030101010101" pitchFamily="2" charset="-122"/>
              </a:rPr>
              <a:t>(</a:t>
            </a:r>
            <a:r>
              <a:rPr lang="zh-CN" altLang="en-US" sz="2400" b="1" dirty="0" smtClean="0">
                <a:latin typeface="Times New Roman" panose="02020603050405020304" charset="0"/>
                <a:ea typeface="宋体" panose="02010600030101010101" pitchFamily="2" charset="-122"/>
              </a:rPr>
              <a:t>　　</a:t>
            </a:r>
            <a:r>
              <a:rPr lang="en-US" altLang="zh-CN" sz="2400" b="1" dirty="0" smtClean="0">
                <a:latin typeface="Times New Roman" panose="02020603050405020304" charset="0"/>
                <a:ea typeface="宋体" panose="02010600030101010101" pitchFamily="2" charset="-122"/>
              </a:rPr>
              <a:t>)7. A. less  		B. no  			C. even  		D. very</a:t>
            </a:r>
          </a:p>
          <a:p>
            <a:pPr>
              <a:lnSpc>
                <a:spcPct val="150000"/>
              </a:lnSpc>
            </a:pPr>
            <a:r>
              <a:rPr lang="en-US" altLang="zh-CN" sz="2400" b="1" dirty="0" smtClean="0">
                <a:latin typeface="Times New Roman" panose="02020603050405020304" charset="0"/>
                <a:ea typeface="宋体" panose="02010600030101010101" pitchFamily="2" charset="-122"/>
              </a:rPr>
              <a:t>(</a:t>
            </a:r>
            <a:r>
              <a:rPr lang="zh-CN" altLang="en-US" sz="2400" b="1" dirty="0" smtClean="0">
                <a:latin typeface="Times New Roman" panose="02020603050405020304" charset="0"/>
                <a:ea typeface="宋体" panose="02010600030101010101" pitchFamily="2" charset="-122"/>
              </a:rPr>
              <a:t>　　</a:t>
            </a:r>
            <a:r>
              <a:rPr lang="en-US" altLang="zh-CN" sz="2400" b="1" dirty="0" smtClean="0">
                <a:latin typeface="Times New Roman" panose="02020603050405020304" charset="0"/>
                <a:ea typeface="宋体" panose="02010600030101010101" pitchFamily="2" charset="-122"/>
              </a:rPr>
              <a:t>)8. A. before  		B. after		C. because  		D. when</a:t>
            </a:r>
          </a:p>
          <a:p>
            <a:pPr>
              <a:lnSpc>
                <a:spcPct val="150000"/>
              </a:lnSpc>
            </a:pPr>
            <a:r>
              <a:rPr lang="en-US" altLang="zh-CN" sz="2400" b="1" dirty="0" smtClean="0">
                <a:latin typeface="Times New Roman" panose="02020603050405020304" charset="0"/>
                <a:ea typeface="宋体" panose="02010600030101010101" pitchFamily="2" charset="-122"/>
              </a:rPr>
              <a:t>(</a:t>
            </a:r>
            <a:r>
              <a:rPr lang="zh-CN" altLang="en-US" sz="2400" b="1" dirty="0" smtClean="0">
                <a:latin typeface="Times New Roman" panose="02020603050405020304" charset="0"/>
                <a:ea typeface="宋体" panose="02010600030101010101" pitchFamily="2" charset="-122"/>
              </a:rPr>
              <a:t>　　</a:t>
            </a:r>
            <a:r>
              <a:rPr lang="en-US" altLang="zh-CN" sz="2400" b="1" dirty="0" smtClean="0">
                <a:latin typeface="Times New Roman" panose="02020603050405020304" charset="0"/>
                <a:ea typeface="宋体" panose="02010600030101010101" pitchFamily="2" charset="-122"/>
              </a:rPr>
              <a:t>)9. A. him  		B. us  			C. them  		D. you</a:t>
            </a:r>
          </a:p>
          <a:p>
            <a:pPr>
              <a:lnSpc>
                <a:spcPct val="150000"/>
              </a:lnSpc>
            </a:pPr>
            <a:r>
              <a:rPr lang="en-US" altLang="zh-CN" sz="2400" b="1" dirty="0" smtClean="0">
                <a:latin typeface="Times New Roman" panose="02020603050405020304" charset="0"/>
                <a:ea typeface="宋体" panose="02010600030101010101" pitchFamily="2" charset="-122"/>
              </a:rPr>
              <a:t>(</a:t>
            </a:r>
            <a:r>
              <a:rPr lang="zh-CN" altLang="en-US" sz="2400" b="1" dirty="0" smtClean="0">
                <a:latin typeface="Times New Roman" panose="02020603050405020304" charset="0"/>
                <a:ea typeface="宋体" panose="02010600030101010101" pitchFamily="2" charset="-122"/>
              </a:rPr>
              <a:t>　　</a:t>
            </a:r>
            <a:r>
              <a:rPr lang="en-US" altLang="zh-CN" sz="2400" b="1" dirty="0" smtClean="0">
                <a:latin typeface="Times New Roman" panose="02020603050405020304" charset="0"/>
                <a:ea typeface="宋体" panose="02010600030101010101" pitchFamily="2" charset="-122"/>
              </a:rPr>
              <a:t>)10. A. interesting  	B. crying		C. smiling  		D. surprising</a:t>
            </a:r>
          </a:p>
        </p:txBody>
      </p:sp>
      <p:sp>
        <p:nvSpPr>
          <p:cNvPr id="5" name="文本框 10"/>
          <p:cNvSpPr txBox="1"/>
          <p:nvPr/>
        </p:nvSpPr>
        <p:spPr>
          <a:xfrm>
            <a:off x="606699" y="1363042"/>
            <a:ext cx="348172"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7" name="文本框 10"/>
          <p:cNvSpPr txBox="1"/>
          <p:nvPr/>
        </p:nvSpPr>
        <p:spPr>
          <a:xfrm>
            <a:off x="593875" y="3047382"/>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9" name="文本框 10"/>
          <p:cNvSpPr txBox="1"/>
          <p:nvPr/>
        </p:nvSpPr>
        <p:spPr>
          <a:xfrm>
            <a:off x="605096" y="3568700"/>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11" name="文本框 10"/>
          <p:cNvSpPr txBox="1"/>
          <p:nvPr/>
        </p:nvSpPr>
        <p:spPr>
          <a:xfrm>
            <a:off x="593875" y="4119682"/>
            <a:ext cx="351378"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12" name="文本框 10"/>
          <p:cNvSpPr txBox="1"/>
          <p:nvPr/>
        </p:nvSpPr>
        <p:spPr>
          <a:xfrm>
            <a:off x="606699" y="4647218"/>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13" name="文本框 9"/>
          <p:cNvSpPr txBox="1"/>
          <p:nvPr/>
        </p:nvSpPr>
        <p:spPr>
          <a:xfrm>
            <a:off x="589280" y="1849004"/>
            <a:ext cx="11040011" cy="1154162"/>
          </a:xfrm>
          <a:prstGeom prst="rect">
            <a:avLst/>
          </a:prstGeom>
          <a:noFill/>
        </p:spPr>
        <p:txBody>
          <a:bodyPr wrap="square" rtlCol="0" anchor="t">
            <a:spAutoFit/>
          </a:bodyPr>
          <a:lstStyle/>
          <a:p>
            <a:pPr algn="just">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由后句“</a:t>
            </a:r>
            <a:r>
              <a:rPr lang="en-US" altLang="zh-CN" sz="2200" b="1" dirty="0" smtClean="0">
                <a:latin typeface="仿宋" panose="02010609060101010101" charset="-122"/>
                <a:ea typeface="仿宋" panose="02010609060101010101" charset="-122"/>
              </a:rPr>
              <a:t>He was one of the greatest artists of his day. ”</a:t>
            </a:r>
            <a:r>
              <a:rPr lang="zh-CN" altLang="en-US" sz="2200" b="1" dirty="0" smtClean="0">
                <a:latin typeface="仿宋" panose="02010609060101010101" charset="-122"/>
                <a:ea typeface="仿宋" panose="02010609060101010101" charset="-122"/>
              </a:rPr>
              <a:t>可知此空意思是“莱昂纳多不仅仅是</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。故选</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p>
        </p:txBody>
      </p:sp>
      <p:sp>
        <p:nvSpPr>
          <p:cNvPr id="14" name="Rectangle 5"/>
          <p:cNvSpPr/>
          <p:nvPr/>
        </p:nvSpPr>
        <p:spPr>
          <a:xfrm>
            <a:off x="2720318" y="123191"/>
            <a:ext cx="184730"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P spid="7" grpId="0"/>
      <p:bldP spid="9" grpId="0"/>
      <p:bldP spid="11" grpId="0"/>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p:nvPr/>
        </p:nvSpPr>
        <p:spPr>
          <a:xfrm>
            <a:off x="650513" y="922356"/>
            <a:ext cx="2039341"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nSpc>
                <a:spcPct val="150000"/>
              </a:lnSpc>
              <a:spcBef>
                <a:spcPct val="0"/>
              </a:spcBef>
              <a:buNone/>
            </a:pPr>
            <a:r>
              <a:rPr lang="en-US" altLang="zh-CN" sz="2400" b="1" dirty="0" smtClean="0">
                <a:solidFill>
                  <a:srgbClr val="F1AF00"/>
                </a:solidFill>
                <a:latin typeface="Times New Roman" panose="02020603050405020304" charset="0"/>
                <a:sym typeface="+mn-ea"/>
              </a:rPr>
              <a:t>Ⅵ.   </a:t>
            </a:r>
            <a:r>
              <a:rPr lang="zh-CN" altLang="en-US" sz="2400" b="1" dirty="0" smtClean="0">
                <a:solidFill>
                  <a:srgbClr val="F1AF00"/>
                </a:solidFill>
                <a:latin typeface="Times New Roman" panose="02020603050405020304" charset="0"/>
                <a:sym typeface="+mn-ea"/>
              </a:rPr>
              <a:t>阅读理解</a:t>
            </a:r>
          </a:p>
        </p:txBody>
      </p:sp>
      <p:pic>
        <p:nvPicPr>
          <p:cNvPr id="10" name="Picture 4"/>
          <p:cNvPicPr>
            <a:picLocks noChangeAspect="1"/>
          </p:cNvPicPr>
          <p:nvPr/>
        </p:nvPicPr>
        <p:blipFill>
          <a:blip r:embed="rId2" cstate="email"/>
          <a:stretch>
            <a:fillRect/>
          </a:stretch>
        </p:blipFill>
        <p:spPr>
          <a:xfrm>
            <a:off x="578583" y="1060498"/>
            <a:ext cx="84455" cy="414020"/>
          </a:xfrm>
          <a:prstGeom prst="rect">
            <a:avLst/>
          </a:prstGeom>
          <a:noFill/>
          <a:ln w="9525">
            <a:noFill/>
          </a:ln>
        </p:spPr>
      </p:pic>
      <p:sp>
        <p:nvSpPr>
          <p:cNvPr id="9" name="文本框 7"/>
          <p:cNvSpPr txBox="1"/>
          <p:nvPr/>
        </p:nvSpPr>
        <p:spPr>
          <a:xfrm>
            <a:off x="317353" y="1534596"/>
            <a:ext cx="11499510" cy="3903954"/>
          </a:xfrm>
          <a:prstGeom prst="rect">
            <a:avLst/>
          </a:prstGeom>
          <a:noFill/>
        </p:spPr>
        <p:txBody>
          <a:bodyPr wrap="square" rtlCol="0" anchor="t">
            <a:spAutoFit/>
          </a:bodyPr>
          <a:lstStyle/>
          <a:p>
            <a:pPr indent="457200" algn="just">
              <a:lnSpc>
                <a:spcPct val="150000"/>
              </a:lnSpc>
            </a:pPr>
            <a:r>
              <a:rPr lang="en-US" sz="2400" b="1" dirty="0" smtClean="0">
                <a:latin typeface="Times New Roman" panose="02020603050405020304" charset="0"/>
                <a:cs typeface="Times New Roman" panose="02020603050405020304" charset="0"/>
              </a:rPr>
              <a:t>What do you think will be invented in the future? Do you have any ideas? Soon, there will be a Museum of Future Inventions near London.  At the museum you will be able to see models of the machines, cars and robots of the future. </a:t>
            </a:r>
          </a:p>
          <a:p>
            <a:pPr indent="457200" algn="just">
              <a:lnSpc>
                <a:spcPct val="150000"/>
              </a:lnSpc>
            </a:pPr>
            <a:r>
              <a:rPr lang="en-US" sz="2400" b="1" dirty="0" smtClean="0">
                <a:latin typeface="Times New Roman" panose="02020603050405020304" charset="0"/>
                <a:cs typeface="Times New Roman" panose="02020603050405020304" charset="0"/>
              </a:rPr>
              <a:t>The museum will be very big.  There will be modern escalators(</a:t>
            </a:r>
            <a:r>
              <a:rPr lang="zh-CN" altLang="en-US" sz="2400" b="1" dirty="0" smtClean="0">
                <a:latin typeface="Times New Roman" panose="02020603050405020304" charset="0"/>
                <a:cs typeface="Times New Roman" panose="02020603050405020304" charset="0"/>
              </a:rPr>
              <a:t>自动扶梯</a:t>
            </a:r>
            <a:r>
              <a:rPr lang="en-US" altLang="zh-CN" sz="2400" b="1" dirty="0" smtClean="0">
                <a:latin typeface="Times New Roman" panose="02020603050405020304" charset="0"/>
                <a:cs typeface="Times New Roman" panose="02020603050405020304" charset="0"/>
              </a:rPr>
              <a:t>) </a:t>
            </a:r>
            <a:r>
              <a:rPr lang="en-US" sz="2400" b="1" dirty="0" smtClean="0">
                <a:latin typeface="Times New Roman" panose="02020603050405020304" charset="0"/>
                <a:cs typeface="Times New Roman" panose="02020603050405020304" charset="0"/>
              </a:rPr>
              <a:t>and beautiful glass lifts.  Visitors will move through the museum on moving walkways.  They will listen to audio guides to find out about the things in the museum.  Some of the robots will talk to you.  They will be able to talk in a lot of different languages. </a:t>
            </a:r>
          </a:p>
        </p:txBody>
      </p:sp>
      <p:sp>
        <p:nvSpPr>
          <p:cNvPr id="7" name="Rectangle 5"/>
          <p:cNvSpPr/>
          <p:nvPr/>
        </p:nvSpPr>
        <p:spPr>
          <a:xfrm>
            <a:off x="2720318" y="123191"/>
            <a:ext cx="184730"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pic>
        <p:nvPicPr>
          <p:cNvPr id="1026" name="Picture 124" descr="全品原创.EPS"/>
          <p:cNvPicPr>
            <a:picLocks noChangeAspect="1" noChangeArrowheads="1"/>
          </p:cNvPicPr>
          <p:nvPr/>
        </p:nvPicPr>
        <p:blipFill>
          <a:blip r:embed="rId3" r:link="rId4" cstate="print"/>
          <a:srcRect/>
          <a:stretch>
            <a:fillRect/>
          </a:stretch>
        </p:blipFill>
        <p:spPr bwMode="auto">
          <a:xfrm>
            <a:off x="2722880" y="914400"/>
            <a:ext cx="751840" cy="75184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4" presetClass="entr" presetSubtype="16" fill="hold" nodeType="with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box(in)">
                                      <p:cBhvr>
                                        <p:cTn id="11" dur="500"/>
                                        <p:tgtEl>
                                          <p:spTgt spid="1026"/>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dissolve">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7"/>
          <p:cNvSpPr txBox="1"/>
          <p:nvPr/>
        </p:nvSpPr>
        <p:spPr>
          <a:xfrm>
            <a:off x="200123" y="1089122"/>
            <a:ext cx="11370310" cy="5011949"/>
          </a:xfrm>
          <a:prstGeom prst="rect">
            <a:avLst/>
          </a:prstGeom>
          <a:noFill/>
        </p:spPr>
        <p:txBody>
          <a:bodyPr wrap="square" rtlCol="0" anchor="t">
            <a:spAutoFit/>
          </a:bodyPr>
          <a:lstStyle/>
          <a:p>
            <a:pPr indent="457200" algn="just">
              <a:lnSpc>
                <a:spcPct val="150000"/>
              </a:lnSpc>
            </a:pPr>
            <a:r>
              <a:rPr lang="en-US" sz="2400" b="1" dirty="0" smtClean="0">
                <a:latin typeface="Times New Roman" panose="02020603050405020304" charset="0"/>
                <a:cs typeface="Times New Roman" panose="02020603050405020304" charset="0"/>
              </a:rPr>
              <a:t>There will be cinemas, laboratories, class­rooms, a café and a gift shop in the museum.  At the gift shop, there will be fantastic things to buy for your friends and family.  There will also be a Young Inventor Laboratory for children, with displays(</a:t>
            </a:r>
            <a:r>
              <a:rPr lang="zh-CN" altLang="en-US" sz="2400" b="1" dirty="0" smtClean="0">
                <a:latin typeface="Times New Roman" panose="02020603050405020304" charset="0"/>
                <a:cs typeface="Times New Roman" panose="02020603050405020304" charset="0"/>
              </a:rPr>
              <a:t>展览，陈列</a:t>
            </a:r>
            <a:r>
              <a:rPr lang="en-US" altLang="zh-CN" sz="2400" b="1" dirty="0" smtClean="0">
                <a:latin typeface="Times New Roman" panose="02020603050405020304" charset="0"/>
                <a:cs typeface="Times New Roman" panose="02020603050405020304" charset="0"/>
              </a:rPr>
              <a:t>) </a:t>
            </a:r>
            <a:r>
              <a:rPr lang="en-US" sz="2400" b="1" dirty="0" smtClean="0">
                <a:latin typeface="Times New Roman" panose="02020603050405020304" charset="0"/>
                <a:cs typeface="Times New Roman" panose="02020603050405020304" charset="0"/>
              </a:rPr>
              <a:t>of new inventions.  Children will make their own future inventions in the laboratory. </a:t>
            </a:r>
          </a:p>
          <a:p>
            <a:pPr indent="457200" algn="just">
              <a:lnSpc>
                <a:spcPct val="150000"/>
              </a:lnSpc>
            </a:pPr>
            <a:r>
              <a:rPr lang="en-US" sz="2400" b="1" dirty="0" smtClean="0">
                <a:latin typeface="Times New Roman" panose="02020603050405020304" charset="0"/>
                <a:cs typeface="Times New Roman" panose="02020603050405020304" charset="0"/>
              </a:rPr>
              <a:t>In the Technology Room you will see displays of computers, TVs and game consoles(</a:t>
            </a:r>
            <a:r>
              <a:rPr lang="zh-CN" altLang="en-US" sz="2400" b="1" dirty="0" smtClean="0">
                <a:latin typeface="Times New Roman" panose="02020603050405020304" charset="0"/>
                <a:cs typeface="Times New Roman" panose="02020603050405020304" charset="0"/>
              </a:rPr>
              <a:t>控制台</a:t>
            </a:r>
            <a:r>
              <a:rPr lang="en-US" altLang="zh-CN" sz="2400" b="1" dirty="0" smtClean="0">
                <a:latin typeface="Times New Roman" panose="02020603050405020304" charset="0"/>
                <a:cs typeface="Times New Roman" panose="02020603050405020304" charset="0"/>
              </a:rPr>
              <a:t>) </a:t>
            </a:r>
            <a:r>
              <a:rPr lang="en-US" sz="2400" b="1" dirty="0" smtClean="0">
                <a:latin typeface="Times New Roman" panose="02020603050405020304" charset="0"/>
                <a:cs typeface="Times New Roman" panose="02020603050405020304" charset="0"/>
              </a:rPr>
              <a:t>of the future.  There will be very small computers that you can wear like a watch.  There will be game consoles and TVs with images.  There will be tiny phones you will wear in your ears. </a:t>
            </a:r>
          </a:p>
        </p:txBody>
      </p:sp>
      <p:sp>
        <p:nvSpPr>
          <p:cNvPr id="6" name="Rectangle 5"/>
          <p:cNvSpPr/>
          <p:nvPr/>
        </p:nvSpPr>
        <p:spPr>
          <a:xfrm>
            <a:off x="2720318" y="123191"/>
            <a:ext cx="184730"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7"/>
          <p:cNvSpPr txBox="1"/>
          <p:nvPr/>
        </p:nvSpPr>
        <p:spPr>
          <a:xfrm>
            <a:off x="200123" y="1089122"/>
            <a:ext cx="11370310" cy="1687963"/>
          </a:xfrm>
          <a:prstGeom prst="rect">
            <a:avLst/>
          </a:prstGeom>
          <a:noFill/>
        </p:spPr>
        <p:txBody>
          <a:bodyPr wrap="square" rtlCol="0" anchor="t">
            <a:spAutoFit/>
          </a:bodyPr>
          <a:lstStyle/>
          <a:p>
            <a:pPr indent="457200" algn="just">
              <a:lnSpc>
                <a:spcPct val="150000"/>
              </a:lnSpc>
            </a:pPr>
            <a:r>
              <a:rPr lang="en-US" sz="2400" b="1" dirty="0" smtClean="0">
                <a:latin typeface="Times New Roman" panose="02020603050405020304" charset="0"/>
                <a:cs typeface="Times New Roman" panose="02020603050405020304" charset="0"/>
              </a:rPr>
              <a:t>Do you have an idea for a future invention? Why not send it to us? We will send you a Future Inventor </a:t>
            </a:r>
            <a:r>
              <a:rPr lang="en-US" sz="2400" b="1" dirty="0" err="1" smtClean="0">
                <a:latin typeface="Times New Roman" panose="02020603050405020304" charset="0"/>
                <a:cs typeface="Times New Roman" panose="02020603050405020304" charset="0"/>
              </a:rPr>
              <a:t>T­shirt</a:t>
            </a:r>
            <a:r>
              <a:rPr lang="en-US" sz="2400" b="1" dirty="0" smtClean="0">
                <a:latin typeface="Times New Roman" panose="02020603050405020304" charset="0"/>
                <a:cs typeface="Times New Roman" panose="02020603050405020304" charset="0"/>
              </a:rPr>
              <a:t>.  We will send the best ideas to the museum and they will put them on the walls of the Young Inventor Laboratory for everyone to see. </a:t>
            </a:r>
          </a:p>
        </p:txBody>
      </p:sp>
      <p:sp>
        <p:nvSpPr>
          <p:cNvPr id="6" name="Rectangle 5"/>
          <p:cNvSpPr/>
          <p:nvPr/>
        </p:nvSpPr>
        <p:spPr>
          <a:xfrm>
            <a:off x="2720318" y="123191"/>
            <a:ext cx="184730"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208947"/>
            <a:ext cx="10665528" cy="2862322"/>
          </a:xfrm>
          <a:prstGeom prst="rect">
            <a:avLst/>
          </a:prstGeom>
          <a:noFill/>
        </p:spPr>
        <p:txBody>
          <a:bodyPr wrap="square" rtlCol="0" anchor="t">
            <a:spAutoFit/>
          </a:bodyPr>
          <a:lstStyle/>
          <a:p>
            <a:pPr>
              <a:lnSpc>
                <a:spcPct val="150000"/>
              </a:lnSpc>
            </a:pPr>
            <a:r>
              <a:rPr lang="en-US" sz="2400" b="1" dirty="0" smtClean="0">
                <a:latin typeface="Times New Roman" panose="02020603050405020304" charset="0"/>
                <a:cs typeface="Times New Roman" panose="02020603050405020304" charset="0"/>
              </a:rPr>
              <a:t>(　　)1. This passage is mainly talking about________. </a:t>
            </a:r>
          </a:p>
          <a:p>
            <a:pPr>
              <a:lnSpc>
                <a:spcPct val="150000"/>
              </a:lnSpc>
            </a:pPr>
            <a:r>
              <a:rPr lang="en-US" sz="2400" b="1" dirty="0" smtClean="0">
                <a:latin typeface="Times New Roman" panose="02020603050405020304" charset="0"/>
                <a:cs typeface="Times New Roman" panose="02020603050405020304" charset="0"/>
              </a:rPr>
              <a:t>A. Museum of Future Inventions</a:t>
            </a:r>
          </a:p>
          <a:p>
            <a:pPr>
              <a:lnSpc>
                <a:spcPct val="150000"/>
              </a:lnSpc>
            </a:pPr>
            <a:r>
              <a:rPr lang="en-US" sz="2400" b="1" dirty="0" smtClean="0">
                <a:latin typeface="Times New Roman" panose="02020603050405020304" charset="0"/>
                <a:cs typeface="Times New Roman" panose="02020603050405020304" charset="0"/>
              </a:rPr>
              <a:t>B. models of the machines, cars and robots of the future		</a:t>
            </a:r>
          </a:p>
          <a:p>
            <a:pPr>
              <a:lnSpc>
                <a:spcPct val="150000"/>
              </a:lnSpc>
            </a:pPr>
            <a:r>
              <a:rPr lang="en-US" sz="2400" b="1" dirty="0" smtClean="0">
                <a:latin typeface="Times New Roman" panose="02020603050405020304" charset="0"/>
                <a:cs typeface="Times New Roman" panose="02020603050405020304" charset="0"/>
              </a:rPr>
              <a:t>C. Young Inventor Laboratory for children</a:t>
            </a:r>
          </a:p>
          <a:p>
            <a:pPr>
              <a:lnSpc>
                <a:spcPct val="150000"/>
              </a:lnSpc>
            </a:pPr>
            <a:r>
              <a:rPr lang="en-US" sz="2400" b="1" dirty="0" smtClean="0">
                <a:latin typeface="Times New Roman" panose="02020603050405020304" charset="0"/>
                <a:cs typeface="Times New Roman" panose="02020603050405020304" charset="0"/>
              </a:rPr>
              <a:t>D. displays of computers, TVs and game consoles of the future</a:t>
            </a:r>
          </a:p>
        </p:txBody>
      </p:sp>
      <p:sp>
        <p:nvSpPr>
          <p:cNvPr id="11" name="文本框 10"/>
          <p:cNvSpPr txBox="1"/>
          <p:nvPr/>
        </p:nvSpPr>
        <p:spPr>
          <a:xfrm>
            <a:off x="1298726" y="1357182"/>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6" name="Rectangle 5"/>
          <p:cNvSpPr/>
          <p:nvPr/>
        </p:nvSpPr>
        <p:spPr>
          <a:xfrm>
            <a:off x="2720318" y="123191"/>
            <a:ext cx="184730"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7" name="文本框 9"/>
          <p:cNvSpPr txBox="1"/>
          <p:nvPr/>
        </p:nvSpPr>
        <p:spPr>
          <a:xfrm>
            <a:off x="839751" y="4141580"/>
            <a:ext cx="10836433" cy="1154162"/>
          </a:xfrm>
          <a:prstGeom prst="rect">
            <a:avLst/>
          </a:prstGeom>
          <a:noFill/>
        </p:spPr>
        <p:txBody>
          <a:bodyPr wrap="square" rtlCol="0" anchor="t">
            <a:spAutoFit/>
          </a:bodyPr>
          <a:lstStyle/>
          <a:p>
            <a:pPr algn="just">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主旨大意题。通读全文可知，本文主要描述了对未来发明博物馆的一些设想。故选</a:t>
            </a:r>
            <a:r>
              <a:rPr lang="en-US" altLang="zh-CN" sz="2200" b="1" dirty="0" smtClean="0">
                <a:latin typeface="仿宋" panose="02010609060101010101" charset="-122"/>
                <a:ea typeface="仿宋" panose="02010609060101010101" charset="-122"/>
              </a:rPr>
              <a:t>A</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图标-03"/>
          <p:cNvPicPr>
            <a:picLocks noChangeAspect="1"/>
          </p:cNvPicPr>
          <p:nvPr/>
        </p:nvPicPr>
        <p:blipFill>
          <a:blip r:embed="rId2" cstate="email"/>
          <a:stretch>
            <a:fillRect/>
          </a:stretch>
        </p:blipFill>
        <p:spPr>
          <a:xfrm>
            <a:off x="-17145" y="1026795"/>
            <a:ext cx="4001135" cy="676910"/>
          </a:xfrm>
          <a:prstGeom prst="rect">
            <a:avLst/>
          </a:prstGeom>
        </p:spPr>
      </p:pic>
      <p:sp>
        <p:nvSpPr>
          <p:cNvPr id="4" name="文本框 3"/>
          <p:cNvSpPr txBox="1"/>
          <p:nvPr/>
        </p:nvSpPr>
        <p:spPr>
          <a:xfrm>
            <a:off x="272562" y="1104265"/>
            <a:ext cx="2644628" cy="523220"/>
          </a:xfrm>
          <a:prstGeom prst="rect">
            <a:avLst/>
          </a:prstGeom>
          <a:noFill/>
        </p:spPr>
        <p:txBody>
          <a:bodyPr wrap="square" rtlCol="0">
            <a:spAutoFit/>
          </a:bodyPr>
          <a:lstStyle/>
          <a:p>
            <a:pPr algn="l"/>
            <a:r>
              <a:rPr lang="en-US"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A </a:t>
            </a:r>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教材</a:t>
            </a:r>
            <a:r>
              <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要点回归</a:t>
            </a:r>
          </a:p>
        </p:txBody>
      </p:sp>
      <p:sp>
        <p:nvSpPr>
          <p:cNvPr id="6" name="Rectangle 5"/>
          <p:cNvSpPr/>
          <p:nvPr/>
        </p:nvSpPr>
        <p:spPr>
          <a:xfrm>
            <a:off x="2720318" y="123191"/>
            <a:ext cx="184730"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8" name="文本框 7"/>
          <p:cNvSpPr txBox="1"/>
          <p:nvPr/>
        </p:nvSpPr>
        <p:spPr>
          <a:xfrm>
            <a:off x="123824" y="2206625"/>
            <a:ext cx="11763375" cy="3416320"/>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宋体" panose="02010600030101010101" pitchFamily="2" charset="-122"/>
              </a:rPr>
              <a:t>1. The teacher  ____________(</a:t>
            </a:r>
            <a:r>
              <a:rPr lang="zh-CN" altLang="en-US" sz="2400" b="1" dirty="0" smtClean="0">
                <a:latin typeface="Times New Roman" panose="02020603050405020304" charset="0"/>
                <a:ea typeface="宋体" panose="02010600030101010101" pitchFamily="2" charset="-122"/>
              </a:rPr>
              <a:t>分散</a:t>
            </a:r>
            <a:r>
              <a:rPr lang="en-US" altLang="zh-CN" sz="2400" b="1" dirty="0" smtClean="0">
                <a:latin typeface="Times New Roman" panose="02020603050405020304" charset="0"/>
                <a:ea typeface="宋体" panose="02010600030101010101" pitchFamily="2" charset="-122"/>
              </a:rPr>
              <a:t>) the whole class into five groups and started the game. </a:t>
            </a:r>
          </a:p>
          <a:p>
            <a:pPr>
              <a:lnSpc>
                <a:spcPct val="150000"/>
              </a:lnSpc>
            </a:pPr>
            <a:r>
              <a:rPr lang="en-US" altLang="zh-CN" sz="2400" b="1" dirty="0" smtClean="0">
                <a:latin typeface="Times New Roman" panose="02020603050405020304" charset="0"/>
                <a:ea typeface="宋体" panose="02010600030101010101" pitchFamily="2" charset="-122"/>
              </a:rPr>
              <a:t>2. At the swimming competition, Sun Yang was thought of as the  ________(</a:t>
            </a:r>
            <a:r>
              <a:rPr lang="zh-CN" altLang="en-US" sz="2400" b="1" dirty="0" smtClean="0">
                <a:latin typeface="Times New Roman" panose="02020603050405020304" charset="0"/>
                <a:ea typeface="宋体" panose="02010600030101010101" pitchFamily="2" charset="-122"/>
              </a:rPr>
              <a:t>英雄</a:t>
            </a:r>
            <a:r>
              <a:rPr lang="en-US" altLang="zh-CN" sz="2400" b="1" dirty="0" smtClean="0">
                <a:latin typeface="Times New Roman" panose="02020603050405020304" charset="0"/>
                <a:ea typeface="宋体" panose="02010600030101010101" pitchFamily="2" charset="-122"/>
              </a:rPr>
              <a:t>) of Chinese. </a:t>
            </a:r>
          </a:p>
          <a:p>
            <a:pPr>
              <a:lnSpc>
                <a:spcPct val="150000"/>
              </a:lnSpc>
            </a:pPr>
            <a:r>
              <a:rPr lang="en-US" altLang="zh-CN" sz="2400" b="1" dirty="0" smtClean="0">
                <a:latin typeface="Times New Roman" panose="02020603050405020304" charset="0"/>
                <a:ea typeface="宋体" panose="02010600030101010101" pitchFamily="2" charset="-122"/>
              </a:rPr>
              <a:t>3. The </a:t>
            </a:r>
            <a:r>
              <a:rPr lang="en-US" altLang="zh-CN" sz="2400" b="1" dirty="0" err="1" smtClean="0">
                <a:latin typeface="Times New Roman" panose="02020603050405020304" charset="0"/>
                <a:ea typeface="宋体" panose="02010600030101010101" pitchFamily="2" charset="-122"/>
              </a:rPr>
              <a:t>thirty­first</a:t>
            </a:r>
            <a:r>
              <a:rPr lang="en-US" altLang="zh-CN" sz="2400" b="1" dirty="0" smtClean="0">
                <a:latin typeface="Times New Roman" panose="02020603050405020304" charset="0"/>
                <a:ea typeface="宋体" panose="02010600030101010101" pitchFamily="2" charset="-122"/>
              </a:rPr>
              <a:t> ______________(</a:t>
            </a:r>
            <a:r>
              <a:rPr lang="zh-CN" altLang="en-US" sz="2400" b="1" dirty="0" smtClean="0">
                <a:latin typeface="Times New Roman" panose="02020603050405020304" charset="0"/>
                <a:ea typeface="宋体" panose="02010600030101010101" pitchFamily="2" charset="-122"/>
              </a:rPr>
              <a:t>奥运会</a:t>
            </a:r>
            <a:r>
              <a:rPr lang="en-US" altLang="zh-CN" sz="2400" b="1" dirty="0" smtClean="0">
                <a:latin typeface="Times New Roman" panose="02020603050405020304" charset="0"/>
                <a:ea typeface="宋体" panose="02010600030101010101" pitchFamily="2" charset="-122"/>
              </a:rPr>
              <a:t>) were held in Brazil(</a:t>
            </a:r>
            <a:r>
              <a:rPr lang="zh-CN" altLang="en-US" sz="2400" b="1" dirty="0" smtClean="0">
                <a:latin typeface="Times New Roman" panose="02020603050405020304" charset="0"/>
                <a:ea typeface="宋体" panose="02010600030101010101" pitchFamily="2" charset="-122"/>
              </a:rPr>
              <a:t>巴西</a:t>
            </a:r>
            <a:r>
              <a:rPr lang="en-US" altLang="zh-CN" sz="2400" b="1" dirty="0" smtClean="0">
                <a:latin typeface="Times New Roman" panose="02020603050405020304" charset="0"/>
                <a:ea typeface="宋体" panose="02010600030101010101" pitchFamily="2" charset="-122"/>
              </a:rPr>
              <a:t>) in 2016. </a:t>
            </a:r>
          </a:p>
          <a:p>
            <a:pPr>
              <a:lnSpc>
                <a:spcPct val="150000"/>
              </a:lnSpc>
            </a:pPr>
            <a:r>
              <a:rPr lang="en-US" altLang="zh-CN" sz="2400" b="1" dirty="0" smtClean="0">
                <a:latin typeface="Times New Roman" panose="02020603050405020304" charset="0"/>
                <a:ea typeface="宋体" panose="02010600030101010101" pitchFamily="2" charset="-122"/>
              </a:rPr>
              <a:t>4. Put these things into the ______________(</a:t>
            </a:r>
            <a:r>
              <a:rPr lang="zh-CN" altLang="en-US" sz="2400" b="1" dirty="0" smtClean="0">
                <a:latin typeface="Times New Roman" panose="02020603050405020304" charset="0"/>
                <a:ea typeface="宋体" panose="02010600030101010101" pitchFamily="2" charset="-122"/>
              </a:rPr>
              <a:t>篮子</a:t>
            </a:r>
            <a:r>
              <a:rPr lang="en-US" altLang="zh-CN" sz="2400" b="1" dirty="0" smtClean="0">
                <a:latin typeface="Times New Roman" panose="02020603050405020304" charset="0"/>
                <a:ea typeface="宋体" panose="02010600030101010101" pitchFamily="2" charset="-122"/>
              </a:rPr>
              <a:t>), please. </a:t>
            </a:r>
          </a:p>
          <a:p>
            <a:pPr>
              <a:lnSpc>
                <a:spcPct val="150000"/>
              </a:lnSpc>
            </a:pPr>
            <a:r>
              <a:rPr lang="en-US" altLang="zh-CN" sz="2400" b="1" dirty="0" smtClean="0">
                <a:latin typeface="Times New Roman" panose="02020603050405020304" charset="0"/>
                <a:ea typeface="宋体" panose="02010600030101010101" pitchFamily="2" charset="-122"/>
              </a:rPr>
              <a:t>5. You can't eat the rice, because it smells so  ________(</a:t>
            </a:r>
            <a:r>
              <a:rPr lang="zh-CN" altLang="en-US" sz="2400" b="1" dirty="0" smtClean="0">
                <a:latin typeface="Times New Roman" panose="02020603050405020304" charset="0"/>
                <a:ea typeface="宋体" panose="02010600030101010101" pitchFamily="2" charset="-122"/>
              </a:rPr>
              <a:t>酸的</a:t>
            </a:r>
            <a:r>
              <a:rPr lang="en-US" altLang="zh-CN" sz="2400" b="1" dirty="0" smtClean="0">
                <a:latin typeface="Times New Roman" panose="02020603050405020304" charset="0"/>
                <a:ea typeface="宋体" panose="02010600030101010101" pitchFamily="2" charset="-122"/>
              </a:rPr>
              <a:t>). </a:t>
            </a:r>
          </a:p>
        </p:txBody>
      </p:sp>
      <p:sp>
        <p:nvSpPr>
          <p:cNvPr id="9" name="矩形 8"/>
          <p:cNvSpPr/>
          <p:nvPr/>
        </p:nvSpPr>
        <p:spPr>
          <a:xfrm>
            <a:off x="2642764" y="2332586"/>
            <a:ext cx="1545435" cy="461665"/>
          </a:xfrm>
          <a:prstGeom prst="rect">
            <a:avLst/>
          </a:prstGeom>
          <a:noFill/>
          <a:ln w="9525">
            <a:noFill/>
          </a:ln>
        </p:spPr>
        <p:txBody>
          <a:bodyPr wrap="square" anchor="ctr">
            <a:spAutoFit/>
          </a:bodyPr>
          <a:lstStyle/>
          <a:p>
            <a:r>
              <a:rPr lang="en-US" altLang="zh-CN" sz="2400" dirty="0" smtClean="0">
                <a:solidFill>
                  <a:srgbClr val="C00000"/>
                </a:solidFill>
                <a:sym typeface="+mn-ea"/>
              </a:rPr>
              <a:t>divided</a:t>
            </a:r>
            <a:endParaRPr lang="zh-CN" altLang="en-US" sz="2400" dirty="0">
              <a:solidFill>
                <a:srgbClr val="C00000"/>
              </a:solidFill>
              <a:latin typeface="+mn-ea"/>
              <a:sym typeface="+mn-ea"/>
            </a:endParaRPr>
          </a:p>
        </p:txBody>
      </p:sp>
      <p:sp>
        <p:nvSpPr>
          <p:cNvPr id="10" name="矩形 9"/>
          <p:cNvSpPr/>
          <p:nvPr/>
        </p:nvSpPr>
        <p:spPr>
          <a:xfrm>
            <a:off x="8997046" y="2869659"/>
            <a:ext cx="764825" cy="461665"/>
          </a:xfrm>
          <a:prstGeom prst="rect">
            <a:avLst/>
          </a:prstGeom>
          <a:noFill/>
          <a:ln w="9525">
            <a:noFill/>
          </a:ln>
        </p:spPr>
        <p:txBody>
          <a:bodyPr wrap="none" anchor="ctr">
            <a:spAutoFit/>
          </a:bodyPr>
          <a:lstStyle/>
          <a:p>
            <a:r>
              <a:rPr lang="en-US" altLang="zh-CN" sz="2400" dirty="0" smtClean="0">
                <a:solidFill>
                  <a:srgbClr val="C00000"/>
                </a:solidFill>
                <a:sym typeface="+mn-ea"/>
              </a:rPr>
              <a:t>hero</a:t>
            </a:r>
            <a:endParaRPr lang="zh-CN" altLang="en-US" sz="2400" b="1" dirty="0">
              <a:solidFill>
                <a:srgbClr val="C00000"/>
              </a:solidFill>
              <a:latin typeface="+mn-ea"/>
              <a:sym typeface="+mn-ea"/>
            </a:endParaRPr>
          </a:p>
        </p:txBody>
      </p:sp>
      <p:sp>
        <p:nvSpPr>
          <p:cNvPr id="11" name="矩形 10"/>
          <p:cNvSpPr/>
          <p:nvPr/>
        </p:nvSpPr>
        <p:spPr>
          <a:xfrm>
            <a:off x="3040395" y="3955163"/>
            <a:ext cx="1326004" cy="461665"/>
          </a:xfrm>
          <a:prstGeom prst="rect">
            <a:avLst/>
          </a:prstGeom>
          <a:noFill/>
          <a:ln w="9525">
            <a:noFill/>
          </a:ln>
        </p:spPr>
        <p:txBody>
          <a:bodyPr wrap="none" anchor="ctr">
            <a:spAutoFit/>
          </a:bodyPr>
          <a:lstStyle/>
          <a:p>
            <a:r>
              <a:rPr lang="en-US" altLang="zh-CN" sz="2400" dirty="0" smtClean="0">
                <a:solidFill>
                  <a:srgbClr val="C00000"/>
                </a:solidFill>
                <a:sym typeface="+mn-ea"/>
              </a:rPr>
              <a:t>Olympics</a:t>
            </a:r>
            <a:endParaRPr lang="zh-CN" altLang="en-US" sz="2400" dirty="0">
              <a:solidFill>
                <a:srgbClr val="C00000"/>
              </a:solidFill>
              <a:sym typeface="+mn-ea"/>
            </a:endParaRPr>
          </a:p>
        </p:txBody>
      </p:sp>
      <p:sp>
        <p:nvSpPr>
          <p:cNvPr id="12" name="矩形 11"/>
          <p:cNvSpPr/>
          <p:nvPr/>
        </p:nvSpPr>
        <p:spPr>
          <a:xfrm>
            <a:off x="4378746" y="4503437"/>
            <a:ext cx="1126505" cy="461665"/>
          </a:xfrm>
          <a:prstGeom prst="rect">
            <a:avLst/>
          </a:prstGeom>
          <a:noFill/>
          <a:ln w="9525">
            <a:noFill/>
          </a:ln>
        </p:spPr>
        <p:txBody>
          <a:bodyPr wrap="square" anchor="ctr">
            <a:spAutoFit/>
          </a:bodyPr>
          <a:lstStyle/>
          <a:p>
            <a:r>
              <a:rPr lang="en-US" altLang="zh-CN" sz="2400" dirty="0" smtClean="0">
                <a:solidFill>
                  <a:srgbClr val="C00000"/>
                </a:solidFill>
                <a:sym typeface="+mn-ea"/>
              </a:rPr>
              <a:t>basket</a:t>
            </a:r>
            <a:endParaRPr lang="zh-CN" altLang="en-US" sz="2400" b="1" dirty="0">
              <a:solidFill>
                <a:srgbClr val="C00000"/>
              </a:solidFill>
              <a:latin typeface="+mn-ea"/>
              <a:sym typeface="+mn-ea"/>
            </a:endParaRPr>
          </a:p>
        </p:txBody>
      </p:sp>
      <p:sp>
        <p:nvSpPr>
          <p:cNvPr id="13" name="矩形 12"/>
          <p:cNvSpPr/>
          <p:nvPr/>
        </p:nvSpPr>
        <p:spPr>
          <a:xfrm>
            <a:off x="6377107" y="5079950"/>
            <a:ext cx="736099" cy="461665"/>
          </a:xfrm>
          <a:prstGeom prst="rect">
            <a:avLst/>
          </a:prstGeom>
          <a:noFill/>
          <a:ln w="9525">
            <a:noFill/>
          </a:ln>
        </p:spPr>
        <p:txBody>
          <a:bodyPr wrap="none" anchor="ctr">
            <a:spAutoFit/>
          </a:bodyPr>
          <a:lstStyle/>
          <a:p>
            <a:r>
              <a:rPr lang="en-US" altLang="zh-CN" sz="2400" dirty="0" smtClean="0">
                <a:solidFill>
                  <a:srgbClr val="C00000"/>
                </a:solidFill>
                <a:sym typeface="+mn-ea"/>
              </a:rPr>
              <a:t>sour</a:t>
            </a:r>
            <a:endParaRPr lang="zh-CN" altLang="en-US" sz="2400" b="1" dirty="0">
              <a:solidFill>
                <a:srgbClr val="C00000"/>
              </a:solidFill>
              <a:latin typeface="+mn-ea"/>
              <a:sym typeface="+mn-ea"/>
            </a:endParaRPr>
          </a:p>
        </p:txBody>
      </p:sp>
      <p:pic>
        <p:nvPicPr>
          <p:cNvPr id="3" name="Picture 4"/>
          <p:cNvPicPr>
            <a:picLocks noChangeAspect="1"/>
          </p:cNvPicPr>
          <p:nvPr/>
        </p:nvPicPr>
        <p:blipFill>
          <a:blip r:embed="rId3" cstate="email"/>
          <a:stretch>
            <a:fillRect/>
          </a:stretch>
        </p:blipFill>
        <p:spPr>
          <a:xfrm>
            <a:off x="412115" y="1746885"/>
            <a:ext cx="84455" cy="414020"/>
          </a:xfrm>
          <a:prstGeom prst="rect">
            <a:avLst/>
          </a:prstGeom>
          <a:noFill/>
          <a:ln w="9525">
            <a:noFill/>
          </a:ln>
        </p:spPr>
      </p:pic>
      <p:sp>
        <p:nvSpPr>
          <p:cNvPr id="5" name="Rectangle 10"/>
          <p:cNvSpPr/>
          <p:nvPr/>
        </p:nvSpPr>
        <p:spPr>
          <a:xfrm>
            <a:off x="502285" y="1746885"/>
            <a:ext cx="4826962"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l">
              <a:spcBef>
                <a:spcPct val="0"/>
              </a:spcBef>
              <a:buNone/>
            </a:pPr>
            <a:r>
              <a:rPr lang="zh-CN" altLang="en-US" sz="2400" b="1" dirty="0">
                <a:solidFill>
                  <a:srgbClr val="00A6AD"/>
                </a:solidFill>
                <a:latin typeface="+mn-ea"/>
                <a:sym typeface="+mn-ea"/>
              </a:rPr>
              <a:t>Ⅰ</a:t>
            </a:r>
            <a:r>
              <a:rPr lang="zh-CN" altLang="en-US" sz="2400" b="1" dirty="0" smtClean="0">
                <a:solidFill>
                  <a:srgbClr val="00A6AD"/>
                </a:solidFill>
                <a:latin typeface="+mn-ea"/>
                <a:sym typeface="+mn-ea"/>
              </a:rPr>
              <a:t>. 根据</a:t>
            </a:r>
            <a:r>
              <a:rPr lang="zh-CN" altLang="en-US" sz="2400" b="1" dirty="0">
                <a:solidFill>
                  <a:srgbClr val="00A6AD"/>
                </a:solidFill>
                <a:latin typeface="+mn-ea"/>
                <a:sym typeface="+mn-ea"/>
              </a:rPr>
              <a:t>句意及汉语提示完成句子</a:t>
            </a:r>
            <a:endParaRPr lang="zh-CN" altLang="en-US" sz="2400" b="1" dirty="0">
              <a:solidFill>
                <a:srgbClr val="00A6AD"/>
              </a:solidFill>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ssolv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dissolv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dissolve">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255839"/>
            <a:ext cx="10642082" cy="2862322"/>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)2. How will you find out about the things in the museum?</a:t>
            </a:r>
          </a:p>
          <a:p>
            <a:pPr>
              <a:lnSpc>
                <a:spcPct val="150000"/>
              </a:lnSpc>
            </a:pPr>
            <a:r>
              <a:rPr lang="en-US" altLang="zh-CN" sz="2400" b="1" dirty="0" smtClean="0">
                <a:latin typeface="Times New Roman" panose="02020603050405020304" charset="0"/>
              </a:rPr>
              <a:t>A. Some of the robots will show us. </a:t>
            </a:r>
          </a:p>
          <a:p>
            <a:pPr>
              <a:lnSpc>
                <a:spcPct val="150000"/>
              </a:lnSpc>
            </a:pPr>
            <a:r>
              <a:rPr lang="en-US" altLang="zh-CN" sz="2400" b="1" dirty="0" smtClean="0">
                <a:latin typeface="Times New Roman" panose="02020603050405020304" charset="0"/>
              </a:rPr>
              <a:t>B. By using modern escalators and beautiful glass lifts. 		</a:t>
            </a:r>
          </a:p>
          <a:p>
            <a:pPr>
              <a:lnSpc>
                <a:spcPct val="150000"/>
              </a:lnSpc>
            </a:pPr>
            <a:r>
              <a:rPr lang="en-US" altLang="zh-CN" sz="2400" b="1" dirty="0" smtClean="0">
                <a:latin typeface="Times New Roman" panose="02020603050405020304" charset="0"/>
              </a:rPr>
              <a:t>C. By listening to audio guides. </a:t>
            </a:r>
          </a:p>
          <a:p>
            <a:pPr>
              <a:lnSpc>
                <a:spcPct val="150000"/>
              </a:lnSpc>
            </a:pPr>
            <a:r>
              <a:rPr lang="en-US" altLang="zh-CN" sz="2400" b="1" dirty="0" smtClean="0">
                <a:latin typeface="Times New Roman" panose="02020603050405020304" charset="0"/>
              </a:rPr>
              <a:t>D. By searching on the computer. </a:t>
            </a:r>
          </a:p>
        </p:txBody>
      </p:sp>
      <p:sp>
        <p:nvSpPr>
          <p:cNvPr id="11" name="文本框 10"/>
          <p:cNvSpPr txBox="1"/>
          <p:nvPr/>
        </p:nvSpPr>
        <p:spPr>
          <a:xfrm>
            <a:off x="1298726" y="1404074"/>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5" name="Rectangle 5"/>
          <p:cNvSpPr/>
          <p:nvPr/>
        </p:nvSpPr>
        <p:spPr>
          <a:xfrm>
            <a:off x="2720318" y="123191"/>
            <a:ext cx="184730"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6" name="文本框 9"/>
          <p:cNvSpPr txBox="1"/>
          <p:nvPr/>
        </p:nvSpPr>
        <p:spPr>
          <a:xfrm>
            <a:off x="839751" y="4088160"/>
            <a:ext cx="10836433" cy="1661993"/>
          </a:xfrm>
          <a:prstGeom prst="rect">
            <a:avLst/>
          </a:prstGeom>
          <a:noFill/>
        </p:spPr>
        <p:txBody>
          <a:bodyPr wrap="square" rtlCol="0" anchor="t">
            <a:spAutoFit/>
          </a:bodyPr>
          <a:lstStyle/>
          <a:p>
            <a:pPr algn="just">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细节理解题。根据短文第二段第四句“</a:t>
            </a:r>
            <a:r>
              <a:rPr lang="en-US" altLang="zh-CN" sz="2200" b="1" dirty="0" smtClean="0">
                <a:latin typeface="仿宋" panose="02010609060101010101" charset="-122"/>
                <a:ea typeface="仿宋" panose="02010609060101010101" charset="-122"/>
              </a:rPr>
              <a:t>They will listen to audio guides to find out about the things in the museum. ”</a:t>
            </a:r>
            <a:r>
              <a:rPr lang="zh-CN" altLang="en-US" sz="2200" b="1" dirty="0" smtClean="0">
                <a:latin typeface="仿宋" panose="02010609060101010101" charset="-122"/>
                <a:ea typeface="仿宋" panose="02010609060101010101" charset="-122"/>
              </a:rPr>
              <a:t>可知，语音提示引导你的东西。故选</a:t>
            </a:r>
            <a:r>
              <a:rPr lang="en-US" altLang="zh-CN" sz="2200" b="1" dirty="0" smtClean="0">
                <a:latin typeface="仿宋" panose="02010609060101010101" charset="-122"/>
                <a:ea typeface="仿宋" panose="02010609060101010101" charset="-122"/>
              </a:rPr>
              <a:t>C</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829651" cy="2862322"/>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)3. What will you see in Young Inventor Laboratory?</a:t>
            </a:r>
          </a:p>
          <a:p>
            <a:pPr>
              <a:lnSpc>
                <a:spcPct val="150000"/>
              </a:lnSpc>
            </a:pPr>
            <a:r>
              <a:rPr lang="en-US" altLang="zh-CN" sz="2400" b="1" dirty="0" smtClean="0">
                <a:latin typeface="Times New Roman" panose="02020603050405020304" charset="0"/>
              </a:rPr>
              <a:t>A. Fantastic things to buy for your friends and family. </a:t>
            </a:r>
          </a:p>
          <a:p>
            <a:pPr>
              <a:lnSpc>
                <a:spcPct val="150000"/>
              </a:lnSpc>
            </a:pPr>
            <a:r>
              <a:rPr lang="en-US" altLang="zh-CN" sz="2400" b="1" dirty="0" smtClean="0">
                <a:latin typeface="Times New Roman" panose="02020603050405020304" charset="0"/>
              </a:rPr>
              <a:t>B. Displays of new inventions.</a:t>
            </a:r>
          </a:p>
          <a:p>
            <a:pPr>
              <a:lnSpc>
                <a:spcPct val="150000"/>
              </a:lnSpc>
            </a:pPr>
            <a:r>
              <a:rPr lang="en-US" altLang="zh-CN" sz="2400" b="1" dirty="0" smtClean="0">
                <a:latin typeface="Times New Roman" panose="02020603050405020304" charset="0"/>
              </a:rPr>
              <a:t>C. Cinemas, laboratories, classrooms and a café. </a:t>
            </a:r>
          </a:p>
          <a:p>
            <a:pPr>
              <a:lnSpc>
                <a:spcPct val="150000"/>
              </a:lnSpc>
            </a:pPr>
            <a:r>
              <a:rPr lang="en-US" altLang="zh-CN" sz="2400" b="1" dirty="0" smtClean="0">
                <a:latin typeface="Times New Roman" panose="02020603050405020304" charset="0"/>
              </a:rPr>
              <a:t>D. Small computers and tiny phones. </a:t>
            </a:r>
          </a:p>
        </p:txBody>
      </p:sp>
      <p:sp>
        <p:nvSpPr>
          <p:cNvPr id="11" name="文本框 10"/>
          <p:cNvSpPr txBox="1"/>
          <p:nvPr/>
        </p:nvSpPr>
        <p:spPr>
          <a:xfrm>
            <a:off x="1298726" y="1591642"/>
            <a:ext cx="348172"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7" name="Rectangle 5"/>
          <p:cNvSpPr/>
          <p:nvPr/>
        </p:nvSpPr>
        <p:spPr>
          <a:xfrm>
            <a:off x="2720318" y="123191"/>
            <a:ext cx="184730"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5" name="文本框 9"/>
          <p:cNvSpPr txBox="1"/>
          <p:nvPr/>
        </p:nvSpPr>
        <p:spPr>
          <a:xfrm>
            <a:off x="839751" y="4365100"/>
            <a:ext cx="10836433" cy="1661993"/>
          </a:xfrm>
          <a:prstGeom prst="rect">
            <a:avLst/>
          </a:prstGeom>
          <a:noFill/>
        </p:spPr>
        <p:txBody>
          <a:bodyPr wrap="square" rtlCol="0" anchor="t">
            <a:spAutoFit/>
          </a:bodyPr>
          <a:lstStyle/>
          <a:p>
            <a:pPr algn="just">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细细节理解题。根据第三段倒数第二句“</a:t>
            </a:r>
            <a:r>
              <a:rPr lang="en-US" altLang="zh-CN" sz="2200" b="1" dirty="0" smtClean="0">
                <a:latin typeface="仿宋" panose="02010609060101010101" charset="-122"/>
                <a:ea typeface="仿宋" panose="02010609060101010101" charset="-122"/>
              </a:rPr>
              <a:t>There will also be a Young Inventor Laboratory for children, with displays(</a:t>
            </a:r>
            <a:r>
              <a:rPr lang="zh-CN" altLang="en-US" sz="2200" b="1" dirty="0" smtClean="0">
                <a:latin typeface="仿宋" panose="02010609060101010101" charset="-122"/>
                <a:ea typeface="仿宋" panose="02010609060101010101" charset="-122"/>
              </a:rPr>
              <a:t>展览，陈列</a:t>
            </a:r>
            <a:r>
              <a:rPr lang="en-US" altLang="zh-CN" sz="2200" b="1" dirty="0" smtClean="0">
                <a:latin typeface="仿宋" panose="02010609060101010101" charset="-122"/>
                <a:ea typeface="仿宋" panose="02010609060101010101" charset="-122"/>
              </a:rPr>
              <a:t>) of new inventions. ”</a:t>
            </a:r>
            <a:r>
              <a:rPr lang="zh-CN" altLang="en-US" sz="2200" b="1" dirty="0" smtClean="0">
                <a:latin typeface="仿宋" panose="02010609060101010101" charset="-122"/>
                <a:ea typeface="仿宋" panose="02010609060101010101" charset="-122"/>
              </a:rPr>
              <a:t>可知，在小发明家实验室里面你能看到展出的新发明。故选</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622417"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)4. The phone of the future will be so small that you can ________. </a:t>
            </a:r>
          </a:p>
          <a:p>
            <a:pPr>
              <a:lnSpc>
                <a:spcPct val="150000"/>
              </a:lnSpc>
            </a:pPr>
            <a:r>
              <a:rPr lang="en-US" altLang="zh-CN" sz="2400" b="1" dirty="0" smtClean="0">
                <a:latin typeface="Times New Roman" panose="02020603050405020304" charset="0"/>
              </a:rPr>
              <a:t>A. hold it in your hands		B. wear it around your neck		</a:t>
            </a:r>
          </a:p>
          <a:p>
            <a:pPr>
              <a:lnSpc>
                <a:spcPct val="150000"/>
              </a:lnSpc>
            </a:pPr>
            <a:r>
              <a:rPr lang="en-US" altLang="zh-CN" sz="2400" b="1" dirty="0" smtClean="0">
                <a:latin typeface="Times New Roman" panose="02020603050405020304" charset="0"/>
              </a:rPr>
              <a:t>C. put it around your fingers	D. wear it in your ears</a:t>
            </a:r>
          </a:p>
        </p:txBody>
      </p:sp>
      <p:sp>
        <p:nvSpPr>
          <p:cNvPr id="11" name="文本框 10"/>
          <p:cNvSpPr txBox="1"/>
          <p:nvPr/>
        </p:nvSpPr>
        <p:spPr>
          <a:xfrm>
            <a:off x="1298726" y="1591642"/>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6" name="Rectangle 5"/>
          <p:cNvSpPr/>
          <p:nvPr/>
        </p:nvSpPr>
        <p:spPr>
          <a:xfrm>
            <a:off x="2720318" y="123191"/>
            <a:ext cx="184730"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5" name="文本框 9"/>
          <p:cNvSpPr txBox="1"/>
          <p:nvPr/>
        </p:nvSpPr>
        <p:spPr>
          <a:xfrm>
            <a:off x="839751" y="3816460"/>
            <a:ext cx="10836433" cy="1154162"/>
          </a:xfrm>
          <a:prstGeom prst="rect">
            <a:avLst/>
          </a:prstGeom>
          <a:noFill/>
        </p:spPr>
        <p:txBody>
          <a:bodyPr wrap="square" rtlCol="0" anchor="t">
            <a:spAutoFit/>
          </a:bodyPr>
          <a:lstStyle/>
          <a:p>
            <a:pPr algn="just">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细节理解题。根据第四段最后一句“</a:t>
            </a:r>
            <a:r>
              <a:rPr lang="en-US" altLang="zh-CN" sz="2200" b="1" dirty="0" smtClean="0">
                <a:latin typeface="仿宋" panose="02010609060101010101" charset="-122"/>
                <a:ea typeface="仿宋" panose="02010609060101010101" charset="-122"/>
              </a:rPr>
              <a:t>There will be tiny phones you will wear in your ears. ”</a:t>
            </a:r>
            <a:r>
              <a:rPr lang="zh-CN" altLang="en-US" sz="2200" b="1" dirty="0" smtClean="0">
                <a:latin typeface="仿宋" panose="02010609060101010101" charset="-122"/>
                <a:ea typeface="仿宋" panose="02010609060101010101" charset="-122"/>
              </a:rPr>
              <a:t>可知，小电话可以放入耳朵里面。故选</a:t>
            </a:r>
            <a:r>
              <a:rPr lang="en-US" altLang="zh-CN" sz="2200" b="1" dirty="0" smtClean="0">
                <a:latin typeface="仿宋" panose="02010609060101010101" charset="-122"/>
                <a:ea typeface="仿宋" panose="02010609060101010101" charset="-122"/>
              </a:rPr>
              <a:t>D</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607669" cy="2862322"/>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)5. If you send us an idea for a future invention, we will send you ________. </a:t>
            </a:r>
          </a:p>
          <a:p>
            <a:pPr>
              <a:lnSpc>
                <a:spcPct val="150000"/>
              </a:lnSpc>
            </a:pPr>
            <a:r>
              <a:rPr lang="en-US" altLang="zh-CN" sz="2400" b="1" dirty="0" smtClean="0">
                <a:latin typeface="Times New Roman" panose="02020603050405020304" charset="0"/>
              </a:rPr>
              <a:t>A. a robot of the future		</a:t>
            </a:r>
          </a:p>
          <a:p>
            <a:pPr>
              <a:lnSpc>
                <a:spcPct val="150000"/>
              </a:lnSpc>
            </a:pPr>
            <a:r>
              <a:rPr lang="en-US" altLang="zh-CN" sz="2400" b="1" dirty="0" smtClean="0">
                <a:latin typeface="Times New Roman" panose="02020603050405020304" charset="0"/>
              </a:rPr>
              <a:t>B. a Future Inventor </a:t>
            </a:r>
            <a:r>
              <a:rPr lang="en-US" altLang="zh-CN" sz="2400" b="1" dirty="0" err="1" smtClean="0">
                <a:latin typeface="Times New Roman" panose="02020603050405020304" charset="0"/>
              </a:rPr>
              <a:t>T­shirt</a:t>
            </a:r>
            <a:r>
              <a:rPr lang="en-US" altLang="zh-CN" sz="2400" b="1" dirty="0" smtClean="0">
                <a:latin typeface="Times New Roman" panose="02020603050405020304" charset="0"/>
              </a:rPr>
              <a:t>		</a:t>
            </a:r>
          </a:p>
          <a:p>
            <a:pPr>
              <a:lnSpc>
                <a:spcPct val="150000"/>
              </a:lnSpc>
            </a:pPr>
            <a:r>
              <a:rPr lang="en-US" altLang="zh-CN" sz="2400" b="1" dirty="0" smtClean="0">
                <a:latin typeface="Times New Roman" panose="02020603050405020304" charset="0"/>
              </a:rPr>
              <a:t>C. a small computer that you can wear like a watch</a:t>
            </a:r>
          </a:p>
          <a:p>
            <a:pPr>
              <a:lnSpc>
                <a:spcPct val="150000"/>
              </a:lnSpc>
            </a:pPr>
            <a:r>
              <a:rPr lang="en-US" altLang="zh-CN" sz="2400" b="1" dirty="0" smtClean="0">
                <a:latin typeface="Times New Roman" panose="02020603050405020304" charset="0"/>
              </a:rPr>
              <a:t>D. a TV with images</a:t>
            </a:r>
          </a:p>
        </p:txBody>
      </p:sp>
      <p:sp>
        <p:nvSpPr>
          <p:cNvPr id="11" name="文本框 10"/>
          <p:cNvSpPr txBox="1"/>
          <p:nvPr/>
        </p:nvSpPr>
        <p:spPr>
          <a:xfrm>
            <a:off x="1298726" y="1591642"/>
            <a:ext cx="348172"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6" name="Rectangle 5"/>
          <p:cNvSpPr/>
          <p:nvPr/>
        </p:nvSpPr>
        <p:spPr>
          <a:xfrm>
            <a:off x="2720318" y="123191"/>
            <a:ext cx="184730"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5" name="文本框 9"/>
          <p:cNvSpPr txBox="1"/>
          <p:nvPr/>
        </p:nvSpPr>
        <p:spPr>
          <a:xfrm>
            <a:off x="839751" y="4304140"/>
            <a:ext cx="10836433" cy="1661993"/>
          </a:xfrm>
          <a:prstGeom prst="rect">
            <a:avLst/>
          </a:prstGeom>
          <a:noFill/>
        </p:spPr>
        <p:txBody>
          <a:bodyPr wrap="square" rtlCol="0" anchor="t">
            <a:spAutoFit/>
          </a:bodyPr>
          <a:lstStyle/>
          <a:p>
            <a:pPr algn="just">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细节理解题。根据最后一段第二、三句“</a:t>
            </a:r>
            <a:r>
              <a:rPr lang="en-US" altLang="zh-CN" sz="2200" b="1" dirty="0" smtClean="0">
                <a:latin typeface="仿宋" panose="02010609060101010101" charset="-122"/>
                <a:ea typeface="仿宋" panose="02010609060101010101" charset="-122"/>
              </a:rPr>
              <a:t>Why not send it to us? We will send you a Future Inventor </a:t>
            </a:r>
            <a:r>
              <a:rPr lang="en-US" altLang="zh-CN" sz="2200" b="1" dirty="0" err="1" smtClean="0">
                <a:latin typeface="仿宋" panose="02010609060101010101" charset="-122"/>
                <a:ea typeface="仿宋" panose="02010609060101010101" charset="-122"/>
              </a:rPr>
              <a:t>T­shirt</a:t>
            </a:r>
            <a:r>
              <a:rPr lang="en-US" altLang="zh-CN" sz="2200" b="1" dirty="0" smtClean="0">
                <a:latin typeface="仿宋" panose="02010609060101010101" charset="-122"/>
                <a:ea typeface="仿宋" panose="02010609060101010101" charset="-122"/>
              </a:rPr>
              <a:t>. ”</a:t>
            </a:r>
            <a:r>
              <a:rPr lang="zh-CN" altLang="en-US" sz="2200" b="1" dirty="0" smtClean="0">
                <a:latin typeface="仿宋" panose="02010609060101010101" charset="-122"/>
                <a:ea typeface="仿宋" panose="02010609060101010101" charset="-122"/>
              </a:rPr>
              <a:t>可知，把未来发明的想法邮寄给“我们”，“我们”会给你一件未来发明家</a:t>
            </a:r>
            <a:r>
              <a:rPr lang="en-US" altLang="zh-CN" sz="2200" b="1" dirty="0" smtClean="0">
                <a:latin typeface="仿宋" panose="02010609060101010101" charset="-122"/>
                <a:ea typeface="仿宋" panose="02010609060101010101" charset="-122"/>
              </a:rPr>
              <a:t>T</a:t>
            </a:r>
            <a:r>
              <a:rPr lang="zh-CN" altLang="en-US" sz="2200" b="1" dirty="0" smtClean="0">
                <a:latin typeface="仿宋" panose="02010609060101010101" charset="-122"/>
                <a:ea typeface="仿宋" panose="02010609060101010101" charset="-122"/>
              </a:rPr>
              <a:t>恤衫。故选</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720318" y="123191"/>
            <a:ext cx="184730"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8" name="文本框 7"/>
          <p:cNvSpPr txBox="1"/>
          <p:nvPr/>
        </p:nvSpPr>
        <p:spPr>
          <a:xfrm>
            <a:off x="208914" y="1877138"/>
            <a:ext cx="11657965" cy="3970318"/>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mj-ea"/>
              </a:rPr>
              <a:t>1. That tall woman is one of the most famous  ________</a:t>
            </a:r>
            <a:r>
              <a:rPr lang="en-US" altLang="zh-CN" sz="2400" b="1" dirty="0" smtClean="0">
                <a:latin typeface="Times New Roman" panose="02020603050405020304" charset="0"/>
                <a:ea typeface="宋体" panose="02010600030101010101" pitchFamily="2" charset="-122"/>
              </a:rPr>
              <a:t>______ </a:t>
            </a:r>
            <a:r>
              <a:rPr lang="en-US" altLang="zh-CN" sz="2400" b="1" dirty="0" smtClean="0">
                <a:latin typeface="Times New Roman" panose="02020603050405020304" charset="0"/>
                <a:ea typeface="+mj-ea"/>
              </a:rPr>
              <a:t>(Canada) players. </a:t>
            </a:r>
          </a:p>
          <a:p>
            <a:pPr>
              <a:lnSpc>
                <a:spcPct val="150000"/>
              </a:lnSpc>
            </a:pPr>
            <a:r>
              <a:rPr lang="en-US" altLang="zh-CN" sz="2400" b="1" dirty="0" smtClean="0">
                <a:latin typeface="Times New Roman" panose="02020603050405020304" charset="0"/>
                <a:ea typeface="+mj-ea"/>
              </a:rPr>
              <a:t>2. He's a ___</a:t>
            </a:r>
            <a:r>
              <a:rPr lang="en-US" altLang="zh-CN" sz="2400" b="1" dirty="0" smtClean="0">
                <a:latin typeface="Times New Roman" panose="02020603050405020304" charset="0"/>
                <a:ea typeface="宋体" panose="02010600030101010101" pitchFamily="2" charset="-122"/>
              </a:rPr>
              <a:t>______</a:t>
            </a:r>
            <a:r>
              <a:rPr lang="en-US" altLang="zh-CN" sz="2400" b="1" dirty="0" smtClean="0">
                <a:latin typeface="Times New Roman" panose="02020603050405020304" charset="0"/>
                <a:ea typeface="+mj-ea"/>
              </a:rPr>
              <a:t>_____(professor) writer, and his novels are enjoyed by many people. </a:t>
            </a:r>
          </a:p>
          <a:p>
            <a:pPr>
              <a:lnSpc>
                <a:spcPct val="150000"/>
              </a:lnSpc>
            </a:pPr>
            <a:r>
              <a:rPr lang="en-US" altLang="zh-CN" sz="2400" b="1" dirty="0" smtClean="0">
                <a:latin typeface="Times New Roman" panose="02020603050405020304" charset="0"/>
                <a:ea typeface="+mj-ea"/>
              </a:rPr>
              <a:t>3. As teachers, we should encourage our students  ____</a:t>
            </a:r>
            <a:r>
              <a:rPr lang="en-US" altLang="zh-CN" sz="2400" b="1" dirty="0" smtClean="0">
                <a:latin typeface="Times New Roman" panose="02020603050405020304" charset="0"/>
                <a:ea typeface="宋体" panose="02010600030101010101" pitchFamily="2" charset="-122"/>
              </a:rPr>
              <a:t>______</a:t>
            </a:r>
            <a:r>
              <a:rPr lang="en-US" altLang="zh-CN" sz="2400" b="1" dirty="0" smtClean="0">
                <a:latin typeface="Times New Roman" panose="02020603050405020304" charset="0"/>
                <a:ea typeface="+mj-ea"/>
              </a:rPr>
              <a:t>____(study) hard as often as possible. </a:t>
            </a:r>
          </a:p>
          <a:p>
            <a:pPr>
              <a:lnSpc>
                <a:spcPct val="150000"/>
              </a:lnSpc>
            </a:pPr>
            <a:r>
              <a:rPr lang="en-US" altLang="zh-CN" sz="2400" b="1" dirty="0" smtClean="0">
                <a:latin typeface="Times New Roman" panose="02020603050405020304" charset="0"/>
                <a:ea typeface="+mj-ea"/>
              </a:rPr>
              <a:t>4. It's played by more than 100 million people in over 200 countries  and areas, ____</a:t>
            </a:r>
            <a:r>
              <a:rPr lang="en-US" altLang="zh-CN" sz="2400" b="1" dirty="0" smtClean="0">
                <a:latin typeface="Times New Roman" panose="02020603050405020304" charset="0"/>
                <a:ea typeface="宋体" panose="02010600030101010101" pitchFamily="2" charset="-122"/>
              </a:rPr>
              <a:t>______</a:t>
            </a:r>
            <a:r>
              <a:rPr lang="en-US" altLang="zh-CN" sz="2400" b="1" dirty="0" smtClean="0">
                <a:latin typeface="Times New Roman" panose="02020603050405020304" charset="0"/>
                <a:ea typeface="+mj-ea"/>
              </a:rPr>
              <a:t>____(include) China. </a:t>
            </a:r>
          </a:p>
          <a:p>
            <a:pPr>
              <a:lnSpc>
                <a:spcPct val="150000"/>
              </a:lnSpc>
            </a:pPr>
            <a:r>
              <a:rPr lang="en-US" altLang="zh-CN" sz="2400" b="1" dirty="0" smtClean="0">
                <a:latin typeface="Times New Roman" panose="02020603050405020304" charset="0"/>
                <a:ea typeface="+mj-ea"/>
              </a:rPr>
              <a:t>5. You should stop those people  ___</a:t>
            </a:r>
            <a:r>
              <a:rPr lang="en-US" altLang="zh-CN" sz="2400" b="1" dirty="0" smtClean="0">
                <a:latin typeface="Times New Roman" panose="02020603050405020304" charset="0"/>
                <a:ea typeface="宋体" panose="02010600030101010101" pitchFamily="2" charset="-122"/>
              </a:rPr>
              <a:t>______</a:t>
            </a:r>
            <a:r>
              <a:rPr lang="en-US" altLang="zh-CN" sz="2400" b="1" dirty="0" smtClean="0">
                <a:latin typeface="Times New Roman" panose="02020603050405020304" charset="0"/>
                <a:ea typeface="+mj-ea"/>
              </a:rPr>
              <a:t>_____(pollute) the river right now. </a:t>
            </a:r>
          </a:p>
        </p:txBody>
      </p:sp>
      <p:sp>
        <p:nvSpPr>
          <p:cNvPr id="9" name="矩形 8"/>
          <p:cNvSpPr/>
          <p:nvPr/>
        </p:nvSpPr>
        <p:spPr>
          <a:xfrm>
            <a:off x="6598601" y="1999075"/>
            <a:ext cx="1541352" cy="461665"/>
          </a:xfrm>
          <a:prstGeom prst="rect">
            <a:avLst/>
          </a:prstGeom>
          <a:noFill/>
          <a:ln w="9525">
            <a:noFill/>
          </a:ln>
        </p:spPr>
        <p:txBody>
          <a:bodyPr wrap="square" anchor="ctr">
            <a:spAutoFit/>
          </a:bodyPr>
          <a:lstStyle/>
          <a:p>
            <a:r>
              <a:rPr lang="en-US" altLang="zh-CN" sz="2400" dirty="0" smtClean="0">
                <a:solidFill>
                  <a:srgbClr val="C00000"/>
                </a:solidFill>
                <a:sym typeface="+mn-ea"/>
              </a:rPr>
              <a:t>Canadian</a:t>
            </a:r>
            <a:endParaRPr lang="zh-CN" altLang="en-US" sz="2400" b="1" dirty="0">
              <a:solidFill>
                <a:srgbClr val="C00000"/>
              </a:solidFill>
              <a:latin typeface="+mn-ea"/>
              <a:sym typeface="+mn-ea"/>
            </a:endParaRPr>
          </a:p>
        </p:txBody>
      </p:sp>
      <p:sp>
        <p:nvSpPr>
          <p:cNvPr id="10" name="矩形 9"/>
          <p:cNvSpPr/>
          <p:nvPr/>
        </p:nvSpPr>
        <p:spPr>
          <a:xfrm>
            <a:off x="1677884" y="2540931"/>
            <a:ext cx="2012282" cy="461665"/>
          </a:xfrm>
          <a:prstGeom prst="rect">
            <a:avLst/>
          </a:prstGeom>
          <a:noFill/>
          <a:ln w="9525">
            <a:noFill/>
          </a:ln>
        </p:spPr>
        <p:txBody>
          <a:bodyPr wrap="none" anchor="ctr">
            <a:spAutoFit/>
          </a:bodyPr>
          <a:lstStyle/>
          <a:p>
            <a:r>
              <a:rPr lang="en-US" altLang="zh-CN" sz="2400" dirty="0" smtClean="0">
                <a:solidFill>
                  <a:srgbClr val="C00000"/>
                </a:solidFill>
                <a:sym typeface="+mn-ea"/>
              </a:rPr>
              <a:t>professional</a:t>
            </a:r>
            <a:r>
              <a:rPr lang="zh-CN" altLang="en-US" sz="2400" dirty="0" smtClean="0">
                <a:solidFill>
                  <a:srgbClr val="C00000"/>
                </a:solidFill>
                <a:sym typeface="+mn-ea"/>
              </a:rPr>
              <a:t>　</a:t>
            </a:r>
            <a:endParaRPr lang="zh-CN" altLang="en-US" sz="2400" b="1" dirty="0">
              <a:solidFill>
                <a:srgbClr val="C00000"/>
              </a:solidFill>
              <a:latin typeface="Times New Roman" panose="02020603050405020304" charset="0"/>
              <a:sym typeface="+mn-ea"/>
            </a:endParaRPr>
          </a:p>
        </p:txBody>
      </p:sp>
      <p:sp>
        <p:nvSpPr>
          <p:cNvPr id="11" name="矩形 10"/>
          <p:cNvSpPr/>
          <p:nvPr/>
        </p:nvSpPr>
        <p:spPr>
          <a:xfrm>
            <a:off x="7260990" y="3097580"/>
            <a:ext cx="1197700" cy="461665"/>
          </a:xfrm>
          <a:prstGeom prst="rect">
            <a:avLst/>
          </a:prstGeom>
          <a:noFill/>
          <a:ln w="9525">
            <a:noFill/>
          </a:ln>
        </p:spPr>
        <p:txBody>
          <a:bodyPr wrap="none" anchor="ctr">
            <a:spAutoFit/>
          </a:bodyPr>
          <a:lstStyle/>
          <a:p>
            <a:r>
              <a:rPr lang="en-US" altLang="zh-CN" sz="2400" dirty="0" smtClean="0">
                <a:solidFill>
                  <a:srgbClr val="C00000"/>
                </a:solidFill>
                <a:sym typeface="+mn-ea"/>
              </a:rPr>
              <a:t>to study</a:t>
            </a:r>
            <a:endParaRPr lang="zh-CN" altLang="en-US" sz="2400" b="1" dirty="0">
              <a:solidFill>
                <a:srgbClr val="C00000"/>
              </a:solidFill>
              <a:latin typeface="Times New Roman" panose="02020603050405020304" charset="0"/>
              <a:sym typeface="+mn-ea"/>
            </a:endParaRPr>
          </a:p>
        </p:txBody>
      </p:sp>
      <p:sp>
        <p:nvSpPr>
          <p:cNvPr id="12" name="矩形 11"/>
          <p:cNvSpPr/>
          <p:nvPr/>
        </p:nvSpPr>
        <p:spPr>
          <a:xfrm>
            <a:off x="717162" y="4714827"/>
            <a:ext cx="1573190" cy="461665"/>
          </a:xfrm>
          <a:prstGeom prst="rect">
            <a:avLst/>
          </a:prstGeom>
          <a:noFill/>
          <a:ln w="9525">
            <a:noFill/>
          </a:ln>
        </p:spPr>
        <p:txBody>
          <a:bodyPr wrap="square" anchor="ctr">
            <a:spAutoFit/>
          </a:bodyPr>
          <a:lstStyle/>
          <a:p>
            <a:r>
              <a:rPr lang="en-US" altLang="zh-CN" sz="2400" dirty="0" smtClean="0">
                <a:solidFill>
                  <a:srgbClr val="C00000"/>
                </a:solidFill>
                <a:sym typeface="+mn-ea"/>
              </a:rPr>
              <a:t>including</a:t>
            </a:r>
            <a:r>
              <a:rPr lang="zh-CN" altLang="en-US" sz="2400" dirty="0" smtClean="0">
                <a:solidFill>
                  <a:srgbClr val="C00000"/>
                </a:solidFill>
                <a:sym typeface="+mn-ea"/>
              </a:rPr>
              <a:t>　</a:t>
            </a:r>
            <a:endParaRPr lang="zh-CN" altLang="en-US" sz="2400" b="1" dirty="0">
              <a:solidFill>
                <a:srgbClr val="C00000"/>
              </a:solidFill>
              <a:latin typeface="Times New Roman" panose="02020603050405020304" charset="0"/>
              <a:sym typeface="+mn-ea"/>
            </a:endParaRPr>
          </a:p>
        </p:txBody>
      </p:sp>
      <p:sp>
        <p:nvSpPr>
          <p:cNvPr id="13" name="矩形 12"/>
          <p:cNvSpPr/>
          <p:nvPr/>
        </p:nvSpPr>
        <p:spPr>
          <a:xfrm>
            <a:off x="4941190" y="5279481"/>
            <a:ext cx="1290738" cy="461665"/>
          </a:xfrm>
          <a:prstGeom prst="rect">
            <a:avLst/>
          </a:prstGeom>
          <a:noFill/>
          <a:ln w="9525">
            <a:noFill/>
          </a:ln>
        </p:spPr>
        <p:txBody>
          <a:bodyPr wrap="none" anchor="ctr">
            <a:spAutoFit/>
          </a:bodyPr>
          <a:lstStyle/>
          <a:p>
            <a:r>
              <a:rPr lang="en-US" altLang="zh-CN" sz="2400" dirty="0" smtClean="0">
                <a:solidFill>
                  <a:srgbClr val="C00000"/>
                </a:solidFill>
                <a:sym typeface="+mn-ea"/>
              </a:rPr>
              <a:t>polluting</a:t>
            </a:r>
            <a:endParaRPr lang="zh-CN" altLang="en-US" sz="2400" b="1" dirty="0">
              <a:solidFill>
                <a:srgbClr val="C00000"/>
              </a:solidFill>
              <a:latin typeface="Times New Roman" panose="02020603050405020304" charset="0"/>
              <a:sym typeface="+mn-ea"/>
            </a:endParaRPr>
          </a:p>
        </p:txBody>
      </p:sp>
      <p:pic>
        <p:nvPicPr>
          <p:cNvPr id="14" name="Picture 4"/>
          <p:cNvPicPr>
            <a:picLocks noChangeAspect="1"/>
          </p:cNvPicPr>
          <p:nvPr/>
        </p:nvPicPr>
        <p:blipFill>
          <a:blip r:embed="rId2" cstate="email"/>
          <a:stretch>
            <a:fillRect/>
          </a:stretch>
        </p:blipFill>
        <p:spPr>
          <a:xfrm>
            <a:off x="412115" y="1456749"/>
            <a:ext cx="84455" cy="414020"/>
          </a:xfrm>
          <a:prstGeom prst="rect">
            <a:avLst/>
          </a:prstGeom>
          <a:noFill/>
          <a:ln w="9525">
            <a:noFill/>
          </a:ln>
        </p:spPr>
      </p:pic>
      <p:sp>
        <p:nvSpPr>
          <p:cNvPr id="15" name="Rectangle 10"/>
          <p:cNvSpPr/>
          <p:nvPr/>
        </p:nvSpPr>
        <p:spPr>
          <a:xfrm>
            <a:off x="555039" y="1439154"/>
            <a:ext cx="4671472"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spcBef>
                <a:spcPct val="0"/>
              </a:spcBef>
              <a:buNone/>
            </a:pPr>
            <a:r>
              <a:rPr lang="en-US" altLang="zh-CN" sz="2400" b="1" dirty="0" smtClean="0">
                <a:solidFill>
                  <a:srgbClr val="00A6AD"/>
                </a:solidFill>
                <a:latin typeface="+mn-ea"/>
                <a:sym typeface="+mn-ea"/>
              </a:rPr>
              <a:t>Ⅱ. </a:t>
            </a:r>
            <a:r>
              <a:rPr lang="zh-CN" altLang="en-US" sz="2400" b="1" dirty="0" smtClean="0">
                <a:solidFill>
                  <a:srgbClr val="00A6AD"/>
                </a:solidFill>
                <a:latin typeface="+mn-ea"/>
                <a:sym typeface="+mn-ea"/>
              </a:rPr>
              <a:t>用所给单词的适当形式填空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ssolv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dissolv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dissolve">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720318" y="123191"/>
            <a:ext cx="184730"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8" name="文本框 7"/>
          <p:cNvSpPr txBox="1"/>
          <p:nvPr/>
        </p:nvSpPr>
        <p:spPr>
          <a:xfrm>
            <a:off x="376695" y="1775844"/>
            <a:ext cx="11370310" cy="334995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mj-ea"/>
              </a:rPr>
              <a:t>1. He and his cousin were playing basketball at that time. (</a:t>
            </a:r>
            <a:r>
              <a:rPr lang="zh-CN" altLang="en-US" sz="2400" b="1" dirty="0" smtClean="0">
                <a:latin typeface="Times New Roman" panose="02020603050405020304" charset="0"/>
                <a:ea typeface="+mj-ea"/>
              </a:rPr>
              <a:t>改为同义句</a:t>
            </a:r>
            <a:r>
              <a:rPr lang="en-US" altLang="zh-CN" sz="2400" b="1" dirty="0" smtClean="0">
                <a:latin typeface="Times New Roman" panose="02020603050405020304" charset="0"/>
                <a:ea typeface="+mj-ea"/>
              </a:rPr>
              <a:t>)</a:t>
            </a:r>
          </a:p>
          <a:p>
            <a:pPr>
              <a:lnSpc>
                <a:spcPct val="150000"/>
              </a:lnSpc>
            </a:pPr>
            <a:r>
              <a:rPr lang="en-US" altLang="zh-CN" sz="2400" b="1" dirty="0" smtClean="0">
                <a:latin typeface="Times New Roman" panose="02020603050405020304" charset="0"/>
                <a:ea typeface="+mj-ea"/>
              </a:rPr>
              <a:t>He was playing basketball  ________  ________  ________ at that time. </a:t>
            </a:r>
          </a:p>
          <a:p>
            <a:pPr>
              <a:lnSpc>
                <a:spcPct val="150000"/>
              </a:lnSpc>
            </a:pPr>
            <a:r>
              <a:rPr lang="en-US" altLang="zh-CN" sz="2400" b="1" dirty="0" smtClean="0">
                <a:latin typeface="Times New Roman" panose="02020603050405020304" charset="0"/>
                <a:ea typeface="+mj-ea"/>
              </a:rPr>
              <a:t>2. (2016·</a:t>
            </a:r>
            <a:r>
              <a:rPr lang="zh-CN" altLang="en-US" sz="2400" b="1" dirty="0" smtClean="0">
                <a:latin typeface="Times New Roman" panose="02020603050405020304" charset="0"/>
                <a:ea typeface="+mj-ea"/>
              </a:rPr>
              <a:t>天水</a:t>
            </a:r>
            <a:r>
              <a:rPr lang="en-US" altLang="zh-CN" sz="2400" b="1" dirty="0" smtClean="0">
                <a:latin typeface="Times New Roman" panose="02020603050405020304" charset="0"/>
                <a:ea typeface="+mj-ea"/>
              </a:rPr>
              <a:t>)I often see him play football after school.  (</a:t>
            </a:r>
            <a:r>
              <a:rPr lang="zh-CN" altLang="en-US" sz="2400" b="1" dirty="0" smtClean="0">
                <a:latin typeface="Times New Roman" panose="02020603050405020304" charset="0"/>
                <a:ea typeface="+mj-ea"/>
              </a:rPr>
              <a:t>改为被动语态</a:t>
            </a:r>
            <a:r>
              <a:rPr lang="en-US" altLang="zh-CN" sz="2400" b="1" dirty="0" smtClean="0">
                <a:latin typeface="Times New Roman" panose="02020603050405020304" charset="0"/>
                <a:ea typeface="+mj-ea"/>
              </a:rPr>
              <a:t>)</a:t>
            </a:r>
          </a:p>
          <a:p>
            <a:pPr>
              <a:lnSpc>
                <a:spcPct val="150000"/>
              </a:lnSpc>
            </a:pPr>
            <a:r>
              <a:rPr lang="en-US" altLang="zh-CN" sz="2400" b="1" dirty="0" smtClean="0">
                <a:latin typeface="Times New Roman" panose="02020603050405020304" charset="0"/>
                <a:ea typeface="+mj-ea"/>
              </a:rPr>
              <a:t>He is often ________ ________ play football after school. </a:t>
            </a:r>
          </a:p>
          <a:p>
            <a:pPr>
              <a:lnSpc>
                <a:spcPct val="150000"/>
              </a:lnSpc>
            </a:pPr>
            <a:r>
              <a:rPr lang="en-US" altLang="zh-CN" sz="2400" b="1" dirty="0" smtClean="0">
                <a:latin typeface="Times New Roman" panose="02020603050405020304" charset="0"/>
                <a:ea typeface="+mj-ea"/>
              </a:rPr>
              <a:t>3. He always spends over three hours watching TV on weekends. (</a:t>
            </a:r>
            <a:r>
              <a:rPr lang="zh-CN" altLang="en-US" sz="2400" b="1" dirty="0" smtClean="0">
                <a:latin typeface="Times New Roman" panose="02020603050405020304" charset="0"/>
                <a:ea typeface="+mj-ea"/>
              </a:rPr>
              <a:t>改为同义句</a:t>
            </a:r>
            <a:r>
              <a:rPr lang="en-US" altLang="zh-CN" sz="2400" b="1" dirty="0" smtClean="0">
                <a:latin typeface="Times New Roman" panose="02020603050405020304" charset="0"/>
                <a:ea typeface="+mj-ea"/>
              </a:rPr>
              <a:t>)</a:t>
            </a:r>
          </a:p>
          <a:p>
            <a:pPr>
              <a:lnSpc>
                <a:spcPct val="150000"/>
              </a:lnSpc>
            </a:pPr>
            <a:r>
              <a:rPr lang="en-US" altLang="zh-CN" sz="2400" b="1" dirty="0" smtClean="0">
                <a:latin typeface="Times New Roman" panose="02020603050405020304" charset="0"/>
                <a:ea typeface="+mj-ea"/>
              </a:rPr>
              <a:t>He always spends  ________  ________ three hours watching TV on weekends. </a:t>
            </a:r>
          </a:p>
        </p:txBody>
      </p:sp>
      <p:sp>
        <p:nvSpPr>
          <p:cNvPr id="9" name="矩形 8"/>
          <p:cNvSpPr/>
          <p:nvPr/>
        </p:nvSpPr>
        <p:spPr>
          <a:xfrm>
            <a:off x="4254959" y="2425716"/>
            <a:ext cx="3803403"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with              his            cousin</a:t>
            </a:r>
            <a:endParaRPr lang="zh-CN" altLang="en-US" sz="2400" b="1" dirty="0">
              <a:solidFill>
                <a:srgbClr val="C00000"/>
              </a:solidFill>
              <a:latin typeface="+mn-ea"/>
              <a:sym typeface="+mn-ea"/>
            </a:endParaRPr>
          </a:p>
        </p:txBody>
      </p:sp>
      <p:sp>
        <p:nvSpPr>
          <p:cNvPr id="10" name="矩形 9"/>
          <p:cNvSpPr/>
          <p:nvPr/>
        </p:nvSpPr>
        <p:spPr>
          <a:xfrm>
            <a:off x="2224422" y="3547863"/>
            <a:ext cx="3700302"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seen            to</a:t>
            </a:r>
            <a:endParaRPr lang="zh-CN" altLang="en-US" sz="2400" b="1" dirty="0">
              <a:solidFill>
                <a:srgbClr val="C00000"/>
              </a:solidFill>
              <a:latin typeface="Times New Roman" panose="02020603050405020304" charset="0"/>
              <a:sym typeface="+mn-ea"/>
            </a:endParaRPr>
          </a:p>
        </p:txBody>
      </p:sp>
      <p:pic>
        <p:nvPicPr>
          <p:cNvPr id="7" name="Picture 4"/>
          <p:cNvPicPr>
            <a:picLocks noChangeAspect="1"/>
          </p:cNvPicPr>
          <p:nvPr/>
        </p:nvPicPr>
        <p:blipFill>
          <a:blip r:embed="rId2" cstate="email"/>
          <a:stretch>
            <a:fillRect/>
          </a:stretch>
        </p:blipFill>
        <p:spPr>
          <a:xfrm>
            <a:off x="403323" y="1342441"/>
            <a:ext cx="84455" cy="414020"/>
          </a:xfrm>
          <a:prstGeom prst="rect">
            <a:avLst/>
          </a:prstGeom>
          <a:noFill/>
          <a:ln w="9525">
            <a:noFill/>
          </a:ln>
        </p:spPr>
      </p:pic>
      <p:sp>
        <p:nvSpPr>
          <p:cNvPr id="11" name="Rectangle 10"/>
          <p:cNvSpPr/>
          <p:nvPr/>
        </p:nvSpPr>
        <p:spPr>
          <a:xfrm>
            <a:off x="546247" y="1324846"/>
            <a:ext cx="3589444"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sz="2400" b="1" dirty="0" smtClean="0">
                <a:solidFill>
                  <a:srgbClr val="00A6AD"/>
                </a:solidFill>
                <a:latin typeface="+mn-ea"/>
                <a:sym typeface="+mn-ea"/>
              </a:rPr>
              <a:t>Ⅲ. </a:t>
            </a:r>
            <a:r>
              <a:rPr lang="zh-CN" altLang="en-US" sz="2400" b="1" dirty="0" smtClean="0">
                <a:solidFill>
                  <a:srgbClr val="00A6AD"/>
                </a:solidFill>
                <a:latin typeface="+mn-ea"/>
                <a:sym typeface="+mn-ea"/>
              </a:rPr>
              <a:t>按要求完成下列各题</a:t>
            </a:r>
          </a:p>
        </p:txBody>
      </p:sp>
      <p:sp>
        <p:nvSpPr>
          <p:cNvPr id="12" name="矩形 11"/>
          <p:cNvSpPr/>
          <p:nvPr/>
        </p:nvSpPr>
        <p:spPr>
          <a:xfrm>
            <a:off x="3153485" y="4645515"/>
            <a:ext cx="3788788"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more           than</a:t>
            </a:r>
            <a:endParaRPr lang="zh-CN" altLang="en-US" sz="2400" b="1" dirty="0">
              <a:solidFill>
                <a:srgbClr val="C00000"/>
              </a:solidFill>
              <a:latin typeface="Times New Roman" panose="0202060305040502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checkerboard(across)">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dissolve">
                                      <p:cBhvr>
                                        <p:cTn id="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720318" y="123191"/>
            <a:ext cx="184730"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8" name="文本框 7"/>
          <p:cNvSpPr txBox="1"/>
          <p:nvPr/>
        </p:nvSpPr>
        <p:spPr>
          <a:xfrm>
            <a:off x="376695" y="1775844"/>
            <a:ext cx="11370310" cy="2241960"/>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mj-ea"/>
              </a:rPr>
              <a:t>4. Did they build a bridge here a year ago? (</a:t>
            </a:r>
            <a:r>
              <a:rPr lang="zh-CN" altLang="en-US" sz="2400" b="1" dirty="0" smtClean="0">
                <a:latin typeface="Times New Roman" panose="02020603050405020304" charset="0"/>
                <a:ea typeface="+mj-ea"/>
              </a:rPr>
              <a:t>改为被动语态</a:t>
            </a:r>
            <a:r>
              <a:rPr lang="en-US" altLang="zh-CN" sz="2400" b="1" dirty="0" smtClean="0">
                <a:latin typeface="Times New Roman" panose="02020603050405020304" charset="0"/>
                <a:ea typeface="+mj-ea"/>
              </a:rPr>
              <a:t>)</a:t>
            </a:r>
          </a:p>
          <a:p>
            <a:pPr>
              <a:lnSpc>
                <a:spcPct val="150000"/>
              </a:lnSpc>
            </a:pPr>
            <a:r>
              <a:rPr lang="en-US" altLang="zh-CN" sz="2400" b="1" dirty="0" smtClean="0">
                <a:latin typeface="Times New Roman" panose="02020603050405020304" charset="0"/>
                <a:ea typeface="+mj-ea"/>
              </a:rPr>
              <a:t>________ a bridge ________ here by them a year ago?</a:t>
            </a:r>
          </a:p>
          <a:p>
            <a:pPr>
              <a:lnSpc>
                <a:spcPct val="150000"/>
              </a:lnSpc>
            </a:pPr>
            <a:r>
              <a:rPr lang="en-US" altLang="zh-CN" sz="2400" b="1" dirty="0" smtClean="0">
                <a:latin typeface="Times New Roman" panose="02020603050405020304" charset="0"/>
                <a:ea typeface="+mj-ea"/>
              </a:rPr>
              <a:t>5. There are two hundred computers in our computer room.  (</a:t>
            </a:r>
            <a:r>
              <a:rPr lang="zh-CN" altLang="en-US" sz="2400" b="1" dirty="0" smtClean="0">
                <a:latin typeface="Times New Roman" panose="02020603050405020304" charset="0"/>
                <a:ea typeface="+mj-ea"/>
              </a:rPr>
              <a:t>改为同义句</a:t>
            </a:r>
            <a:r>
              <a:rPr lang="en-US" altLang="zh-CN" sz="2400" b="1" dirty="0" smtClean="0">
                <a:latin typeface="Times New Roman" panose="02020603050405020304" charset="0"/>
                <a:ea typeface="+mj-ea"/>
              </a:rPr>
              <a:t>)</a:t>
            </a:r>
          </a:p>
          <a:p>
            <a:pPr>
              <a:lnSpc>
                <a:spcPct val="150000"/>
              </a:lnSpc>
            </a:pPr>
            <a:r>
              <a:rPr lang="en-US" altLang="zh-CN" sz="2400" b="1" dirty="0" smtClean="0">
                <a:latin typeface="Times New Roman" panose="02020603050405020304" charset="0"/>
                <a:ea typeface="+mj-ea"/>
              </a:rPr>
              <a:t>________ ________ ________ computers in our computer room is two hundred.</a:t>
            </a:r>
          </a:p>
        </p:txBody>
      </p:sp>
      <p:sp>
        <p:nvSpPr>
          <p:cNvPr id="9" name="矩形 8"/>
          <p:cNvSpPr/>
          <p:nvPr/>
        </p:nvSpPr>
        <p:spPr>
          <a:xfrm>
            <a:off x="668409" y="2422845"/>
            <a:ext cx="4093595"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Was                             built</a:t>
            </a:r>
            <a:endParaRPr lang="zh-CN" altLang="en-US" sz="2400" b="1" dirty="0">
              <a:solidFill>
                <a:srgbClr val="C00000"/>
              </a:solidFill>
              <a:latin typeface="+mn-ea"/>
              <a:sym typeface="+mn-ea"/>
            </a:endParaRPr>
          </a:p>
        </p:txBody>
      </p:sp>
      <p:sp>
        <p:nvSpPr>
          <p:cNvPr id="10" name="矩形 9"/>
          <p:cNvSpPr/>
          <p:nvPr/>
        </p:nvSpPr>
        <p:spPr>
          <a:xfrm>
            <a:off x="797091" y="3535988"/>
            <a:ext cx="4118165"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The        number          of</a:t>
            </a:r>
            <a:endParaRPr lang="zh-CN" altLang="en-US" sz="2400" b="1" dirty="0">
              <a:solidFill>
                <a:srgbClr val="C00000"/>
              </a:solidFill>
              <a:latin typeface="Times New Roman" panose="0202060305040502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图标-04"/>
          <p:cNvPicPr>
            <a:picLocks noChangeAspect="1"/>
          </p:cNvPicPr>
          <p:nvPr/>
        </p:nvPicPr>
        <p:blipFill>
          <a:blip r:embed="rId2" cstate="email"/>
          <a:stretch>
            <a:fillRect/>
          </a:stretch>
        </p:blipFill>
        <p:spPr>
          <a:xfrm>
            <a:off x="260350" y="949569"/>
            <a:ext cx="4222750" cy="804301"/>
          </a:xfrm>
          <a:prstGeom prst="rect">
            <a:avLst/>
          </a:prstGeom>
        </p:spPr>
      </p:pic>
      <p:sp>
        <p:nvSpPr>
          <p:cNvPr id="3" name="文本框 2"/>
          <p:cNvSpPr txBox="1"/>
          <p:nvPr/>
        </p:nvSpPr>
        <p:spPr>
          <a:xfrm>
            <a:off x="685216" y="1073687"/>
            <a:ext cx="2638864" cy="523220"/>
          </a:xfrm>
          <a:prstGeom prst="rect">
            <a:avLst/>
          </a:prstGeom>
          <a:noFill/>
        </p:spPr>
        <p:txBody>
          <a:bodyPr wrap="none" rtlCol="0">
            <a:spAutoFit/>
          </a:bodyPr>
          <a:lstStyle/>
          <a:p>
            <a:pPr lvl="0" algn="l"/>
            <a:r>
              <a:rPr lang="en-US"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B </a:t>
            </a:r>
            <a:r>
              <a:rPr lang="zh-CN"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知识</a:t>
            </a:r>
            <a:r>
              <a:rPr lang="zh-CN" altLang="zh-CN"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综合运用</a:t>
            </a:r>
          </a:p>
        </p:txBody>
      </p:sp>
      <p:sp>
        <p:nvSpPr>
          <p:cNvPr id="8" name="Rectangle 5"/>
          <p:cNvSpPr/>
          <p:nvPr/>
        </p:nvSpPr>
        <p:spPr>
          <a:xfrm>
            <a:off x="2720318" y="123191"/>
            <a:ext cx="184730"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9" name="文本框 8"/>
          <p:cNvSpPr txBox="1"/>
          <p:nvPr/>
        </p:nvSpPr>
        <p:spPr>
          <a:xfrm>
            <a:off x="470535" y="2386330"/>
            <a:ext cx="11088419"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)1. (2017·</a:t>
            </a:r>
            <a:r>
              <a:rPr lang="zh-CN" altLang="en-US" sz="2400" b="1" dirty="0" smtClean="0">
                <a:latin typeface="Times New Roman" panose="02020603050405020304" charset="0"/>
              </a:rPr>
              <a:t>贵阳</a:t>
            </a:r>
            <a:r>
              <a:rPr lang="en-US" altLang="zh-CN" sz="2400" b="1" dirty="0" smtClean="0">
                <a:latin typeface="Times New Roman" panose="02020603050405020304" charset="0"/>
              </a:rPr>
              <a:t>)The Chinese government has made  ________ possible for people to live happy lives. </a:t>
            </a:r>
          </a:p>
          <a:p>
            <a:pPr>
              <a:lnSpc>
                <a:spcPct val="150000"/>
              </a:lnSpc>
            </a:pPr>
            <a:r>
              <a:rPr lang="en-US" altLang="zh-CN" sz="2400" b="1" dirty="0" smtClean="0">
                <a:latin typeface="Times New Roman" panose="02020603050405020304" charset="0"/>
              </a:rPr>
              <a:t>A. that  		B. this		C. it  		D. one</a:t>
            </a:r>
          </a:p>
        </p:txBody>
      </p:sp>
      <p:sp>
        <p:nvSpPr>
          <p:cNvPr id="11" name="文本框 10"/>
          <p:cNvSpPr txBox="1"/>
          <p:nvPr/>
        </p:nvSpPr>
        <p:spPr>
          <a:xfrm>
            <a:off x="812165" y="2556376"/>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5" name="Rectangle 9"/>
          <p:cNvSpPr/>
          <p:nvPr/>
        </p:nvSpPr>
        <p:spPr>
          <a:xfrm>
            <a:off x="588963" y="1880712"/>
            <a:ext cx="2039341"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nSpc>
                <a:spcPct val="150000"/>
              </a:lnSpc>
              <a:spcBef>
                <a:spcPct val="0"/>
              </a:spcBef>
              <a:buNone/>
            </a:pPr>
            <a:r>
              <a:rPr lang="en-US" altLang="zh-CN" sz="2400" b="1" dirty="0" smtClean="0">
                <a:solidFill>
                  <a:srgbClr val="F1AF00"/>
                </a:solidFill>
                <a:latin typeface="Times New Roman" panose="02020603050405020304" charset="0"/>
                <a:sym typeface="+mn-ea"/>
              </a:rPr>
              <a:t>Ⅳ</a:t>
            </a:r>
            <a:r>
              <a:rPr lang="zh-CN" altLang="en-US" sz="2400" b="1" dirty="0" smtClean="0">
                <a:solidFill>
                  <a:srgbClr val="F1AF00"/>
                </a:solidFill>
                <a:latin typeface="Times New Roman" panose="02020603050405020304" charset="0"/>
                <a:sym typeface="+mn-ea"/>
              </a:rPr>
              <a:t>.   单项</a:t>
            </a:r>
            <a:r>
              <a:rPr lang="zh-CN" altLang="en-US" sz="2400" b="1" dirty="0">
                <a:solidFill>
                  <a:srgbClr val="F1AF00"/>
                </a:solidFill>
                <a:latin typeface="Times New Roman" panose="02020603050405020304" charset="0"/>
                <a:sym typeface="+mn-ea"/>
              </a:rPr>
              <a:t>填空</a:t>
            </a:r>
          </a:p>
        </p:txBody>
      </p:sp>
      <p:pic>
        <p:nvPicPr>
          <p:cNvPr id="7" name="Picture 4"/>
          <p:cNvPicPr>
            <a:picLocks noChangeAspect="1"/>
          </p:cNvPicPr>
          <p:nvPr/>
        </p:nvPicPr>
        <p:blipFill>
          <a:blip r:embed="rId3" cstate="email"/>
          <a:stretch>
            <a:fillRect/>
          </a:stretch>
        </p:blipFill>
        <p:spPr>
          <a:xfrm>
            <a:off x="473075" y="2036445"/>
            <a:ext cx="84455" cy="414020"/>
          </a:xfrm>
          <a:prstGeom prst="rect">
            <a:avLst/>
          </a:prstGeom>
          <a:noFill/>
          <a:ln w="9525">
            <a:noFill/>
          </a:ln>
        </p:spPr>
      </p:pic>
      <p:sp>
        <p:nvSpPr>
          <p:cNvPr id="10" name="文本框 9"/>
          <p:cNvSpPr txBox="1"/>
          <p:nvPr/>
        </p:nvSpPr>
        <p:spPr>
          <a:xfrm>
            <a:off x="837332" y="4251229"/>
            <a:ext cx="10510606"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考查代词辨析。句意：中国政府已经使人们过上幸福的生活成为可能。</a:t>
            </a:r>
            <a:r>
              <a:rPr lang="en-US" altLang="zh-CN" sz="2200" b="1" dirty="0" smtClean="0">
                <a:latin typeface="仿宋" panose="02010609060101010101" charset="-122"/>
                <a:ea typeface="仿宋" panose="02010609060101010101" charset="-122"/>
              </a:rPr>
              <a:t>it</a:t>
            </a:r>
            <a:r>
              <a:rPr lang="zh-CN" altLang="en-US" sz="2200" b="1" dirty="0" smtClean="0">
                <a:latin typeface="仿宋" panose="02010609060101010101" charset="-122"/>
                <a:ea typeface="仿宋" panose="02010609060101010101" charset="-122"/>
              </a:rPr>
              <a:t>可作形式宾语；而</a:t>
            </a:r>
            <a:r>
              <a:rPr lang="en-US" altLang="zh-CN" sz="2200" b="1" dirty="0" smtClean="0">
                <a:latin typeface="仿宋" panose="02010609060101010101" charset="-122"/>
                <a:ea typeface="仿宋" panose="02010609060101010101" charset="-122"/>
              </a:rPr>
              <a:t>that, this</a:t>
            </a:r>
            <a:r>
              <a:rPr lang="zh-CN" altLang="en-US" sz="2200" b="1" dirty="0" smtClean="0">
                <a:latin typeface="仿宋" panose="02010609060101010101" charset="-122"/>
                <a:ea typeface="仿宋" panose="02010609060101010101" charset="-122"/>
              </a:rPr>
              <a:t>和</a:t>
            </a:r>
            <a:r>
              <a:rPr lang="en-US" altLang="zh-CN" sz="2200" b="1" dirty="0" smtClean="0">
                <a:latin typeface="仿宋" panose="02010609060101010101" charset="-122"/>
                <a:ea typeface="仿宋" panose="02010609060101010101" charset="-122"/>
              </a:rPr>
              <a:t>one</a:t>
            </a:r>
            <a:r>
              <a:rPr lang="zh-CN" altLang="en-US" sz="2200" b="1" dirty="0" smtClean="0">
                <a:latin typeface="仿宋" panose="02010609060101010101" charset="-122"/>
                <a:ea typeface="仿宋" panose="02010609060101010101" charset="-122"/>
              </a:rPr>
              <a:t>不能。故选</a:t>
            </a:r>
            <a:r>
              <a:rPr lang="en-US" altLang="zh-CN" sz="2200" b="1" dirty="0" smtClean="0">
                <a:latin typeface="仿宋" panose="02010609060101010101" charset="-122"/>
                <a:ea typeface="仿宋" panose="02010609060101010101" charset="-122"/>
              </a:rPr>
              <a:t>C</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checkerboard(across)">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linds(horizontal)">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p:nvPr/>
        </p:nvSpPr>
        <p:spPr>
          <a:xfrm>
            <a:off x="2720318" y="123191"/>
            <a:ext cx="184730"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9" name="文本框 8"/>
          <p:cNvSpPr txBox="1"/>
          <p:nvPr/>
        </p:nvSpPr>
        <p:spPr>
          <a:xfrm>
            <a:off x="940318" y="1443407"/>
            <a:ext cx="10681411" cy="2862322"/>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)2. (2017•</a:t>
            </a:r>
            <a:r>
              <a:rPr lang="zh-CN" altLang="en-US" sz="2400" b="1" dirty="0" smtClean="0">
                <a:latin typeface="Times New Roman" panose="02020603050405020304" charset="0"/>
              </a:rPr>
              <a:t>咸宁</a:t>
            </a:r>
            <a:r>
              <a:rPr lang="en-US" altLang="zh-CN" sz="2400" b="1" dirty="0" smtClean="0">
                <a:latin typeface="Times New Roman" panose="02020603050405020304" charset="0"/>
              </a:rPr>
              <a:t>)—What have you learnt after three years' study in China, Maria?</a:t>
            </a:r>
          </a:p>
          <a:p>
            <a:pPr>
              <a:lnSpc>
                <a:spcPct val="150000"/>
              </a:lnSpc>
            </a:pPr>
            <a:r>
              <a:rPr lang="en-US" altLang="zh-CN" sz="2400" b="1" dirty="0" smtClean="0">
                <a:latin typeface="Times New Roman" panose="02020603050405020304" charset="0"/>
              </a:rPr>
              <a:t>—I was taught  ________ knowledge  ________ good manners. </a:t>
            </a:r>
          </a:p>
          <a:p>
            <a:pPr>
              <a:lnSpc>
                <a:spcPct val="150000"/>
              </a:lnSpc>
            </a:pPr>
            <a:r>
              <a:rPr lang="en-US" altLang="zh-CN" sz="2400" b="1" dirty="0" smtClean="0">
                <a:latin typeface="Times New Roman" panose="02020603050405020304" charset="0"/>
              </a:rPr>
              <a:t>A. either; or				B. not only; but also		</a:t>
            </a:r>
          </a:p>
          <a:p>
            <a:pPr>
              <a:lnSpc>
                <a:spcPct val="150000"/>
              </a:lnSpc>
            </a:pPr>
            <a:r>
              <a:rPr lang="en-US" altLang="zh-CN" sz="2400" b="1" dirty="0" smtClean="0">
                <a:latin typeface="Times New Roman" panose="02020603050405020304" charset="0"/>
              </a:rPr>
              <a:t>C. neither; nor			D. not; but</a:t>
            </a:r>
          </a:p>
        </p:txBody>
      </p:sp>
      <p:sp>
        <p:nvSpPr>
          <p:cNvPr id="11" name="文本框 10"/>
          <p:cNvSpPr txBox="1"/>
          <p:nvPr/>
        </p:nvSpPr>
        <p:spPr>
          <a:xfrm>
            <a:off x="1298726" y="1591642"/>
            <a:ext cx="348172"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5" name="文本框 9"/>
          <p:cNvSpPr txBox="1"/>
          <p:nvPr/>
        </p:nvSpPr>
        <p:spPr>
          <a:xfrm>
            <a:off x="837332" y="4251229"/>
            <a:ext cx="10907628" cy="2169825"/>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考查连词的用法辨析。句意：“玛丽亚，在中国学习三年之后，你有什么收获？”“我不但学到了知识，而且学会了讲礼貌。”</a:t>
            </a:r>
            <a:r>
              <a:rPr lang="en-US" altLang="zh-CN" sz="2200" b="1" dirty="0" smtClean="0">
                <a:latin typeface="仿宋" panose="02010609060101010101" charset="-122"/>
                <a:ea typeface="仿宋" panose="02010609060101010101" charset="-122"/>
              </a:rPr>
              <a:t>either…or…</a:t>
            </a:r>
            <a:r>
              <a:rPr lang="zh-CN" altLang="en-US" sz="2200" b="1" dirty="0" smtClean="0">
                <a:latin typeface="仿宋" panose="02010609060101010101" charset="-122"/>
                <a:ea typeface="仿宋" panose="02010609060101010101" charset="-122"/>
              </a:rPr>
              <a:t>意为“或者</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或者</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a:t>
            </a:r>
            <a:r>
              <a:rPr lang="en-US" altLang="zh-CN" sz="2200" b="1" dirty="0" smtClean="0">
                <a:latin typeface="仿宋" panose="02010609060101010101" charset="-122"/>
                <a:ea typeface="仿宋" panose="02010609060101010101" charset="-122"/>
              </a:rPr>
              <a:t>not only…but also…</a:t>
            </a:r>
            <a:r>
              <a:rPr lang="zh-CN" altLang="en-US" sz="2200" b="1" dirty="0" smtClean="0">
                <a:latin typeface="仿宋" panose="02010609060101010101" charset="-122"/>
                <a:ea typeface="仿宋" panose="02010609060101010101" charset="-122"/>
              </a:rPr>
              <a:t>意为“不但</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而且</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a:t>
            </a:r>
            <a:r>
              <a:rPr lang="en-US" altLang="zh-CN" sz="2200" b="1" dirty="0" smtClean="0">
                <a:latin typeface="仿宋" panose="02010609060101010101" charset="-122"/>
                <a:ea typeface="仿宋" panose="02010609060101010101" charset="-122"/>
              </a:rPr>
              <a:t>neither…nor…</a:t>
            </a:r>
            <a:r>
              <a:rPr lang="zh-CN" altLang="en-US" sz="2200" b="1" dirty="0" smtClean="0">
                <a:latin typeface="仿宋" panose="02010609060101010101" charset="-122"/>
                <a:ea typeface="仿宋" panose="02010609060101010101" charset="-122"/>
              </a:rPr>
              <a:t>意为“既不</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也不</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a:t>
            </a:r>
            <a:r>
              <a:rPr lang="en-US" altLang="zh-CN" sz="2200" b="1" dirty="0" smtClean="0">
                <a:latin typeface="仿宋" panose="02010609060101010101" charset="-122"/>
                <a:ea typeface="仿宋" panose="02010609060101010101" charset="-122"/>
              </a:rPr>
              <a:t>not…but…</a:t>
            </a:r>
            <a:r>
              <a:rPr lang="zh-CN" altLang="en-US" sz="2200" b="1" dirty="0" smtClean="0">
                <a:latin typeface="仿宋" panose="02010609060101010101" charset="-122"/>
                <a:ea typeface="仿宋" panose="02010609060101010101" charset="-122"/>
              </a:rPr>
              <a:t>意为“不是</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而是</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。故选</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p:nvPr/>
        </p:nvSpPr>
        <p:spPr>
          <a:xfrm>
            <a:off x="2720318" y="123191"/>
            <a:ext cx="184730"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9" name="文本框 8"/>
          <p:cNvSpPr txBox="1"/>
          <p:nvPr/>
        </p:nvSpPr>
        <p:spPr>
          <a:xfrm>
            <a:off x="913648" y="980282"/>
            <a:ext cx="10398365" cy="3416320"/>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)3. (2017·</a:t>
            </a:r>
            <a:r>
              <a:rPr lang="zh-CN" altLang="en-US" sz="2400" b="1" dirty="0" smtClean="0">
                <a:latin typeface="Times New Roman" panose="02020603050405020304" charset="0"/>
              </a:rPr>
              <a:t>云南</a:t>
            </a:r>
            <a:r>
              <a:rPr lang="en-US" altLang="zh-CN" sz="2400" b="1" dirty="0" smtClean="0">
                <a:latin typeface="Times New Roman" panose="02020603050405020304" charset="0"/>
              </a:rPr>
              <a:t>)There are  ________ sharing bikes in many cities.  So there will be  ________ pollution. </a:t>
            </a:r>
          </a:p>
          <a:p>
            <a:pPr>
              <a:lnSpc>
                <a:spcPct val="150000"/>
              </a:lnSpc>
            </a:pPr>
            <a:r>
              <a:rPr lang="en-US" altLang="zh-CN" sz="2400" b="1" dirty="0" smtClean="0">
                <a:latin typeface="Times New Roman" panose="02020603050405020304" charset="0"/>
              </a:rPr>
              <a:t>A. less and less; more and more</a:t>
            </a:r>
          </a:p>
          <a:p>
            <a:pPr>
              <a:lnSpc>
                <a:spcPct val="150000"/>
              </a:lnSpc>
            </a:pPr>
            <a:r>
              <a:rPr lang="en-US" altLang="zh-CN" sz="2400" b="1" dirty="0" smtClean="0">
                <a:latin typeface="Times New Roman" panose="02020603050405020304" charset="0"/>
              </a:rPr>
              <a:t>B. less and less; fewer and fewer	</a:t>
            </a:r>
          </a:p>
          <a:p>
            <a:pPr>
              <a:lnSpc>
                <a:spcPct val="150000"/>
              </a:lnSpc>
            </a:pPr>
            <a:r>
              <a:rPr lang="en-US" altLang="zh-CN" sz="2400" b="1" dirty="0" smtClean="0">
                <a:latin typeface="Times New Roman" panose="02020603050405020304" charset="0"/>
              </a:rPr>
              <a:t>C. more and more; less and less</a:t>
            </a:r>
          </a:p>
          <a:p>
            <a:pPr>
              <a:lnSpc>
                <a:spcPct val="150000"/>
              </a:lnSpc>
            </a:pPr>
            <a:r>
              <a:rPr lang="en-US" altLang="zh-CN" sz="2400" b="1" dirty="0" smtClean="0">
                <a:latin typeface="Times New Roman" panose="02020603050405020304" charset="0"/>
              </a:rPr>
              <a:t>D. fewer and fewer; less and less</a:t>
            </a:r>
          </a:p>
        </p:txBody>
      </p:sp>
      <p:sp>
        <p:nvSpPr>
          <p:cNvPr id="10" name="文本框 9"/>
          <p:cNvSpPr txBox="1"/>
          <p:nvPr/>
        </p:nvSpPr>
        <p:spPr>
          <a:xfrm>
            <a:off x="837331" y="4262781"/>
            <a:ext cx="10859863" cy="2169825"/>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考查形容词比较级的用法。“比较级＋</a:t>
            </a:r>
            <a:r>
              <a:rPr lang="en-US" altLang="zh-CN" sz="2200" b="1" dirty="0" smtClean="0">
                <a:latin typeface="仿宋" panose="02010609060101010101" charset="-122"/>
                <a:ea typeface="仿宋" panose="02010609060101010101" charset="-122"/>
              </a:rPr>
              <a:t>and</a:t>
            </a:r>
            <a:r>
              <a:rPr lang="zh-CN" altLang="en-US" sz="2200" b="1" dirty="0" smtClean="0">
                <a:latin typeface="仿宋" panose="02010609060101010101" charset="-122"/>
                <a:ea typeface="仿宋" panose="02010609060101010101" charset="-122"/>
              </a:rPr>
              <a:t>＋比较级”表示“越来越</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。根据常识可知，许多城市的共享单车越来越多，这种现象带来的影响是污染越来越少。</a:t>
            </a:r>
            <a:r>
              <a:rPr lang="en-US" altLang="zh-CN" sz="2200" b="1" dirty="0" smtClean="0">
                <a:latin typeface="仿宋" panose="02010609060101010101" charset="-122"/>
                <a:ea typeface="仿宋" panose="02010609060101010101" charset="-122"/>
              </a:rPr>
              <a:t>bikes</a:t>
            </a:r>
            <a:r>
              <a:rPr lang="zh-CN" altLang="en-US" sz="2200" b="1" dirty="0" smtClean="0">
                <a:latin typeface="仿宋" panose="02010609060101010101" charset="-122"/>
                <a:ea typeface="仿宋" panose="02010609060101010101" charset="-122"/>
              </a:rPr>
              <a:t>是可数名词复数形式，其前用</a:t>
            </a:r>
            <a:r>
              <a:rPr lang="en-US" altLang="zh-CN" sz="2200" b="1" dirty="0" smtClean="0">
                <a:latin typeface="仿宋" panose="02010609060101010101" charset="-122"/>
                <a:ea typeface="仿宋" panose="02010609060101010101" charset="-122"/>
              </a:rPr>
              <a:t>many</a:t>
            </a:r>
            <a:r>
              <a:rPr lang="zh-CN" altLang="en-US" sz="2200" b="1" dirty="0" smtClean="0">
                <a:latin typeface="仿宋" panose="02010609060101010101" charset="-122"/>
                <a:ea typeface="仿宋" panose="02010609060101010101" charset="-122"/>
              </a:rPr>
              <a:t>的比较级</a:t>
            </a:r>
            <a:r>
              <a:rPr lang="en-US" altLang="zh-CN" sz="2200" b="1" dirty="0" smtClean="0">
                <a:latin typeface="仿宋" panose="02010609060101010101" charset="-122"/>
                <a:ea typeface="仿宋" panose="02010609060101010101" charset="-122"/>
              </a:rPr>
              <a:t>more</a:t>
            </a:r>
            <a:r>
              <a:rPr lang="zh-CN" altLang="en-US" sz="2200" b="1" dirty="0" smtClean="0">
                <a:latin typeface="仿宋" panose="02010609060101010101" charset="-122"/>
                <a:ea typeface="仿宋" panose="02010609060101010101" charset="-122"/>
              </a:rPr>
              <a:t>的特殊结构；</a:t>
            </a:r>
            <a:r>
              <a:rPr lang="en-US" altLang="zh-CN" sz="2200" b="1" dirty="0" smtClean="0">
                <a:latin typeface="仿宋" panose="02010609060101010101" charset="-122"/>
                <a:ea typeface="仿宋" panose="02010609060101010101" charset="-122"/>
              </a:rPr>
              <a:t>pollution</a:t>
            </a:r>
            <a:r>
              <a:rPr lang="zh-CN" altLang="en-US" sz="2200" b="1" dirty="0" smtClean="0">
                <a:latin typeface="仿宋" panose="02010609060101010101" charset="-122"/>
                <a:ea typeface="仿宋" panose="02010609060101010101" charset="-122"/>
              </a:rPr>
              <a:t>是不可数名词，其前用</a:t>
            </a:r>
            <a:r>
              <a:rPr lang="en-US" altLang="zh-CN" sz="2200" b="1" dirty="0" smtClean="0">
                <a:latin typeface="仿宋" panose="02010609060101010101" charset="-122"/>
                <a:ea typeface="仿宋" panose="02010609060101010101" charset="-122"/>
              </a:rPr>
              <a:t>little</a:t>
            </a:r>
            <a:r>
              <a:rPr lang="zh-CN" altLang="en-US" sz="2200" b="1" dirty="0" smtClean="0">
                <a:latin typeface="仿宋" panose="02010609060101010101" charset="-122"/>
                <a:ea typeface="仿宋" panose="02010609060101010101" charset="-122"/>
              </a:rPr>
              <a:t>的比较级</a:t>
            </a:r>
            <a:r>
              <a:rPr lang="en-US" altLang="zh-CN" sz="2200" b="1" dirty="0" smtClean="0">
                <a:latin typeface="仿宋" panose="02010609060101010101" charset="-122"/>
                <a:ea typeface="仿宋" panose="02010609060101010101" charset="-122"/>
              </a:rPr>
              <a:t>less</a:t>
            </a:r>
            <a:r>
              <a:rPr lang="zh-CN" altLang="en-US" sz="2200" b="1" dirty="0" smtClean="0">
                <a:latin typeface="仿宋" panose="02010609060101010101" charset="-122"/>
                <a:ea typeface="仿宋" panose="02010609060101010101" charset="-122"/>
              </a:rPr>
              <a:t>的特殊结构。故选</a:t>
            </a:r>
            <a:r>
              <a:rPr lang="en-US" altLang="zh-CN" sz="2200" b="1" dirty="0" smtClean="0">
                <a:latin typeface="仿宋" panose="02010609060101010101" charset="-122"/>
                <a:ea typeface="仿宋" panose="02010609060101010101" charset="-122"/>
              </a:rPr>
              <a:t>C</a:t>
            </a:r>
            <a:r>
              <a:rPr lang="zh-CN" altLang="en-US" sz="2200" b="1" dirty="0" smtClean="0">
                <a:latin typeface="仿宋" panose="02010609060101010101" charset="-122"/>
                <a:ea typeface="仿宋" panose="02010609060101010101" charset="-122"/>
              </a:rPr>
              <a:t>。</a:t>
            </a:r>
          </a:p>
        </p:txBody>
      </p:sp>
      <p:sp>
        <p:nvSpPr>
          <p:cNvPr id="11" name="文本框 10"/>
          <p:cNvSpPr txBox="1"/>
          <p:nvPr/>
        </p:nvSpPr>
        <p:spPr>
          <a:xfrm>
            <a:off x="1298726" y="1128517"/>
            <a:ext cx="351378"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p:nvPr/>
        </p:nvSpPr>
        <p:spPr>
          <a:xfrm>
            <a:off x="2720318" y="123191"/>
            <a:ext cx="184730"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9" name="文本框 8"/>
          <p:cNvSpPr txBox="1"/>
          <p:nvPr/>
        </p:nvSpPr>
        <p:spPr>
          <a:xfrm>
            <a:off x="940318" y="1443407"/>
            <a:ext cx="10673750"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)4. (2017·</a:t>
            </a:r>
            <a:r>
              <a:rPr lang="zh-CN" altLang="en-US" sz="2400" b="1" dirty="0" smtClean="0">
                <a:latin typeface="Times New Roman" panose="02020603050405020304" charset="0"/>
              </a:rPr>
              <a:t>潍坊</a:t>
            </a:r>
            <a:r>
              <a:rPr lang="en-US" altLang="zh-CN" sz="2400" b="1" dirty="0" smtClean="0">
                <a:latin typeface="Times New Roman" panose="02020603050405020304" charset="0"/>
              </a:rPr>
              <a:t>)—Why do you ________ Liu </a:t>
            </a:r>
            <a:r>
              <a:rPr lang="en-US" altLang="zh-CN" sz="2400" b="1" dirty="0" err="1" smtClean="0">
                <a:latin typeface="Times New Roman" panose="02020603050405020304" charset="0"/>
              </a:rPr>
              <a:t>Hulan</a:t>
            </a:r>
            <a:r>
              <a:rPr lang="en-US" altLang="zh-CN" sz="2400" b="1" dirty="0" smtClean="0">
                <a:latin typeface="Times New Roman" panose="02020603050405020304" charset="0"/>
              </a:rPr>
              <a:t>?</a:t>
            </a:r>
          </a:p>
          <a:p>
            <a:pPr>
              <a:lnSpc>
                <a:spcPct val="150000"/>
              </a:lnSpc>
            </a:pPr>
            <a:r>
              <a:rPr lang="en-US" altLang="zh-CN" sz="2400" b="1" dirty="0" smtClean="0">
                <a:latin typeface="Times New Roman" panose="02020603050405020304" charset="0"/>
              </a:rPr>
              <a:t>—Because she is a great hero. </a:t>
            </a:r>
          </a:p>
          <a:p>
            <a:pPr>
              <a:lnSpc>
                <a:spcPct val="150000"/>
              </a:lnSpc>
            </a:pPr>
            <a:r>
              <a:rPr lang="en-US" altLang="zh-CN" sz="2400" b="1" dirty="0" smtClean="0">
                <a:latin typeface="Times New Roman" panose="02020603050405020304" charset="0"/>
              </a:rPr>
              <a:t>A. look like  		B. look down		C. look over  		D. look up to</a:t>
            </a:r>
          </a:p>
        </p:txBody>
      </p:sp>
      <p:sp>
        <p:nvSpPr>
          <p:cNvPr id="11" name="文本框 10"/>
          <p:cNvSpPr txBox="1"/>
          <p:nvPr/>
        </p:nvSpPr>
        <p:spPr>
          <a:xfrm>
            <a:off x="1298726" y="1591642"/>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en-US" altLang="zh-CN" sz="2400" dirty="0">
              <a:solidFill>
                <a:srgbClr val="FF0000"/>
              </a:solidFill>
            </a:endParaRPr>
          </a:p>
        </p:txBody>
      </p:sp>
      <p:sp>
        <p:nvSpPr>
          <p:cNvPr id="5" name="文本框 9"/>
          <p:cNvSpPr txBox="1"/>
          <p:nvPr/>
        </p:nvSpPr>
        <p:spPr>
          <a:xfrm>
            <a:off x="837332" y="3360281"/>
            <a:ext cx="10510606" cy="1582677"/>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考查动词短语辨析。句意：“你为什么敬仰刘胡兰？”“因为她是一位伟大的英雄。”</a:t>
            </a:r>
            <a:r>
              <a:rPr lang="en-US" altLang="zh-CN" sz="2200" b="1" dirty="0" smtClean="0">
                <a:latin typeface="仿宋" panose="02010609060101010101" charset="-122"/>
                <a:ea typeface="仿宋" panose="02010609060101010101" charset="-122"/>
              </a:rPr>
              <a:t>look like</a:t>
            </a:r>
            <a:r>
              <a:rPr lang="zh-CN" altLang="en-US" sz="2200" b="1" dirty="0" smtClean="0">
                <a:latin typeface="仿宋" panose="02010609060101010101" charset="-122"/>
                <a:ea typeface="仿宋" panose="02010609060101010101" charset="-122"/>
              </a:rPr>
              <a:t>意为“看起来像”；</a:t>
            </a:r>
            <a:r>
              <a:rPr lang="en-US" altLang="zh-CN" sz="2200" b="1" dirty="0" smtClean="0">
                <a:latin typeface="仿宋" panose="02010609060101010101" charset="-122"/>
                <a:ea typeface="仿宋" panose="02010609060101010101" charset="-122"/>
              </a:rPr>
              <a:t>look down</a:t>
            </a:r>
            <a:r>
              <a:rPr lang="zh-CN" altLang="en-US" sz="2200" b="1" dirty="0" smtClean="0">
                <a:latin typeface="仿宋" panose="02010609060101010101" charset="-122"/>
                <a:ea typeface="仿宋" panose="02010609060101010101" charset="-122"/>
              </a:rPr>
              <a:t>意为“向下看“；</a:t>
            </a:r>
            <a:r>
              <a:rPr lang="en-US" altLang="zh-CN" sz="2200" b="1" dirty="0" smtClean="0">
                <a:latin typeface="仿宋" panose="02010609060101010101" charset="-122"/>
                <a:ea typeface="仿宋" panose="02010609060101010101" charset="-122"/>
              </a:rPr>
              <a:t>look over</a:t>
            </a:r>
            <a:r>
              <a:rPr lang="zh-CN" altLang="en-US" sz="2200" b="1" dirty="0" smtClean="0">
                <a:latin typeface="仿宋" panose="02010609060101010101" charset="-122"/>
                <a:ea typeface="仿宋" panose="02010609060101010101" charset="-122"/>
              </a:rPr>
              <a:t>意为“复习，检查”。答语中的“英雄”提示用</a:t>
            </a:r>
            <a:r>
              <a:rPr lang="en-US" altLang="zh-CN" sz="2200" b="1" dirty="0" smtClean="0">
                <a:latin typeface="仿宋" panose="02010609060101010101" charset="-122"/>
                <a:ea typeface="仿宋" panose="02010609060101010101" charset="-122"/>
              </a:rPr>
              <a:t>look up to</a:t>
            </a:r>
            <a:r>
              <a:rPr lang="zh-CN" altLang="en-US" sz="2200" b="1" dirty="0" smtClean="0">
                <a:latin typeface="仿宋" panose="02010609060101010101" charset="-122"/>
                <a:ea typeface="仿宋" panose="02010609060101010101" charset="-122"/>
              </a:rPr>
              <a:t>，表示“敬仰；尊敬”。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1486</Words>
  <Application>Microsoft Office PowerPoint</Application>
  <PresentationFormat>宽屏</PresentationFormat>
  <Paragraphs>142</Paragraphs>
  <Slides>23</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23</vt:i4>
      </vt:variant>
    </vt:vector>
  </HeadingPairs>
  <TitlesOfParts>
    <vt:vector size="33" baseType="lpstr">
      <vt:lpstr>仿宋</vt:lpstr>
      <vt:lpstr>黑体</vt:lpstr>
      <vt:lpstr>华文新魏</vt:lpstr>
      <vt:lpstr>宋体</vt:lpstr>
      <vt:lpstr>微软雅黑</vt:lpstr>
      <vt:lpstr>Arial</vt:lpstr>
      <vt:lpstr>Calibri</vt:lpstr>
      <vt:lpstr>Calibri Light</vt:lpstr>
      <vt:lpstr>Times New Roman</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2018-02-07T04:03:00Z</dcterms:created>
  <dcterms:modified xsi:type="dcterms:W3CDTF">2023-01-16T19:58:55Z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EAF95887DB344A228ECCCD9755CB2B5C</vt:lpwstr>
  </property>
  <property fmtid="{A09F084E-AD41-489F-8076-AA5BE3082BCA}" pid="100">
    <vt:ui4>5</vt:ui4>
  </property>
  <property fmtid="{64440492-4C8B-11D1-8B70-080036B11A03}" pid="11">
    <vt:lpwstr>www.2ppt.com-爱PPT提供资源下载</vt:lpwstr>
  </property>
</Properties>
</file>