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2"/>
  </p:notesMasterIdLst>
  <p:handoutMasterIdLst>
    <p:handoutMasterId r:id="rId23"/>
  </p:handoutMasterIdLst>
  <p:sldIdLst>
    <p:sldId id="301" r:id="rId3"/>
    <p:sldId id="279" r:id="rId4"/>
    <p:sldId id="303" r:id="rId5"/>
    <p:sldId id="307" r:id="rId6"/>
    <p:sldId id="275" r:id="rId7"/>
    <p:sldId id="259" r:id="rId8"/>
    <p:sldId id="304" r:id="rId9"/>
    <p:sldId id="262" r:id="rId10"/>
    <p:sldId id="305" r:id="rId11"/>
    <p:sldId id="265" r:id="rId12"/>
    <p:sldId id="266" r:id="rId13"/>
    <p:sldId id="308" r:id="rId14"/>
    <p:sldId id="309" r:id="rId15"/>
    <p:sldId id="276" r:id="rId16"/>
    <p:sldId id="310" r:id="rId17"/>
    <p:sldId id="306" r:id="rId18"/>
    <p:sldId id="278" r:id="rId19"/>
    <p:sldId id="274" r:id="rId20"/>
    <p:sldId id="31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94804" y="6585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1350010" y="528955"/>
            <a:ext cx="2260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i="1" dirty="0">
                <a:solidFill>
                  <a:srgbClr val="9D2929"/>
                </a:solidFill>
                <a:effectLst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设计意图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17525" y="430419"/>
            <a:ext cx="854710" cy="737193"/>
            <a:chOff x="815" y="613"/>
            <a:chExt cx="1927" cy="1767"/>
          </a:xfrm>
        </p:grpSpPr>
        <p:sp>
          <p:nvSpPr>
            <p:cNvPr id="11" name="平行四边形 10"/>
            <p:cNvSpPr/>
            <p:nvPr/>
          </p:nvSpPr>
          <p:spPr>
            <a:xfrm>
              <a:off x="815" y="931"/>
              <a:ext cx="1927" cy="1355"/>
            </a:xfrm>
            <a:prstGeom prst="parallelogram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51" y="613"/>
              <a:ext cx="1238" cy="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Aa润行体 (非商业使用)" panose="02010600010101010101" charset="-122"/>
                  <a:ea typeface="Aa润行体 (非商业使用)" panose="02010600010101010101" charset="-122"/>
                  <a:cs typeface="汉仪劲楷简" panose="00020600040101010101" charset="-122"/>
                  <a:sym typeface="+mn-ea"/>
                </a:rPr>
                <a:t>01</a:t>
              </a: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8437880" y="592455"/>
            <a:ext cx="37541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zh-CN" altLang="en-US" i="1" dirty="0">
                <a:solidFill>
                  <a:srgbClr val="9D2929"/>
                </a:solidFill>
                <a:effectLst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2021年幼儿园立冬活动策划方案</a:t>
            </a:r>
          </a:p>
        </p:txBody>
      </p:sp>
      <p:cxnSp>
        <p:nvCxnSpPr>
          <p:cNvPr id="7" name="直接连接符 6"/>
          <p:cNvCxnSpPr>
            <a:stCxn id="9" idx="3"/>
          </p:cNvCxnSpPr>
          <p:nvPr userDrawn="1"/>
        </p:nvCxnSpPr>
        <p:spPr>
          <a:xfrm>
            <a:off x="3610610" y="882650"/>
            <a:ext cx="4887595" cy="0"/>
          </a:xfrm>
          <a:prstGeom prst="line">
            <a:avLst/>
          </a:prstGeom>
          <a:ln>
            <a:solidFill>
              <a:srgbClr val="9D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文档 21"/>
          <p:cNvSpPr/>
          <p:nvPr userDrawn="1"/>
        </p:nvSpPr>
        <p:spPr>
          <a:xfrm flipV="1">
            <a:off x="0" y="6558915"/>
            <a:ext cx="12192000" cy="299085"/>
          </a:xfrm>
          <a:prstGeom prst="flowChartDocument">
            <a:avLst/>
          </a:prstGeom>
          <a:solidFill>
            <a:srgbClr val="9D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1350010" y="528955"/>
            <a:ext cx="2260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i="1" dirty="0" smtClean="0">
                <a:solidFill>
                  <a:srgbClr val="9D2929"/>
                </a:solidFill>
                <a:effectLst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活动概述</a:t>
            </a:r>
            <a:endParaRPr lang="zh-CN" altLang="en-US" sz="4000" i="1" dirty="0">
              <a:solidFill>
                <a:srgbClr val="9D2929"/>
              </a:solidFill>
              <a:effectLst/>
              <a:latin typeface="汉仪劲楷简" panose="00020600040101010101" charset="-122"/>
              <a:ea typeface="汉仪劲楷简" panose="00020600040101010101" charset="-122"/>
              <a:sym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17525" y="430419"/>
            <a:ext cx="854710" cy="737193"/>
            <a:chOff x="815" y="613"/>
            <a:chExt cx="1927" cy="1767"/>
          </a:xfrm>
        </p:grpSpPr>
        <p:sp>
          <p:nvSpPr>
            <p:cNvPr id="11" name="平行四边形 10"/>
            <p:cNvSpPr/>
            <p:nvPr/>
          </p:nvSpPr>
          <p:spPr>
            <a:xfrm>
              <a:off x="815" y="931"/>
              <a:ext cx="1927" cy="1355"/>
            </a:xfrm>
            <a:prstGeom prst="parallelogram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73" y="613"/>
              <a:ext cx="1366" cy="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Aa润行体 (非商业使用)" panose="02010600010101010101" charset="-122"/>
                  <a:ea typeface="Aa润行体 (非商业使用)" panose="02010600010101010101" charset="-122"/>
                  <a:cs typeface="汉仪劲楷简" panose="00020600040101010101" charset="-122"/>
                  <a:sym typeface="+mn-ea"/>
                </a:rPr>
                <a:t>02</a:t>
              </a: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8437880" y="592455"/>
            <a:ext cx="37541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zh-CN" altLang="en-US" i="1" dirty="0">
                <a:solidFill>
                  <a:srgbClr val="9D2929"/>
                </a:solidFill>
                <a:effectLst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2021年幼儿园立冬活动策划方案</a:t>
            </a:r>
          </a:p>
        </p:txBody>
      </p:sp>
      <p:cxnSp>
        <p:nvCxnSpPr>
          <p:cNvPr id="7" name="直接连接符 6"/>
          <p:cNvCxnSpPr>
            <a:stCxn id="9" idx="3"/>
          </p:cNvCxnSpPr>
          <p:nvPr userDrawn="1"/>
        </p:nvCxnSpPr>
        <p:spPr>
          <a:xfrm>
            <a:off x="3610610" y="882650"/>
            <a:ext cx="4887595" cy="0"/>
          </a:xfrm>
          <a:prstGeom prst="line">
            <a:avLst/>
          </a:prstGeom>
          <a:ln>
            <a:solidFill>
              <a:srgbClr val="9D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文档 21"/>
          <p:cNvSpPr/>
          <p:nvPr userDrawn="1"/>
        </p:nvSpPr>
        <p:spPr>
          <a:xfrm flipV="1">
            <a:off x="0" y="6558915"/>
            <a:ext cx="12192000" cy="299085"/>
          </a:xfrm>
          <a:prstGeom prst="flowChartDocument">
            <a:avLst/>
          </a:prstGeom>
          <a:solidFill>
            <a:srgbClr val="9D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1350010" y="528955"/>
            <a:ext cx="2260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i="1" dirty="0" smtClean="0">
                <a:solidFill>
                  <a:srgbClr val="9D2929"/>
                </a:solidFill>
                <a:effectLst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活动内容</a:t>
            </a:r>
            <a:endParaRPr lang="zh-CN" altLang="en-US" sz="4000" i="1" dirty="0">
              <a:solidFill>
                <a:srgbClr val="9D2929"/>
              </a:solidFill>
              <a:effectLst/>
              <a:latin typeface="汉仪劲楷简" panose="00020600040101010101" charset="-122"/>
              <a:ea typeface="汉仪劲楷简" panose="00020600040101010101" charset="-122"/>
              <a:sym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17525" y="430419"/>
            <a:ext cx="854710" cy="737193"/>
            <a:chOff x="815" y="613"/>
            <a:chExt cx="1927" cy="1767"/>
          </a:xfrm>
        </p:grpSpPr>
        <p:sp>
          <p:nvSpPr>
            <p:cNvPr id="11" name="平行四边形 10"/>
            <p:cNvSpPr/>
            <p:nvPr/>
          </p:nvSpPr>
          <p:spPr>
            <a:xfrm>
              <a:off x="815" y="931"/>
              <a:ext cx="1927" cy="1355"/>
            </a:xfrm>
            <a:prstGeom prst="parallelogram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99" y="613"/>
              <a:ext cx="1366" cy="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Aa润行体 (非商业使用)" panose="02010600010101010101" charset="-122"/>
                  <a:ea typeface="Aa润行体 (非商业使用)" panose="02010600010101010101" charset="-122"/>
                  <a:cs typeface="汉仪劲楷简" panose="00020600040101010101" charset="-122"/>
                  <a:sym typeface="+mn-ea"/>
                </a:rPr>
                <a:t>03</a:t>
              </a: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8437880" y="592455"/>
            <a:ext cx="37541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zh-CN" altLang="en-US" i="1" dirty="0">
                <a:solidFill>
                  <a:srgbClr val="9D2929"/>
                </a:solidFill>
                <a:effectLst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2021年幼儿园立冬活动策划方案</a:t>
            </a:r>
          </a:p>
        </p:txBody>
      </p:sp>
      <p:cxnSp>
        <p:nvCxnSpPr>
          <p:cNvPr id="7" name="直接连接符 6"/>
          <p:cNvCxnSpPr>
            <a:stCxn id="9" idx="3"/>
          </p:cNvCxnSpPr>
          <p:nvPr userDrawn="1"/>
        </p:nvCxnSpPr>
        <p:spPr>
          <a:xfrm>
            <a:off x="3610610" y="882650"/>
            <a:ext cx="4887595" cy="0"/>
          </a:xfrm>
          <a:prstGeom prst="line">
            <a:avLst/>
          </a:prstGeom>
          <a:ln>
            <a:solidFill>
              <a:srgbClr val="9D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文档 21"/>
          <p:cNvSpPr/>
          <p:nvPr userDrawn="1"/>
        </p:nvSpPr>
        <p:spPr>
          <a:xfrm flipV="1">
            <a:off x="0" y="6558915"/>
            <a:ext cx="12192000" cy="299085"/>
          </a:xfrm>
          <a:prstGeom prst="flowChartDocument">
            <a:avLst/>
          </a:prstGeom>
          <a:solidFill>
            <a:srgbClr val="9D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1350010" y="528955"/>
            <a:ext cx="2260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i="1" dirty="0" smtClean="0">
                <a:solidFill>
                  <a:srgbClr val="9D2929"/>
                </a:solidFill>
                <a:effectLst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活动安排</a:t>
            </a:r>
            <a:endParaRPr lang="zh-CN" altLang="en-US" sz="4000" i="1" dirty="0">
              <a:solidFill>
                <a:srgbClr val="9D2929"/>
              </a:solidFill>
              <a:effectLst/>
              <a:latin typeface="汉仪劲楷简" panose="00020600040101010101" charset="-122"/>
              <a:ea typeface="汉仪劲楷简" panose="00020600040101010101" charset="-122"/>
              <a:sym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17525" y="430419"/>
            <a:ext cx="854710" cy="737193"/>
            <a:chOff x="815" y="613"/>
            <a:chExt cx="1927" cy="1767"/>
          </a:xfrm>
        </p:grpSpPr>
        <p:sp>
          <p:nvSpPr>
            <p:cNvPr id="11" name="平行四边形 10"/>
            <p:cNvSpPr/>
            <p:nvPr/>
          </p:nvSpPr>
          <p:spPr>
            <a:xfrm>
              <a:off x="815" y="931"/>
              <a:ext cx="1927" cy="1355"/>
            </a:xfrm>
            <a:prstGeom prst="parallelogram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99" y="613"/>
              <a:ext cx="1619" cy="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Aa润行体 (非商业使用)" panose="02010600010101010101" charset="-122"/>
                  <a:ea typeface="Aa润行体 (非商业使用)" panose="02010600010101010101" charset="-122"/>
                  <a:cs typeface="汉仪劲楷简" panose="00020600040101010101" charset="-122"/>
                  <a:sym typeface="+mn-ea"/>
                </a:rPr>
                <a:t>04</a:t>
              </a: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8437880" y="592455"/>
            <a:ext cx="37541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zh-CN" altLang="en-US" i="1" dirty="0">
                <a:solidFill>
                  <a:srgbClr val="9D2929"/>
                </a:solidFill>
                <a:effectLst/>
                <a:latin typeface="汉仪劲楷简" panose="00020600040101010101" charset="-122"/>
                <a:ea typeface="汉仪劲楷简" panose="00020600040101010101" charset="-122"/>
                <a:sym typeface="+mn-ea"/>
              </a:rPr>
              <a:t>2021年幼儿园立冬活动策划方案</a:t>
            </a:r>
          </a:p>
        </p:txBody>
      </p:sp>
      <p:cxnSp>
        <p:nvCxnSpPr>
          <p:cNvPr id="7" name="直接连接符 6"/>
          <p:cNvCxnSpPr>
            <a:stCxn id="9" idx="3"/>
          </p:cNvCxnSpPr>
          <p:nvPr userDrawn="1"/>
        </p:nvCxnSpPr>
        <p:spPr>
          <a:xfrm>
            <a:off x="3610610" y="882650"/>
            <a:ext cx="4887595" cy="0"/>
          </a:xfrm>
          <a:prstGeom prst="line">
            <a:avLst/>
          </a:prstGeom>
          <a:ln>
            <a:solidFill>
              <a:srgbClr val="9D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文档 21"/>
          <p:cNvSpPr/>
          <p:nvPr userDrawn="1"/>
        </p:nvSpPr>
        <p:spPr>
          <a:xfrm flipV="1">
            <a:off x="0" y="6558915"/>
            <a:ext cx="12192000" cy="299085"/>
          </a:xfrm>
          <a:prstGeom prst="flowChartDocument">
            <a:avLst/>
          </a:prstGeom>
          <a:solidFill>
            <a:srgbClr val="9D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slow" advTm="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265410" y="3162300"/>
            <a:ext cx="2028825" cy="13843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3995420"/>
            <a:ext cx="12192000" cy="2862580"/>
          </a:xfrm>
          <a:prstGeom prst="rect">
            <a:avLst/>
          </a:prstGeom>
        </p:spPr>
      </p:pic>
      <p:pic>
        <p:nvPicPr>
          <p:cNvPr id="10" name="图片 9" descr="51miz-E1218260-475EF3B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2553335" cy="1915160"/>
          </a:xfrm>
          <a:prstGeom prst="rect">
            <a:avLst/>
          </a:prstGeom>
        </p:spPr>
      </p:pic>
      <p:pic>
        <p:nvPicPr>
          <p:cNvPr id="3" name="图片 2" descr="51miz-E751028-5E8A12B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346440" y="841375"/>
            <a:ext cx="2637155" cy="4727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8990" y="2097405"/>
            <a:ext cx="73520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bg1"/>
                </a:solidFill>
                <a:effectLst/>
                <a:cs typeface="+mn-ea"/>
                <a:sym typeface="+mn-lt"/>
              </a:rPr>
              <a:t>幼儿园立冬活动策划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57487" y="821055"/>
            <a:ext cx="2936240" cy="1451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6600" b="1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en-US" altLang="zh-CN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46785" y="3266440"/>
            <a:ext cx="6626860" cy="574040"/>
            <a:chOff x="1491" y="5144"/>
            <a:chExt cx="10436" cy="904"/>
          </a:xfrm>
        </p:grpSpPr>
        <p:sp>
          <p:nvSpPr>
            <p:cNvPr id="14" name="圆角矩形 13"/>
            <p:cNvSpPr/>
            <p:nvPr/>
          </p:nvSpPr>
          <p:spPr>
            <a:xfrm>
              <a:off x="1491" y="5144"/>
              <a:ext cx="10436" cy="9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mpd="sng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91" y="5208"/>
              <a:ext cx="1043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设计意图</a:t>
              </a:r>
              <a:r>
                <a:rPr lang="en-US" altLang="zh-CN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/</a:t>
              </a:r>
              <a:r>
                <a:rPr lang="zh-CN" altLang="en-US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活动概述</a:t>
              </a:r>
              <a:r>
                <a:rPr lang="en-US" altLang="zh-CN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/</a:t>
              </a:r>
              <a:r>
                <a:rPr lang="zh-CN" altLang="en-US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活动内容</a:t>
              </a:r>
              <a:r>
                <a:rPr lang="en-US" altLang="zh-CN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/</a:t>
              </a:r>
              <a:r>
                <a:rPr lang="zh-CN" altLang="en-US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活动安排</a:t>
              </a:r>
            </a:p>
          </p:txBody>
        </p:sp>
      </p:grpSp>
      <p:pic>
        <p:nvPicPr>
          <p:cNvPr id="9" name="图片 8" descr="51miz-E1144034-8D3A7E8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38190" y="4192905"/>
            <a:ext cx="2766695" cy="27666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46785" y="3949065"/>
            <a:ext cx="6557645" cy="834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60000"/>
              </a:lnSpc>
            </a:pPr>
            <a:r>
              <a:rPr lang="zh-CN" altLang="en-US" sz="1600" spc="100">
                <a:solidFill>
                  <a:schemeClr val="bg1"/>
                </a:solidFill>
                <a:uFillTx/>
                <a:cs typeface="+mn-ea"/>
                <a:sym typeface="+mn-lt"/>
              </a:rPr>
              <a:t>立冬，是二十四节气中的第十九个节气，斗柄指向西北方位，太阳黄经达225°，于每年公历11月7-8日之间交节。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9390" y="2973705"/>
            <a:ext cx="4966335" cy="2538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20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>
                <a:cs typeface="+mn-ea"/>
                <a:sym typeface="+mn-lt"/>
              </a:rPr>
              <a:t>综合活动：立冬我知道（小、中、大班）</a:t>
            </a:r>
          </a:p>
          <a:p>
            <a:pPr marL="342900" indent="-342900" fontAlgn="auto">
              <a:lnSpc>
                <a:spcPct val="20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>
                <a:cs typeface="+mn-ea"/>
                <a:sym typeface="+mn-lt"/>
              </a:rPr>
              <a:t>社会活动：立冬习俗知多少（小、中、大班）</a:t>
            </a:r>
          </a:p>
          <a:p>
            <a:pPr marL="342900" indent="-342900" fontAlgn="auto">
              <a:lnSpc>
                <a:spcPct val="20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>
                <a:cs typeface="+mn-ea"/>
                <a:sym typeface="+mn-lt"/>
              </a:rPr>
              <a:t>语言活动：儿歌：《立冬啦》（小班）</a:t>
            </a:r>
          </a:p>
          <a:p>
            <a:pPr marL="342900" indent="-342900" fontAlgn="auto">
              <a:lnSpc>
                <a:spcPct val="20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>
                <a:cs typeface="+mn-ea"/>
                <a:sym typeface="+mn-lt"/>
              </a:rPr>
              <a:t>艺术活动：五彩饺子（泥工）（中、大班）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69390" y="2482850"/>
            <a:ext cx="52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sz="2400" dirty="0">
                <a:solidFill>
                  <a:srgbClr val="9D2929"/>
                </a:solidFill>
                <a:cs typeface="+mn-ea"/>
                <a:sym typeface="+mn-lt"/>
              </a:rPr>
              <a:t>根据园所情况，各班可开展以下活动：</a:t>
            </a:r>
          </a:p>
        </p:txBody>
      </p:sp>
      <p:pic>
        <p:nvPicPr>
          <p:cNvPr id="11" name="图片 10" descr="冬至云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33160" y="1801495"/>
            <a:ext cx="5050790" cy="413893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2145" y="1910715"/>
            <a:ext cx="4785360" cy="1531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2000">
                <a:solidFill>
                  <a:srgbClr val="9D2929"/>
                </a:solidFill>
                <a:cs typeface="+mn-ea"/>
                <a:sym typeface="+mn-lt"/>
              </a:rPr>
              <a:t>活动目标：</a:t>
            </a:r>
          </a:p>
          <a:p>
            <a:pPr lvl="0" indent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>
                <a:cs typeface="+mn-ea"/>
                <a:sym typeface="+mn-lt"/>
              </a:rPr>
              <a:t>1.通过活动让幼儿了解立冬的时间及由来</a:t>
            </a:r>
          </a:p>
          <a:p>
            <a:pPr lvl="0" indent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>
                <a:cs typeface="+mn-ea"/>
                <a:sym typeface="+mn-lt"/>
              </a:rPr>
              <a:t>2.初步了解立冬的节气特点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22146" y="3291840"/>
            <a:ext cx="433661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</a:pPr>
            <a:r>
              <a:rPr lang="zh-CN" altLang="en-US" sz="2000" dirty="0">
                <a:solidFill>
                  <a:srgbClr val="9D2929"/>
                </a:solidFill>
                <a:cs typeface="+mn-ea"/>
                <a:sym typeface="+mn-lt"/>
              </a:rPr>
              <a:t>活动过程：</a:t>
            </a:r>
          </a:p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 dirty="0">
                <a:cs typeface="+mn-ea"/>
                <a:sym typeface="+mn-lt"/>
              </a:rPr>
              <a:t>1.说一说我知道的立冬是什么？</a:t>
            </a:r>
          </a:p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 dirty="0">
                <a:cs typeface="+mn-ea"/>
                <a:sym typeface="+mn-lt"/>
              </a:rPr>
              <a:t>2.请你用多种方式将你知道的立冬表现出来，（引导幼儿用多种方式表达自己对立冬的理解）</a:t>
            </a:r>
          </a:p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 dirty="0">
                <a:cs typeface="+mn-ea"/>
                <a:sym typeface="+mn-lt"/>
              </a:rPr>
              <a:t>3.听故事了解立冬节气的由来</a:t>
            </a:r>
          </a:p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 dirty="0">
                <a:cs typeface="+mn-ea"/>
                <a:sym typeface="+mn-lt"/>
              </a:rPr>
              <a:t>4.通过故事掌握立冬的节气特点</a:t>
            </a:r>
            <a:endParaRPr lang="zh-CN" altLang="en-US" sz="1600" dirty="0">
              <a:solidFill>
                <a:srgbClr val="9D2929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74269" y="2195901"/>
            <a:ext cx="492441" cy="3840915"/>
            <a:chOff x="5618" y="3534"/>
            <a:chExt cx="621" cy="5238"/>
          </a:xfrm>
        </p:grpSpPr>
        <p:sp>
          <p:nvSpPr>
            <p:cNvPr id="9" name="剪去对角的矩形 8"/>
            <p:cNvSpPr/>
            <p:nvPr/>
          </p:nvSpPr>
          <p:spPr>
            <a:xfrm>
              <a:off x="5673" y="3534"/>
              <a:ext cx="515" cy="5238"/>
            </a:xfrm>
            <a:prstGeom prst="snip2DiagRect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618" y="3534"/>
              <a:ext cx="621" cy="5238"/>
            </a:xfrm>
            <a:prstGeom prst="rect">
              <a:avLst/>
            </a:prstGeom>
          </p:spPr>
          <p:txBody>
            <a:bodyPr vert="eaVert" wrap="square" anchor="t" anchorCtr="0">
              <a:spAutoFit/>
            </a:bodyPr>
            <a:lstStyle/>
            <a:p>
              <a:pPr algn="dist"/>
              <a:r>
                <a:rPr sz="2000" dirty="0">
                  <a:solidFill>
                    <a:schemeClr val="bg1"/>
                  </a:solidFill>
                  <a:cs typeface="+mn-ea"/>
                  <a:sym typeface="+mn-lt"/>
                </a:rPr>
                <a:t>综合活动</a:t>
              </a: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-</a:t>
              </a:r>
              <a:r>
                <a:rPr sz="2000" dirty="0">
                  <a:solidFill>
                    <a:schemeClr val="bg1"/>
                  </a:solidFill>
                  <a:cs typeface="+mn-ea"/>
                  <a:sym typeface="+mn-lt"/>
                </a:rPr>
                <a:t>立冬我知道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96613" y="2383655"/>
            <a:ext cx="5179146" cy="3653161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78635" y="1837690"/>
            <a:ext cx="4785360" cy="1531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2000">
                <a:solidFill>
                  <a:srgbClr val="9D2929"/>
                </a:solidFill>
                <a:cs typeface="+mn-ea"/>
                <a:sym typeface="+mn-lt"/>
              </a:rPr>
              <a:t>活动目标：</a:t>
            </a:r>
          </a:p>
          <a:p>
            <a:pPr lvl="0" indent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>
                <a:cs typeface="+mn-ea"/>
                <a:sym typeface="+mn-lt"/>
              </a:rPr>
              <a:t>1.初步了解不同地区的立冬习俗</a:t>
            </a:r>
          </a:p>
          <a:p>
            <a:pPr lvl="0" indent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>
                <a:cs typeface="+mn-ea"/>
                <a:sym typeface="+mn-lt"/>
              </a:rPr>
              <a:t>2.通过活动感受传统法节日给人们带来的乐趣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78637" y="3204210"/>
            <a:ext cx="4932882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</a:pPr>
            <a:r>
              <a:rPr lang="zh-CN" altLang="en-US" sz="2000" dirty="0">
                <a:solidFill>
                  <a:srgbClr val="9D2929"/>
                </a:solidFill>
                <a:cs typeface="+mn-ea"/>
                <a:sym typeface="+mn-lt"/>
              </a:rPr>
              <a:t>活动过程：</a:t>
            </a:r>
          </a:p>
          <a:p>
            <a:pPr lvl="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 dirty="0">
                <a:cs typeface="+mn-ea"/>
                <a:sym typeface="+mn-lt"/>
              </a:rPr>
              <a:t>1.谈话导入，说一说你知道的立冬习俗</a:t>
            </a:r>
          </a:p>
          <a:p>
            <a:pPr lvl="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 dirty="0">
                <a:cs typeface="+mn-ea"/>
                <a:sym typeface="+mn-lt"/>
              </a:rPr>
              <a:t>2.教师出示图片，幼儿观察，说一说你都看到了些什么，图片上的人们都在做什么？</a:t>
            </a:r>
          </a:p>
          <a:p>
            <a:pPr lvl="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 dirty="0">
                <a:cs typeface="+mn-ea"/>
                <a:sym typeface="+mn-lt"/>
              </a:rPr>
              <a:t>3.教师讲解图片上的立冬习俗</a:t>
            </a:r>
          </a:p>
          <a:p>
            <a:pPr lvl="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600" dirty="0">
                <a:cs typeface="+mn-ea"/>
                <a:sym typeface="+mn-lt"/>
              </a:rPr>
              <a:t>4.感受不同地区立冬的习俗，体验传统节日的快乐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09164" y="2146934"/>
            <a:ext cx="492300" cy="3978657"/>
            <a:chOff x="5737" y="3534"/>
            <a:chExt cx="459" cy="4572"/>
          </a:xfrm>
        </p:grpSpPr>
        <p:sp>
          <p:nvSpPr>
            <p:cNvPr id="9" name="剪去对角的矩形 8"/>
            <p:cNvSpPr/>
            <p:nvPr/>
          </p:nvSpPr>
          <p:spPr>
            <a:xfrm>
              <a:off x="5786" y="3534"/>
              <a:ext cx="402" cy="4572"/>
            </a:xfrm>
            <a:prstGeom prst="snip2DiagRect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37" y="3547"/>
              <a:ext cx="459" cy="455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sz="2000" dirty="0">
                  <a:solidFill>
                    <a:schemeClr val="bg1"/>
                  </a:solidFill>
                  <a:cs typeface="+mn-ea"/>
                  <a:sym typeface="+mn-lt"/>
                </a:rPr>
                <a:t>社会活动</a:t>
              </a: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-</a:t>
              </a:r>
              <a:r>
                <a:rPr sz="2000" dirty="0">
                  <a:solidFill>
                    <a:schemeClr val="bg1"/>
                  </a:solidFill>
                  <a:cs typeface="+mn-ea"/>
                  <a:sym typeface="+mn-lt"/>
                </a:rPr>
                <a:t>立冬习俗知多少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61799" y="2964677"/>
            <a:ext cx="4434783" cy="2811652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6955" y="3286760"/>
            <a:ext cx="4785360" cy="17365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2000">
                <a:solidFill>
                  <a:srgbClr val="9D2929"/>
                </a:solidFill>
                <a:cs typeface="+mn-ea"/>
                <a:sym typeface="+mn-lt"/>
              </a:rPr>
              <a:t>活动目标：</a:t>
            </a:r>
          </a:p>
          <a:p>
            <a:pPr lvl="0" indent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>
                <a:cs typeface="+mn-ea"/>
                <a:sym typeface="+mn-lt"/>
              </a:rPr>
              <a:t>1.学习并乐意朗诵儿歌，理解儿歌内容</a:t>
            </a:r>
          </a:p>
          <a:p>
            <a:pPr lvl="0" indent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>
                <a:cs typeface="+mn-ea"/>
                <a:sym typeface="+mn-lt"/>
              </a:rPr>
              <a:t>2.学会用轻松舒缓的语调朗诵儿歌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85435" y="2504440"/>
            <a:ext cx="3766185" cy="2637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</a:pPr>
            <a:r>
              <a:rPr lang="zh-CN" altLang="en-US" sz="2000">
                <a:solidFill>
                  <a:srgbClr val="9D2929"/>
                </a:solidFill>
                <a:cs typeface="+mn-ea"/>
                <a:sym typeface="+mn-lt"/>
              </a:rPr>
              <a:t>活动过程：</a:t>
            </a:r>
          </a:p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1.教师播放儿歌录音，请幼儿欣赏</a:t>
            </a:r>
          </a:p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2.说一说你都听到了什么？</a:t>
            </a:r>
          </a:p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3.学习儿歌</a:t>
            </a:r>
          </a:p>
          <a:p>
            <a:pPr lvl="0" algn="l" fontAlgn="auto">
              <a:lnSpc>
                <a:spcPct val="18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4.知道冬天来了，需要保暖啦！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67435" y="2807970"/>
            <a:ext cx="3544570" cy="468630"/>
            <a:chOff x="3291" y="3534"/>
            <a:chExt cx="2897" cy="738"/>
          </a:xfrm>
        </p:grpSpPr>
        <p:sp>
          <p:nvSpPr>
            <p:cNvPr id="9" name="剪去对角的矩形 8"/>
            <p:cNvSpPr/>
            <p:nvPr/>
          </p:nvSpPr>
          <p:spPr>
            <a:xfrm>
              <a:off x="3309" y="3534"/>
              <a:ext cx="2879" cy="732"/>
            </a:xfrm>
            <a:prstGeom prst="snip2DiagRect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291" y="3547"/>
              <a:ext cx="2897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sz="2400" dirty="0">
                  <a:solidFill>
                    <a:schemeClr val="bg1"/>
                  </a:solidFill>
                  <a:cs typeface="+mn-ea"/>
                  <a:sym typeface="+mn-lt"/>
                </a:rPr>
                <a:t>语言活动：儿歌：立冬啦</a:t>
              </a:r>
            </a:p>
          </p:txBody>
        </p:sp>
      </p:grpSp>
      <p:pic>
        <p:nvPicPr>
          <p:cNvPr id="6" name="图片 5" descr="51miz-E1144034-8D3A7E8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26830" y="2504440"/>
            <a:ext cx="2766695" cy="2766695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58340" y="2035175"/>
            <a:ext cx="3870325" cy="4024630"/>
            <a:chOff x="3276" y="3205"/>
            <a:chExt cx="6095" cy="6338"/>
          </a:xfrm>
        </p:grpSpPr>
        <p:sp>
          <p:nvSpPr>
            <p:cNvPr id="2" name="文本框 1"/>
            <p:cNvSpPr txBox="1"/>
            <p:nvPr/>
          </p:nvSpPr>
          <p:spPr>
            <a:xfrm>
              <a:off x="3415" y="4101"/>
              <a:ext cx="5817" cy="537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fontAlgn="auto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en-US">
                  <a:cs typeface="+mn-ea"/>
                  <a:sym typeface="+mn-lt"/>
                </a:rPr>
                <a:t>冬至到，冬至到；南馄饨，北方饺；</a:t>
              </a:r>
            </a:p>
            <a:p>
              <a:pPr algn="just" fontAlgn="auto">
                <a:lnSpc>
                  <a:spcPct val="2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>
                  <a:cs typeface="+mn-ea"/>
                  <a:sym typeface="+mn-lt"/>
                </a:rPr>
                <a:t>暧暧和和吃一碗，保你耳朵冻不掉。</a:t>
              </a:r>
            </a:p>
            <a:p>
              <a:pPr algn="just" fontAlgn="auto">
                <a:lnSpc>
                  <a:spcPct val="2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>
                  <a:cs typeface="+mn-ea"/>
                  <a:sym typeface="+mn-lt"/>
                </a:rPr>
                <a:t>冬至到，冬至到，敬祖宗，把墓扫；</a:t>
              </a:r>
            </a:p>
            <a:p>
              <a:pPr algn="just" fontAlgn="auto">
                <a:lnSpc>
                  <a:spcPct val="2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>
                  <a:cs typeface="+mn-ea"/>
                  <a:sym typeface="+mn-lt"/>
                </a:rPr>
                <a:t>会亲访友拜老师；平安幸福乐陶陶。</a:t>
              </a:r>
            </a:p>
            <a:p>
              <a:pPr algn="just" fontAlgn="auto">
                <a:lnSpc>
                  <a:spcPct val="2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>
                  <a:cs typeface="+mn-ea"/>
                  <a:sym typeface="+mn-lt"/>
                </a:rPr>
                <a:t>冬至到，冬至到，这一夜，最长了；</a:t>
              </a:r>
            </a:p>
            <a:p>
              <a:pPr algn="just" fontAlgn="auto">
                <a:lnSpc>
                  <a:spcPct val="2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>
                  <a:cs typeface="+mn-ea"/>
                  <a:sym typeface="+mn-lt"/>
                </a:rPr>
                <a:t>甜甜蜜蜜睡一觉；明天太阳会更好。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426" y="3424"/>
              <a:ext cx="3795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9D2929"/>
                  </a:solidFill>
                  <a:cs typeface="+mn-ea"/>
                  <a:sym typeface="+mn-lt"/>
                </a:rPr>
                <a:t>儿歌：《冬至到》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276" y="3205"/>
              <a:ext cx="6095" cy="6338"/>
            </a:xfrm>
            <a:prstGeom prst="roundRect">
              <a:avLst>
                <a:gd name="adj" fmla="val 3234"/>
              </a:avLst>
            </a:prstGeom>
            <a:noFill/>
            <a:ln>
              <a:solidFill>
                <a:srgbClr val="9D29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51miz-E1096230-DDB0A3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51600" y="1420495"/>
            <a:ext cx="4928870" cy="492887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0620" y="2401570"/>
            <a:ext cx="526288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2000">
                <a:solidFill>
                  <a:srgbClr val="9D2929"/>
                </a:solidFill>
                <a:cs typeface="+mn-ea"/>
                <a:sym typeface="+mn-lt"/>
              </a:rPr>
              <a:t>活动目标：</a:t>
            </a:r>
          </a:p>
          <a:p>
            <a:pPr lvl="0" indent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>
                <a:cs typeface="+mn-ea"/>
                <a:sym typeface="+mn-lt"/>
              </a:rPr>
              <a:t>1.引导幼儿学习用团圆、压扁和捏等方法做饺子。</a:t>
            </a:r>
          </a:p>
          <a:p>
            <a:pPr lvl="0" indent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>
                <a:cs typeface="+mn-ea"/>
                <a:sym typeface="+mn-lt"/>
              </a:rPr>
              <a:t>2.通过活动，提高幼儿的动手能力和手眼协调能力。</a:t>
            </a:r>
          </a:p>
          <a:p>
            <a:pPr lvl="0" indent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>
                <a:cs typeface="+mn-ea"/>
                <a:sym typeface="+mn-lt"/>
              </a:rPr>
              <a:t>3.愿意与同伴分享饺子，体验做泥工的乐趣。</a:t>
            </a:r>
          </a:p>
          <a:p>
            <a:pPr lvl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2000">
                <a:solidFill>
                  <a:srgbClr val="9D2929"/>
                </a:solidFill>
                <a:cs typeface="+mn-ea"/>
                <a:sym typeface="+mn-lt"/>
              </a:rPr>
              <a:t>活动准备：</a:t>
            </a:r>
          </a:p>
          <a:p>
            <a:pPr lvl="0" indent="0" algn="l" fontAlgn="auto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>
                <a:cs typeface="+mn-ea"/>
                <a:sym typeface="+mn-lt"/>
              </a:rPr>
              <a:t>各种超轻粘土、教师示范作品、ppt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12560" y="2401570"/>
            <a:ext cx="4731385" cy="3565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</a:pPr>
            <a:r>
              <a:rPr lang="zh-CN" altLang="en-US" sz="2000">
                <a:solidFill>
                  <a:srgbClr val="9D2929"/>
                </a:solidFill>
                <a:cs typeface="+mn-ea"/>
                <a:sym typeface="+mn-lt"/>
              </a:rPr>
              <a:t>活动过程：</a:t>
            </a:r>
          </a:p>
          <a:p>
            <a:pPr lvl="0" algn="l" fontAlgn="auto">
              <a:lnSpc>
                <a:spcPct val="172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1.故事导入，激发幼儿制作饺子的兴趣</a:t>
            </a:r>
          </a:p>
          <a:p>
            <a:pPr lvl="0" algn="l" fontAlgn="auto">
              <a:lnSpc>
                <a:spcPct val="172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2.播放各种饺子图片，请幼儿观察</a:t>
            </a:r>
          </a:p>
          <a:p>
            <a:pPr lvl="0" algn="l" fontAlgn="auto">
              <a:lnSpc>
                <a:spcPct val="172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3.教师示范做饺子的方法，重点引导幼儿学习团圆、压扁、捏等方法</a:t>
            </a:r>
          </a:p>
          <a:p>
            <a:pPr lvl="0" algn="l" fontAlgn="auto">
              <a:lnSpc>
                <a:spcPct val="172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4.幼儿动手操作，教师巡回指导</a:t>
            </a:r>
          </a:p>
          <a:p>
            <a:pPr lvl="0" algn="l" fontAlgn="auto">
              <a:lnSpc>
                <a:spcPct val="172000"/>
              </a:lnSpc>
              <a:spcAft>
                <a:spcPts val="0"/>
              </a:spcAft>
              <a:buClrTx/>
              <a:buSzTx/>
              <a:buFont typeface="+mj-ea"/>
              <a:buNone/>
            </a:pPr>
            <a:r>
              <a:rPr lang="zh-CN" altLang="en-US" sz="1800">
                <a:cs typeface="+mn-ea"/>
                <a:sym typeface="+mn-lt"/>
              </a:rPr>
              <a:t>5.作品展示，幼儿互评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50315" y="1913890"/>
            <a:ext cx="3270250" cy="468630"/>
            <a:chOff x="3291" y="3534"/>
            <a:chExt cx="2897" cy="738"/>
          </a:xfrm>
        </p:grpSpPr>
        <p:sp>
          <p:nvSpPr>
            <p:cNvPr id="9" name="剪去对角的矩形 8"/>
            <p:cNvSpPr/>
            <p:nvPr/>
          </p:nvSpPr>
          <p:spPr>
            <a:xfrm>
              <a:off x="3309" y="3534"/>
              <a:ext cx="2879" cy="732"/>
            </a:xfrm>
            <a:prstGeom prst="snip2DiagRect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291" y="3547"/>
              <a:ext cx="2897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sz="2400" dirty="0">
                  <a:solidFill>
                    <a:schemeClr val="bg1"/>
                  </a:solidFill>
                  <a:cs typeface="+mn-ea"/>
                  <a:sym typeface="+mn-lt"/>
                </a:rPr>
                <a:t>艺术活动：五彩饺子</a:t>
              </a:r>
            </a:p>
          </p:txBody>
        </p:sp>
      </p:grp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23690" y="5274945"/>
            <a:ext cx="2028825" cy="1384300"/>
          </a:xfrm>
          <a:prstGeom prst="rect">
            <a:avLst/>
          </a:prstGeom>
        </p:spPr>
      </p:pic>
      <p:pic>
        <p:nvPicPr>
          <p:cNvPr id="5" name="图片 4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163175" y="80010"/>
            <a:ext cx="2028825" cy="1384300"/>
          </a:xfrm>
          <a:prstGeom prst="rect">
            <a:avLst/>
          </a:prstGeom>
        </p:spPr>
      </p:pic>
      <p:pic>
        <p:nvPicPr>
          <p:cNvPr id="10" name="图片 9" descr="51miz-E1218260-475EF3B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2553335" cy="1915160"/>
          </a:xfrm>
          <a:prstGeom prst="rect">
            <a:avLst/>
          </a:prstGeom>
        </p:spPr>
      </p:pic>
      <p:pic>
        <p:nvPicPr>
          <p:cNvPr id="9" name="图片 8" descr="51miz-E1144034-8D3A7E8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38190" y="4192905"/>
            <a:ext cx="2766695" cy="2766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6275" y="1731741"/>
            <a:ext cx="47777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800" dirty="0">
                <a:solidFill>
                  <a:schemeClr val="bg1"/>
                </a:solidFill>
                <a:effectLst/>
                <a:cs typeface="+mn-ea"/>
                <a:sym typeface="+mn-lt"/>
              </a:rPr>
              <a:t>活动安排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78150" y="3225165"/>
            <a:ext cx="5172075" cy="6143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60000"/>
              </a:lnSpc>
            </a:pPr>
            <a:r>
              <a:rPr lang="en-US" altLang="zh-CN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2021</a:t>
            </a:r>
            <a:r>
              <a:rPr lang="zh-CN" altLang="en-US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年</a:t>
            </a:r>
            <a:r>
              <a:rPr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幼儿园立冬活动策划</a:t>
            </a:r>
            <a:r>
              <a:rPr lang="zh-CN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方案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4460" y="3192780"/>
            <a:ext cx="1821815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 i="1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787525" y="1929130"/>
            <a:ext cx="1223645" cy="942340"/>
            <a:chOff x="2833" y="3002"/>
            <a:chExt cx="1927" cy="1484"/>
          </a:xfrm>
        </p:grpSpPr>
        <p:sp>
          <p:nvSpPr>
            <p:cNvPr id="16" name="平行四边形 15"/>
            <p:cNvSpPr/>
            <p:nvPr/>
          </p:nvSpPr>
          <p:spPr>
            <a:xfrm>
              <a:off x="2833" y="3131"/>
              <a:ext cx="1927" cy="135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79" y="3002"/>
              <a:ext cx="1233" cy="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3600" b="1">
                  <a:solidFill>
                    <a:srgbClr val="9D2929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pic>
        <p:nvPicPr>
          <p:cNvPr id="19" name="图片 18" descr="51miz-E751028-5E8A12B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369300" y="749300"/>
            <a:ext cx="2637155" cy="4727575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3995420"/>
            <a:ext cx="12192000" cy="286258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265" y="2140585"/>
            <a:ext cx="1100010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  <a:spcAft>
                <a:spcPts val="600"/>
              </a:spcAft>
            </a:pPr>
            <a:r>
              <a:rPr lang="zh-CN" altLang="en-US">
                <a:solidFill>
                  <a:srgbClr val="9D2929"/>
                </a:solidFill>
                <a:cs typeface="+mn-ea"/>
                <a:sym typeface="+mn-lt"/>
              </a:rPr>
              <a:t>1、</a:t>
            </a:r>
            <a:r>
              <a:rPr lang="zh-CN" altLang="en-US">
                <a:cs typeface="+mn-ea"/>
                <a:sym typeface="+mn-lt"/>
              </a:rPr>
              <a:t>生活老师和指定家委会专人：集中包好的饺子送进厨房并负责把煮好的饺子送回班里</a:t>
            </a:r>
          </a:p>
          <a:p>
            <a:pPr fontAlgn="auto">
              <a:lnSpc>
                <a:spcPct val="200000"/>
              </a:lnSpc>
              <a:spcAft>
                <a:spcPts val="600"/>
              </a:spcAft>
            </a:pPr>
            <a:r>
              <a:rPr lang="zh-CN" altLang="en-US">
                <a:solidFill>
                  <a:srgbClr val="9D2929"/>
                </a:solidFill>
                <a:cs typeface="+mn-ea"/>
                <a:sym typeface="+mn-lt"/>
              </a:rPr>
              <a:t>2、</a:t>
            </a:r>
            <a:r>
              <a:rPr lang="zh-CN" altLang="en-US">
                <a:cs typeface="+mn-ea"/>
                <a:sym typeface="+mn-lt"/>
              </a:rPr>
              <a:t>班主任和配班教师协同家委会：组织孩子开展儿歌、唱歌、故事等活动(班主任设计好)(等待饺子煮熟)</a:t>
            </a:r>
          </a:p>
          <a:p>
            <a:pPr fontAlgn="auto">
              <a:lnSpc>
                <a:spcPct val="200000"/>
              </a:lnSpc>
              <a:spcAft>
                <a:spcPts val="600"/>
              </a:spcAft>
            </a:pPr>
            <a:r>
              <a:rPr lang="zh-CN" altLang="en-US">
                <a:solidFill>
                  <a:srgbClr val="9D2929"/>
                </a:solidFill>
                <a:cs typeface="+mn-ea"/>
                <a:sym typeface="+mn-lt"/>
              </a:rPr>
              <a:t>3、</a:t>
            </a:r>
            <a:r>
              <a:rPr lang="zh-CN" altLang="en-US">
                <a:cs typeface="+mn-ea"/>
                <a:sym typeface="+mn-lt"/>
              </a:rPr>
              <a:t>家委会指定专人：负责维持家长秩序 六、吃饺子阶段：(30分钟)</a:t>
            </a:r>
          </a:p>
          <a:p>
            <a:pPr fontAlgn="auto">
              <a:lnSpc>
                <a:spcPct val="200000"/>
              </a:lnSpc>
              <a:spcAft>
                <a:spcPts val="600"/>
              </a:spcAft>
            </a:pPr>
            <a:r>
              <a:rPr lang="zh-CN" altLang="en-US">
                <a:solidFill>
                  <a:srgbClr val="9D2929"/>
                </a:solidFill>
                <a:cs typeface="+mn-ea"/>
                <a:sym typeface="+mn-lt"/>
              </a:rPr>
              <a:t>4、</a:t>
            </a:r>
            <a:r>
              <a:rPr lang="zh-CN" altLang="en-US">
                <a:cs typeface="+mn-ea"/>
                <a:sym typeface="+mn-lt"/>
              </a:rPr>
              <a:t>生活老师和指定家委会专人：负责把煮熟的饺子分发到小朋友的餐盘中，请小朋友们品尝自己包的饺子。</a:t>
            </a:r>
          </a:p>
          <a:p>
            <a:pPr fontAlgn="auto">
              <a:lnSpc>
                <a:spcPct val="200000"/>
              </a:lnSpc>
              <a:spcAft>
                <a:spcPts val="600"/>
              </a:spcAft>
            </a:pPr>
            <a:r>
              <a:rPr lang="zh-CN" altLang="en-US">
                <a:solidFill>
                  <a:srgbClr val="9D2929"/>
                </a:solidFill>
                <a:cs typeface="+mn-ea"/>
                <a:sym typeface="+mn-lt"/>
              </a:rPr>
              <a:t>5、</a:t>
            </a:r>
            <a:r>
              <a:rPr lang="zh-CN" altLang="en-US">
                <a:cs typeface="+mn-ea"/>
                <a:sym typeface="+mn-lt"/>
              </a:rPr>
              <a:t>邀请家长品尝----家委会指定专人负责分发和维持秩序</a:t>
            </a:r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4790" y="2926715"/>
            <a:ext cx="9667240" cy="18288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cs typeface="+mn-ea"/>
                <a:sym typeface="+mn-lt"/>
              </a:rPr>
              <a:t>1、家长品尝完毕家委会指定专人：负责组织家长回到班级门口填写表格、顺序离开幼儿园。</a:t>
            </a:r>
          </a:p>
          <a:p>
            <a:pPr lvl="0" algn="l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cs typeface="+mn-ea"/>
                <a:sym typeface="+mn-lt"/>
              </a:rPr>
              <a:t>2、班级整理、餐后散步、午休---活动结束。</a:t>
            </a:r>
          </a:p>
          <a:p>
            <a:pPr lvl="0" algn="l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cs typeface="+mn-ea"/>
                <a:sym typeface="+mn-lt"/>
              </a:rPr>
              <a:t>3、活动总结、找补不足。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94790" y="2364105"/>
            <a:ext cx="1706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rgbClr val="9D2929"/>
                </a:solidFill>
                <a:cs typeface="+mn-ea"/>
                <a:sym typeface="+mn-lt"/>
              </a:rPr>
              <a:t>活动结束</a:t>
            </a:r>
          </a:p>
        </p:txBody>
      </p:sp>
      <p:pic>
        <p:nvPicPr>
          <p:cNvPr id="5" name="图片 4" descr="51miz-E1093292-AE96F1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30640" y="3449320"/>
            <a:ext cx="1595755" cy="1595755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265410" y="3162300"/>
            <a:ext cx="2028825" cy="13843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3995420"/>
            <a:ext cx="12192000" cy="2862580"/>
          </a:xfrm>
          <a:prstGeom prst="rect">
            <a:avLst/>
          </a:prstGeom>
        </p:spPr>
      </p:pic>
      <p:pic>
        <p:nvPicPr>
          <p:cNvPr id="10" name="图片 9" descr="51miz-E1218260-475EF3B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2553335" cy="1915160"/>
          </a:xfrm>
          <a:prstGeom prst="rect">
            <a:avLst/>
          </a:prstGeom>
        </p:spPr>
      </p:pic>
      <p:pic>
        <p:nvPicPr>
          <p:cNvPr id="3" name="图片 2" descr="51miz-E751028-5E8A12B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346440" y="841375"/>
            <a:ext cx="2637155" cy="4727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8990" y="2097405"/>
            <a:ext cx="73520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bg1"/>
                </a:solidFill>
                <a:effectLst/>
                <a:cs typeface="+mn-ea"/>
                <a:sym typeface="+mn-lt"/>
              </a:rPr>
              <a:t>幼儿园立冬活动策划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92095" y="787400"/>
            <a:ext cx="2936240" cy="1451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6600" b="1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en-US" altLang="zh-CN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46785" y="3266440"/>
            <a:ext cx="6626860" cy="574040"/>
            <a:chOff x="1491" y="5144"/>
            <a:chExt cx="10436" cy="904"/>
          </a:xfrm>
        </p:grpSpPr>
        <p:sp>
          <p:nvSpPr>
            <p:cNvPr id="14" name="圆角矩形 13"/>
            <p:cNvSpPr/>
            <p:nvPr/>
          </p:nvSpPr>
          <p:spPr>
            <a:xfrm>
              <a:off x="1491" y="5144"/>
              <a:ext cx="10436" cy="9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mpd="sng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91" y="5208"/>
              <a:ext cx="1043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en-US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设计意图</a:t>
              </a:r>
              <a:r>
                <a:rPr lang="en-US" altLang="zh-CN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/</a:t>
              </a:r>
              <a:r>
                <a:rPr lang="zh-CN" altLang="en-US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活动概述</a:t>
              </a:r>
              <a:r>
                <a:rPr lang="en-US" altLang="zh-CN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/</a:t>
              </a:r>
              <a:r>
                <a:rPr lang="zh-CN" altLang="en-US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活动内容</a:t>
              </a:r>
              <a:r>
                <a:rPr lang="en-US" altLang="zh-CN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/</a:t>
              </a:r>
              <a:r>
                <a:rPr lang="zh-CN" altLang="en-US" sz="2800" dirty="0" smtClean="0">
                  <a:solidFill>
                    <a:srgbClr val="9D2929"/>
                  </a:solidFill>
                  <a:cs typeface="+mn-ea"/>
                  <a:sym typeface="+mn-lt"/>
                </a:rPr>
                <a:t>活动安排</a:t>
              </a:r>
            </a:p>
          </p:txBody>
        </p:sp>
      </p:grpSp>
      <p:pic>
        <p:nvPicPr>
          <p:cNvPr id="9" name="图片 8" descr="51miz-E1144034-8D3A7E8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38190" y="4192905"/>
            <a:ext cx="2766695" cy="27666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46785" y="3949065"/>
            <a:ext cx="6557645" cy="834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60000"/>
              </a:lnSpc>
            </a:pPr>
            <a:r>
              <a:rPr lang="zh-CN" altLang="en-US" sz="1600" spc="100">
                <a:solidFill>
                  <a:schemeClr val="bg1"/>
                </a:solidFill>
                <a:uFillTx/>
                <a:cs typeface="+mn-ea"/>
                <a:sym typeface="+mn-lt"/>
              </a:rPr>
              <a:t>立冬，是二十四节气中的第十九个节气，斗柄指向西北方位，太阳黄经达225°，于每年公历11月7-8日之间交节。</a:t>
            </a:r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1635" y="1465580"/>
            <a:ext cx="18173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6000" dirty="0">
                <a:solidFill>
                  <a:schemeClr val="bg1"/>
                </a:solidFill>
                <a:effectLst/>
                <a:cs typeface="+mn-ea"/>
                <a:sym typeface="+mn-lt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00225" y="2396490"/>
            <a:ext cx="2327881" cy="1748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45" indent="-360045" algn="l" fontAlgn="auto">
              <a:lnSpc>
                <a:spcPct val="180000"/>
              </a:lnSpc>
              <a:buFont typeface="+mj-ea"/>
              <a:buAutoNum type="ea1JpnChsDbPeriod"/>
            </a:pPr>
            <a:r>
              <a:rPr lang="zh-CN" altLang="en-US" sz="32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设计意图</a:t>
            </a:r>
          </a:p>
          <a:p>
            <a:pPr marL="360045" indent="-360045" algn="l" fontAlgn="auto">
              <a:lnSpc>
                <a:spcPct val="180000"/>
              </a:lnSpc>
              <a:buFont typeface="+mj-ea"/>
              <a:buAutoNum type="ea1JpnChsDbPeriod"/>
            </a:pPr>
            <a:r>
              <a:rPr lang="zh-CN" altLang="en-US" sz="3200" dirty="0">
                <a:solidFill>
                  <a:schemeClr val="bg1"/>
                </a:solidFill>
                <a:effectLst/>
                <a:cs typeface="+mn-ea"/>
                <a:sym typeface="+mn-lt"/>
              </a:rPr>
              <a:t>活动概述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34230" y="2396490"/>
            <a:ext cx="2403222" cy="1748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0" indent="-571500" algn="l" fontAlgn="auto">
              <a:lnSpc>
                <a:spcPct val="180000"/>
              </a:lnSpc>
              <a:buClrTx/>
              <a:buSzTx/>
              <a:buFont typeface="+mj-ea"/>
              <a:buAutoNum type="ea1JpnChsDbPeriod" startAt="3"/>
            </a:pPr>
            <a:r>
              <a:rPr lang="zh-CN" altLang="en-US" sz="3200" dirty="0">
                <a:solidFill>
                  <a:schemeClr val="bg1"/>
                </a:solidFill>
                <a:effectLst/>
                <a:cs typeface="+mn-ea"/>
                <a:sym typeface="+mn-lt"/>
              </a:rPr>
              <a:t>活动内容</a:t>
            </a:r>
          </a:p>
          <a:p>
            <a:pPr marL="571500" lvl="0" indent="-571500" algn="l" fontAlgn="auto">
              <a:lnSpc>
                <a:spcPct val="180000"/>
              </a:lnSpc>
              <a:buClrTx/>
              <a:buSzTx/>
              <a:buFont typeface="+mj-ea"/>
              <a:buAutoNum type="ea1JpnChsDbPeriod" startAt="3"/>
            </a:pPr>
            <a:r>
              <a:rPr lang="zh-CN" altLang="en-US" sz="3200" dirty="0">
                <a:solidFill>
                  <a:schemeClr val="bg1"/>
                </a:solidFill>
                <a:effectLst/>
                <a:cs typeface="+mn-ea"/>
                <a:sym typeface="+mn-lt"/>
              </a:rPr>
              <a:t>活动安排</a:t>
            </a:r>
          </a:p>
        </p:txBody>
      </p:sp>
      <p:pic>
        <p:nvPicPr>
          <p:cNvPr id="10" name="图片 9" descr="51miz-E1218260-475EF3B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2553335" cy="1915160"/>
          </a:xfrm>
          <a:prstGeom prst="rect">
            <a:avLst/>
          </a:prstGeom>
        </p:spPr>
      </p:pic>
      <p:pic>
        <p:nvPicPr>
          <p:cNvPr id="12" name="图片 11" descr="冬至云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123690" y="5274945"/>
            <a:ext cx="2028825" cy="1384300"/>
          </a:xfrm>
          <a:prstGeom prst="rect">
            <a:avLst/>
          </a:prstGeom>
        </p:spPr>
      </p:pic>
      <p:pic>
        <p:nvPicPr>
          <p:cNvPr id="11" name="图片 10" descr="冬至云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944360" y="978535"/>
            <a:ext cx="5050790" cy="4138930"/>
          </a:xfrm>
          <a:prstGeom prst="rect">
            <a:avLst/>
          </a:prstGeom>
        </p:spPr>
      </p:pic>
      <p:pic>
        <p:nvPicPr>
          <p:cNvPr id="13" name="图片 12" descr="冬至云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665335" y="265430"/>
            <a:ext cx="2028825" cy="138430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3995420"/>
            <a:ext cx="12192000" cy="286258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23690" y="5274945"/>
            <a:ext cx="2028825" cy="1384300"/>
          </a:xfrm>
          <a:prstGeom prst="rect">
            <a:avLst/>
          </a:prstGeom>
        </p:spPr>
      </p:pic>
      <p:pic>
        <p:nvPicPr>
          <p:cNvPr id="5" name="图片 4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163175" y="80010"/>
            <a:ext cx="2028825" cy="1384300"/>
          </a:xfrm>
          <a:prstGeom prst="rect">
            <a:avLst/>
          </a:prstGeom>
        </p:spPr>
      </p:pic>
      <p:pic>
        <p:nvPicPr>
          <p:cNvPr id="10" name="图片 9" descr="51miz-E1218260-475EF3B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2553335" cy="1915160"/>
          </a:xfrm>
          <a:prstGeom prst="rect">
            <a:avLst/>
          </a:prstGeom>
        </p:spPr>
      </p:pic>
      <p:pic>
        <p:nvPicPr>
          <p:cNvPr id="9" name="图片 8" descr="51miz-E1144034-8D3A7E8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38190" y="4192905"/>
            <a:ext cx="2766695" cy="2766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6275" y="1713985"/>
            <a:ext cx="47777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800" dirty="0">
                <a:solidFill>
                  <a:schemeClr val="bg1"/>
                </a:solidFill>
                <a:effectLst/>
                <a:cs typeface="+mn-ea"/>
                <a:sym typeface="+mn-lt"/>
              </a:rPr>
              <a:t>设计意图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78150" y="3225165"/>
            <a:ext cx="5172075" cy="6143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60000"/>
              </a:lnSpc>
            </a:pPr>
            <a:r>
              <a:rPr lang="en-US" altLang="zh-CN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2021</a:t>
            </a:r>
            <a:r>
              <a:rPr lang="zh-CN" altLang="en-US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年</a:t>
            </a:r>
            <a:r>
              <a:rPr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幼儿园立冬活动策划</a:t>
            </a:r>
            <a:r>
              <a:rPr lang="zh-CN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方案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4460" y="3192780"/>
            <a:ext cx="1821815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 i="1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787525" y="1929130"/>
            <a:ext cx="1223645" cy="1664970"/>
            <a:chOff x="2833" y="3002"/>
            <a:chExt cx="1927" cy="2622"/>
          </a:xfrm>
        </p:grpSpPr>
        <p:sp>
          <p:nvSpPr>
            <p:cNvPr id="16" name="平行四边形 15"/>
            <p:cNvSpPr/>
            <p:nvPr/>
          </p:nvSpPr>
          <p:spPr>
            <a:xfrm>
              <a:off x="2833" y="3131"/>
              <a:ext cx="1927" cy="135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325" y="3002"/>
              <a:ext cx="979" cy="2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3600" b="1">
                  <a:solidFill>
                    <a:srgbClr val="9D2929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pic>
        <p:nvPicPr>
          <p:cNvPr id="19" name="图片 18" descr="51miz-E751028-5E8A12B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369300" y="749300"/>
            <a:ext cx="2637155" cy="4727575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3995420"/>
            <a:ext cx="12192000" cy="286258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36955" y="3246755"/>
            <a:ext cx="8100060" cy="464820"/>
            <a:chOff x="1633" y="5113"/>
            <a:chExt cx="12756" cy="732"/>
          </a:xfrm>
        </p:grpSpPr>
        <p:sp>
          <p:nvSpPr>
            <p:cNvPr id="9" name="圆角矩形 8"/>
            <p:cNvSpPr/>
            <p:nvPr/>
          </p:nvSpPr>
          <p:spPr>
            <a:xfrm>
              <a:off x="1651" y="5113"/>
              <a:ext cx="12584" cy="732"/>
            </a:xfrm>
            <a:prstGeom prst="roundRect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633" y="5174"/>
              <a:ext cx="12757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2000" dirty="0">
                  <a:solidFill>
                    <a:schemeClr val="bg1"/>
                  </a:solidFill>
                  <a:cs typeface="+mn-ea"/>
                  <a:sym typeface="+mn-lt"/>
                </a:rPr>
                <a:t>立冬不仅是收获祭祀与丰年宴会隆重举行的时间，也是寒风乍起的季节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979170" y="3716020"/>
            <a:ext cx="8291195" cy="112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有“十月朔”、“秦岁首”、“寒衣节”、“丰收节”等习俗活动。</a:t>
            </a:r>
          </a:p>
          <a:p>
            <a:pPr algn="just" fontAlgn="auto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此时，在北方，正是“水结冰，地始冻”的孟冬之月，在南方却是小阳春的天气。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9170" y="2636520"/>
            <a:ext cx="4458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b="1" dirty="0">
                <a:solidFill>
                  <a:srgbClr val="9D2929"/>
                </a:solidFill>
                <a:cs typeface="+mn-ea"/>
                <a:sym typeface="+mn-lt"/>
              </a:rPr>
              <a:t>立冬是二十四节气中的第十九个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57747" y="1818175"/>
            <a:ext cx="6668492" cy="4027769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650" y="3094355"/>
            <a:ext cx="6840855" cy="16741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我国古时民间习惯以立冬为冬季的开始。《月令七十二候集解》说：“立，建始也”，又说：“冬，终也，万物收藏也。”意思是说秋季作物全部收晒完毕，收藏入库，动物也已藏起来准备冬眠。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1979" y="2580005"/>
            <a:ext cx="906580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sz="2400" dirty="0">
                <a:solidFill>
                  <a:srgbClr val="9D2929"/>
                </a:solidFill>
                <a:cs typeface="+mn-ea"/>
                <a:sym typeface="+mn-lt"/>
              </a:rPr>
              <a:t>“立冬”节气在每年的11月7日或8日，是24节气的第19个节气。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57795" y="3094355"/>
            <a:ext cx="3647440" cy="167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看来，立冬不仅仅代表着冬天的来临。完整地说，立冬是表示冬季开始，万物收藏，归避寒冷的意思。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701915" y="3414395"/>
            <a:ext cx="0" cy="1339215"/>
          </a:xfrm>
          <a:prstGeom prst="line">
            <a:avLst/>
          </a:prstGeom>
          <a:ln>
            <a:solidFill>
              <a:srgbClr val="9D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40560" y="3204845"/>
            <a:ext cx="4814570" cy="16741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>
                <a:cs typeface="+mn-ea"/>
                <a:sym typeface="+mn-lt"/>
              </a:rPr>
              <a:t>立冬是我们中华民族的传统节气，为了让幼儿更好地了解立冬，感受立冬丰富的文化内涵，幼儿园可设计并组织有立冬的主题教育活动。</a:t>
            </a:r>
          </a:p>
        </p:txBody>
      </p:sp>
      <p:pic>
        <p:nvPicPr>
          <p:cNvPr id="5" name="图片 4" descr="51miz-E1127885-08B255A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12155" y="1569720"/>
            <a:ext cx="5349240" cy="53492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32635" y="2736850"/>
            <a:ext cx="1341755" cy="464820"/>
            <a:chOff x="3291" y="3534"/>
            <a:chExt cx="1904" cy="732"/>
          </a:xfrm>
        </p:grpSpPr>
        <p:sp>
          <p:nvSpPr>
            <p:cNvPr id="9" name="圆角矩形 8"/>
            <p:cNvSpPr/>
            <p:nvPr/>
          </p:nvSpPr>
          <p:spPr>
            <a:xfrm>
              <a:off x="3309" y="3534"/>
              <a:ext cx="1885" cy="732"/>
            </a:xfrm>
            <a:prstGeom prst="roundRect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291" y="3595"/>
              <a:ext cx="1904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sz="2000" dirty="0">
                  <a:solidFill>
                    <a:schemeClr val="bg1"/>
                  </a:solidFill>
                  <a:cs typeface="+mn-ea"/>
                  <a:sym typeface="+mn-lt"/>
                </a:rPr>
                <a:t>了解立冬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85515" y="2736850"/>
            <a:ext cx="3120390" cy="464820"/>
            <a:chOff x="5360" y="3534"/>
            <a:chExt cx="4731" cy="732"/>
          </a:xfrm>
        </p:grpSpPr>
        <p:sp>
          <p:nvSpPr>
            <p:cNvPr id="4" name="圆角矩形 3"/>
            <p:cNvSpPr/>
            <p:nvPr/>
          </p:nvSpPr>
          <p:spPr>
            <a:xfrm>
              <a:off x="5378" y="3534"/>
              <a:ext cx="4684" cy="732"/>
            </a:xfrm>
            <a:prstGeom prst="roundRect">
              <a:avLst/>
            </a:prstGeom>
            <a:solidFill>
              <a:srgbClr val="9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360" y="3595"/>
              <a:ext cx="4731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sz="2000" dirty="0">
                  <a:solidFill>
                    <a:schemeClr val="bg1"/>
                  </a:solidFill>
                  <a:cs typeface="+mn-ea"/>
                  <a:sym typeface="+mn-lt"/>
                </a:rPr>
                <a:t>感受立冬丰富的文化内涵</a:t>
              </a:r>
            </a:p>
          </p:txBody>
        </p:sp>
      </p:grp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23690" y="5274945"/>
            <a:ext cx="2028825" cy="1384300"/>
          </a:xfrm>
          <a:prstGeom prst="rect">
            <a:avLst/>
          </a:prstGeom>
        </p:spPr>
      </p:pic>
      <p:pic>
        <p:nvPicPr>
          <p:cNvPr id="5" name="图片 4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163175" y="80010"/>
            <a:ext cx="2028825" cy="1384300"/>
          </a:xfrm>
          <a:prstGeom prst="rect">
            <a:avLst/>
          </a:prstGeom>
        </p:spPr>
      </p:pic>
      <p:pic>
        <p:nvPicPr>
          <p:cNvPr id="10" name="图片 9" descr="51miz-E1218260-475EF3B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2553335" cy="1915160"/>
          </a:xfrm>
          <a:prstGeom prst="rect">
            <a:avLst/>
          </a:prstGeom>
        </p:spPr>
      </p:pic>
      <p:pic>
        <p:nvPicPr>
          <p:cNvPr id="9" name="图片 8" descr="51miz-E1144034-8D3A7E8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38190" y="4192905"/>
            <a:ext cx="2766695" cy="2766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6275" y="1713985"/>
            <a:ext cx="47777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800" dirty="0">
                <a:solidFill>
                  <a:schemeClr val="bg1"/>
                </a:solidFill>
                <a:effectLst/>
                <a:cs typeface="+mn-ea"/>
                <a:sym typeface="+mn-lt"/>
              </a:rPr>
              <a:t>活动概述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78150" y="3225165"/>
            <a:ext cx="5172075" cy="6143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60000"/>
              </a:lnSpc>
            </a:pPr>
            <a:r>
              <a:rPr lang="en-US" altLang="zh-CN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2021</a:t>
            </a:r>
            <a:r>
              <a:rPr lang="zh-CN" altLang="en-US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年</a:t>
            </a:r>
            <a:r>
              <a:rPr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幼儿园立冬活动策划</a:t>
            </a:r>
            <a:r>
              <a:rPr lang="zh-CN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方案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4460" y="3192780"/>
            <a:ext cx="1821815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 i="1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787525" y="1929130"/>
            <a:ext cx="1223645" cy="942340"/>
            <a:chOff x="2833" y="3002"/>
            <a:chExt cx="1927" cy="1484"/>
          </a:xfrm>
        </p:grpSpPr>
        <p:sp>
          <p:nvSpPr>
            <p:cNvPr id="16" name="平行四边形 15"/>
            <p:cNvSpPr/>
            <p:nvPr/>
          </p:nvSpPr>
          <p:spPr>
            <a:xfrm>
              <a:off x="2833" y="3131"/>
              <a:ext cx="1927" cy="135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79" y="3002"/>
              <a:ext cx="1233" cy="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3600" b="1">
                  <a:solidFill>
                    <a:srgbClr val="9D2929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pic>
        <p:nvPicPr>
          <p:cNvPr id="19" name="图片 18" descr="51miz-E751028-5E8A12B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369300" y="749300"/>
            <a:ext cx="2637155" cy="4727575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3995420"/>
            <a:ext cx="12192000" cy="286258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9615" y="2773045"/>
            <a:ext cx="10869295" cy="10066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>
                <a:cs typeface="+mn-ea"/>
                <a:sym typeface="+mn-lt"/>
              </a:rPr>
              <a:t>1.通过多种活动，让幼儿知道每年的11月7日或8日是立冬，并能通过活动简单了解立冬的来历，知道立冬是24节气之一。</a:t>
            </a: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1600" dirty="0">
                <a:cs typeface="+mn-ea"/>
                <a:sym typeface="+mn-lt"/>
              </a:rPr>
              <a:t>2.了解立冬各地不同的习俗，如：北方吃饺子、南方吃赤豆糯米饭、哈尔冰冬泳协会的健儿横渡松花江等。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9615" y="2414270"/>
            <a:ext cx="1472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sz="2400" dirty="0">
                <a:solidFill>
                  <a:srgbClr val="9D2929"/>
                </a:solidFill>
                <a:cs typeface="+mn-ea"/>
                <a:sym typeface="+mn-lt"/>
              </a:rPr>
              <a:t>活动目标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9615" y="4141470"/>
            <a:ext cx="1472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sz="2400" dirty="0">
                <a:solidFill>
                  <a:srgbClr val="9D2929"/>
                </a:solidFill>
                <a:cs typeface="+mn-ea"/>
                <a:sym typeface="+mn-lt"/>
              </a:rPr>
              <a:t>活动目标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9615" y="4510405"/>
            <a:ext cx="2510155" cy="5142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lnSpc>
                <a:spcPct val="200000"/>
              </a:lnSpc>
              <a:buClrTx/>
              <a:buSzTx/>
              <a:buFontTx/>
            </a:pPr>
            <a:r>
              <a:rPr lang="zh-CN" altLang="en-US" sz="1600">
                <a:cs typeface="+mn-ea"/>
                <a:sym typeface="+mn-lt"/>
              </a:rPr>
              <a:t>亲子活动、班级集体活动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70275" y="4141470"/>
            <a:ext cx="1472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solidFill>
                  <a:srgbClr val="9D2929"/>
                </a:solidFill>
                <a:cs typeface="+mn-ea"/>
                <a:sym typeface="+mn-lt"/>
              </a:rPr>
              <a:t>活动时间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70275" y="4500245"/>
            <a:ext cx="1728470" cy="1005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lnSpc>
                <a:spcPct val="200000"/>
              </a:lnSpc>
              <a:buClrTx/>
              <a:buSzTx/>
              <a:buFontTx/>
            </a:pPr>
            <a:r>
              <a:rPr lang="zh-CN" altLang="en-US" sz="1600">
                <a:cs typeface="+mn-ea"/>
                <a:sym typeface="+mn-lt"/>
              </a:rPr>
              <a:t>2021年12月23日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08644" y="3330990"/>
            <a:ext cx="2942393" cy="2942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680" y="635758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23690" y="5274945"/>
            <a:ext cx="2028825" cy="1384300"/>
          </a:xfrm>
          <a:prstGeom prst="rect">
            <a:avLst/>
          </a:prstGeom>
        </p:spPr>
      </p:pic>
      <p:pic>
        <p:nvPicPr>
          <p:cNvPr id="5" name="图片 4" descr="冬至云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163175" y="80010"/>
            <a:ext cx="2028825" cy="1384300"/>
          </a:xfrm>
          <a:prstGeom prst="rect">
            <a:avLst/>
          </a:prstGeom>
        </p:spPr>
      </p:pic>
      <p:pic>
        <p:nvPicPr>
          <p:cNvPr id="10" name="图片 9" descr="51miz-E1218260-475EF3B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2553335" cy="1915160"/>
          </a:xfrm>
          <a:prstGeom prst="rect">
            <a:avLst/>
          </a:prstGeom>
        </p:spPr>
      </p:pic>
      <p:pic>
        <p:nvPicPr>
          <p:cNvPr id="9" name="图片 8" descr="51miz-E1144034-8D3A7E8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38190" y="4192905"/>
            <a:ext cx="2766695" cy="2766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16275" y="1687354"/>
            <a:ext cx="47777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8800" dirty="0">
                <a:solidFill>
                  <a:schemeClr val="bg1"/>
                </a:solidFill>
                <a:effectLst/>
                <a:cs typeface="+mn-ea"/>
                <a:sym typeface="+mn-lt"/>
              </a:rPr>
              <a:t>活动内容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78150" y="3225165"/>
            <a:ext cx="5172075" cy="6143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60000"/>
              </a:lnSpc>
            </a:pPr>
            <a:r>
              <a:rPr lang="en-US" altLang="zh-CN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2021</a:t>
            </a:r>
            <a:r>
              <a:rPr lang="zh-CN" altLang="en-US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年</a:t>
            </a:r>
            <a:r>
              <a:rPr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幼儿园立冬活动策划</a:t>
            </a:r>
            <a:r>
              <a:rPr lang="zh-CN" sz="2400" spc="100">
                <a:solidFill>
                  <a:schemeClr val="bg1"/>
                </a:solidFill>
                <a:uFillTx/>
                <a:cs typeface="+mn-ea"/>
                <a:sym typeface="+mn-lt"/>
              </a:rPr>
              <a:t>方案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4460" y="3192780"/>
            <a:ext cx="1821815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 i="1">
                <a:solidFill>
                  <a:schemeClr val="bg1"/>
                </a:solidFill>
                <a:cs typeface="+mn-ea"/>
                <a:sym typeface="+mn-lt"/>
              </a:rPr>
              <a:t>第一部分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787525" y="1929130"/>
            <a:ext cx="1223645" cy="942340"/>
            <a:chOff x="2833" y="3002"/>
            <a:chExt cx="1927" cy="1484"/>
          </a:xfrm>
        </p:grpSpPr>
        <p:sp>
          <p:nvSpPr>
            <p:cNvPr id="16" name="平行四边形 15"/>
            <p:cNvSpPr/>
            <p:nvPr/>
          </p:nvSpPr>
          <p:spPr>
            <a:xfrm>
              <a:off x="2833" y="3131"/>
              <a:ext cx="1927" cy="135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79" y="3002"/>
              <a:ext cx="1233" cy="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en-US" altLang="zh-CN" sz="3600" b="1">
                  <a:solidFill>
                    <a:srgbClr val="9D2929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19" name="图片 18" descr="51miz-E751028-5E8A12B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369300" y="749300"/>
            <a:ext cx="2637155" cy="4727575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3995420"/>
            <a:ext cx="12192000" cy="2862580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x0okt20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Microsoft Office PowerPoint</Application>
  <PresentationFormat>宽屏</PresentationFormat>
  <Paragraphs>108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Aa润行体 (非商业使用)</vt:lpstr>
      <vt:lpstr>汉仪劲楷简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2022-03-11T03:36:11Z</dcterms:created>
  <dcterms:modified xsi:type="dcterms:W3CDTF">2023-01-10T11:29:31Z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73699A031F5B4E708E3E5E39A7E0BE9B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