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6" r:id="rId2"/>
    <p:sldId id="705" r:id="rId3"/>
    <p:sldId id="706" r:id="rId4"/>
    <p:sldId id="707" r:id="rId5"/>
    <p:sldId id="325" r:id="rId6"/>
    <p:sldId id="708" r:id="rId7"/>
    <p:sldId id="709" r:id="rId8"/>
    <p:sldId id="710" r:id="rId9"/>
    <p:sldId id="711" r:id="rId10"/>
    <p:sldId id="712" r:id="rId11"/>
    <p:sldId id="713" r:id="rId12"/>
    <p:sldId id="714" r:id="rId13"/>
    <p:sldId id="715" r:id="rId14"/>
    <p:sldId id="716" r:id="rId15"/>
    <p:sldId id="258" r:id="rId16"/>
  </p:sldIdLst>
  <p:sldSz cx="12192000" cy="6858000"/>
  <p:notesSz cx="6858000" cy="9144000"/>
  <p:embeddedFontLst>
    <p:embeddedFont>
      <p:font typeface="思源黑体 CN Bold" panose="02010600030101010101" charset="-122"/>
      <p:regular r:id="rId1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9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2AB48A"/>
                </a:solidFill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10600030101010101" pitchFamily="34" charset="-122"/>
              <a:ea typeface="思源黑体 CN Bold" panose="02010600030101010101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语文园地（一）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四年级上册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词句段交流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1071449" y="1646237"/>
            <a:ext cx="4548188" cy="11405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由震耳欲聋想到的画面：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会场上爆发出震耳欲聋的掌声。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6036" y="1646237"/>
            <a:ext cx="5157788" cy="11405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由鸦雀无声想到的画面：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同学们都在上自习，教室里鸦雀无声。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898" y="3345417"/>
            <a:ext cx="3035042" cy="2140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84" y="3318369"/>
            <a:ext cx="3287119" cy="2188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/>
      <p:bldP spid="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词句段交流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1186770" y="2565174"/>
            <a:ext cx="8594725" cy="14913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事物：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风      烟花    雷雨    小狗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词：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霎时    顿时    忽然  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过了一会儿      一会儿工夫 </a:t>
            </a:r>
          </a:p>
        </p:txBody>
      </p:sp>
      <p:sp>
        <p:nvSpPr>
          <p:cNvPr id="9" name="TextBox 5"/>
          <p:cNvSpPr txBox="1"/>
          <p:nvPr/>
        </p:nvSpPr>
        <p:spPr>
          <a:xfrm>
            <a:off x="1186770" y="1811111"/>
            <a:ext cx="808513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思考：你能找出下列词语的特点吗？</a:t>
            </a:r>
          </a:p>
        </p:txBody>
      </p:sp>
      <p:sp>
        <p:nvSpPr>
          <p:cNvPr id="11" name="TextBox 4"/>
          <p:cNvSpPr txBox="1"/>
          <p:nvPr/>
        </p:nvSpPr>
        <p:spPr>
          <a:xfrm>
            <a:off x="1186771" y="4348942"/>
            <a:ext cx="5838144" cy="94660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这些词语都是表示时间很短，多用来写某一事物的变化很快。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240" y="2792895"/>
            <a:ext cx="2425510" cy="3257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词句段交流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259114" y="2131785"/>
            <a:ext cx="7875588" cy="116442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想象一下，风、烟花、雷雨、小狗这些事物会在什么情况下发生怎样的变化？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259114" y="3513779"/>
            <a:ext cx="5759450" cy="206928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小组成员相互交流。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小练笔。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240" y="2792895"/>
            <a:ext cx="2425510" cy="3257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示范：雷雨</a:t>
            </a:r>
          </a:p>
        </p:txBody>
      </p:sp>
      <p:sp>
        <p:nvSpPr>
          <p:cNvPr id="2" name="矩形 1"/>
          <p:cNvSpPr/>
          <p:nvPr/>
        </p:nvSpPr>
        <p:spPr>
          <a:xfrm>
            <a:off x="1065666" y="1684564"/>
            <a:ext cx="10060668" cy="391049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天突然乌云密布，就像一个巨人在洁白的云朵上洒了一层漆黑的墨汁。过了一会，一阵阵狂风吹得树枝东倒西歪，“沙沙沙”地作响，门也被狂风吹得关上了，发出“啪”的巨响，把我吓了一跳。这时一道闪电犹如一把利剑把那乌黑的天空劈成两半，紧接着，是一声惊雷，像战场上的炮火般打了下来。 过了一会儿，豆大的雨点儿犹如冰雹一般冷酷无情的打了下来，我连忙关上窗户。雨越下越大，这场倾盆大雨在闪电与惊雷的伴随下持续了半个多小时。 终于，雨小了，雷公公收起大鼓“回家”了。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sp>
        <p:nvSpPr>
          <p:cNvPr id="6" name="矩形 5"/>
          <p:cNvSpPr/>
          <p:nvPr/>
        </p:nvSpPr>
        <p:spPr>
          <a:xfrm>
            <a:off x="1214892" y="3614510"/>
            <a:ext cx="8994775" cy="220233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字的中心要在横格的中线上，保持水平。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2AB48A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字距要差不多， 标点符号和字之间也要保持一定的距离。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2AB48A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认真对待每次写字，养成提笔就练字的习惯。</a:t>
            </a:r>
          </a:p>
        </p:txBody>
      </p:sp>
      <p:pic>
        <p:nvPicPr>
          <p:cNvPr id="7" name="Picture 4" descr="D:\Documents\Tencent Files\497418258\Image\C2C\NZ2SN_(9K7)O6I[9W48P(X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80" y="1594757"/>
            <a:ext cx="10411640" cy="183424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四年级上册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2" name="矩形 6"/>
          <p:cNvSpPr/>
          <p:nvPr/>
        </p:nvSpPr>
        <p:spPr>
          <a:xfrm>
            <a:off x="1057759" y="1578665"/>
            <a:ext cx="10064128" cy="443775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王同学：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我能根据文章中的描写想象画面。如读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观潮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，我仿佛看到了钱塘江潮由远及近、奔腾而来的样子。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张同学：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读了文章，我不仅能想象画面，还能“听”到声音。如读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走月亮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，我似乎就听到了溽潺的溪流声、秋虫的鸣叫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李同学：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读文章，我还能“闻”到味道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....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000676" y="2468609"/>
            <a:ext cx="7328315" cy="19207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你能根据以上同学的对话和你自己的经验，总结出读文章的好方法吗？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240" y="2792895"/>
            <a:ext cx="2425510" cy="3257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读文章的方法：</a:t>
            </a:r>
          </a:p>
        </p:txBody>
      </p:sp>
      <p:sp>
        <p:nvSpPr>
          <p:cNvPr id="2" name="矩形 4"/>
          <p:cNvSpPr/>
          <p:nvPr/>
        </p:nvSpPr>
        <p:spPr>
          <a:xfrm>
            <a:off x="1059276" y="1466022"/>
            <a:ext cx="9615349" cy="4418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运用五觉（视觉、嗅觉、听觉、触觉、味觉），加以想象。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边读边想，读思结合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联系上下文的方法。</a:t>
            </a:r>
            <a:r>
              <a:rPr kumimoji="0" lang="zh-CN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联系生活实际的方法。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联系自身情感体验的方法。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6.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圈画批注的方法。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240" y="2792895"/>
            <a:ext cx="2425510" cy="3257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火眼金睛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1107039" y="2599566"/>
            <a:ext cx="7162317" cy="14898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你能分别用一个词或词组概括下面两个片段的内容吗？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240" y="2792895"/>
            <a:ext cx="2425510" cy="3257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读文章的方法：</a:t>
            </a:r>
          </a:p>
        </p:txBody>
      </p:sp>
      <p:sp>
        <p:nvSpPr>
          <p:cNvPr id="3" name="矩形 5"/>
          <p:cNvSpPr/>
          <p:nvPr/>
        </p:nvSpPr>
        <p:spPr>
          <a:xfrm>
            <a:off x="1008477" y="1757362"/>
            <a:ext cx="9994140" cy="2640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1.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到休假日，大街上就热闹起来。“叮零零”的自行车铃声清脆悦耳，那是大姐姐骑着自行车带妹妹回老家呢！“嘀嘀嘀”的汽车车笛声激昂跳跃，那是载全家去旅游呢！“突突突”的摩托声雄浑厚重，那是年轻的小伙子载农村姑娘去城市看美景呢！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3750" y="4812403"/>
            <a:ext cx="2984500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热闹的大街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读文章的方法：</a:t>
            </a:r>
          </a:p>
        </p:txBody>
      </p:sp>
      <p:sp>
        <p:nvSpPr>
          <p:cNvPr id="3" name="矩形 4"/>
          <p:cNvSpPr/>
          <p:nvPr/>
        </p:nvSpPr>
        <p:spPr>
          <a:xfrm>
            <a:off x="1088473" y="1785110"/>
            <a:ext cx="9794875" cy="29409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2.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会场非常安静，我只听见自己的心跳，周围的人好像被定住了，甚至没有听见他们的呼吸。这时不知从哪儿飞来只苍蝇，嗡嗡吵得我心烦意乱，伸手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啪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的一掌。赶紧收回手，好像所有人都盯住我，认为我打破了这安静，我一怔，感觉心跳都慢下来了。实在太静了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4735" y="4979771"/>
            <a:ext cx="3562350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AB48A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安静的会场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词句段交流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1011376" y="3132896"/>
            <a:ext cx="9483725" cy="206210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人声鼎沸  锣鼓喧天  震耳欲聋  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彻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云霄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低声细语  窃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窃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私语  鸦雀无声  悄无声息</a:t>
            </a:r>
          </a:p>
        </p:txBody>
      </p:sp>
      <p:sp>
        <p:nvSpPr>
          <p:cNvPr id="7" name="矩形 6"/>
          <p:cNvSpPr/>
          <p:nvPr/>
        </p:nvSpPr>
        <p:spPr>
          <a:xfrm>
            <a:off x="3256101" y="4163947"/>
            <a:ext cx="805029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chè</a:t>
            </a:r>
          </a:p>
        </p:txBody>
      </p:sp>
      <p:sp>
        <p:nvSpPr>
          <p:cNvPr id="8" name="矩形 7"/>
          <p:cNvSpPr/>
          <p:nvPr/>
        </p:nvSpPr>
        <p:spPr>
          <a:xfrm flipH="1">
            <a:off x="7048224" y="2684116"/>
            <a:ext cx="9398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qiè</a:t>
            </a:r>
          </a:p>
        </p:txBody>
      </p:sp>
      <p:sp>
        <p:nvSpPr>
          <p:cNvPr id="9" name="矩形 8"/>
          <p:cNvSpPr/>
          <p:nvPr/>
        </p:nvSpPr>
        <p:spPr>
          <a:xfrm>
            <a:off x="3256101" y="5257924"/>
            <a:ext cx="229261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窃：偷偷地</a:t>
            </a:r>
          </a:p>
        </p:txBody>
      </p:sp>
      <p:sp>
        <p:nvSpPr>
          <p:cNvPr id="10" name="矩形 9"/>
          <p:cNvSpPr/>
          <p:nvPr/>
        </p:nvSpPr>
        <p:spPr>
          <a:xfrm>
            <a:off x="7592944" y="3667660"/>
            <a:ext cx="229261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彻：通，达</a:t>
            </a:r>
          </a:p>
        </p:txBody>
      </p:sp>
      <p:sp>
        <p:nvSpPr>
          <p:cNvPr id="11" name="TextBox 4"/>
          <p:cNvSpPr txBox="1"/>
          <p:nvPr/>
        </p:nvSpPr>
        <p:spPr>
          <a:xfrm>
            <a:off x="1011375" y="1945561"/>
            <a:ext cx="8586787" cy="5396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读下面的词语，你想到了什么画面？和同学交流。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3358205" cy="498475"/>
          </a:xfrm>
        </p:spPr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小组探究：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1024573" y="1568963"/>
            <a:ext cx="9105900" cy="12351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比较一下第一排词语和第二排词语有何区别？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请从每排词语中选一个说说你由此想到的画面。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570" y="2875793"/>
            <a:ext cx="10182860" cy="29409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）都是描写声音的词语。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）第一排的词语可互为近义词，表示声音很大，场面很热闹。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）第二排的词语可互为近义词，表示声音很低甚至没有，场面安静。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）第一排与第二排的词语可互为反义词。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宽屏</PresentationFormat>
  <Paragraphs>83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思源黑体 CN Light</vt:lpstr>
      <vt:lpstr>Arial</vt:lpstr>
      <vt:lpstr>思源黑体 CN Bold</vt:lpstr>
      <vt:lpstr>思源黑体 CN Regular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2021-05-10T01:17:15Z</dcterms:created>
  <dcterms:modified xsi:type="dcterms:W3CDTF">2023-01-10T06:07:30Z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6E80E6856E1440BA8C6395B939B67D87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