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0" r:id="rId3"/>
    <p:sldId id="363" r:id="rId4"/>
    <p:sldId id="264" r:id="rId5"/>
    <p:sldId id="364" r:id="rId6"/>
    <p:sldId id="355" r:id="rId7"/>
    <p:sldId id="365" r:id="rId8"/>
    <p:sldId id="306" r:id="rId9"/>
    <p:sldId id="366" r:id="rId10"/>
    <p:sldId id="308" r:id="rId11"/>
    <p:sldId id="368" r:id="rId12"/>
    <p:sldId id="362" r:id="rId13"/>
    <p:sldId id="273" r:id="rId14"/>
    <p:sldId id="323" r:id="rId15"/>
    <p:sldId id="361" r:id="rId16"/>
    <p:sldId id="369" r:id="rId17"/>
    <p:sldId id="370" r:id="rId18"/>
    <p:sldId id="360" r:id="rId19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6044" autoAdjust="0"/>
  </p:normalViewPr>
  <p:slideViewPr>
    <p:cSldViewPr snapToGrid="0">
      <p:cViewPr>
        <p:scale>
          <a:sx n="100" d="100"/>
          <a:sy n="100" d="100"/>
        </p:scale>
        <p:origin x="-3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BD08E-4656-426B-BC2F-BB222B83A2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C8CEB-B74D-48D6-ABC4-4D6FC34931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8CEB-B74D-48D6-ABC4-4D6FC34931D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0" y="2492377"/>
            <a:ext cx="9144000" cy="11079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6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lang="en-US" altLang="zh-CN" sz="6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Cookie Sale</a:t>
            </a:r>
            <a:endParaRPr lang="zh-CN" altLang="zh-CN" sz="6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547505" y="269153"/>
            <a:ext cx="548997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5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Buying and Selling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4" y="52876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536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—Do you have Jay's CDs?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—Sorry, they are ________. But we'll get some more next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week because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they ________.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A. sold well; are on sale		B. sold out; sell well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C. selling well; sell well		D. for sale; sell well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93232" y="2373313"/>
            <a:ext cx="927497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03623" y="4667251"/>
            <a:ext cx="8099822" cy="16927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第一空表达</a:t>
            </a:r>
            <a:r>
              <a:rPr lang="en-US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对不起，它们全卖完了</a:t>
            </a:r>
            <a:r>
              <a:rPr lang="en-US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，</a:t>
            </a:r>
            <a:r>
              <a:rPr lang="en-US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they</a:t>
            </a:r>
            <a:r>
              <a:rPr lang="zh-CN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和</a:t>
            </a:r>
            <a:r>
              <a:rPr lang="en-US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sell out</a:t>
            </a:r>
            <a:r>
              <a:rPr lang="zh-CN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之间是被动关系，所以要用被动语态；第二空表达</a:t>
            </a:r>
            <a:r>
              <a:rPr lang="en-US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产品畅销</a:t>
            </a:r>
            <a:r>
              <a:rPr lang="en-US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，使用</a:t>
            </a:r>
            <a:r>
              <a:rPr lang="en-US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sell well</a:t>
            </a:r>
            <a:r>
              <a:rPr lang="zh-CN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，用主动形式表被动含义，故选</a:t>
            </a:r>
            <a:r>
              <a:rPr lang="en-US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zh-CN" sz="2600" b="1" dirty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solidFill>
                <a:srgbClr val="3333FF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6387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90171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1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875" y="2036764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9348" y="2417763"/>
            <a:ext cx="8327231" cy="785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>
                <a:latin typeface="Times New Roman" panose="02020603050405020304" pitchFamily="18" charset="0"/>
                <a:cs typeface="Arial" panose="020B0604020202020204" pitchFamily="34" charset="0"/>
              </a:rPr>
              <a:t> 2</a:t>
            </a:r>
            <a:r>
              <a:rPr lang="zh-CN" altLang="en-US" sz="3000" b="1" dirty="0">
                <a:latin typeface="Times New Roman" panose="02020603050405020304" pitchFamily="18" charset="0"/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Arial" panose="020B0604020202020204" pitchFamily="34" charset="0"/>
              </a:rPr>
              <a:t>less than  </a:t>
            </a:r>
            <a:r>
              <a:rPr lang="zh-CN" altLang="en-US" sz="3000" b="1" dirty="0">
                <a:latin typeface="Times New Roman" panose="02020603050405020304" pitchFamily="18" charset="0"/>
                <a:cs typeface="Arial" panose="020B0604020202020204" pitchFamily="34" charset="0"/>
              </a:rPr>
              <a:t>少于</a:t>
            </a:r>
            <a:endParaRPr lang="zh-CN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23875" y="3102795"/>
            <a:ext cx="8507016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sold out of my cookies in less than an hour!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不到一小时我就卖完了曲奇饼干！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23875" y="4095797"/>
            <a:ext cx="8507016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less than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位于数词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前面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后面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，表示“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。例如：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 boy is less than twenty years old. 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这个男孩不到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岁。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23875" y="5613786"/>
            <a:ext cx="8507016" cy="5770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less than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的反义词组为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more than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，意为“多于”。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955255" y="4422776"/>
            <a:ext cx="12168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前面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7584281" y="4418014"/>
            <a:ext cx="77628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少于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6398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38176" y="104933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3154" y="1198564"/>
            <a:ext cx="63103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628" y="1630363"/>
            <a:ext cx="813792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One year ago, there were over 800 trees here. But now,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there are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only  ________(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少于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 300.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0048" y="2241640"/>
            <a:ext cx="13227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 than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585913"/>
            <a:ext cx="8343900" cy="1949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Everyone thinks it's too dangerous to do homework on a bicycle… 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每个人都认为在自行车上做作业太危险了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……</a:t>
            </a:r>
            <a:endParaRPr lang="zh-CN" altLang="en-US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7675" y="3398893"/>
            <a:ext cx="8343900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句中</a:t>
            </a:r>
            <a:r>
              <a:rPr lang="en-US" altLang="zh-CN" sz="2400" b="1" dirty="0">
                <a:latin typeface="Times New Roman" panose="02020603050405020304" pitchFamily="18" charset="0"/>
              </a:rPr>
              <a:t>it</a:t>
            </a:r>
            <a:r>
              <a:rPr lang="zh-CN" altLang="en-US" sz="2400" b="1" dirty="0">
                <a:latin typeface="Times New Roman" panose="02020603050405020304" pitchFamily="18" charset="0"/>
              </a:rPr>
              <a:t>作形式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，真正的主语是后面的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</a:t>
            </a:r>
            <a:r>
              <a:rPr lang="zh-CN" altLang="en-US" sz="2400" b="1" dirty="0">
                <a:latin typeface="Times New Roman" panose="02020603050405020304" pitchFamily="18" charset="0"/>
              </a:rPr>
              <a:t>短语“</a:t>
            </a:r>
            <a:r>
              <a:rPr lang="en-US" altLang="zh-CN" sz="2400" b="1" dirty="0">
                <a:latin typeface="Times New Roman" panose="02020603050405020304" pitchFamily="18" charset="0"/>
              </a:rPr>
              <a:t>to do homework on a bicycle”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pic>
        <p:nvPicPr>
          <p:cNvPr id="18435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188494" y="3384551"/>
            <a:ext cx="198001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主语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47675" y="3994180"/>
            <a:ext cx="1978819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动词不定式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38176" y="104933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9458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3154" y="1198564"/>
            <a:ext cx="63103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628" y="1630363"/>
            <a:ext cx="813792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2017·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昆明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Nowadays, it's convenient and cheap for us  ______ 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shared-­bicycle.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A. ride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       B. to ride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C. flying  		D. to fly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837885" y="1773238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738313"/>
            <a:ext cx="8343900" cy="13031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I'm not sure, but we know we must work hard!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我不确定，但是我们知道我们必须努力工作！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3355975"/>
            <a:ext cx="8343900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I'm not sure…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________________”</a:t>
            </a:r>
            <a:r>
              <a:rPr lang="zh-CN" altLang="en-US" sz="2400" b="1" dirty="0">
                <a:latin typeface="Times New Roman" panose="02020603050405020304" pitchFamily="18" charset="0"/>
              </a:rPr>
              <a:t>， 表示怀疑或者不太有把握的反对意见。</a:t>
            </a:r>
          </a:p>
        </p:txBody>
      </p:sp>
      <p:pic>
        <p:nvPicPr>
          <p:cNvPr id="20483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288631" y="3233738"/>
            <a:ext cx="23312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我不确定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00050" y="1049339"/>
            <a:ext cx="8343900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sure</a:t>
            </a:r>
            <a:r>
              <a:rPr lang="zh-CN" altLang="en-US" sz="2400" b="1" dirty="0">
                <a:latin typeface="Times New Roman" panose="02020603050405020304" pitchFamily="18" charset="0"/>
              </a:rPr>
              <a:t>的用法：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(1)be sure of/about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</a:rPr>
              <a:t>./doing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意为“确信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做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某事；对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做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某事有把握”。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(2)be sure to do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意为“必定做某事；准会做某事”。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(3)“be sure</a:t>
            </a:r>
            <a:r>
              <a:rPr lang="zh-CN" altLang="en-US" sz="2400" b="1" dirty="0">
                <a:latin typeface="Times New Roman" panose="02020603050405020304" pitchFamily="18" charset="0"/>
              </a:rPr>
              <a:t>＋宾语从句”意为“确信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一定会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……”</a:t>
            </a:r>
            <a:r>
              <a:rPr lang="zh-CN" altLang="en-US" sz="24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38176" y="104933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22530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3154" y="1198564"/>
            <a:ext cx="63103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628" y="1942936"/>
            <a:ext cx="8137922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—Could you please tell me how to get to the restroom?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—________. I'm not sure how to get there.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A. Sorry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B. OK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C. Of course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D. No </a:t>
            </a:r>
            <a:r>
              <a:rPr lang="en-US" altLang="zh-CN" sz="24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problem 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603773" y="253365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33475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00125"/>
            <a:ext cx="10668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课文回顾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88131" y="3416300"/>
          <a:ext cx="1333500" cy="1188720"/>
        </p:xfrm>
        <a:graphic>
          <a:graphicData uri="http://schemas.openxmlformats.org/drawingml/2006/table">
            <a:tbl>
              <a:tblPr/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 Cookie Sale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915716" y="1031876"/>
          <a:ext cx="7062788" cy="2651760"/>
        </p:xfrm>
        <a:graphic>
          <a:graphicData uri="http://schemas.openxmlformats.org/drawingml/2006/table">
            <a:tbl>
              <a:tblPr/>
              <a:tblGrid>
                <a:gridCol w="7062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Jenny, Danny and Brian 1.______________ for their school basketball team. Brian 2.___________ cookies and 3.___________ them in 4.__________ an hour. Jenny 5.__________ for their cookie sale. Danny invented a new product, but everyone thinks it’s 6.__________to do homework on a bicycle.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1890712" y="4216400"/>
          <a:ext cx="7063979" cy="2286000"/>
        </p:xfrm>
        <a:graphic>
          <a:graphicData uri="http://schemas.openxmlformats.org/drawingml/2006/table">
            <a:tbl>
              <a:tblPr/>
              <a:tblGrid>
                <a:gridCol w="7063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 Ming thinks that 7.__________ is a great idea to help others. Every year Li Ming’s school 8.__________ to another school in a village. Ms. Liu wanted to help them 9.__________ to raise money for school activities. 10.__________ they can sell cookies in the store.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左大括号 8"/>
          <p:cNvSpPr/>
          <p:nvPr/>
        </p:nvSpPr>
        <p:spPr>
          <a:xfrm>
            <a:off x="1699022" y="2079625"/>
            <a:ext cx="194072" cy="367823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5810249" y="925145"/>
            <a:ext cx="27241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raised some money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2267545" y="1639888"/>
            <a:ext cx="1775221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baked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6287691" y="1724205"/>
            <a:ext cx="190857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sold out of 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3409950" y="2062163"/>
            <a:ext cx="20847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 than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2131219" y="2449513"/>
            <a:ext cx="20478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made a poster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　</a:t>
            </a: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2717600" y="3120083"/>
            <a:ext cx="26503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too dangerous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4623197" y="4110097"/>
            <a:ext cx="25491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selling cookies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2222897" y="4852988"/>
            <a:ext cx="2074069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sends books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5701904" y="5295900"/>
            <a:ext cx="2075259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open a shop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6287691" y="5594351"/>
            <a:ext cx="207526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Maybe</a:t>
            </a:r>
          </a:p>
        </p:txBody>
      </p:sp>
      <p:sp>
        <p:nvSpPr>
          <p:cNvPr id="23584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 animBg="1"/>
      <p:bldP spid="19" grpId="0"/>
      <p:bldP spid="20" grpId="0"/>
      <p:bldP spid="21" grpId="0"/>
      <p:bldP spid="22" grpId="0"/>
      <p:bldP spid="23" grpId="0"/>
      <p:bldP spid="24" grpId="0"/>
      <p:bldP spid="18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合 2"/>
          <p:cNvGrpSpPr/>
          <p:nvPr/>
        </p:nvGrpSpPr>
        <p:grpSpPr bwMode="auto">
          <a:xfrm>
            <a:off x="86916" y="1044576"/>
            <a:ext cx="2708672" cy="676275"/>
            <a:chOff x="183" y="1646"/>
            <a:chExt cx="4986" cy="1063"/>
          </a:xfrm>
        </p:grpSpPr>
        <p:pic>
          <p:nvPicPr>
            <p:cNvPr id="7181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461" y="1766"/>
              <a:ext cx="4306" cy="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graphicFrame>
        <p:nvGraphicFramePr>
          <p:cNvPr id="7184" name="Group 16"/>
          <p:cNvGraphicFramePr>
            <a:graphicFrameLocks noGrp="1"/>
          </p:cNvGraphicFramePr>
          <p:nvPr/>
        </p:nvGraphicFramePr>
        <p:xfrm>
          <a:off x="477441" y="1993900"/>
          <a:ext cx="8189119" cy="2809304"/>
        </p:xfrm>
        <a:graphic>
          <a:graphicData uri="http://schemas.openxmlformats.org/drawingml/2006/table">
            <a:tbl>
              <a:tblPr/>
              <a:tblGrid>
                <a:gridCol w="653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4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疯狂的；荒唐的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2.baker_____________________→________(v.)</a:t>
                      </a: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091929" y="3533776"/>
            <a:ext cx="57422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面包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糕饼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师傅；面包店老板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bake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761185" y="2838451"/>
            <a:ext cx="12105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crazy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7180" name="Rectangle 5"/>
          <p:cNvSpPr>
            <a:spLocks noChangeArrowheads="1"/>
          </p:cNvSpPr>
          <p:nvPr/>
        </p:nvSpPr>
        <p:spPr bwMode="auto">
          <a:xfrm>
            <a:off x="673894" y="129709"/>
            <a:ext cx="67675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1" name="Group 19"/>
          <p:cNvGraphicFramePr>
            <a:graphicFrameLocks noGrp="1"/>
          </p:cNvGraphicFramePr>
          <p:nvPr/>
        </p:nvGraphicFramePr>
        <p:xfrm>
          <a:off x="408385" y="914400"/>
          <a:ext cx="8190309" cy="5462588"/>
        </p:xfrm>
        <a:graphic>
          <a:graphicData uri="http://schemas.openxmlformats.org/drawingml/2006/table">
            <a:tbl>
              <a:tblPr/>
              <a:tblGrid>
                <a:gridCol w="654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 know about ____________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 sell out of ____________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 less than ____________  </a:t>
                      </a: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 talk with</a:t>
                      </a:r>
                      <a:r>
                        <a:rPr kumimoji="0" lang="zh-CN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 send…to… ____________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有一个好主意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7.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支持这个想法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8.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用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做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577703" y="1765301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售空；卖光；脱销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972991" y="1054101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知道；了解　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739629" y="242887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少于　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926556" y="3121026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交谈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795588" y="3800476"/>
            <a:ext cx="2653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把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送到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184923" y="4491038"/>
            <a:ext cx="24088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have a great idea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184923" y="5151439"/>
            <a:ext cx="26324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support the idea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237310" y="5843588"/>
            <a:ext cx="18870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use…to do…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9" name="Group 13"/>
          <p:cNvGraphicFramePr>
            <a:graphicFrameLocks noGrp="1"/>
          </p:cNvGraphicFramePr>
          <p:nvPr/>
        </p:nvGraphicFramePr>
        <p:xfrm>
          <a:off x="336948" y="1585913"/>
          <a:ext cx="8470106" cy="3214688"/>
        </p:xfrm>
        <a:graphic>
          <a:graphicData uri="http://schemas.openxmlformats.org/drawingml/2006/table">
            <a:tbl>
              <a:tblPr/>
              <a:tblGrid>
                <a:gridCol w="57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我很高兴如此多的人喜欢我的曲奇饼干。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I'm happy that ________ ________ people liked my cookies.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 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她为我们的曲奇饼干销售制作了一张海报。</a:t>
                      </a:r>
                      <a:endParaRPr kumimoji="0" lang="en-US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She________ a poster ________ our cookie sale.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350419" y="2298701"/>
            <a:ext cx="2963466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so 	         many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684735" y="4264670"/>
            <a:ext cx="49256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made 			       for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7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3" name="Group 13"/>
          <p:cNvGraphicFramePr>
            <a:graphicFrameLocks noGrp="1"/>
          </p:cNvGraphicFramePr>
          <p:nvPr/>
        </p:nvGraphicFramePr>
        <p:xfrm>
          <a:off x="296467" y="1387475"/>
          <a:ext cx="8470106" cy="4267200"/>
        </p:xfrm>
        <a:graphic>
          <a:graphicData uri="http://schemas.openxmlformats.org/drawingml/2006/table">
            <a:tbl>
              <a:tblPr/>
              <a:tblGrid>
                <a:gridCol w="57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每个人都认为在自行车上做作业太危险了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Everyone thinks ________ too dangerous ________ ________ homework on a bicycle…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 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她想要帮助我们开一家商店为学校的活动筹钱。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She ________ ________  ________ us ________ a shop to raise money for school activities.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271837" y="2319338"/>
            <a:ext cx="521493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it’s				      to 		   do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96629" y="4344988"/>
            <a:ext cx="6969919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wanted 	to 		help		 open</a:t>
            </a: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8" name="Group 14"/>
          <p:cNvGraphicFramePr>
            <a:graphicFrameLocks noGrp="1"/>
          </p:cNvGraphicFramePr>
          <p:nvPr/>
        </p:nvGraphicFramePr>
        <p:xfrm>
          <a:off x="391716" y="1458913"/>
          <a:ext cx="7997428" cy="4275582"/>
        </p:xfrm>
        <a:graphic>
          <a:graphicData uri="http://schemas.openxmlformats.org/drawingml/2006/table">
            <a:tbl>
              <a:tblPr/>
              <a:tblGrid>
                <a:gridCol w="541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5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课文初探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判断正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(T)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误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(F)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　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)1.Jenny, Danny and Brian raised some money for their school basketball team.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　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)2. Danny made a poster for their cookie sale.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　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)3. Brian sold out of his cookies in less than two hours.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196579" y="2625726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209676" y="3908426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96579" y="4651376"/>
            <a:ext cx="494109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1276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96479" y="1392239"/>
          <a:ext cx="8351044" cy="4073525"/>
        </p:xfrm>
        <a:graphic>
          <a:graphicData uri="http://schemas.openxmlformats.org/drawingml/2006/table">
            <a:tbl>
              <a:tblPr/>
              <a:tblGrid>
                <a:gridCol w="56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4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7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课文初探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判断正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(T)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误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(F)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　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)4. Every year Li Ming's school sends books to another school in a village.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　　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)5. Ms. Liu wanted to help them open a shop to raise money for school activities.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245394" y="2600326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245394" y="3956051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3315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90171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9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875" y="2036764"/>
            <a:ext cx="63104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89348" y="2417763"/>
            <a:ext cx="8327231" cy="785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>
                <a:latin typeface="Times New Roman" panose="02020603050405020304" pitchFamily="18" charset="0"/>
                <a:cs typeface="Arial" panose="020B0604020202020204" pitchFamily="34" charset="0"/>
              </a:rPr>
              <a:t> 1</a:t>
            </a:r>
            <a:r>
              <a:rPr lang="zh-CN" altLang="en-US" sz="3000" b="1" dirty="0">
                <a:latin typeface="Times New Roman" panose="02020603050405020304" pitchFamily="18" charset="0"/>
                <a:cs typeface="Arial" panose="020B0604020202020204" pitchFamily="34" charset="0"/>
              </a:rPr>
              <a:t>　</a:t>
            </a:r>
            <a:r>
              <a:rPr lang="en-US" altLang="zh-CN" sz="3000" b="1" dirty="0">
                <a:latin typeface="Times New Roman" panose="02020603050405020304" pitchFamily="18" charset="0"/>
                <a:cs typeface="Arial" panose="020B0604020202020204" pitchFamily="34" charset="0"/>
              </a:rPr>
              <a:t>sell out of </a:t>
            </a:r>
            <a:r>
              <a:rPr lang="zh-CN" altLang="en-US" sz="3000" b="1" dirty="0">
                <a:latin typeface="Times New Roman" panose="02020603050405020304" pitchFamily="18" charset="0"/>
                <a:cs typeface="Arial" panose="020B0604020202020204" pitchFamily="34" charset="0"/>
              </a:rPr>
              <a:t>售空；卖光；脱销</a:t>
            </a:r>
            <a:endParaRPr lang="zh-CN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88157" y="3397317"/>
            <a:ext cx="8508206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 sold out of my cookies in less than an hour!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不到一小时我就卖光了我的曲奇饼干！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 cookies were delicious, so we sold out of them quickly.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曲奇饼干很美味，所以我们很快就卖光了。</a:t>
            </a:r>
          </a:p>
        </p:txBody>
      </p:sp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00050" y="974725"/>
            <a:ext cx="8343900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sell out of 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意为“售空；卖光；脱销”，主语往往是</a:t>
            </a:r>
            <a:r>
              <a:rPr lang="en-US" altLang="zh-CN" sz="2400" b="1" dirty="0">
                <a:latin typeface="Times New Roman" panose="02020603050405020304" pitchFamily="18" charset="0"/>
              </a:rPr>
              <a:t>________(</a:t>
            </a:r>
            <a:r>
              <a:rPr lang="zh-CN" altLang="en-US" sz="2400" b="1" dirty="0">
                <a:latin typeface="Times New Roman" panose="02020603050405020304" pitchFamily="18" charset="0"/>
              </a:rPr>
              <a:t>人</a:t>
            </a:r>
            <a:r>
              <a:rPr lang="en-US" altLang="zh-CN" sz="2400" b="1" dirty="0"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物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，强调已经卖完的状态。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891779" y="1925639"/>
            <a:ext cx="2159794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00050" y="2644775"/>
            <a:ext cx="8343900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</a:rPr>
              <a:t> sell out 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意为“售光；卖完”，主语为被卖的东西。</a:t>
            </a:r>
            <a:r>
              <a:rPr lang="en-US" altLang="zh-CN" sz="2400" b="1" dirty="0">
                <a:latin typeface="Times New Roman" panose="02020603050405020304" pitchFamily="18" charset="0"/>
              </a:rPr>
              <a:t>sell out</a:t>
            </a:r>
            <a:r>
              <a:rPr lang="zh-CN" altLang="en-US" sz="2400" b="1" dirty="0">
                <a:latin typeface="Times New Roman" panose="02020603050405020304" pitchFamily="18" charset="0"/>
              </a:rPr>
              <a:t>为“动词＋副词”结构短语，接代词作宾语时，代词置于</a:t>
            </a:r>
            <a:r>
              <a:rPr lang="en-US" altLang="zh-CN" sz="2400" b="1" dirty="0">
                <a:latin typeface="Times New Roman" panose="02020603050405020304" pitchFamily="18" charset="0"/>
              </a:rPr>
              <a:t>sell</a:t>
            </a:r>
            <a:r>
              <a:rPr lang="zh-CN" altLang="en-US" sz="2400" b="1" dirty="0">
                <a:latin typeface="Times New Roman" panose="02020603050405020304" pitchFamily="18" charset="0"/>
              </a:rPr>
              <a:t>和</a:t>
            </a:r>
            <a:r>
              <a:rPr lang="en-US" altLang="zh-CN" sz="2400" b="1" dirty="0">
                <a:latin typeface="Times New Roman" panose="02020603050405020304" pitchFamily="18" charset="0"/>
              </a:rPr>
              <a:t>out ________(</a:t>
            </a:r>
            <a:r>
              <a:rPr lang="zh-CN" altLang="en-US" sz="2400" b="1" dirty="0">
                <a:latin typeface="Times New Roman" panose="02020603050405020304" pitchFamily="18" charset="0"/>
              </a:rPr>
              <a:t>中间</a:t>
            </a:r>
            <a:r>
              <a:rPr lang="en-US" altLang="zh-CN" sz="2400" b="1" dirty="0"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之后</a:t>
            </a:r>
            <a:r>
              <a:rPr lang="en-US" altLang="zh-CN" sz="2400" b="1" dirty="0">
                <a:latin typeface="Times New Roman" panose="02020603050405020304" pitchFamily="18" charset="0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All of the apples are sold out. </a:t>
            </a:r>
            <a:r>
              <a:rPr lang="zh-CN" altLang="en-US" sz="2400" b="1" dirty="0">
                <a:latin typeface="Times New Roman" panose="02020603050405020304" pitchFamily="18" charset="0"/>
              </a:rPr>
              <a:t>所有的苹果都卖完了。</a:t>
            </a: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1896665" y="3840163"/>
            <a:ext cx="216098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中间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673894" y="160486"/>
            <a:ext cx="67675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Cookie Sale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988</Words>
  <Application>Microsoft Office PowerPoint</Application>
  <PresentationFormat>全屏显示(4:3)</PresentationFormat>
  <Paragraphs>151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2023-01-16T19:59:38Z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AB7F2A6B1EEB400FBE83C854847A56B0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