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7" autoAdjust="0"/>
    <p:restoredTop sz="94660"/>
  </p:normalViewPr>
  <p:slideViewPr>
    <p:cSldViewPr snapToGrid="0">
      <p:cViewPr>
        <p:scale>
          <a:sx n="50" d="100"/>
          <a:sy n="50" d="100"/>
        </p:scale>
        <p:origin x="2515" y="1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1C555712-3937-4983-BD35-4A58F17678E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41E5574F-300A-41C9-8C2D-CCBC783AD2C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5574F-300A-41C9-8C2D-CCBC783AD2C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image" Target="../media/image2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notesSlide" Target="../notesSlides/notesSlide6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image" Target="../media/image4.png"/><Relationship Id="rId8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4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.png"/><Relationship Id="rId5" Type="http://schemas.openxmlformats.org/officeDocument/2006/relationships/tags" Target="../tags/tag62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34053"/>
          <a:stretch>
            <a:fillRect/>
          </a:stretch>
        </p:blipFill>
        <p:spPr>
          <a:xfrm>
            <a:off x="0" y="0"/>
            <a:ext cx="5740161" cy="6858000"/>
          </a:xfrm>
          <a:custGeom>
            <a:avLst/>
            <a:gdLst>
              <a:gd name="connsiteX0" fmla="*/ 0 w 7164731"/>
              <a:gd name="connsiteY0" fmla="*/ 0 h 6858000"/>
              <a:gd name="connsiteX1" fmla="*/ 5828414 w 7164731"/>
              <a:gd name="connsiteY1" fmla="*/ 0 h 6858000"/>
              <a:gd name="connsiteX2" fmla="*/ 5847712 w 7164731"/>
              <a:gd name="connsiteY2" fmla="*/ 20241 h 6858000"/>
              <a:gd name="connsiteX3" fmla="*/ 7164731 w 7164731"/>
              <a:gd name="connsiteY3" fmla="*/ 3429001 h 6858000"/>
              <a:gd name="connsiteX4" fmla="*/ 5847712 w 7164731"/>
              <a:gd name="connsiteY4" fmla="*/ 6837761 h 6858000"/>
              <a:gd name="connsiteX5" fmla="*/ 5828416 w 7164731"/>
              <a:gd name="connsiteY5" fmla="*/ 6858000 h 6858000"/>
              <a:gd name="connsiteX6" fmla="*/ 0 w 71647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4731" h="6858000">
                <a:moveTo>
                  <a:pt x="0" y="0"/>
                </a:moveTo>
                <a:lnTo>
                  <a:pt x="5828414" y="0"/>
                </a:lnTo>
                <a:lnTo>
                  <a:pt x="5847712" y="20241"/>
                </a:lnTo>
                <a:cubicBezTo>
                  <a:pt x="6665999" y="920557"/>
                  <a:pt x="7164731" y="2116536"/>
                  <a:pt x="7164731" y="3429001"/>
                </a:cubicBezTo>
                <a:cubicBezTo>
                  <a:pt x="7164731" y="4741466"/>
                  <a:pt x="6665999" y="5937445"/>
                  <a:pt x="5847712" y="6837761"/>
                </a:cubicBezTo>
                <a:lnTo>
                  <a:pt x="5828416" y="6858000"/>
                </a:lnTo>
                <a:lnTo>
                  <a:pt x="0" y="6858000"/>
                </a:lnTo>
                <a:close/>
              </a:path>
            </a:pathLst>
          </a:custGeom>
          <a:ln w="165100">
            <a:solidFill>
              <a:srgbClr val="C0000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687176" y="2363305"/>
            <a:ext cx="45288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核舟记</a:t>
            </a:r>
            <a:r>
              <a:rPr lang="en-US" altLang="zh-CN" sz="66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6600" b="1" i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95820" y="3511215"/>
            <a:ext cx="417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"THE NUCLEAR BOAT"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6367" y="360692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451840" y="5233616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940637" y="5234908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472362" y="5233616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943039" y="5234908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99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99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9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99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99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整体感悟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8689" y="1800946"/>
            <a:ext cx="8011160" cy="3581400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全文可分三部分：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：概述王叔远的精湛技艺，点明雕刻品 “核舟”主题。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2—5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：详细介绍“核舟”的结构、舟上的人物和题名。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：总计核舟的人、物、文字数目，写作者对雕刻家技艺的赞美。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课文研读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8689" y="2679116"/>
            <a:ext cx="8011160" cy="2776804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原因大概有两个：一是核舟的中间部分是船舱，高起而宽敞，十分引人注目，舱边的窗又可以关闭，这样说可以引发读者的兴趣；二是窗上又刻有苏轼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赤壁赋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后赤壁赋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中写景的名句，可以使读者通过想象感知苏轼当年泛舟赤壁时的优美环境。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89" y="1182836"/>
            <a:ext cx="10845800" cy="9139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作者不是按照“船头→船舱→船尾”的顺序写，而将船头和船舱的顺序颠倒，请探究这样写的原因。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课文研读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8689" y="2496236"/>
            <a:ext cx="8011160" cy="2776804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以核舟“长约八分有奇，高可二黍许”的体积小跟船舱及小窗景物之多之细相对照，突出王叔远雕刻技艺的“奇巧”“灵怪”，从而也突出了说明中心。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89" y="1423685"/>
            <a:ext cx="10845800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文章先介绍了核舟体积，又写了众多小窗和对联，作者意在表现什么？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课文研读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8689" y="2754672"/>
            <a:ext cx="8011160" cy="2776804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从这些描述中可以看出，雕刻家的意图是表现他们豁达、豪放的胸襟，说明他们在山光水色的掩映之中，完全忘却了现实的烦恼，而陶醉在眼前画卷的美好意境里。佛印的形象则是苏、黄二人的陪衬，他的表情给人一种空灵的感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89" y="1423685"/>
            <a:ext cx="10845800" cy="9139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从“苏、黄共阅一手卷”、东坡“左手抚鲁直背”、鲁直“右手指卷，如有所语”和佛印的“矫首昂视”这些描述中，可以看出，雕刻家的意图是什么？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品味赏析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8689" y="2754672"/>
            <a:ext cx="8011160" cy="1807168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说明了王叔远的构思巧妙、技艺精湛，也只有因势象形，才能保证艺术品出于自然而又超越自然。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89" y="1423685"/>
            <a:ext cx="7204191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雕刻时“罔不因势象形，各具情态”说明了什么？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品味赏析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8689" y="2754672"/>
            <a:ext cx="8011160" cy="2132288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本句介绍“核舟”体积，作者抓住了长度和高度，呈现空间立体感，“八分有奇”与“二黍许”更写出了核舟体积的准确性与形象性。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89" y="1423685"/>
            <a:ext cx="8250671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试赏析“舟首尾长约八分有奇，高可二黍许”一句。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品味赏析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8689" y="2754672"/>
            <a:ext cx="8011160" cy="2335488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两“舟子”虽神情各异，一个“若啸呼状”，仿佛是在那里呼唤清风，显得悠闲自在；一个“视端容寂”，仿佛在专注听“茶声”。但表现了一个共同氛围，这就是愉悦轻松、活泼自乐。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89" y="1423685"/>
            <a:ext cx="7559791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第四段描述“舟子”神情动作渲染了一种什么氛围？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归纳总结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6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37825" y="1925320"/>
            <a:ext cx="10516351" cy="3581400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在全文中，我们首先感受到的是核舟的艺术之美。核舟的创作本“因势象形”，见核舟雕刻的自然之美；核舟上雕刻的人、物、字，一应俱全，显现出核舟的精致玲珑之美；核舟上人物形象栩栩如生，核舟上的文字充满诗情画意，见古典艺术之美。核舟的美，又是因为雕刻者有精湛的技艺、不凡的见识、深厚的文化底蕴。不过，在短短几百字中，能将这巧夺天工的核舟完美呈现，以简洁、生动的语言，写就这篇意境深邃、想象丰富、对比巧妙的文章，又足见文本本身的艺术之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34053"/>
          <a:stretch>
            <a:fillRect/>
          </a:stretch>
        </p:blipFill>
        <p:spPr>
          <a:xfrm>
            <a:off x="0" y="0"/>
            <a:ext cx="5740161" cy="6858000"/>
          </a:xfrm>
          <a:custGeom>
            <a:avLst/>
            <a:gdLst>
              <a:gd name="connsiteX0" fmla="*/ 0 w 7164731"/>
              <a:gd name="connsiteY0" fmla="*/ 0 h 6858000"/>
              <a:gd name="connsiteX1" fmla="*/ 5828414 w 7164731"/>
              <a:gd name="connsiteY1" fmla="*/ 0 h 6858000"/>
              <a:gd name="connsiteX2" fmla="*/ 5847712 w 7164731"/>
              <a:gd name="connsiteY2" fmla="*/ 20241 h 6858000"/>
              <a:gd name="connsiteX3" fmla="*/ 7164731 w 7164731"/>
              <a:gd name="connsiteY3" fmla="*/ 3429001 h 6858000"/>
              <a:gd name="connsiteX4" fmla="*/ 5847712 w 7164731"/>
              <a:gd name="connsiteY4" fmla="*/ 6837761 h 6858000"/>
              <a:gd name="connsiteX5" fmla="*/ 5828416 w 7164731"/>
              <a:gd name="connsiteY5" fmla="*/ 6858000 h 6858000"/>
              <a:gd name="connsiteX6" fmla="*/ 0 w 71647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4731" h="6858000">
                <a:moveTo>
                  <a:pt x="0" y="0"/>
                </a:moveTo>
                <a:lnTo>
                  <a:pt x="5828414" y="0"/>
                </a:lnTo>
                <a:lnTo>
                  <a:pt x="5847712" y="20241"/>
                </a:lnTo>
                <a:cubicBezTo>
                  <a:pt x="6665999" y="920557"/>
                  <a:pt x="7164731" y="2116536"/>
                  <a:pt x="7164731" y="3429001"/>
                </a:cubicBezTo>
                <a:cubicBezTo>
                  <a:pt x="7164731" y="4741466"/>
                  <a:pt x="6665999" y="5937445"/>
                  <a:pt x="5847712" y="6837761"/>
                </a:cubicBezTo>
                <a:lnTo>
                  <a:pt x="5828416" y="6858000"/>
                </a:lnTo>
                <a:lnTo>
                  <a:pt x="0" y="6858000"/>
                </a:lnTo>
                <a:close/>
              </a:path>
            </a:pathLst>
          </a:custGeom>
          <a:ln w="165100">
            <a:solidFill>
              <a:srgbClr val="C0000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368177" y="2505670"/>
            <a:ext cx="5166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6795820" y="3511215"/>
            <a:ext cx="417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"THE NUCLEAR BOAT"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6367" y="360692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451840" y="5233616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6940637" y="5234908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472362" y="5233616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9943039" y="5234908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-629920" y="274320"/>
            <a:ext cx="2357120" cy="5384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67777" y="312728"/>
            <a:ext cx="1447663" cy="461663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作者介绍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91608" y="1668865"/>
            <a:ext cx="6537365" cy="4000500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魏学洢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(1596—1625)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字子敬，明末嘉善人，父亲魏大中曾任吏部都给事中，因上书弹劾魏忠贤而被捕下狱，遭到暗害，魏学洢扶枢回乡，悲愤而死。魏学洢一生没有做过官，好学善文，著有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茅簷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集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，收入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四库全书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。但选入中学语文课本的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核舟记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却不在这个集子中，该篇选自清代涨潮选辑的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虞初新志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。其所得的   “核舟”是王叔远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1622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年（天启壬戌年）所刻。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70" y="1668864"/>
            <a:ext cx="2894479" cy="400049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-629920" y="274320"/>
            <a:ext cx="2357120" cy="5384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67777" y="312728"/>
            <a:ext cx="1532622" cy="461663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知识链接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5640" y="1446996"/>
            <a:ext cx="2352040" cy="48481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关于“杂记”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5640" y="2359745"/>
            <a:ext cx="10795000" cy="3268895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杂记  是记载杂项和零碎的笔记，写风景、琐事、感想的一种文体，题材多样。杂记的内容很复杂，可以用以记事描写，也可以用以抒情、议论。一般来说，唐代的杂记以叙事为主，宋代则抒情、议论乃至考证的成分居多。根据文章所记的对象来分，可以分为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台阁名胜记、杂物书画记、山水游记。 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-629920" y="274320"/>
            <a:ext cx="2357120" cy="5384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67777" y="312728"/>
            <a:ext cx="1532622" cy="461663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知识链接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5640" y="1446996"/>
            <a:ext cx="2352040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关于“微雕”</a:t>
            </a: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5640" y="2359745"/>
            <a:ext cx="10795000" cy="3268895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微雕是我国传统工艺美术品中最为精细微小的一种工艺品。它是在米粒大小的象牙片、竹片或数毫米的头发丝上进行雕刻的，其作品要用放大镜或显微镜方能观看到镂刻的内容，故被历代称之为“绝技”。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中国微雕历史源远流长。远在殷商时期的甲骨文中，就出现微型雕刻。战国时的玺印小如累黍，印文却有朱白之分。众所周知的王叔远的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核舟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，也是中国历史上微雕艺术的经典之作。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-629920" y="274320"/>
            <a:ext cx="2357120" cy="5384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67777" y="312728"/>
            <a:ext cx="1532622" cy="461663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写作背景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5640" y="1557105"/>
            <a:ext cx="7584440" cy="4610015"/>
          </a:xfrm>
          <a:prstGeom prst="rect">
            <a:avLst/>
          </a:prstGeom>
          <a:ln w="9525" algn="ctr">
            <a:solidFill>
              <a:srgbClr val="C00000"/>
            </a:solidFill>
            <a:miter lim="1000000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文中所记核舟的雕刻者是明代微雕大师王叔远。据清代笔记记载：王叔远，常熟人，又名叔明，号“初平山人”，曾到过宁波，并创作了“微型木雕天封塔”。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1994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年，在宁波镇海发现了一枚桃核舟，核舟船篷一侧，有一明显为“明”字的标志，“明”是王叔远的简称，其方位与魏学洢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核舟记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中记载的“其船背稍夷，则题名其上”情况完全一致。经过专家鉴定，此枚核舟为王叔远晚年作品。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-629920" y="274320"/>
            <a:ext cx="2357120" cy="5384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67777" y="312728"/>
            <a:ext cx="1447663" cy="461663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字词积累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640" y="1182836"/>
            <a:ext cx="1762760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读准字音</a:t>
            </a:r>
          </a:p>
        </p:txBody>
      </p:sp>
      <p:sp>
        <p:nvSpPr>
          <p:cNvPr id="8" name="Text Box 17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1245" y="2379514"/>
            <a:ext cx="23764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罔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不（         ）</a:t>
            </a:r>
          </a:p>
        </p:txBody>
      </p:sp>
      <p:sp>
        <p:nvSpPr>
          <p:cNvPr id="10" name="Text Box 17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79234" y="2463393"/>
            <a:ext cx="864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wǎng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7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2010" y="2392457"/>
            <a:ext cx="3187700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轩敞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    ）</a:t>
            </a:r>
          </a:p>
        </p:txBody>
      </p:sp>
      <p:sp>
        <p:nvSpPr>
          <p:cNvPr id="12" name="Text Box 1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26789" y="2494171"/>
            <a:ext cx="13805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xuān</a:t>
            </a:r>
            <a:r>
              <a:rPr lang="en-US" altLang="zh-CN" sz="1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chǎng</a:t>
            </a:r>
            <a:r>
              <a:rPr lang="en-US" altLang="zh-CN" sz="1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" name="Text Box 17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0514" y="2379514"/>
            <a:ext cx="23764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峨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冠（    ）</a:t>
            </a:r>
          </a:p>
        </p:txBody>
      </p:sp>
      <p:sp>
        <p:nvSpPr>
          <p:cNvPr id="14" name="Text Box 19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522" y="3067954"/>
            <a:ext cx="23764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衣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褶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15" name="Text Box 19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69782" y="3153907"/>
            <a:ext cx="6238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zhě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2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2102" y="3001926"/>
            <a:ext cx="3187700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矫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首（           ）</a:t>
            </a:r>
          </a:p>
        </p:txBody>
      </p:sp>
      <p:sp>
        <p:nvSpPr>
          <p:cNvPr id="17" name="Text Box 20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7673" y="3094866"/>
            <a:ext cx="625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jiǎo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22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70065" y="3016948"/>
            <a:ext cx="3189287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椎髻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）</a:t>
            </a:r>
          </a:p>
        </p:txBody>
      </p:sp>
      <p:sp>
        <p:nvSpPr>
          <p:cNvPr id="21" name="Text Box 2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82685" y="3108450"/>
            <a:ext cx="931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zhuī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2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2713" y="3758258"/>
            <a:ext cx="23764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壬戌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23" name="Text Box 2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99920" y="3857477"/>
            <a:ext cx="963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rén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xū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22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06852" y="3751114"/>
            <a:ext cx="3189287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袒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露（        ）</a:t>
            </a:r>
          </a:p>
        </p:txBody>
      </p:sp>
      <p:sp>
        <p:nvSpPr>
          <p:cNvPr id="25" name="Text Box 2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945663" y="3836749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tǎn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Box 22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05397" y="3765941"/>
            <a:ext cx="31892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器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皿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7" name="Text Box 2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42095" y="3857417"/>
            <a:ext cx="639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mǐn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2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0278" y="4431115"/>
            <a:ext cx="23764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箬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篷（           ）</a:t>
            </a:r>
          </a:p>
        </p:txBody>
      </p:sp>
      <p:sp>
        <p:nvSpPr>
          <p:cNvPr id="29" name="Text Box 2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1155" y="4506734"/>
            <a:ext cx="614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ruò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23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70339" y="4449614"/>
            <a:ext cx="31892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黍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米（         ）</a:t>
            </a:r>
          </a:p>
        </p:txBody>
      </p:sp>
      <p:sp>
        <p:nvSpPr>
          <p:cNvPr id="31" name="Text Box 2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94180" y="4545100"/>
            <a:ext cx="641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Box 2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85860" y="4426440"/>
            <a:ext cx="31892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糁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之（          ）</a:t>
            </a:r>
          </a:p>
        </p:txBody>
      </p:sp>
      <p:sp>
        <p:nvSpPr>
          <p:cNvPr id="33" name="Text Box 23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66164" y="4514934"/>
            <a:ext cx="627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sǎn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Box 2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9094" y="5122471"/>
            <a:ext cx="23764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多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髯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）</a:t>
            </a:r>
          </a:p>
        </p:txBody>
      </p:sp>
      <p:sp>
        <p:nvSpPr>
          <p:cNvPr id="35" name="Text Box 2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40283" y="5218843"/>
            <a:ext cx="599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rán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Box 2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06852" y="5135414"/>
            <a:ext cx="3189287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右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趾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37" name="Text Box 2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07387" y="5242263"/>
            <a:ext cx="611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zhǐ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2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14941" y="5091406"/>
            <a:ext cx="3189288" cy="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虞</a:t>
            </a:r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山（        ）</a:t>
            </a:r>
          </a:p>
        </p:txBody>
      </p:sp>
      <p:sp>
        <p:nvSpPr>
          <p:cNvPr id="39" name="Text Box 24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6262" y="5187008"/>
            <a:ext cx="4876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Box 29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36286" y="2471589"/>
            <a:ext cx="397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é </a:t>
            </a:r>
            <a:endParaRPr lang="en-US" altLang="zh-CN" sz="20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-629920" y="274320"/>
            <a:ext cx="2357120" cy="53848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67777" y="312728"/>
            <a:ext cx="1447663" cy="461663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字词积累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640" y="1182836"/>
            <a:ext cx="1557020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通假字</a:t>
            </a:r>
          </a:p>
        </p:txBody>
      </p:sp>
      <p:sp>
        <p:nvSpPr>
          <p:cNvPr id="42" name="文本框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5640" y="3129915"/>
            <a:ext cx="508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诎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右臂支船</a:t>
            </a:r>
            <a:endParaRPr lang="zh-CN" altLang="en-US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7"/>
          <p:cNvSpPr txBox="1"/>
          <p:nvPr>
            <p:custDataLst>
              <p:tags r:id="rId3"/>
            </p:custDataLst>
          </p:nvPr>
        </p:nvSpPr>
        <p:spPr>
          <a:xfrm>
            <a:off x="939165" y="3529965"/>
            <a:ext cx="77771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诎”同“屈”，弯曲。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0565" y="2198053"/>
            <a:ext cx="563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b="1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舟首尾长约八分</a:t>
            </a:r>
            <a:r>
              <a:rPr lang="zh-CN" altLang="en-US" sz="2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</a:t>
            </a:r>
            <a:r>
              <a:rPr lang="zh-CN" altLang="en-US" sz="2000" b="1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奇</a:t>
            </a:r>
            <a:endParaRPr lang="zh-CN" altLang="en-US" sz="2000" b="1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915" y="4177665"/>
            <a:ext cx="422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左手倚一</a:t>
            </a: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衡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木</a:t>
            </a:r>
          </a:p>
        </p:txBody>
      </p:sp>
      <p:sp>
        <p:nvSpPr>
          <p:cNvPr id="46" name="文本框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3577" y="5166678"/>
            <a:ext cx="563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虞山王毅叔远</a:t>
            </a:r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甫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刻</a:t>
            </a:r>
            <a:endParaRPr lang="zh-CN" altLang="en-US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Rectangle 2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1100" y="2598103"/>
            <a:ext cx="4916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有”同“又”，用来连接整数和零数。</a:t>
            </a:r>
            <a:endParaRPr sz="2000" b="1" dirty="0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20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01619" y="4553903"/>
            <a:ext cx="2153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衡”同“横”。</a:t>
            </a:r>
            <a:endParaRPr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ectangle 2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1894" y="5566728"/>
            <a:ext cx="5442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lang="zh-CN" altLang="en-US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甫”通“父”，男子美称，多附于字之后。</a:t>
            </a:r>
            <a:endParaRPr sz="2000" b="1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字词积累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640" y="1182836"/>
            <a:ext cx="1854200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古今异义</a:t>
            </a:r>
          </a:p>
        </p:txBody>
      </p:sp>
      <p:sp>
        <p:nvSpPr>
          <p:cNvPr id="15" name="文本框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4378" y="3113088"/>
            <a:ext cx="508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而计其长</a:t>
            </a:r>
            <a:r>
              <a:rPr lang="zh-CN" altLang="en-US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曾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不盈寸</a:t>
            </a:r>
            <a:endParaRPr lang="zh-CN" altLang="en-US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7"/>
          <p:cNvSpPr txBox="1"/>
          <p:nvPr>
            <p:custDataLst>
              <p:tags r:id="rId3"/>
            </p:custDataLst>
          </p:nvPr>
        </p:nvSpPr>
        <p:spPr>
          <a:xfrm>
            <a:off x="675640" y="3513138"/>
            <a:ext cx="77771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 古：竟然   今：曾经）         </a:t>
            </a:r>
          </a:p>
        </p:txBody>
      </p:sp>
      <p:sp>
        <p:nvSpPr>
          <p:cNvPr id="17" name="文本框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303" y="2119313"/>
            <a:ext cx="563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  <a:r>
              <a:rPr lang="zh-CN" altLang="en-US" sz="2000" b="1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贻余核舟一</a:t>
            </a:r>
            <a:endParaRPr lang="zh-CN" altLang="en-US" sz="2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3"/>
          <p:cNvSpPr txBox="1"/>
          <p:nvPr>
            <p:custDataLst>
              <p:tags r:id="rId5"/>
            </p:custDataLst>
          </p:nvPr>
        </p:nvSpPr>
        <p:spPr>
          <a:xfrm>
            <a:off x="747078" y="2519363"/>
            <a:ext cx="7896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（古：曾经   今：尝试）         </a:t>
            </a:r>
          </a:p>
        </p:txBody>
      </p:sp>
      <p:sp>
        <p:nvSpPr>
          <p:cNvPr id="21" name="文本框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5653" y="4202113"/>
            <a:ext cx="42275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二黍许</a:t>
            </a:r>
          </a:p>
        </p:txBody>
      </p:sp>
      <p:sp>
        <p:nvSpPr>
          <p:cNvPr id="22" name="文本框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5653" y="4619625"/>
            <a:ext cx="57800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（古：大约   今：可能、可是）         </a:t>
            </a:r>
          </a:p>
        </p:txBody>
      </p:sp>
      <p:sp>
        <p:nvSpPr>
          <p:cNvPr id="23" name="文本框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2315" y="5191125"/>
            <a:ext cx="563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神情与苏、黄不</a:t>
            </a:r>
            <a:r>
              <a:rPr lang="zh-CN" altLang="en-US" sz="2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属</a:t>
            </a:r>
          </a:p>
        </p:txBody>
      </p:sp>
      <p:sp>
        <p:nvSpPr>
          <p:cNvPr id="24" name="文本框 3"/>
          <p:cNvSpPr txBox="1"/>
          <p:nvPr>
            <p:custDataLst>
              <p:tags r:id="rId9"/>
            </p:custDataLst>
          </p:nvPr>
        </p:nvSpPr>
        <p:spPr>
          <a:xfrm>
            <a:off x="755015" y="5591175"/>
            <a:ext cx="7896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ea typeface="思源黑体 CN Regular" panose="020B0500000000000000" pitchFamily="34" charset="-122"/>
                <a:sym typeface="Arial" panose="020B0604020202020204" pitchFamily="34" charset="0"/>
              </a:rPr>
              <a:t>（古：类似  今：属于）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29920" y="274320"/>
            <a:ext cx="2357120" cy="538480"/>
            <a:chOff x="-629920" y="274320"/>
            <a:chExt cx="2357120" cy="538480"/>
          </a:xfrm>
        </p:grpSpPr>
        <p:sp>
          <p:nvSpPr>
            <p:cNvPr id="2" name="矩形: 圆角 1"/>
            <p:cNvSpPr/>
            <p:nvPr/>
          </p:nvSpPr>
          <p:spPr>
            <a:xfrm>
              <a:off x="-629920" y="274320"/>
              <a:ext cx="2357120" cy="53848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167777" y="312728"/>
              <a:ext cx="1447663" cy="461663"/>
            </a:xfrm>
            <a:prstGeom prst="rect">
              <a:avLst/>
            </a:prstGeom>
            <a:noFill/>
          </p:spPr>
          <p:txBody>
            <a:bodyPr wrap="none" lIns="91356" tIns="45719" rIns="91356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495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字词积累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54672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5640" y="1182836"/>
            <a:ext cx="1854200" cy="4907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词性活用</a:t>
            </a:r>
          </a:p>
        </p:txBody>
      </p:sp>
      <p:sp>
        <p:nvSpPr>
          <p:cNvPr id="25" name="矩形 3"/>
          <p:cNvSpPr/>
          <p:nvPr>
            <p:custDataLst>
              <p:tags r:id="rId2"/>
            </p:custDataLst>
          </p:nvPr>
        </p:nvSpPr>
        <p:spPr>
          <a:xfrm>
            <a:off x="715761" y="2267903"/>
            <a:ext cx="10877550" cy="2862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卧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右膝（                                                  ）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箬篷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覆之（                                    ）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石青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糁之（                                   ）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④石青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糁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之（                                 ）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⑤中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峨冠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而多髯者为东坡（                                                  ）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⑥居右者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椎髻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仰面（                                                    ）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Box 23"/>
          <p:cNvSpPr txBox="1"/>
          <p:nvPr>
            <p:custDataLst>
              <p:tags r:id="rId3"/>
            </p:custDataLst>
          </p:nvPr>
        </p:nvSpPr>
        <p:spPr>
          <a:xfrm>
            <a:off x="2007986" y="2377440"/>
            <a:ext cx="5689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动词的使动用法，使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平放</a:t>
            </a:r>
            <a:endParaRPr sz="20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15961" y="2750503"/>
            <a:ext cx="416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名词做状语，用箬篷</a:t>
            </a:r>
          </a:p>
        </p:txBody>
      </p:sp>
      <p:sp>
        <p:nvSpPr>
          <p:cNvPr id="28" name="Text Box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17549" y="3269615"/>
            <a:ext cx="4164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名词做状语，用石青</a:t>
            </a:r>
          </a:p>
        </p:txBody>
      </p:sp>
      <p:sp>
        <p:nvSpPr>
          <p:cNvPr id="29" name="Text Box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17549" y="3718878"/>
            <a:ext cx="368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名词做动词，涂染</a:t>
            </a:r>
          </a:p>
        </p:txBody>
      </p:sp>
      <p:sp>
        <p:nvSpPr>
          <p:cNvPr id="30" name="Text Box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30436" y="4241165"/>
            <a:ext cx="576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名词做动词，戴着高高的帽子</a:t>
            </a:r>
          </a:p>
        </p:txBody>
      </p:sp>
      <p:sp>
        <p:nvSpPr>
          <p:cNvPr id="31" name="Text Box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1149" y="4641215"/>
            <a:ext cx="574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名词做动词，梳着椎形的发髻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宽屏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2020-12-16T07:43:00Z</dcterms:created>
  <dcterms:modified xsi:type="dcterms:W3CDTF">2023-01-10T11:29:49Z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0F061C7B8BDB4C49B070A07559EE7B90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