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80" r:id="rId3"/>
    <p:sldId id="257" r:id="rId4"/>
    <p:sldId id="281" r:id="rId5"/>
    <p:sldId id="259" r:id="rId6"/>
    <p:sldId id="285" r:id="rId7"/>
    <p:sldId id="261" r:id="rId8"/>
    <p:sldId id="286" r:id="rId9"/>
    <p:sldId id="262" r:id="rId10"/>
    <p:sldId id="282" r:id="rId11"/>
    <p:sldId id="263" r:id="rId12"/>
    <p:sldId id="287" r:id="rId13"/>
    <p:sldId id="266" r:id="rId14"/>
    <p:sldId id="283" r:id="rId15"/>
    <p:sldId id="288" r:id="rId16"/>
    <p:sldId id="289" r:id="rId17"/>
    <p:sldId id="270" r:id="rId18"/>
    <p:sldId id="271" r:id="rId19"/>
    <p:sldId id="284" r:id="rId20"/>
    <p:sldId id="290" r:id="rId21"/>
    <p:sldId id="291" r:id="rId22"/>
    <p:sldId id="274" r:id="rId23"/>
    <p:sldId id="292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84F"/>
    <a:srgbClr val="26583B"/>
    <a:srgbClr val="3D7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4660"/>
  </p:normalViewPr>
  <p:slideViewPr>
    <p:cSldViewPr snapToGrid="0">
      <p:cViewPr>
        <p:scale>
          <a:sx n="66" d="100"/>
          <a:sy n="66" d="100"/>
        </p:scale>
        <p:origin x="-218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3850-2875-4BD3-AA9B-F31A184662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7BCE-7B29-4D04-BE1C-88E00025D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C7BCE-7B29-4D04-BE1C-88E00025D0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91704" y="65455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D83-5385-4C41-B367-8FD9460FA5B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8C8D-E04D-4213-A6C5-F02D60AEE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-2" y="1"/>
            <a:ext cx="2078183" cy="2078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3561" y="6137711"/>
            <a:ext cx="2116159" cy="21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200" dirty="0">
                <a:solidFill>
                  <a:srgbClr val="1B284F"/>
                </a:solidFill>
                <a:cs typeface="+mn-ea"/>
                <a:sym typeface="+mn-lt"/>
              </a:rPr>
              <a:t>秋雨透地 降霜来迟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3008" y="825218"/>
            <a:ext cx="2765984" cy="52075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" y="1"/>
            <a:ext cx="3028013" cy="302801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300912" y="2682637"/>
            <a:ext cx="10074992" cy="1492723"/>
            <a:chOff x="1300912" y="2682637"/>
            <a:chExt cx="10074992" cy="149272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300912" y="2760564"/>
              <a:ext cx="1421799" cy="139089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722711" y="2682637"/>
              <a:ext cx="1990297" cy="149272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015603" y="2828281"/>
              <a:ext cx="1113407" cy="12014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385607" y="2682637"/>
              <a:ext cx="1990297" cy="149272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 flipH="1">
            <a:off x="9163988" y="3829987"/>
            <a:ext cx="3028013" cy="3028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81650" y="2690293"/>
            <a:ext cx="56533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中国的一些地方，霜降时节要吃红柿子，在当地人看来，这样不但可以御寒保暖，同时还能补筋骨，是非常不错的霜降食品。泉州老人对于霜降吃柿子的说法是：霜降吃丁柿，不会流鼻涕。有些地方对于这个习俗的解释是：霜降这天要吃杮子，不然整个冬天嘴唇都会裂开。住在农村的人们到了这个时候，则会爬上一棵棵高大的柿子树，摘几个光鲜香甜的柿子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81650" y="1599836"/>
            <a:ext cx="1885950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吃柿子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7036" y="1599836"/>
            <a:ext cx="4457341" cy="445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8276" y="65745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0401" y="2179701"/>
            <a:ext cx="5629275" cy="337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民间有“补冬不如补霜降”的说法。霜降时节，天气越发寒冷，民间食俗也非常有特色。人们认为先“补重阳”后“补霜降”，而且“秋补”比“冬补”更要紧。因此，霜降时节，民间有“煲羊肉”、“煲羊头”、“迎霜兔肉”的食俗。俗话说吃啥补啥，据说吃煲羊头有助于“头风”等疾病的治疗。医书上也有加“四珍”、“八珍”的补药煲羊肉，可以辅疗肺病、疟疾的记载。迎霜兔肉就是经霜的（即霜降）的兔子肉，这时候的兔肉味道鲜美，营养价值较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22928" y="1330810"/>
            <a:ext cx="1280223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进补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9676" y="1715655"/>
            <a:ext cx="4887661" cy="4887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21301" y="2090925"/>
            <a:ext cx="6092306" cy="378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古有“霜打菊花开”之说，所以登高山，赏菊花，也就成为了霜降这一节令的雅事。南朝梁代吴均的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续齐谐记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上有记载。“霜降之时，唯此草盛茂”，因此菊被古人视为“候时之草”，成为生命力的象征。霜降时节正是秋菊盛开的时候，我国很多地方在这时要举行菊花会，赏菊饮酒，以示对菊花的崇敬和爱戴。古人眼里，菊花有着不寻常的文化意义，被认为是“延寿客”、不老草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杂五行书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说：在屋舍旁种“白杨、茱萸三根，增年益寿，除患害也。”侵害身体的晚秋寒气在古代常被视为鬼魅恶气，能驱风逐邪祛寒的茱萸，民间作驱病疗疾之用。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21301" y="1236845"/>
            <a:ext cx="1545772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赏菊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86" y="1822087"/>
            <a:ext cx="4735415" cy="4166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6200000">
            <a:off x="5510487" y="2120911"/>
            <a:ext cx="1171026" cy="34366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9670" y="2068187"/>
            <a:ext cx="1160214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7" name="椭圆 6"/>
          <p:cNvSpPr/>
          <p:nvPr/>
        </p:nvSpPr>
        <p:spPr>
          <a:xfrm>
            <a:off x="5449669" y="2176795"/>
            <a:ext cx="1136342" cy="11363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18523" y="3176183"/>
            <a:ext cx="2879984" cy="3261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599607"/>
            <a:ext cx="4407109" cy="4407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3778" y="1438275"/>
            <a:ext cx="67198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时节是秋冬气候的转折点，也是阳气由收到藏的过渡，养生关键应注意做好“外御寒、内清热”。霜降是秋季到冬季过渡的开始。俗语有“霜降不算冷，霜降变了天”。此时节，昼夜温差变化增大，因此要注意添加衣服，特别要注意脚部和胃部保暖。最好养成睡前用热水泡脚的习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83778" y="4256022"/>
            <a:ext cx="6719849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秋末时节，是呼吸道疾病的高发期，多吃生津润燥、宣肺止咳作用的梨、苹果、橄榄、白果、洋葱、芥菜、萝卜等食物，搓揉迎香穴鼻翼两侧，练练呬“嘶”音字功等，都有助于我们预防呼吸道疾病。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43500" y="3886200"/>
            <a:ext cx="564832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2887" y="1813814"/>
            <a:ext cx="4142889" cy="4023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2695" y="2319111"/>
            <a:ext cx="7021698" cy="254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“霜叶红于二月花”。霜降过后，枫树、黄栌树等树木在秋霜的抚慰下，开始漫山遍野地变成红黄色，如火似锦，非常壮观。大家在外出登山、欣赏美景的时候，一定要注意保暖，尤其要保护膝关节，切不可运动过量。膝关节在遇到寒冷刺激时，血管收缩，血液循环变差，往往使疼痛加重，故在天冷时应注意保暖，必要时戴上护膝。老年人运动时，不宜做屈膝动作时间较长的运动，要尽量减少膝关节的负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09679" y="-1"/>
            <a:ext cx="4082321" cy="4082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08610" y="2171700"/>
            <a:ext cx="47694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是秋季的最后一个节气，秋令属金，脾胃为后天之本，此时宜平补，尤其应健脾养胃，以养后天。栗子具有养胃健脾、补肾强筋、活血止血、止咳化痰的功效，是这时的进补佳品。霜遍布在草木土石上，俗称打霜，而经过霜覆盖的蔬菜如菠菜、冬瓜，吃起来味道特别鲜美，霜打过的水果，如葡萄就很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21456" y="1689482"/>
            <a:ext cx="4257323" cy="3774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0022" y="2305050"/>
            <a:ext cx="468357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古人一般秋补既吃羊肉也吃兔肉。闽台民间在霜降这天，要进食补品，闽南有句谚语“一年补通通，不如补霜降”。　一些地方要吃红柿，认为这样可以御寒，能补筋骨。而泉州老人的说法是：霜降吃丁柿，不会流鼻涕。有些地方的说法是：霜降这天要吃杮子，不然整个冬天嘴唇都会裂开。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霜降食物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0" y="1272887"/>
            <a:ext cx="6096000" cy="431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6200000">
            <a:off x="5510487" y="2120911"/>
            <a:ext cx="1171026" cy="34366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9670" y="2068187"/>
            <a:ext cx="1160214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7" name="椭圆 6"/>
          <p:cNvSpPr/>
          <p:nvPr/>
        </p:nvSpPr>
        <p:spPr>
          <a:xfrm>
            <a:off x="5449669" y="2176795"/>
            <a:ext cx="1136342" cy="11363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18523" y="3176183"/>
            <a:ext cx="2879984" cy="3261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599607"/>
            <a:ext cx="4407109" cy="4407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6253" y="2076450"/>
            <a:ext cx="59672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医专家指出，防秋燥、防秋郁、防寒是霜降期间的健康防护重点。秋燥表现为口干、唇干、咽干、便秘、皮肤干燥等。因此应多吃芝麻、蜂蜜、银耳、青菜、苹果、香蕉等滋阴润燥食物。晚秋时节的肃杀景象容易引人忧思，使人意志消沉、抑郁。应适当多吃高蛋白食物，如牛奶、鸡蛋、羊肉和豆类等；还要适当参加一些有益身心的娱乐活动，如歌舞、登山等集体活动。另外，这个季节不是人人适合“秋冻”。对抵抗力差的老年人，应及时关注天气，按时增减衣服，以免湿邪、寒邪入侵，导致生病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543" y="2538129"/>
            <a:ext cx="5648325" cy="4394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40200" y="3637338"/>
            <a:ext cx="2530414" cy="1916969"/>
            <a:chOff x="1751807" y="2955921"/>
            <a:chExt cx="2530414" cy="1916969"/>
          </a:xfrm>
        </p:grpSpPr>
        <p:sp>
          <p:nvSpPr>
            <p:cNvPr id="17" name="文本框 16"/>
            <p:cNvSpPr txBox="1"/>
            <p:nvPr/>
          </p:nvSpPr>
          <p:spPr>
            <a:xfrm>
              <a:off x="1861505" y="295592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霜降简介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51807" y="3811061"/>
              <a:ext cx="253041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81684" y="3637338"/>
            <a:ext cx="2530414" cy="1916969"/>
            <a:chOff x="1877603" y="2864981"/>
            <a:chExt cx="2530414" cy="1916969"/>
          </a:xfrm>
        </p:grpSpPr>
        <p:sp>
          <p:nvSpPr>
            <p:cNvPr id="26" name="文本框 25"/>
            <p:cNvSpPr txBox="1"/>
            <p:nvPr/>
          </p:nvSpPr>
          <p:spPr>
            <a:xfrm>
              <a:off x="1916716" y="286498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霜降习俗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77603" y="3720121"/>
              <a:ext cx="253041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61245" y="3637338"/>
            <a:ext cx="2530414" cy="1979919"/>
            <a:chOff x="1731778" y="2864981"/>
            <a:chExt cx="2530414" cy="1979919"/>
          </a:xfrm>
        </p:grpSpPr>
        <p:sp>
          <p:nvSpPr>
            <p:cNvPr id="38" name="文本框 37"/>
            <p:cNvSpPr txBox="1"/>
            <p:nvPr/>
          </p:nvSpPr>
          <p:spPr>
            <a:xfrm>
              <a:off x="1827378" y="286498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霜降食物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31778" y="3810001"/>
              <a:ext cx="2530414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62322" y="3690515"/>
            <a:ext cx="2622675" cy="1965215"/>
            <a:chOff x="1705676" y="2955921"/>
            <a:chExt cx="2622675" cy="1965215"/>
          </a:xfrm>
        </p:grpSpPr>
        <p:sp>
          <p:nvSpPr>
            <p:cNvPr id="42" name="文本框 41"/>
            <p:cNvSpPr txBox="1"/>
            <p:nvPr/>
          </p:nvSpPr>
          <p:spPr>
            <a:xfrm>
              <a:off x="1861505" y="2955921"/>
              <a:ext cx="2311018" cy="8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cs typeface="+mn-ea"/>
                  <a:sym typeface="+mn-lt"/>
                </a:rPr>
                <a:t>霜降养生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05676" y="3886237"/>
              <a:ext cx="2622675" cy="103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霜降是秋季的最后一个节气，是反映气温变化的节气，意味着即将进入冬天。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412863" y="230335"/>
            <a:ext cx="14668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40320" y="2443606"/>
            <a:ext cx="1274618" cy="12469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76368" y="2443606"/>
            <a:ext cx="1274618" cy="12469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37674" y="2443606"/>
            <a:ext cx="1274618" cy="12469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73722" y="2443606"/>
            <a:ext cx="1274618" cy="124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38290" y="2417654"/>
            <a:ext cx="490220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作为秋季的最后一个节气，此时天气渐凉，秋燥明显，燥易伤津。霜降养生首先要重视保暖，其次要防秋燥，运动量可适当加大。饮食调养方面，此时宜平补，要注意健脾养胃，调补肝肾，可多吃健脾养阴润燥的食物，玉蜀黍、萝卜、栗子、秋梨、百合、蜂蜜、淮山、奶白菜、牛肉、鸡肉、泥鳅等都不错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857191" y="2077568"/>
            <a:ext cx="3996521" cy="4150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5511" y="2737612"/>
            <a:ext cx="6760532" cy="212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霜降时节，养生保健尤为重要，民间有谚语“一年补透透，不如补霜降”，足见这个节气对我们的影响。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霜降节气是慢性胃炎和胃十二指肠溃疡病复发的高峰期。老年人也极容易患上“老寒腿”（膝关节骨性关节炎）的毛病，慢性支气管炎也容易复发或加重。这时应该多吃些梨，苹果，白果，洋葱，芥菜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雪里蕻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01442" y="109592"/>
            <a:ext cx="3190558" cy="6898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3561" y="6137711"/>
            <a:ext cx="2116159" cy="211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200" dirty="0">
                <a:solidFill>
                  <a:srgbClr val="1B284F"/>
                </a:solidFill>
                <a:cs typeface="+mn-ea"/>
                <a:sym typeface="+mn-lt"/>
              </a:rPr>
              <a:t>秋雨透地 降霜来迟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3008" y="825218"/>
            <a:ext cx="2765984" cy="5207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1" y="1"/>
            <a:ext cx="3028013" cy="302801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00912" y="2682637"/>
            <a:ext cx="10074992" cy="1492723"/>
            <a:chOff x="1300912" y="2682637"/>
            <a:chExt cx="10074992" cy="149272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300912" y="2760564"/>
              <a:ext cx="1421799" cy="139089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722711" y="2682637"/>
              <a:ext cx="1990297" cy="14927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015603" y="2828281"/>
              <a:ext cx="1113407" cy="120143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385607" y="2682637"/>
              <a:ext cx="1990297" cy="149272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 flipH="1">
            <a:off x="9163988" y="3829987"/>
            <a:ext cx="3028013" cy="3028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6200000">
            <a:off x="5510487" y="2120911"/>
            <a:ext cx="1171026" cy="34366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49670" y="2068187"/>
            <a:ext cx="1160214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4" name="椭圆 3"/>
          <p:cNvSpPr/>
          <p:nvPr/>
        </p:nvSpPr>
        <p:spPr>
          <a:xfrm>
            <a:off x="5449669" y="2176795"/>
            <a:ext cx="1136342" cy="11363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18523" y="3176183"/>
            <a:ext cx="2879984" cy="326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599607"/>
            <a:ext cx="4407109" cy="4407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76850" y="1716066"/>
            <a:ext cx="6131502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霜降，为二十四节气之一。斗指戌，太阳到达黄经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度时为霜降节气。天气渐寒始于霜降，霜降不是降霜，而是表示天气寒冷，冻则有霜，大地或将产生初霜的现象。霜降是反映温度变化的节气。古籍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二十四节气解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中说：“气肃而霜降，阴始凝也。”可见“霜降”表示天气逐渐变冷，阴气始凝。霜降节气后，常有冷空气侵袭，而使气温骤降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昼夜温差变化大。“霜降”反映的是气温变化，并不是表示这个节气“降霜”，在气象学上没有“霜降”的概念。气象学上，一般把秋季出现的第一次霜叫做“早霜”或“初霜”，而把春季出现的最后一次霜称为“晚霜”或“终霜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89203" y="2128603"/>
            <a:ext cx="3800155" cy="3800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3986" y="1657350"/>
            <a:ext cx="6372237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天的主要气候特点是干燥，气温渐渐转冷。霜降后，昼夜温差更大，早晚天气很冷，中午则比较热。秋燥明显。霜降过后，植物渐渐失去生机，大地一片萧索。用科学的眼光来看，“露结为霜”的说法是不准确的。露滴冻结而成的冻露，是坚硬的小冰珠。而霜冻是指由于温度剧降而引起的作物冻害现象，其致害温度因作物、品种和生育期的不同而异；而形成霜，则必须地面或地物的温度降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 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以下，并且贴地层中空气中的水汽含量要达到一定程度。因此，发生霜冻时不一定出现霜，出现霜时也不一定就有霜冻发生；但是，因为见霜时的温度已经比较低，要是继续冷却，便很容易导致霜冻的发生。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7571095" y="1591092"/>
            <a:ext cx="4278950" cy="427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3550" y="1916053"/>
            <a:ext cx="5588578" cy="379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降，北方大部分地区已在秋收扫尾，即使耐寒的葱，也不能再长了，因为“霜降不起葱，越长越要空”。在南方，却是“三秋”大忙季节，单季杂交稻、晚稻才在收割，种早茬麦，栽早茬油菜；摘棉花，拔除棉秸，耕翻整地。“满地秸秆拔个尽，来年少生虫和病”。收获以后的庄稼地，都要及时把秸秆、根茬收回来，因为那里潜藏着许多越冬虫卵和病菌。华北地区大白菜即将收获，要加强后期管理。霜降时节，我国大部分地区进入了干季，要高度重视护林防火工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9872" y="2119417"/>
            <a:ext cx="3821124" cy="3821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9755" y="2751238"/>
            <a:ext cx="7104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“霜降杀百草”，深秋的植物，渐失生机。“风刀霜剑严相逼”说明霜是无情的、残酷的。其实，霜和霜冻虽形影相连，但危害庄稼的是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冻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不是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。有人曾经试验：把植物的两片叶子，分别放在同样低温的箱里，其中一片叶子盖满了霜，另一片叶子没有盖霜，结果无霜的叶子受害极重，而盖霜的叶子只有轻微的霜害痕迹。由于冻则有霜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有时没有霜称黑霜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，所以把秋霜和春霜统称霜冻。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679961" y="0"/>
            <a:ext cx="4512039" cy="4512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68686" y="2122873"/>
            <a:ext cx="5898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季出现的第一次霜称为初霜，初霜愈早对作物危害愈大。我国各地的初霜是自北向南、自高山向平原逐渐推迟的。霜降节气是大秋作物最后完成收获的季节，北方大部分地区已在秋收扫尾，长江中下游及以南地区正值冬麦播种黄金季节，油菜一般已进入二叶期，南方开始大量收挖红苕。此时北方地区农田应进行深度耕翻，以保持土壤的健康。长江中下游及以南的地区对于冬麦和油菜应及时间苗定苗，中耕除草，防治蚜虫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15777" y="0"/>
            <a:ext cx="2560446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霜降简介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4616" y="2233534"/>
            <a:ext cx="3587858" cy="3587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 rot="16200000">
            <a:off x="5510487" y="2120911"/>
            <a:ext cx="1171026" cy="34366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49670" y="2068187"/>
            <a:ext cx="1160214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7" name="椭圆 6"/>
          <p:cNvSpPr/>
          <p:nvPr/>
        </p:nvSpPr>
        <p:spPr>
          <a:xfrm>
            <a:off x="5449669" y="2176795"/>
            <a:ext cx="1136342" cy="11363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18523" y="3176183"/>
            <a:ext cx="2879984" cy="3261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599607"/>
            <a:ext cx="4407109" cy="4407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kdaij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Microsoft Office PowerPoint</Application>
  <PresentationFormat>宽屏</PresentationFormat>
  <Paragraphs>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2022-03-10T06:07:08Z</dcterms:created>
  <dcterms:modified xsi:type="dcterms:W3CDTF">2023-01-10T11:29:51Z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05FEDD6631564B00A96E5081AF2A2020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