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8B2A-0D01-49B1-A621-E13B9A05C46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46E13-9DE0-49F1-BFF9-2F1F6AD1FA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BC6CC-83C1-483A-AB04-28F04A425A29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7AADBB-1286-47DC-B4E8-B92B579BFDB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B186A-EA8B-4953-B975-238681440DA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04C43-7C35-41F5-8D30-4CC6AB305F0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B90D6-12FA-48E7-8845-253CEBC8FF4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76BC9-4BCF-40BA-AAEA-1E5B720700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D1137A-46A9-4D1F-B07B-50F816CD57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1D13A9-76CC-431D-BC1F-0D04B3BC15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13F3C7-4394-4091-B7BD-7BBEFA38EA7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D34209-09E1-471E-8D3E-AB566005887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AA9EF0-1E41-44EC-839B-10F2D7AAAC8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CD2EA7-032D-4DF3-9ECF-7BEC8CCA00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A7FAD0-69C9-48A9-8964-80DC4A5D12F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9"/>
          <p:cNvSpPr txBox="1">
            <a:spLocks noChangeArrowheads="1"/>
          </p:cNvSpPr>
          <p:nvPr/>
        </p:nvSpPr>
        <p:spPr bwMode="auto">
          <a:xfrm>
            <a:off x="1116428" y="3356992"/>
            <a:ext cx="7056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3a—4c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19139" name="矩形 31"/>
          <p:cNvSpPr>
            <a:spLocks noChangeArrowheads="1"/>
          </p:cNvSpPr>
          <p:nvPr/>
        </p:nvSpPr>
        <p:spPr bwMode="auto">
          <a:xfrm>
            <a:off x="0" y="836712"/>
            <a:ext cx="9144000" cy="200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9</a:t>
            </a:r>
            <a:endParaRPr lang="en-US" altLang="zh-CN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been to a museum?</a:t>
            </a:r>
            <a:endParaRPr lang="en-US" altLang="zh-CN" sz="4000" spc="-1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8517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WordArt 7"/>
          <p:cNvSpPr>
            <a:spLocks noChangeArrowheads="1" noChangeShapeType="1" noTextEdit="1"/>
          </p:cNvSpPr>
          <p:nvPr/>
        </p:nvSpPr>
        <p:spPr bwMode="auto">
          <a:xfrm rot="-156154">
            <a:off x="2843213" y="188913"/>
            <a:ext cx="3598862" cy="1068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A   fun   place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771775" y="2133600"/>
            <a:ext cx="42481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Clue 2    Walt Disney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28356" name="Text Box 3"/>
          <p:cNvSpPr txBox="1">
            <a:spLocks noChangeArrowheads="1"/>
          </p:cNvSpPr>
          <p:nvPr/>
        </p:nvSpPr>
        <p:spPr bwMode="auto">
          <a:xfrm>
            <a:off x="2771775" y="1484313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Clue 1    Cartoon</a:t>
            </a: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28357" name="Text Box 3"/>
          <p:cNvSpPr txBox="1">
            <a:spLocks noChangeArrowheads="1"/>
          </p:cNvSpPr>
          <p:nvPr/>
        </p:nvSpPr>
        <p:spPr bwMode="auto">
          <a:xfrm>
            <a:off x="2771775" y="2781300"/>
            <a:ext cx="48958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Clue 3    Mickey Mouse</a:t>
            </a:r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8440" name="Picture 8" descr="3868568_21181403678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3475038"/>
            <a:ext cx="6497637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Oval 2"/>
          <p:cNvSpPr>
            <a:spLocks noChangeArrowheads="1"/>
          </p:cNvSpPr>
          <p:nvPr/>
        </p:nvSpPr>
        <p:spPr bwMode="auto">
          <a:xfrm>
            <a:off x="611188" y="692150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4b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1331913" y="549275"/>
            <a:ext cx="7345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Fill in the blanks with the correct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forms of the verbs in brackets.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29380" name="Picture 12" descr="3名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7700"/>
            <a:ext cx="9144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1" name="Text Box 13"/>
          <p:cNvSpPr txBox="1">
            <a:spLocks noChangeArrowheads="1"/>
          </p:cNvSpPr>
          <p:nvPr/>
        </p:nvSpPr>
        <p:spPr bwMode="auto">
          <a:xfrm>
            <a:off x="1476375" y="1917700"/>
            <a:ext cx="17272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have seen</a:t>
            </a:r>
          </a:p>
        </p:txBody>
      </p:sp>
      <p:sp>
        <p:nvSpPr>
          <p:cNvPr id="229382" name="Text Box 14"/>
          <p:cNvSpPr txBox="1">
            <a:spLocks noChangeArrowheads="1"/>
          </p:cNvSpPr>
          <p:nvPr/>
        </p:nvSpPr>
        <p:spPr bwMode="auto">
          <a:xfrm>
            <a:off x="6732588" y="2205038"/>
            <a:ext cx="11699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been</a:t>
            </a:r>
          </a:p>
        </p:txBody>
      </p:sp>
      <p:sp>
        <p:nvSpPr>
          <p:cNvPr id="229383" name="Text Box 15"/>
          <p:cNvSpPr txBox="1">
            <a:spLocks noChangeArrowheads="1"/>
          </p:cNvSpPr>
          <p:nvPr/>
        </p:nvSpPr>
        <p:spPr bwMode="auto">
          <a:xfrm>
            <a:off x="3563938" y="2636838"/>
            <a:ext cx="649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is</a:t>
            </a:r>
          </a:p>
        </p:txBody>
      </p:sp>
      <p:sp>
        <p:nvSpPr>
          <p:cNvPr id="229384" name="Text Box 16"/>
          <p:cNvSpPr txBox="1">
            <a:spLocks noChangeArrowheads="1"/>
          </p:cNvSpPr>
          <p:nvPr/>
        </p:nvSpPr>
        <p:spPr bwMode="auto">
          <a:xfrm>
            <a:off x="5940425" y="2924175"/>
            <a:ext cx="1169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are</a:t>
            </a:r>
          </a:p>
        </p:txBody>
      </p:sp>
      <p:sp>
        <p:nvSpPr>
          <p:cNvPr id="229385" name="Text Box 17"/>
          <p:cNvSpPr txBox="1">
            <a:spLocks noChangeArrowheads="1"/>
          </p:cNvSpPr>
          <p:nvPr/>
        </p:nvSpPr>
        <p:spPr bwMode="auto">
          <a:xfrm>
            <a:off x="7885113" y="3284538"/>
            <a:ext cx="1169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see</a:t>
            </a:r>
          </a:p>
        </p:txBody>
      </p:sp>
      <p:sp>
        <p:nvSpPr>
          <p:cNvPr id="229386" name="Text Box 18"/>
          <p:cNvSpPr txBox="1">
            <a:spLocks noChangeArrowheads="1"/>
          </p:cNvSpPr>
          <p:nvPr/>
        </p:nvSpPr>
        <p:spPr bwMode="auto">
          <a:xfrm>
            <a:off x="468313" y="4076700"/>
            <a:ext cx="1169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heard</a:t>
            </a:r>
          </a:p>
        </p:txBody>
      </p:sp>
      <p:sp>
        <p:nvSpPr>
          <p:cNvPr id="229387" name="Text Box 19"/>
          <p:cNvSpPr txBox="1">
            <a:spLocks noChangeArrowheads="1"/>
          </p:cNvSpPr>
          <p:nvPr/>
        </p:nvSpPr>
        <p:spPr bwMode="auto">
          <a:xfrm>
            <a:off x="5795963" y="4005263"/>
            <a:ext cx="11699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is</a:t>
            </a:r>
          </a:p>
        </p:txBody>
      </p:sp>
      <p:sp>
        <p:nvSpPr>
          <p:cNvPr id="229388" name="Text Box 20"/>
          <p:cNvSpPr txBox="1">
            <a:spLocks noChangeArrowheads="1"/>
          </p:cNvSpPr>
          <p:nvPr/>
        </p:nvSpPr>
        <p:spPr bwMode="auto">
          <a:xfrm>
            <a:off x="3851275" y="4365625"/>
            <a:ext cx="11699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take</a:t>
            </a:r>
          </a:p>
        </p:txBody>
      </p:sp>
      <p:sp>
        <p:nvSpPr>
          <p:cNvPr id="229389" name="Text Box 21"/>
          <p:cNvSpPr txBox="1">
            <a:spLocks noChangeArrowheads="1"/>
          </p:cNvSpPr>
          <p:nvPr/>
        </p:nvSpPr>
        <p:spPr bwMode="auto">
          <a:xfrm>
            <a:off x="6084888" y="4724400"/>
            <a:ext cx="1169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shop</a:t>
            </a:r>
          </a:p>
        </p:txBody>
      </p:sp>
      <p:sp>
        <p:nvSpPr>
          <p:cNvPr id="229390" name="Text Box 22"/>
          <p:cNvSpPr txBox="1">
            <a:spLocks noChangeArrowheads="1"/>
          </p:cNvSpPr>
          <p:nvPr/>
        </p:nvSpPr>
        <p:spPr bwMode="auto">
          <a:xfrm>
            <a:off x="3419475" y="5084763"/>
            <a:ext cx="1169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arrive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bldLvl="0" autoUpdateAnimBg="0"/>
      <p:bldP spid="229382" grpId="0" bldLvl="0" autoUpdateAnimBg="0"/>
      <p:bldP spid="229383" grpId="0" bldLvl="0" autoUpdateAnimBg="0"/>
      <p:bldP spid="229384" grpId="0" bldLvl="0" autoUpdateAnimBg="0"/>
      <p:bldP spid="229385" grpId="0" bldLvl="0" autoUpdateAnimBg="0"/>
      <p:bldP spid="229386" grpId="0" bldLvl="0" autoUpdateAnimBg="0"/>
      <p:bldP spid="229386" grpId="1" bldLvl="0" autoUpdateAnimBg="0"/>
      <p:bldP spid="229387" grpId="0" bldLvl="0" autoUpdateAnimBg="0"/>
      <p:bldP spid="229388" grpId="0" bldLvl="0" autoUpdateAnimBg="0"/>
      <p:bldP spid="229388" grpId="1" bldLvl="0" autoUpdateAnimBg="0"/>
      <p:bldP spid="229388" grpId="2" bldLvl="0" autoUpdateAnimBg="0"/>
      <p:bldP spid="229389" grpId="0" bldLvl="0" autoUpdateAnimBg="0"/>
      <p:bldP spid="229389" grpId="1" bldLvl="0" autoUpdateAnimBg="0"/>
      <p:bldP spid="22939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1196975"/>
            <a:ext cx="6335713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900113" y="117475"/>
            <a:ext cx="75612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0504D"/>
                </a:solidFill>
                <a:sym typeface="宋体" panose="02010600030101010101" pitchFamily="2" charset="-122"/>
              </a:rPr>
              <a:t>Read the passage and fill in the blanks of the mind-map.</a:t>
            </a:r>
            <a:endParaRPr lang="en-US" altLang="zh-CN" sz="3200" dirty="0">
              <a:solidFill>
                <a:srgbClr val="C0504D"/>
              </a:solidFill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23850" y="5734050"/>
            <a:ext cx="84248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C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Answers: 1. Mickey Mouse  2. Theme   3. exciting rides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CC0000"/>
                </a:solidFill>
                <a:latin typeface="Comic Sans MS" panose="030F0702030302020204" pitchFamily="66" charset="0"/>
              </a:rPr>
              <a:t>               </a:t>
            </a:r>
            <a:r>
              <a:rPr lang="en-US" altLang="zh-CN" b="1" dirty="0">
                <a:solidFill>
                  <a:srgbClr val="CC0000"/>
                </a:solidFill>
                <a:latin typeface="Comic Sans MS" panose="030F0702030302020204" pitchFamily="66" charset="0"/>
              </a:rPr>
              <a:t>4. fantastic gift shops          5. shop and have Disney parties</a:t>
            </a: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WordArt 7"/>
          <p:cNvSpPr>
            <a:spLocks noChangeArrowheads="1" noChangeShapeType="1" noTextEdit="1"/>
          </p:cNvSpPr>
          <p:nvPr/>
        </p:nvSpPr>
        <p:spPr bwMode="auto">
          <a:xfrm rot="-156154">
            <a:off x="2844800" y="404813"/>
            <a:ext cx="3598863" cy="1068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A   survey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828675" y="1484313"/>
            <a:ext cx="73437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Answer the survey questions and then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ask your partner.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31428" name="Picture 4" descr="8名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924175"/>
            <a:ext cx="9140826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10" descr="7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492375"/>
            <a:ext cx="81724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WordArt 7"/>
          <p:cNvSpPr>
            <a:spLocks noChangeArrowheads="1" noChangeShapeType="1" noTextEdit="1"/>
          </p:cNvSpPr>
          <p:nvPr/>
        </p:nvSpPr>
        <p:spPr bwMode="auto">
          <a:xfrm rot="21443846">
            <a:off x="2866209" y="773853"/>
            <a:ext cx="3598863" cy="1068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Grammar Focus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WordArt 7"/>
          <p:cNvSpPr>
            <a:spLocks noChangeArrowheads="1" noChangeShapeType="1" noTextEdit="1"/>
          </p:cNvSpPr>
          <p:nvPr/>
        </p:nvSpPr>
        <p:spPr bwMode="auto">
          <a:xfrm rot="-156154">
            <a:off x="2844800" y="404813"/>
            <a:ext cx="3598863" cy="1068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Homework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395288" y="1917700"/>
            <a:ext cx="8208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FF33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展开充分的想象，设计一个有趣、有创意的博物馆，写一篇短文介绍它</a:t>
            </a:r>
            <a:r>
              <a:rPr lang="zh-CN" altLang="en-US" sz="2000" b="1" dirty="0" smtClean="0">
                <a:solidFill>
                  <a:srgbClr val="FF33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。 </a:t>
            </a:r>
            <a:endParaRPr lang="zh-CN" altLang="en-US" sz="2000" b="1" dirty="0">
              <a:solidFill>
                <a:srgbClr val="FF3300"/>
              </a:solidFill>
              <a:latin typeface="宋体" panose="02010600030101010101" pitchFamily="2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1116013" y="2781300"/>
          <a:ext cx="7199312" cy="2663826"/>
        </p:xfrm>
        <a:graphic>
          <a:graphicData uri="http://schemas.openxmlformats.org/drawingml/2006/table">
            <a:tbl>
              <a:tblPr/>
              <a:tblGrid>
                <a:gridCol w="272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What kind</a:t>
                      </a:r>
                    </a:p>
                  </a:txBody>
                  <a:tcPr marL="90170" marR="90170" marT="46990" marB="46990" anchor="ctr" anchorCtr="1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Where</a:t>
                      </a:r>
                    </a:p>
                  </a:txBody>
                  <a:tcPr marL="90170" marR="90170" marT="46990" marB="46990" anchor="ctr" anchorCtr="1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How</a:t>
                      </a:r>
                    </a:p>
                  </a:txBody>
                  <a:tcPr marL="90170" marR="90170" marT="46990" marB="46990" anchor="ctr" anchorCtr="1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What to see/learn</a:t>
                      </a:r>
                    </a:p>
                  </a:txBody>
                  <a:tcPr marL="90170" marR="90170" marT="46990" marB="46990" anchor="ctr" anchorCtr="1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323850" y="1917700"/>
          <a:ext cx="8496300" cy="4681220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Have you ever been to...?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Where do you want to go?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do you get there?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Grandfather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Grandmother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Father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Mother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Uncle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0204" name="WordArt 7"/>
          <p:cNvSpPr>
            <a:spLocks noChangeArrowheads="1" noChangeShapeType="1" noTextEdit="1"/>
          </p:cNvSpPr>
          <p:nvPr/>
        </p:nvSpPr>
        <p:spPr bwMode="auto">
          <a:xfrm rot="21443846">
            <a:off x="2938437" y="621692"/>
            <a:ext cx="3240088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A   report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WordArt 7"/>
          <p:cNvSpPr>
            <a:spLocks noChangeArrowheads="1" noChangeShapeType="1" noTextEdit="1"/>
          </p:cNvSpPr>
          <p:nvPr/>
        </p:nvSpPr>
        <p:spPr bwMode="auto">
          <a:xfrm rot="-156154">
            <a:off x="2987675" y="476250"/>
            <a:ext cx="3240088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Brainstorm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graphicFrame>
        <p:nvGraphicFramePr>
          <p:cNvPr id="16512" name="Group 128"/>
          <p:cNvGraphicFramePr>
            <a:graphicFrameLocks noGrp="1"/>
          </p:cNvGraphicFramePr>
          <p:nvPr/>
        </p:nvGraphicFramePr>
        <p:xfrm>
          <a:off x="1258888" y="1916113"/>
          <a:ext cx="6480175" cy="4261168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Museums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Feelings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Oval 2"/>
          <p:cNvSpPr>
            <a:spLocks noChangeArrowheads="1"/>
          </p:cNvSpPr>
          <p:nvPr/>
        </p:nvSpPr>
        <p:spPr bwMode="auto">
          <a:xfrm>
            <a:off x="323850" y="260350"/>
            <a:ext cx="576263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3a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331913" y="0"/>
            <a:ext cx="7345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Read the magazine article and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answer the questions.</a:t>
            </a:r>
            <a:endParaRPr lang="en-US" altLang="zh-CN" sz="3200" b="1" dirty="0">
              <a:solidFill>
                <a:srgbClr val="000099"/>
              </a:solidFill>
              <a:sym typeface="Arial" panose="020B0604020202020204" pitchFamily="34" charset="0"/>
            </a:endParaRPr>
          </a:p>
        </p:txBody>
      </p:sp>
      <p:pic>
        <p:nvPicPr>
          <p:cNvPr id="222212" name="Picture 12" descr="4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052513"/>
            <a:ext cx="530701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3" name="Picture 13" descr="未命名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908050"/>
            <a:ext cx="17272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4" name="Picture 14" descr="get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3663" y="2205038"/>
            <a:ext cx="17287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5" name="Picture 15" descr="1名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3284538"/>
            <a:ext cx="15843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6" name="Rectangle 16"/>
          <p:cNvSpPr>
            <a:spLocks noChangeArrowheads="1"/>
          </p:cNvSpPr>
          <p:nvPr/>
        </p:nvSpPr>
        <p:spPr bwMode="auto">
          <a:xfrm>
            <a:off x="250825" y="4478340"/>
            <a:ext cx="88201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FF3300"/>
                </a:solidFill>
                <a:latin typeface="Arial" panose="020B0604020202020204" pitchFamily="34" charset="0"/>
              </a:rPr>
              <a:t>参考答案：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C0504D"/>
                </a:solidFill>
                <a:latin typeface="Arial" panose="020B0604020202020204" pitchFamily="34" charset="0"/>
              </a:rPr>
              <a:t>The American Computer Museum, the International Museum of Toilets and the Hangzhou National Tea Museum.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rgbClr val="C0504D"/>
                </a:solidFill>
                <a:latin typeface="Arial" panose="020B0604020202020204" pitchFamily="34" charset="0"/>
              </a:rPr>
              <a:t>They have information about different computers and who invented them at the American Computer Museum.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C0504D"/>
                </a:solidFill>
                <a:latin typeface="Arial" panose="020B0604020202020204" pitchFamily="34" charset="0"/>
              </a:rPr>
              <a:t>They have so many different kinds of toilets at the International Museum of Toilets.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C0504D"/>
                </a:solidFill>
                <a:latin typeface="Arial" panose="020B0604020202020204" pitchFamily="34" charset="0"/>
              </a:rPr>
              <a:t>The tea art performances are the most interesting at the Hangzhou National Tea Museum.  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24" name="Group 116"/>
          <p:cNvGraphicFramePr>
            <a:graphicFrameLocks noGrp="1"/>
          </p:cNvGraphicFramePr>
          <p:nvPr/>
        </p:nvGraphicFramePr>
        <p:xfrm>
          <a:off x="1835696" y="404812"/>
          <a:ext cx="6985000" cy="6048376"/>
        </p:xfrm>
        <a:graphic>
          <a:graphicData uri="http://schemas.openxmlformats.org/drawingml/2006/table">
            <a:tbl>
              <a:tblPr/>
              <a:tblGrid>
                <a:gridCol w="163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kind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Where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What to see/learn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3261" name="Picture 108" descr="未命名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628775"/>
            <a:ext cx="17272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62" name="Picture 109" descr="ge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17287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63" name="Picture 110" descr="1名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388" y="4941888"/>
            <a:ext cx="15843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Oval 2"/>
          <p:cNvSpPr>
            <a:spLocks noChangeArrowheads="1"/>
          </p:cNvSpPr>
          <p:nvPr/>
        </p:nvSpPr>
        <p:spPr bwMode="auto">
          <a:xfrm>
            <a:off x="611188" y="765175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3b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331913" y="692150"/>
            <a:ext cx="7345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Read the  article aganin and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answer the following questions.</a:t>
            </a:r>
            <a:endParaRPr lang="en-US" altLang="zh-CN" sz="3200" b="1">
              <a:solidFill>
                <a:srgbClr val="000099"/>
              </a:solidFill>
              <a:sym typeface="Arial" panose="020B0604020202020204" pitchFamily="34" charset="0"/>
            </a:endParaRPr>
          </a:p>
        </p:txBody>
      </p:sp>
      <p:pic>
        <p:nvPicPr>
          <p:cNvPr id="224260" name="Picture 12" descr="5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916113"/>
            <a:ext cx="81724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1" name="Rectangle 13"/>
          <p:cNvSpPr>
            <a:spLocks noChangeArrowheads="1"/>
          </p:cNvSpPr>
          <p:nvPr/>
        </p:nvSpPr>
        <p:spPr bwMode="auto">
          <a:xfrm>
            <a:off x="684213" y="4797425"/>
            <a:ext cx="68532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[</a:t>
            </a:r>
            <a:r>
              <a:rPr lang="zh-CN" altLang="en-US" b="1">
                <a:solidFill>
                  <a:srgbClr val="FF3300"/>
                </a:solidFill>
                <a:latin typeface="Arial" panose="020B0604020202020204" pitchFamily="34" charset="0"/>
              </a:rPr>
              <a:t>参考答案</a:t>
            </a: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504D"/>
                </a:solidFill>
                <a:latin typeface="Arial" panose="020B0604020202020204" pitchFamily="34" charset="0"/>
              </a:rPr>
              <a:t>1.He says it’s the most interesting museum.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504D"/>
                </a:solidFill>
                <a:latin typeface="Arial" panose="020B0604020202020204" pitchFamily="34" charset="0"/>
              </a:rPr>
              <a:t>2.We can learn about the history and development of toilets.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504D"/>
                </a:solidFill>
                <a:latin typeface="Arial" panose="020B0604020202020204" pitchFamily="34" charset="0"/>
              </a:rPr>
              <a:t>3.Because you can watch the tea art performances</a:t>
            </a: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</a:rPr>
              <a:t>              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WordArt 7"/>
          <p:cNvSpPr>
            <a:spLocks noChangeArrowheads="1" noChangeShapeType="1" noTextEdit="1"/>
          </p:cNvSpPr>
          <p:nvPr/>
        </p:nvSpPr>
        <p:spPr bwMode="auto">
          <a:xfrm rot="-156154">
            <a:off x="2628900" y="117475"/>
            <a:ext cx="3598863" cy="10683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6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Language points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6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07950" y="1225550"/>
            <a:ext cx="90360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·even +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比较级   更</a:t>
            </a:r>
            <a:r>
              <a:rPr lang="en-US" altLang="zh-CN" sz="2000" b="1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—How are you feeling now?  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你现在感觉怎么样？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—Even worse.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更糟了。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·It</a:t>
            </a: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’</a:t>
            </a: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 unbelievable that</a:t>
            </a:r>
            <a:r>
              <a:rPr lang="en-US" altLang="zh-CN" sz="2000" b="1" dirty="0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……</a:t>
            </a: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令人难以置信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It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’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 unbelievable that she has finished the work in a short time.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真是令人难以置信，她用很短的时间完成了那项工作。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·be able to</a:t>
            </a: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与 </a:t>
            </a: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be able to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强调通过努力而获得的能力。如：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She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can sing the song in English.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她能用英语唱这首歌。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can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则强调自身已具有的能力。如：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</a:t>
            </a: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He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will be able to sing this song in English in a few minutes, too.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</a:t>
            </a:r>
            <a:r>
              <a:rPr lang="zh-CN" alt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几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小时之后，他也能用英语唱这首歌。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·encourage... to...  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鼓励</a:t>
            </a:r>
            <a:r>
              <a:rPr lang="en-US" altLang="zh-CN" sz="2000" b="1" dirty="0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……</a:t>
            </a: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做</a:t>
            </a:r>
            <a:r>
              <a:rPr lang="en-US" altLang="zh-CN" sz="2000" b="1" dirty="0">
                <a:solidFill>
                  <a:srgbClr val="FF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……</a:t>
            </a:r>
            <a:endParaRPr lang="en-US" altLang="zh-CN" sz="2000" b="1" dirty="0">
              <a:solidFill>
                <a:srgbClr val="FF33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My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mother always encourages me to try me best. 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我妈妈总是鼓励我尽最大努力。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Oval 2"/>
          <p:cNvSpPr>
            <a:spLocks noChangeArrowheads="1"/>
          </p:cNvSpPr>
          <p:nvPr/>
        </p:nvSpPr>
        <p:spPr bwMode="auto">
          <a:xfrm>
            <a:off x="396082" y="790575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 Black" panose="020B0A04020102020204" pitchFamily="34" charset="0"/>
              </a:rPr>
              <a:t>3c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063626" y="771525"/>
            <a:ext cx="7345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Which of the </a:t>
            </a:r>
            <a:r>
              <a:rPr lang="en-US" altLang="zh-CN" sz="3200" b="1" u="sng" dirty="0">
                <a:solidFill>
                  <a:srgbClr val="000099"/>
                </a:solidFill>
              </a:rPr>
              <a:t>underlined</a:t>
            </a:r>
            <a:r>
              <a:rPr lang="en-US" altLang="zh-CN" sz="3200" b="1" dirty="0">
                <a:solidFill>
                  <a:srgbClr val="000099"/>
                </a:solidFill>
              </a:rPr>
              <a:t> words in the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sym typeface="Arial" panose="020B0604020202020204" pitchFamily="34" charset="0"/>
              </a:rPr>
              <a:t>passage have the following meanings?</a:t>
            </a:r>
          </a:p>
        </p:txBody>
      </p:sp>
      <p:pic>
        <p:nvPicPr>
          <p:cNvPr id="226308" name="Picture 4" descr="6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636838"/>
            <a:ext cx="7724775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835150" y="2997200"/>
            <a:ext cx="7308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                         </a:t>
            </a:r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improve            peaceful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               progressed                        invented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33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          unusual                                 rapid</a:t>
            </a:r>
            <a:endParaRPr lang="en-US" altLang="zh-CN" sz="200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Oval 2"/>
          <p:cNvSpPr>
            <a:spLocks noChangeArrowheads="1"/>
          </p:cNvSpPr>
          <p:nvPr/>
        </p:nvSpPr>
        <p:spPr bwMode="auto">
          <a:xfrm>
            <a:off x="611188" y="765175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4a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331913" y="692150"/>
            <a:ext cx="73453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Put the correct forms of the verbs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</a:rPr>
              <a:t>in the blanks.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27332" name="Picture 12" descr="2名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" y="1917700"/>
            <a:ext cx="9144000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13"/>
          <p:cNvSpPr txBox="1">
            <a:spLocks noChangeArrowheads="1"/>
          </p:cNvSpPr>
          <p:nvPr/>
        </p:nvSpPr>
        <p:spPr bwMode="auto">
          <a:xfrm>
            <a:off x="2555875" y="1844675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to come</a:t>
            </a:r>
          </a:p>
        </p:txBody>
      </p:sp>
      <p:sp>
        <p:nvSpPr>
          <p:cNvPr id="227334" name="Text Box 14"/>
          <p:cNvSpPr txBox="1">
            <a:spLocks noChangeArrowheads="1"/>
          </p:cNvSpPr>
          <p:nvPr/>
        </p:nvSpPr>
        <p:spPr bwMode="auto">
          <a:xfrm>
            <a:off x="2844800" y="2205038"/>
            <a:ext cx="12954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been</a:t>
            </a:r>
          </a:p>
        </p:txBody>
      </p:sp>
      <p:sp>
        <p:nvSpPr>
          <p:cNvPr id="227335" name="Text Box 15"/>
          <p:cNvSpPr txBox="1">
            <a:spLocks noChangeArrowheads="1"/>
          </p:cNvSpPr>
          <p:nvPr/>
        </p:nvSpPr>
        <p:spPr bwMode="auto">
          <a:xfrm>
            <a:off x="2268538" y="249237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seen</a:t>
            </a:r>
          </a:p>
        </p:txBody>
      </p:sp>
      <p:sp>
        <p:nvSpPr>
          <p:cNvPr id="227336" name="Text Box 16"/>
          <p:cNvSpPr txBox="1">
            <a:spLocks noChangeArrowheads="1"/>
          </p:cNvSpPr>
          <p:nvPr/>
        </p:nvSpPr>
        <p:spPr bwMode="auto">
          <a:xfrm>
            <a:off x="1765300" y="2854325"/>
            <a:ext cx="12954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went</a:t>
            </a:r>
          </a:p>
        </p:txBody>
      </p:sp>
      <p:sp>
        <p:nvSpPr>
          <p:cNvPr id="227337" name="Text Box 17"/>
          <p:cNvSpPr txBox="1">
            <a:spLocks noChangeArrowheads="1"/>
          </p:cNvSpPr>
          <p:nvPr/>
        </p:nvSpPr>
        <p:spPr bwMode="auto">
          <a:xfrm>
            <a:off x="1692275" y="3141663"/>
            <a:ext cx="12954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spend</a:t>
            </a:r>
          </a:p>
        </p:txBody>
      </p:sp>
      <p:sp>
        <p:nvSpPr>
          <p:cNvPr id="227338" name="Text Box 18"/>
          <p:cNvSpPr txBox="1">
            <a:spLocks noChangeArrowheads="1"/>
          </p:cNvSpPr>
          <p:nvPr/>
        </p:nvSpPr>
        <p:spPr bwMode="auto">
          <a:xfrm>
            <a:off x="3132138" y="3502025"/>
            <a:ext cx="12954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been</a:t>
            </a:r>
          </a:p>
        </p:txBody>
      </p:sp>
      <p:sp>
        <p:nvSpPr>
          <p:cNvPr id="227339" name="Text Box 19"/>
          <p:cNvSpPr txBox="1">
            <a:spLocks noChangeArrowheads="1"/>
          </p:cNvSpPr>
          <p:nvPr/>
        </p:nvSpPr>
        <p:spPr bwMode="auto">
          <a:xfrm>
            <a:off x="1908175" y="3789363"/>
            <a:ext cx="12954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to go</a:t>
            </a:r>
          </a:p>
        </p:txBody>
      </p:sp>
      <p:sp>
        <p:nvSpPr>
          <p:cNvPr id="227340" name="Text Box 20"/>
          <p:cNvSpPr txBox="1">
            <a:spLocks noChangeArrowheads="1"/>
          </p:cNvSpPr>
          <p:nvPr/>
        </p:nvSpPr>
        <p:spPr bwMode="auto">
          <a:xfrm>
            <a:off x="2555875" y="4076700"/>
            <a:ext cx="1296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going</a:t>
            </a:r>
          </a:p>
        </p:txBody>
      </p:sp>
      <p:sp>
        <p:nvSpPr>
          <p:cNvPr id="227341" name="Text Box 21"/>
          <p:cNvSpPr txBox="1">
            <a:spLocks noChangeArrowheads="1"/>
          </p:cNvSpPr>
          <p:nvPr/>
        </p:nvSpPr>
        <p:spPr bwMode="auto">
          <a:xfrm>
            <a:off x="3995738" y="4724400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to go</a:t>
            </a:r>
          </a:p>
        </p:txBody>
      </p:sp>
      <p:sp>
        <p:nvSpPr>
          <p:cNvPr id="227342" name="Text Box 22"/>
          <p:cNvSpPr txBox="1">
            <a:spLocks noChangeArrowheads="1"/>
          </p:cNvSpPr>
          <p:nvPr/>
        </p:nvSpPr>
        <p:spPr bwMode="auto">
          <a:xfrm>
            <a:off x="2700338" y="508476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</a:rPr>
              <a:t> </a:t>
            </a:r>
            <a:r>
              <a:rPr lang="en-US" altLang="zh-CN" sz="2000">
                <a:solidFill>
                  <a:srgbClr val="CC0000"/>
                </a:solidFill>
              </a:rPr>
              <a:t>visited</a:t>
            </a:r>
          </a:p>
        </p:txBody>
      </p:sp>
      <p:sp>
        <p:nvSpPr>
          <p:cNvPr id="227343" name="Text Box 23"/>
          <p:cNvSpPr txBox="1">
            <a:spLocks noChangeArrowheads="1"/>
          </p:cNvSpPr>
          <p:nvPr/>
        </p:nvSpPr>
        <p:spPr bwMode="auto">
          <a:xfrm>
            <a:off x="2916238" y="5373688"/>
            <a:ext cx="11699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CC0000"/>
                </a:solidFill>
              </a:rPr>
              <a:t>been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2273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2734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bldLvl="0" autoUpdateAnimBg="0"/>
      <p:bldP spid="227334" grpId="0" bldLvl="0" autoUpdateAnimBg="0"/>
      <p:bldP spid="227335" grpId="0" bldLvl="0" autoUpdateAnimBg="0"/>
      <p:bldP spid="227336" grpId="0" bldLvl="0" autoUpdateAnimBg="0"/>
      <p:bldP spid="227337" grpId="0" bldLvl="0" autoUpdateAnimBg="0"/>
      <p:bldP spid="227338" grpId="0" bldLvl="0" autoUpdateAnimBg="0"/>
      <p:bldP spid="227338" grpId="1" bldLvl="0" autoUpdateAnimBg="0"/>
      <p:bldP spid="227339" grpId="0" bldLvl="0" autoUpdateAnimBg="0"/>
      <p:bldP spid="227339" grpId="1" bldLvl="0" autoUpdateAnimBg="0"/>
      <p:bldP spid="227340" grpId="0" bldLvl="0" autoUpdateAnimBg="0"/>
      <p:bldP spid="227340" grpId="1" bldLvl="0" autoUpdateAnimBg="0"/>
      <p:bldP spid="227341" grpId="0" bldLvl="0" autoUpdateAnimBg="0"/>
      <p:bldP spid="227341" grpId="1" bldLvl="0" autoUpdateAnimBg="0"/>
      <p:bldP spid="227342" grpId="0" bldLvl="0" autoUpdateAnimBg="0"/>
      <p:bldP spid="227343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全屏显示(4:3)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方正舒体</vt:lpstr>
      <vt:lpstr>黑体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2017-10-22T05:24:00Z</dcterms:created>
  <dcterms:modified xsi:type="dcterms:W3CDTF">2023-01-16T20:00:00Z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7FF0B7B883674E3CAE34FB8ADF776D55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