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3" r:id="rId2"/>
    <p:sldId id="510" r:id="rId3"/>
    <p:sldId id="472" r:id="rId4"/>
    <p:sldId id="544" r:id="rId5"/>
    <p:sldId id="542" r:id="rId6"/>
    <p:sldId id="549" r:id="rId7"/>
    <p:sldId id="550" r:id="rId8"/>
    <p:sldId id="532" r:id="rId9"/>
    <p:sldId id="551" r:id="rId10"/>
    <p:sldId id="552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64400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869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三角形、平行四边形和梯形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等腰三角形和等边三角形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slide" Target="slide1.xml"/><Relationship Id="rId4" Type="http://schemas.openxmlformats.org/officeDocument/2006/relationships/image" Target="../media/image2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26.png"/><Relationship Id="rId12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slide" Target="slide2.xml"/><Relationship Id="rId4" Type="http://schemas.openxmlformats.org/officeDocument/2006/relationships/image" Target="../media/image14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635646"/>
            <a:ext cx="914400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等腰三角形和等边三角形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68676" y="629457"/>
            <a:ext cx="383181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三角形、平行四边形和梯形</a:t>
            </a:r>
            <a:endParaRPr lang="zh-CN" altLang="en-US" sz="24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1339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8773" y="1003429"/>
            <a:ext cx="8351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等腰三角形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的顶角是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70°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，那么它的一个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底角是（   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9512" y="1858923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等腰三角形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的一个底角是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35°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，它的顶角是（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79512" y="2787774"/>
            <a:ext cx="8632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厘米长的线可以围成边长是（   ）厘米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的等边三角形。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6110" y="4280713"/>
            <a:ext cx="7345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470112" y="987574"/>
            <a:ext cx="91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55°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868310" y="1822053"/>
            <a:ext cx="107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110°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508104" y="2787774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33415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71600" y="2147104"/>
            <a:ext cx="6768752" cy="17927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三角形按边分类可以分为：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等腰三角形和等边三角形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两条边相等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等腰三角形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三条边相等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等边三角形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2" cstate="email"/>
          <a:srcRect l="33567" t="18679" r="26844" b="15407"/>
          <a:stretch>
            <a:fillRect/>
          </a:stretch>
        </p:blipFill>
        <p:spPr bwMode="auto">
          <a:xfrm>
            <a:off x="6952113" y="3639956"/>
            <a:ext cx="712695" cy="9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262" y="987574"/>
            <a:ext cx="7777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量一量下面三角形每条边的长度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看看这些三角形有什么共同的特点。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3322" y="1524396"/>
            <a:ext cx="15319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699" y="1419622"/>
            <a:ext cx="128428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4219" y="1848246"/>
            <a:ext cx="27003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683568" y="3075806"/>
            <a:ext cx="5135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两条边相等的三角形是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等腰三角形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5629" y="3537769"/>
            <a:ext cx="120967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3088569" y="3723878"/>
            <a:ext cx="3715679" cy="763538"/>
          </a:xfrm>
          <a:prstGeom prst="wedgeRoundRectCallout">
            <a:avLst>
              <a:gd name="adj1" fmla="val 53255"/>
              <a:gd name="adj2" fmla="val 10756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上面等腰三角形的顶角和底角分别在哪里？指一指。</a:t>
            </a:r>
          </a:p>
        </p:txBody>
      </p:sp>
      <p:sp>
        <p:nvSpPr>
          <p:cNvPr id="1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3" cstate="email"/>
          <a:srcRect l="20121" t="17277" r="31326" b="8395"/>
          <a:stretch>
            <a:fillRect/>
          </a:stretch>
        </p:blipFill>
        <p:spPr bwMode="auto">
          <a:xfrm>
            <a:off x="7143845" y="4015880"/>
            <a:ext cx="467750" cy="5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4" cstate="email"/>
          <a:srcRect l="30952" t="15408" r="32073" b="15406"/>
          <a:stretch>
            <a:fillRect/>
          </a:stretch>
        </p:blipFill>
        <p:spPr bwMode="auto">
          <a:xfrm>
            <a:off x="3627808" y="3794651"/>
            <a:ext cx="434334" cy="64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5" cstate="email"/>
          <a:srcRect l="29085" t="24289" r="32446" b="14004"/>
          <a:stretch>
            <a:fillRect/>
          </a:stretch>
        </p:blipFill>
        <p:spPr bwMode="auto">
          <a:xfrm>
            <a:off x="1074736" y="3693859"/>
            <a:ext cx="472928" cy="6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534075" y="2886972"/>
            <a:ext cx="2281237" cy="170100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52837" y="2886972"/>
            <a:ext cx="2281238" cy="170100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2885385"/>
            <a:ext cx="2281237" cy="1702589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1038547"/>
            <a:ext cx="113188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2579985" y="1378272"/>
            <a:ext cx="268288" cy="136525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46698" y="1059185"/>
            <a:ext cx="11223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右箭头 12"/>
          <p:cNvSpPr/>
          <p:nvPr/>
        </p:nvSpPr>
        <p:spPr>
          <a:xfrm>
            <a:off x="4137323" y="1378272"/>
            <a:ext cx="266700" cy="136525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57998" y="1048072"/>
            <a:ext cx="7223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右箭头 14"/>
          <p:cNvSpPr/>
          <p:nvPr/>
        </p:nvSpPr>
        <p:spPr>
          <a:xfrm>
            <a:off x="5156498" y="1384622"/>
            <a:ext cx="266700" cy="134938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39085" y="1051247"/>
            <a:ext cx="9048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右箭头 16"/>
          <p:cNvSpPr/>
          <p:nvPr/>
        </p:nvSpPr>
        <p:spPr>
          <a:xfrm>
            <a:off x="6443960" y="1392560"/>
            <a:ext cx="266700" cy="136525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09073" y="1076647"/>
            <a:ext cx="1030287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标注 20"/>
          <p:cNvSpPr/>
          <p:nvPr/>
        </p:nvSpPr>
        <p:spPr>
          <a:xfrm>
            <a:off x="1403648" y="2962379"/>
            <a:ext cx="1825224" cy="731480"/>
          </a:xfrm>
          <a:prstGeom prst="wedgeRoundRectCallout">
            <a:avLst>
              <a:gd name="adj1" fmla="val -54261"/>
              <a:gd name="adj2" fmla="val 20048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等腰三角形的底角相等。</a:t>
            </a:r>
            <a:endParaRPr lang="zh-CN" altLang="en-US" sz="2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5613450" y="2945710"/>
            <a:ext cx="1982886" cy="1051190"/>
          </a:xfrm>
          <a:prstGeom prst="wedgeRoundRectCallout">
            <a:avLst>
              <a:gd name="adj1" fmla="val -2272"/>
              <a:gd name="adj2" fmla="val 59287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等腰三角形底边上的高在它的对称轴上。</a:t>
            </a:r>
          </a:p>
        </p:txBody>
      </p:sp>
      <p:sp>
        <p:nvSpPr>
          <p:cNvPr id="23" name="圆角矩形标注 22"/>
          <p:cNvSpPr/>
          <p:nvPr/>
        </p:nvSpPr>
        <p:spPr bwMode="auto">
          <a:xfrm>
            <a:off x="3252837" y="2945710"/>
            <a:ext cx="2170361" cy="717550"/>
          </a:xfrm>
          <a:prstGeom prst="wedgeRoundRectCallout">
            <a:avLst>
              <a:gd name="adj1" fmla="val -21442"/>
              <a:gd name="adj2" fmla="val 67720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等腰三角形是轴对称图形。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283718"/>
            <a:ext cx="406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等腰三角形还有哪些特征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1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1" grpId="0" animBg="1"/>
      <p:bldP spid="22" grpId="0" animBg="1"/>
      <p:bldP spid="2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3" cstate="email"/>
          <a:srcRect l="33567" t="18679" r="26844" b="15407"/>
          <a:stretch>
            <a:fillRect/>
          </a:stretch>
        </p:blipFill>
        <p:spPr bwMode="auto">
          <a:xfrm flipH="1">
            <a:off x="1043608" y="2432023"/>
            <a:ext cx="591967" cy="7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7544" y="483518"/>
            <a:ext cx="7218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量一量，下面三角形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条边的长度都相等吗？</a:t>
            </a:r>
          </a:p>
        </p:txBody>
      </p:sp>
      <p:sp>
        <p:nvSpPr>
          <p:cNvPr id="8" name="等腰三角形 7"/>
          <p:cNvSpPr/>
          <p:nvPr/>
        </p:nvSpPr>
        <p:spPr>
          <a:xfrm>
            <a:off x="1187624" y="1131590"/>
            <a:ext cx="1336675" cy="1152525"/>
          </a:xfrm>
          <a:prstGeom prst="triangl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3063281" y="1419622"/>
            <a:ext cx="5184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条边都相等的三角形是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等边三角形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，也叫作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正三角形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1855961" y="2533623"/>
            <a:ext cx="5597798" cy="473770"/>
          </a:xfrm>
          <a:prstGeom prst="wedgeRoundRectCallout">
            <a:avLst>
              <a:gd name="adj1" fmla="val -52315"/>
              <a:gd name="adj2" fmla="val 7051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你会像下面这样剪出一个等边三角形吗？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249414"/>
            <a:ext cx="11525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0932" y="3209727"/>
            <a:ext cx="12541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2244" y="3249414"/>
            <a:ext cx="12652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4669" y="3147814"/>
            <a:ext cx="12303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右箭头 14"/>
          <p:cNvSpPr/>
          <p:nvPr/>
        </p:nvSpPr>
        <p:spPr>
          <a:xfrm>
            <a:off x="2502644" y="3843139"/>
            <a:ext cx="268288" cy="136525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080619" y="3843139"/>
            <a:ext cx="268288" cy="136525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647482" y="3843139"/>
            <a:ext cx="266700" cy="136525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2" cstate="email"/>
          <a:srcRect l="20121" t="17277" r="31326" b="8395"/>
          <a:stretch>
            <a:fillRect/>
          </a:stretch>
        </p:blipFill>
        <p:spPr bwMode="auto">
          <a:xfrm>
            <a:off x="6905227" y="3764907"/>
            <a:ext cx="553056" cy="6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3" cstate="email"/>
          <a:srcRect l="30952" t="15408" r="32073" b="15406"/>
          <a:stretch>
            <a:fillRect/>
          </a:stretch>
        </p:blipFill>
        <p:spPr bwMode="auto">
          <a:xfrm>
            <a:off x="3779614" y="3747027"/>
            <a:ext cx="514357" cy="7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4" cstate="email"/>
          <a:srcRect l="29085" t="24289" r="32446" b="14004"/>
          <a:stretch>
            <a:fillRect/>
          </a:stretch>
        </p:blipFill>
        <p:spPr bwMode="auto">
          <a:xfrm>
            <a:off x="1242616" y="3723878"/>
            <a:ext cx="534051" cy="6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5" cstate="email"/>
          <a:srcRect l="33567" t="18679" r="26844" b="15407"/>
          <a:stretch>
            <a:fillRect/>
          </a:stretch>
        </p:blipFill>
        <p:spPr bwMode="auto">
          <a:xfrm flipH="1">
            <a:off x="2306323" y="632611"/>
            <a:ext cx="712695" cy="9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矩形 8"/>
          <p:cNvSpPr/>
          <p:nvPr/>
        </p:nvSpPr>
        <p:spPr>
          <a:xfrm>
            <a:off x="3419872" y="2690682"/>
            <a:ext cx="2386012" cy="17532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410744" y="627534"/>
            <a:ext cx="3609528" cy="837106"/>
          </a:xfrm>
          <a:prstGeom prst="wedgeRoundRectCallout">
            <a:avLst>
              <a:gd name="adj1" fmla="val -56145"/>
              <a:gd name="adj2" fmla="val 9629"/>
              <a:gd name="adj3" fmla="val 16667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把剪下的等边三角形折一折，你有什么发现？</a:t>
            </a: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703908"/>
            <a:ext cx="930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9359" y="1686446"/>
            <a:ext cx="9731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1621" y="1635646"/>
            <a:ext cx="927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9084" y="1651521"/>
            <a:ext cx="9794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右箭头 15"/>
          <p:cNvSpPr/>
          <p:nvPr/>
        </p:nvSpPr>
        <p:spPr>
          <a:xfrm>
            <a:off x="2838996" y="2057921"/>
            <a:ext cx="266700" cy="134937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718721" y="2064271"/>
            <a:ext cx="266700" cy="134937"/>
          </a:xfrm>
          <a:prstGeom prst="rightArrow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3563888" y="2816095"/>
            <a:ext cx="2127696" cy="706282"/>
          </a:xfrm>
          <a:prstGeom prst="wedgeRoundRectCallout">
            <a:avLst>
              <a:gd name="adj1" fmla="val -19478"/>
              <a:gd name="adj2" fmla="val 69763"/>
              <a:gd name="adj3" fmla="val 16667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等边三角形是轴对称图形。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805884" y="2685919"/>
            <a:ext cx="2222500" cy="17580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41809" y="2687508"/>
            <a:ext cx="2278063" cy="17564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5928122" y="2816095"/>
            <a:ext cx="1956246" cy="763767"/>
          </a:xfrm>
          <a:prstGeom prst="wedgeRoundRectCallout">
            <a:avLst>
              <a:gd name="adj1" fmla="val 17778"/>
              <a:gd name="adj2" fmla="val 64194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等边三角形有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条对称轴。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1403649" y="2811512"/>
            <a:ext cx="1944786" cy="768350"/>
          </a:xfrm>
          <a:prstGeom prst="wedgeRoundRectCallout">
            <a:avLst>
              <a:gd name="adj1" fmla="val -34882"/>
              <a:gd name="adj2" fmla="val 65192"/>
              <a:gd name="adj3" fmla="val 16667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等边三角形的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个角相等。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1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1008" y="932332"/>
            <a:ext cx="738664" cy="32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三角形的分类</a:t>
            </a:r>
          </a:p>
        </p:txBody>
      </p:sp>
      <p:sp>
        <p:nvSpPr>
          <p:cNvPr id="10" name="AutoShape 6"/>
          <p:cNvSpPr/>
          <p:nvPr/>
        </p:nvSpPr>
        <p:spPr bwMode="auto">
          <a:xfrm>
            <a:off x="1619250" y="1412875"/>
            <a:ext cx="474379" cy="2109143"/>
          </a:xfrm>
          <a:prstGeom prst="leftBrace">
            <a:avLst>
              <a:gd name="adj1" fmla="val 3610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67744" y="506235"/>
            <a:ext cx="7166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按角分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343140" y="2729577"/>
            <a:ext cx="7166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按边分</a:t>
            </a:r>
          </a:p>
        </p:txBody>
      </p:sp>
      <p:sp>
        <p:nvSpPr>
          <p:cNvPr id="13" name="AutoShape 9"/>
          <p:cNvSpPr/>
          <p:nvPr/>
        </p:nvSpPr>
        <p:spPr bwMode="auto">
          <a:xfrm>
            <a:off x="2959313" y="2729577"/>
            <a:ext cx="316543" cy="1267819"/>
          </a:xfrm>
          <a:prstGeom prst="leftBrace">
            <a:avLst>
              <a:gd name="adj1" fmla="val 1945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AutoShape 10"/>
          <p:cNvSpPr/>
          <p:nvPr/>
        </p:nvSpPr>
        <p:spPr bwMode="auto">
          <a:xfrm>
            <a:off x="2915816" y="506235"/>
            <a:ext cx="474379" cy="1640492"/>
          </a:xfrm>
          <a:prstGeom prst="leftBrace">
            <a:avLst>
              <a:gd name="adj1" fmla="val 25015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408504" y="411510"/>
            <a:ext cx="209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锐角三角形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直角三角形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钝角三角形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91556" y="2571750"/>
            <a:ext cx="430134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等腰三角形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等边三角形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400" dirty="0">
              <a:ea typeface="楷体_GB2312" panose="0201060903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等边三角形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48064" y="411510"/>
            <a:ext cx="3313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个角都是锐角）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1112426"/>
            <a:ext cx="3672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个角是直角）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48064" y="1707654"/>
            <a:ext cx="3384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（有一个角是钝角）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059832" y="3133298"/>
            <a:ext cx="5582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（有两边或三条边都相等的三角形）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131840" y="4194254"/>
            <a:ext cx="4474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条边都不相等的三角形）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560" y="1059582"/>
            <a:ext cx="7843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个等腰三角形的顶角是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度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的一个底角是多少度？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83568" y="1995686"/>
            <a:ext cx="2303462" cy="259238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Arc 6"/>
          <p:cNvSpPr>
            <a:spLocks noChangeArrowheads="1"/>
          </p:cNvSpPr>
          <p:nvPr/>
        </p:nvSpPr>
        <p:spPr bwMode="auto">
          <a:xfrm rot="5639290">
            <a:off x="1690043" y="2141736"/>
            <a:ext cx="285750" cy="425450"/>
          </a:xfrm>
          <a:custGeom>
            <a:avLst/>
            <a:gdLst>
              <a:gd name="T0" fmla="*/ 10252 w 21600"/>
              <a:gd name="T1" fmla="*/ -1 h 33718"/>
              <a:gd name="T2" fmla="*/ 21600 w 21600"/>
              <a:gd name="T3" fmla="*/ 19012 h 33718"/>
              <a:gd name="T4" fmla="*/ 15820 w 21600"/>
              <a:gd name="T5" fmla="*/ 33717 h 33718"/>
              <a:gd name="T6" fmla="*/ 10252 w 21600"/>
              <a:gd name="T7" fmla="*/ -1 h 33718"/>
              <a:gd name="T8" fmla="*/ 21600 w 21600"/>
              <a:gd name="T9" fmla="*/ 19012 h 33718"/>
              <a:gd name="T10" fmla="*/ 15820 w 21600"/>
              <a:gd name="T11" fmla="*/ 33717 h 33718"/>
              <a:gd name="T12" fmla="*/ 0 w 21600"/>
              <a:gd name="T13" fmla="*/ 19012 h 337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33718"/>
              <a:gd name="T23" fmla="*/ 21600 w 21600"/>
              <a:gd name="T24" fmla="*/ 33718 h 337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33718" fill="none">
                <a:moveTo>
                  <a:pt x="10252" y="-1"/>
                </a:moveTo>
                <a:cubicBezTo>
                  <a:pt x="17242" y="3769"/>
                  <a:pt x="21600" y="11070"/>
                  <a:pt x="21600" y="19012"/>
                </a:cubicBezTo>
                <a:cubicBezTo>
                  <a:pt x="21600" y="24467"/>
                  <a:pt x="19535" y="29721"/>
                  <a:pt x="15820" y="33717"/>
                </a:cubicBezTo>
              </a:path>
              <a:path w="21600" h="33718" stroke="0">
                <a:moveTo>
                  <a:pt x="10252" y="-1"/>
                </a:moveTo>
                <a:cubicBezTo>
                  <a:pt x="17242" y="3769"/>
                  <a:pt x="21600" y="11070"/>
                  <a:pt x="21600" y="19012"/>
                </a:cubicBezTo>
                <a:cubicBezTo>
                  <a:pt x="21600" y="24467"/>
                  <a:pt x="19535" y="29721"/>
                  <a:pt x="15820" y="33717"/>
                </a:cubicBezTo>
                <a:lnTo>
                  <a:pt x="0" y="1901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04293" y="2643386"/>
            <a:ext cx="93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/>
              <a:t>70</a:t>
            </a:r>
            <a:r>
              <a:rPr lang="en-US" altLang="zh-CN" sz="4000" b="1" baseline="50000" dirty="0"/>
              <a:t>0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31996" y="2586970"/>
            <a:ext cx="4889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180°- 70°=110°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110°÷ 2 =55</a:t>
            </a:r>
            <a:r>
              <a:rPr lang="en-US" altLang="zh-CN" sz="4000" dirty="0" smtClean="0"/>
              <a:t>°</a:t>
            </a:r>
            <a:endParaRPr lang="en-US" altLang="zh-CN" sz="4000" dirty="0"/>
          </a:p>
        </p:txBody>
      </p:sp>
      <p:grpSp>
        <p:nvGrpSpPr>
          <p:cNvPr id="14" name="Group 14"/>
          <p:cNvGrpSpPr/>
          <p:nvPr/>
        </p:nvGrpSpPr>
        <p:grpSpPr bwMode="auto">
          <a:xfrm>
            <a:off x="828030" y="3867349"/>
            <a:ext cx="1219200" cy="701675"/>
            <a:chOff x="720" y="3072"/>
            <a:chExt cx="768" cy="442"/>
          </a:xfrm>
        </p:grpSpPr>
        <p:sp>
          <p:nvSpPr>
            <p:cNvPr id="15" name="Arc 9"/>
            <p:cNvSpPr>
              <a:spLocks noChangeArrowheads="1"/>
            </p:cNvSpPr>
            <p:nvPr/>
          </p:nvSpPr>
          <p:spPr bwMode="auto">
            <a:xfrm>
              <a:off x="720" y="3360"/>
              <a:ext cx="96" cy="144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768" y="3072"/>
              <a:ext cx="7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/>
                <a:t>55</a:t>
              </a:r>
              <a:r>
                <a:rPr lang="en-US" altLang="zh-CN" sz="4000"/>
                <a:t>°</a:t>
              </a:r>
            </a:p>
          </p:txBody>
        </p:sp>
      </p:grpSp>
      <p:grpSp>
        <p:nvGrpSpPr>
          <p:cNvPr id="17" name="Group 15"/>
          <p:cNvGrpSpPr/>
          <p:nvPr/>
        </p:nvGrpSpPr>
        <p:grpSpPr bwMode="auto">
          <a:xfrm>
            <a:off x="1980555" y="3867349"/>
            <a:ext cx="1295400" cy="701675"/>
            <a:chOff x="1536" y="3072"/>
            <a:chExt cx="816" cy="442"/>
          </a:xfrm>
        </p:grpSpPr>
        <p:sp>
          <p:nvSpPr>
            <p:cNvPr id="18" name="Arc 11"/>
            <p:cNvSpPr>
              <a:spLocks noChangeArrowheads="1"/>
            </p:cNvSpPr>
            <p:nvPr/>
          </p:nvSpPr>
          <p:spPr bwMode="auto">
            <a:xfrm flipH="1">
              <a:off x="1968" y="3360"/>
              <a:ext cx="96" cy="144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536" y="3072"/>
              <a:ext cx="81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/>
                <a:t>55</a:t>
              </a:r>
              <a:r>
                <a:rPr lang="en-US" altLang="zh-CN" sz="4000"/>
                <a:t>°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289" y="546815"/>
            <a:ext cx="38886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等腰三角形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的一个底角是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度，求顶角的度数。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56868" y="483518"/>
            <a:ext cx="4319588" cy="14398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400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rc 6"/>
          <p:cNvSpPr>
            <a:spLocks noChangeArrowheads="1"/>
          </p:cNvSpPr>
          <p:nvPr/>
        </p:nvSpPr>
        <p:spPr bwMode="auto">
          <a:xfrm>
            <a:off x="4814068" y="1626518"/>
            <a:ext cx="144463" cy="287338"/>
          </a:xfrm>
          <a:custGeom>
            <a:avLst/>
            <a:gdLst>
              <a:gd name="T0" fmla="*/ -1 w 21600"/>
              <a:gd name="T1" fmla="*/ 0 h 21600"/>
              <a:gd name="T2" fmla="*/ 21600 w 21600"/>
              <a:gd name="T3" fmla="*/ 21600 h 21600"/>
              <a:gd name="T4" fmla="*/ -1 w 21600"/>
              <a:gd name="T5" fmla="*/ 0 h 21600"/>
              <a:gd name="T6" fmla="*/ 21600 w 21600"/>
              <a:gd name="T7" fmla="*/ 21600 h 21600"/>
              <a:gd name="T8" fmla="*/ 0 w 21600"/>
              <a:gd name="T9" fmla="*/ 2160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66468" y="1321718"/>
            <a:ext cx="93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35</a:t>
            </a:r>
            <a:r>
              <a:rPr lang="en-US" altLang="zh-CN" sz="4000" b="1" baseline="50000"/>
              <a:t>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83768" y="2499742"/>
            <a:ext cx="4572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35°× 2 =70°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/>
              <a:t>180°- 70°=110°</a:t>
            </a:r>
          </a:p>
        </p:txBody>
      </p:sp>
      <p:grpSp>
        <p:nvGrpSpPr>
          <p:cNvPr id="12" name="Group 25"/>
          <p:cNvGrpSpPr/>
          <p:nvPr/>
        </p:nvGrpSpPr>
        <p:grpSpPr bwMode="auto">
          <a:xfrm>
            <a:off x="5957068" y="635918"/>
            <a:ext cx="1447800" cy="701675"/>
            <a:chOff x="1584" y="2256"/>
            <a:chExt cx="912" cy="442"/>
          </a:xfrm>
        </p:grpSpPr>
        <p:sp>
          <p:nvSpPr>
            <p:cNvPr id="13" name="Freeform 23"/>
            <p:cNvSpPr>
              <a:spLocks noChangeArrowheads="1"/>
            </p:cNvSpPr>
            <p:nvPr/>
          </p:nvSpPr>
          <p:spPr bwMode="auto">
            <a:xfrm>
              <a:off x="1776" y="2259"/>
              <a:ext cx="277" cy="64"/>
            </a:xfrm>
            <a:custGeom>
              <a:avLst/>
              <a:gdLst>
                <a:gd name="T0" fmla="*/ 0 w 277"/>
                <a:gd name="T1" fmla="*/ 0 h 64"/>
                <a:gd name="T2" fmla="*/ 85 w 277"/>
                <a:gd name="T3" fmla="*/ 39 h 64"/>
                <a:gd name="T4" fmla="*/ 277 w 277"/>
                <a:gd name="T5" fmla="*/ 0 h 64"/>
                <a:gd name="T6" fmla="*/ 0 60000 65536"/>
                <a:gd name="T7" fmla="*/ 0 60000 65536"/>
                <a:gd name="T8" fmla="*/ 0 60000 65536"/>
                <a:gd name="T9" fmla="*/ 0 w 277"/>
                <a:gd name="T10" fmla="*/ 0 h 64"/>
                <a:gd name="T11" fmla="*/ 277 w 277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7" h="64">
                  <a:moveTo>
                    <a:pt x="0" y="0"/>
                  </a:moveTo>
                  <a:cubicBezTo>
                    <a:pt x="27" y="17"/>
                    <a:pt x="58" y="22"/>
                    <a:pt x="85" y="39"/>
                  </a:cubicBezTo>
                  <a:cubicBezTo>
                    <a:pt x="240" y="34"/>
                    <a:pt x="213" y="64"/>
                    <a:pt x="27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1584" y="2256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dirty="0"/>
                <a:t>110 </a:t>
              </a:r>
              <a:r>
                <a:rPr lang="en-US" altLang="zh-CN" sz="4000" dirty="0"/>
                <a:t>°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7035" y="555526"/>
            <a:ext cx="89741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厘米长的线，可以围成边长是几厘米的等边三角形？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9862" y="2643758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围一个边长是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厘米的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等边三角形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需要多少长的铁丝？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339628" y="1779662"/>
            <a:ext cx="4392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18÷3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6(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411760" y="3723878"/>
            <a:ext cx="3528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8×3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（厘米）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8" name="图片 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全屏显示(16:9)</PresentationFormat>
  <Paragraphs>86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2023-01-16T20:00:28Z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4267365CC300447896EDF73DA1F548D7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