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07" r:id="rId2"/>
    <p:sldId id="257" r:id="rId3"/>
    <p:sldId id="280" r:id="rId4"/>
    <p:sldId id="265" r:id="rId5"/>
    <p:sldId id="266" r:id="rId6"/>
    <p:sldId id="281" r:id="rId7"/>
    <p:sldId id="302" r:id="rId8"/>
    <p:sldId id="303" r:id="rId9"/>
    <p:sldId id="304" r:id="rId10"/>
    <p:sldId id="305" r:id="rId11"/>
    <p:sldId id="306" r:id="rId12"/>
    <p:sldId id="282" r:id="rId13"/>
    <p:sldId id="283" r:id="rId14"/>
    <p:sldId id="289" r:id="rId15"/>
    <p:sldId id="290" r:id="rId16"/>
    <p:sldId id="291" r:id="rId17"/>
    <p:sldId id="267" r:id="rId18"/>
    <p:sldId id="268" r:id="rId19"/>
    <p:sldId id="270" r:id="rId20"/>
    <p:sldId id="271" r:id="rId21"/>
    <p:sldId id="272" r:id="rId22"/>
    <p:sldId id="292" r:id="rId23"/>
    <p:sldId id="293" r:id="rId24"/>
    <p:sldId id="294" r:id="rId25"/>
    <p:sldId id="295" r:id="rId26"/>
    <p:sldId id="269" r:id="rId27"/>
    <p:sldId id="273" r:id="rId28"/>
    <p:sldId id="274" r:id="rId29"/>
    <p:sldId id="275" r:id="rId30"/>
    <p:sldId id="276" r:id="rId31"/>
    <p:sldId id="261" r:id="rId32"/>
    <p:sldId id="277" r:id="rId33"/>
    <p:sldId id="278" r:id="rId3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D6DCF8"/>
    <a:srgbClr val="A2E0F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3979" autoAdjust="0"/>
  </p:normalViewPr>
  <p:slideViewPr>
    <p:cSldViewPr snapToGrid="0">
      <p:cViewPr>
        <p:scale>
          <a:sx n="110" d="100"/>
          <a:sy n="110" d="100"/>
        </p:scale>
        <p:origin x="-1644" y="-6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27A0F29-5DC0-4542-944B-1408A7F4372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0E3645-4429-40F5-99EA-DD73C17590A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fld id="{C776EFDA-FD06-4024-9889-CA95B4DC36C0}" type="slidenum">
              <a:rPr lang="zh-CN" altLang="en-US" smtClean="0"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fld id="{25A98710-18B2-4D53-A9C3-AF5456087023}" type="slidenum">
              <a:rPr lang="zh-CN" altLang="en-US" smtClean="0"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B2C3E-AFDD-4ED8-B2EB-BBD0A59672A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C3D66-A7C7-4F1E-8D98-8EC76E262B1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3AB8AB-2271-45E8-822F-A9289D539D2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F3130-29D7-4FE2-AABD-86F7E7A8837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E4DA4B-1FFB-443E-A61F-7A605AD0198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CD8B1-60B6-42C7-96D0-A0B93185820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0C16BE-D110-4B61-AF02-8A3E8935F49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B6CFB-BC55-4A23-B928-FC79E94A366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C05EA3-A766-4884-A431-391CC1BAD4E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16FA5-A156-410B-A5D1-336DBBAEC7B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D09DAF-385E-42DB-BD7D-F1F0729E06A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7152-D161-45E8-AFB4-2F3400235C6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FDB7A0-60EE-455B-972C-FC398B242AB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3818A-C90A-49EF-8ED1-BDAB2CD37CA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C89FEB-B487-4628-B6F1-23C7E441661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FEA47-87A6-4CAB-A749-A0D74A5FF11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C97B0B-72CB-4AB7-8768-A986A6E59EA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A6A00-6BAC-40B4-B3C0-8CF25F85787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00072B-E1DE-4026-8788-65B1D323C2E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A6F3B-93D1-4772-AADE-90AED44CBA7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A7FFBB9E-731E-4300-B706-D675B152A22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8E017F90-9DD3-4C59-B396-BA152E6D773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75721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3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9</a:t>
            </a:r>
          </a:p>
          <a:p>
            <a:pPr algn="ctr" eaLnBrk="1" hangingPunct="1">
              <a:defRPr/>
            </a:pPr>
            <a:r>
              <a:rPr lang="en-US" altLang="zh-CN" sz="3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ever been to a museum?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12318" y="2383122"/>
            <a:ext cx="25193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996950" y="2139006"/>
            <a:ext cx="715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773" y="4010371"/>
            <a:ext cx="914222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16483" y="2899965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647700" y="466725"/>
            <a:ext cx="26368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such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与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so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265" name="Group 25"/>
          <p:cNvGraphicFramePr>
            <a:graphicFrameLocks noGrp="1"/>
          </p:cNvGraphicFramePr>
          <p:nvPr/>
        </p:nvGraphicFramePr>
        <p:xfrm>
          <a:off x="673100" y="1082675"/>
          <a:ext cx="7832725" cy="3108960"/>
        </p:xfrm>
        <a:graphic>
          <a:graphicData uri="http://schemas.openxmlformats.org/drawingml/2006/table">
            <a:tbl>
              <a:tblPr/>
              <a:tblGrid>
                <a:gridCol w="108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5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4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such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形容词，用来修饰名词；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常用搭配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: such + a /an +adj. +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可数名词单数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         such + adj. +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不可数名词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         such + adj. +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可数名词复数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so 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副词，用来修饰形容词或副词；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常用搭配：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so + adj. + a/an +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可数名词单数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           so + many/few/much/little +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可数名词复数或不可数名词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785938" y="1120775"/>
            <a:ext cx="6659562" cy="388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870075" y="1544638"/>
            <a:ext cx="1414463" cy="387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359150" y="1544638"/>
            <a:ext cx="5086350" cy="387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284538" y="1931988"/>
            <a:ext cx="5160962" cy="388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284538" y="2351088"/>
            <a:ext cx="5160962" cy="387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852613" y="2797175"/>
            <a:ext cx="6592887" cy="387350"/>
          </a:xfrm>
          <a:prstGeom prst="rect">
            <a:avLst/>
          </a:prstGeom>
          <a:solidFill>
            <a:srgbClr val="D6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852613" y="3184525"/>
            <a:ext cx="1506537" cy="388938"/>
          </a:xfrm>
          <a:prstGeom prst="rect">
            <a:avLst/>
          </a:prstGeom>
          <a:solidFill>
            <a:srgbClr val="D6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429000" y="3213100"/>
            <a:ext cx="5016500" cy="388938"/>
          </a:xfrm>
          <a:prstGeom prst="rect">
            <a:avLst/>
          </a:prstGeom>
          <a:solidFill>
            <a:srgbClr val="D6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449638" y="3573463"/>
            <a:ext cx="4995862" cy="387350"/>
          </a:xfrm>
          <a:prstGeom prst="rect">
            <a:avLst/>
          </a:prstGeom>
          <a:solidFill>
            <a:srgbClr val="D6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52613" y="3960813"/>
            <a:ext cx="6592887" cy="388937"/>
          </a:xfrm>
          <a:prstGeom prst="rect">
            <a:avLst/>
          </a:prstGeom>
          <a:solidFill>
            <a:srgbClr val="D6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1038" y="450850"/>
            <a:ext cx="7764462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rapid : (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，迅速的；快速的。副词形式为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rapidly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辨析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rapid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quick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fast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1285" name="Group 21"/>
          <p:cNvGraphicFramePr>
            <a:graphicFrameLocks noGrp="1"/>
          </p:cNvGraphicFramePr>
          <p:nvPr/>
        </p:nvGraphicFramePr>
        <p:xfrm>
          <a:off x="642938" y="2197100"/>
          <a:ext cx="7867650" cy="2391764"/>
        </p:xfrm>
        <a:graphic>
          <a:graphicData uri="http://schemas.openxmlformats.org/drawingml/2006/table">
            <a:tbl>
              <a:tblPr/>
              <a:tblGrid>
                <a:gridCol w="120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9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fast</a:t>
                      </a:r>
                      <a:endParaRPr kumimoji="0" lang="zh-CN" altLang="en-U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quick</a:t>
                      </a:r>
                      <a:endParaRPr kumimoji="0" lang="zh-CN" altLang="en-U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rapid</a:t>
                      </a:r>
                      <a:endParaRPr kumimoji="0" lang="zh-CN" altLang="en-U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854200" y="2247900"/>
            <a:ext cx="6599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快的，一般指物体的运动速度快，常用来形容交通工具跑得快，钟表走得快，人的速度快等。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854200" y="3113088"/>
            <a:ext cx="6599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迅速的，快的；强调行动敏捷，反应迅速。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854200" y="3608388"/>
            <a:ext cx="65992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快的，指动作本身，意义比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quick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强。表速度之快往往可与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fast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通用，但它多指运动本身。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5925650" y="897532"/>
            <a:ext cx="2744564" cy="181938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422275" y="715963"/>
            <a:ext cx="8212138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Amy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I’ve recently been to a very </a:t>
            </a:r>
          </a:p>
          <a:p>
            <a:pPr eaLnBrk="1" hangingPunct="1"/>
            <a:r>
              <a:rPr lang="en-US" altLang="zh-CN" sz="2600" b="1" u="sng">
                <a:latin typeface="Times New Roman" panose="02020603050405020304" pitchFamily="18" charset="0"/>
                <a:ea typeface="黑体" panose="02010609060101010101" pitchFamily="49" charset="-122"/>
              </a:rPr>
              <a:t>unusual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museum in India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the 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International Museum of Toilets. I 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just couldn’t believe my eyes when I 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saw so many different kinds of toilets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there. The museum teaches people about the history and development of toilets. It also encourages governments and social groups to think about ways to </a:t>
            </a:r>
            <a:r>
              <a:rPr lang="en-US" altLang="zh-CN" sz="2600" b="1" u="sng">
                <a:latin typeface="Times New Roman" panose="02020603050405020304" pitchFamily="18" charset="0"/>
                <a:ea typeface="黑体" panose="02010609060101010101" pitchFamily="49" charset="-122"/>
              </a:rPr>
              <a:t>improve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toilets in the future. 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606800" y="3657600"/>
            <a:ext cx="4233863" cy="11128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+mj-lt"/>
                <a:ea typeface="+mj-ea"/>
              </a:rPr>
              <a:t>encourage </a:t>
            </a:r>
            <a:r>
              <a:rPr lang="zh-CN" altLang="en-US" sz="2400" b="1" dirty="0">
                <a:latin typeface="+mj-lt"/>
                <a:ea typeface="+mj-ea"/>
              </a:rPr>
              <a:t>及物动词，鼓励。</a:t>
            </a:r>
            <a:endParaRPr lang="en-US" altLang="zh-CN" sz="2400" b="1" dirty="0">
              <a:latin typeface="+mj-lt"/>
              <a:ea typeface="+mj-ea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+mj-lt"/>
                <a:ea typeface="+mj-ea"/>
              </a:rPr>
              <a:t>encourage sb. to do </a:t>
            </a:r>
            <a:r>
              <a:rPr lang="en-US" altLang="zh-CN" sz="2400" b="1" dirty="0" err="1">
                <a:latin typeface="+mj-lt"/>
                <a:ea typeface="+mj-ea"/>
              </a:rPr>
              <a:t>sth</a:t>
            </a:r>
            <a:r>
              <a:rPr lang="en-US" altLang="zh-CN" sz="2400" b="1" dirty="0">
                <a:latin typeface="+mj-lt"/>
                <a:ea typeface="+mj-ea"/>
              </a:rPr>
              <a:t>.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+mj-lt"/>
                <a:ea typeface="+mj-ea"/>
              </a:rPr>
              <a:t>鼓励某人去做某事</a:t>
            </a:r>
            <a:r>
              <a:rPr lang="en-US" altLang="zh-CN" sz="2400" b="1" dirty="0">
                <a:latin typeface="+mj-lt"/>
                <a:ea typeface="+mj-ea"/>
              </a:rPr>
              <a:t> 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722813" y="3557588"/>
            <a:ext cx="1557337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659126" y="692440"/>
            <a:ext cx="2753416" cy="20053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61950" y="692150"/>
            <a:ext cx="8505825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Linlin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Last year I went to the                           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Hangzhou National Tea Museum.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It’s a relaxing and </a:t>
            </a:r>
            <a:r>
              <a:rPr lang="en-US" altLang="zh-CN" sz="2600" b="1" u="sng">
                <a:latin typeface="Times New Roman" panose="02020603050405020304" pitchFamily="18" charset="0"/>
                <a:ea typeface="黑体" panose="02010609060101010101" pitchFamily="49" charset="-122"/>
              </a:rPr>
              <a:t>peaceful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place  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near a lake. The tea art perfor- 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mances show how to make a perfect cup of tea with beautiful tea sets. Watching the tea preparation is just as enjoyable as drinking the tea itself.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I’ve finally realized why my grandpa loves drinking tea and collecting tea sets.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1150" y="271463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87"/>
          <p:cNvSpPr>
            <a:spLocks noChangeArrowheads="1"/>
          </p:cNvSpPr>
          <p:nvPr/>
        </p:nvSpPr>
        <p:spPr bwMode="auto">
          <a:xfrm>
            <a:off x="1022350" y="474663"/>
            <a:ext cx="318293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52438" y="1295400"/>
            <a:ext cx="8113712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1. The tea art performances show how to make a perfect cup of tea with beautiful tea sets.    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茶艺表演展示了如何用漂亮的茶具沏出一杯完美的茶。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4500" y="2798763"/>
            <a:ext cx="77771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how to make a perfect cup of tea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是“疑问词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动词不定式”结构，作动词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show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的宾语。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36675" y="638175"/>
            <a:ext cx="43449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疑问代词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what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who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which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93813" y="1484313"/>
            <a:ext cx="4410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疑问副词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where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when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how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右大括号 4"/>
          <p:cNvSpPr/>
          <p:nvPr/>
        </p:nvSpPr>
        <p:spPr>
          <a:xfrm>
            <a:off x="5638800" y="871538"/>
            <a:ext cx="219075" cy="949325"/>
          </a:xfrm>
          <a:prstGeom prst="rightBrac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22950" y="1079500"/>
            <a:ext cx="22082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接动词不定式</a:t>
            </a:r>
          </a:p>
        </p:txBody>
      </p:sp>
      <p:sp>
        <p:nvSpPr>
          <p:cNvPr id="8" name="右大括号 7"/>
          <p:cNvSpPr/>
          <p:nvPr/>
        </p:nvSpPr>
        <p:spPr>
          <a:xfrm rot="5400000">
            <a:off x="4464844" y="-1116806"/>
            <a:ext cx="447675" cy="6684963"/>
          </a:xfrm>
          <a:prstGeom prst="rightBrac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60588" y="2492375"/>
            <a:ext cx="5094287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此结构的动词不定式短语可在句中作主语、宾语、表语等成分。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0200" y="3440113"/>
            <a:ext cx="85613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例：如何拯救我们的家园对我们来说是一个重大的问题。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How to save our homeland is a big problem for us.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95300" y="1944688"/>
            <a:ext cx="8113713" cy="196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动名词短语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watching the tea preparation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在句中作主语。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动名词（短语）作主语时，谓语动词常用第三人称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单数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形式。（由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and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连接的两个或两个以上的动名词（短语）作主语时，谓语动词则用复数形式。）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65138" y="447675"/>
            <a:ext cx="81740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2. Watching the tea preparation is just as enjoyable as drinking the tea itself.     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观看沏茶的过程就和喝茶本身一样令人愉快。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096963" y="279400"/>
            <a:ext cx="7534275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Read the article again and answer the following questions.             </a:t>
            </a:r>
            <a:r>
              <a:rPr lang="en-US" altLang="zh-CN" sz="2800" b="1" dirty="0"/>
              <a:t>        </a:t>
            </a:r>
            <a:endParaRPr lang="zh-CN" altLang="en-US" sz="2800" b="1" dirty="0"/>
          </a:p>
        </p:txBody>
      </p:sp>
      <p:grpSp>
        <p:nvGrpSpPr>
          <p:cNvPr id="17411" name="组合 4"/>
          <p:cNvGrpSpPr/>
          <p:nvPr/>
        </p:nvGrpSpPr>
        <p:grpSpPr bwMode="auto">
          <a:xfrm>
            <a:off x="392113" y="53181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7414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608013" y="1420813"/>
            <a:ext cx="8108950" cy="345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1. What does Ken say about the American Computer </a:t>
            </a: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 Museum?</a:t>
            </a: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2. What can we learn at the International Museum of </a:t>
            </a: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 Toilets?</a:t>
            </a: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3. Why is the Hangzhou National Tea Museum a nice </a:t>
            </a: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 place to enjoy tea?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3"/>
          <p:cNvSpPr>
            <a:spLocks noChangeArrowheads="1"/>
          </p:cNvSpPr>
          <p:nvPr/>
        </p:nvSpPr>
        <p:spPr bwMode="auto">
          <a:xfrm>
            <a:off x="536575" y="552450"/>
            <a:ext cx="7661275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1. What does Ken say about the American Computer   </a:t>
            </a:r>
          </a:p>
          <a:p>
            <a:pPr>
              <a:lnSpc>
                <a:spcPct val="14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 Museum?</a:t>
            </a:r>
          </a:p>
        </p:txBody>
      </p:sp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536575" y="1765300"/>
            <a:ext cx="811530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   Key says that : (a) it is the most interesting museum he has ever been to; (b) it has information about different computers and who invented them, and (c) he learned that there was a special computer that plays chess better than humans.</a:t>
            </a:r>
            <a:endParaRPr lang="en-US" altLang="zh-CN" sz="2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"/>
          <p:cNvSpPr>
            <a:spLocks noChangeArrowheads="1"/>
          </p:cNvSpPr>
          <p:nvPr/>
        </p:nvSpPr>
        <p:spPr bwMode="auto">
          <a:xfrm>
            <a:off x="536575" y="527050"/>
            <a:ext cx="766127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600" b="1" dirty="0">
                <a:latin typeface="Times New Roman" panose="02020603050405020304" pitchFamily="18" charset="0"/>
              </a:rPr>
              <a:t>2. What can we learn at the International Museum of </a:t>
            </a:r>
          </a:p>
          <a:p>
            <a:r>
              <a:rPr lang="en-US" altLang="zh-CN" sz="2600" b="1" dirty="0">
                <a:latin typeface="Times New Roman" panose="02020603050405020304" pitchFamily="18" charset="0"/>
              </a:rPr>
              <a:t>    Toilets?</a:t>
            </a:r>
          </a:p>
        </p:txBody>
      </p:sp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536575" y="1333500"/>
            <a:ext cx="81153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   We can learn about the history and development of </a:t>
            </a:r>
          </a:p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   toilets.</a:t>
            </a:r>
          </a:p>
        </p:txBody>
      </p:sp>
      <p:sp>
        <p:nvSpPr>
          <p:cNvPr id="19460" name="矩形 3"/>
          <p:cNvSpPr>
            <a:spLocks noChangeArrowheads="1"/>
          </p:cNvSpPr>
          <p:nvPr/>
        </p:nvSpPr>
        <p:spPr bwMode="auto">
          <a:xfrm>
            <a:off x="536575" y="2327275"/>
            <a:ext cx="766127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latin typeface="Times New Roman" panose="02020603050405020304" pitchFamily="18" charset="0"/>
              </a:rPr>
              <a:t>3. Why is the Hangzhou National Tea Museum a nice </a:t>
            </a:r>
          </a:p>
          <a:p>
            <a:r>
              <a:rPr lang="en-US" altLang="zh-CN" sz="2600" b="1">
                <a:latin typeface="Times New Roman" panose="02020603050405020304" pitchFamily="18" charset="0"/>
              </a:rPr>
              <a:t>    place to enjoy tea?</a:t>
            </a:r>
          </a:p>
        </p:txBody>
      </p:sp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501650" y="3197225"/>
            <a:ext cx="81153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   It is a nice place to enjoy tea because it is located in a </a:t>
            </a:r>
          </a:p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   relaxing and peaceful place near a lake. Watching tea </a:t>
            </a:r>
          </a:p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   art performances is also enjoyable.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5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" y="1285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901700" y="331788"/>
            <a:ext cx="2384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Lead-in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758825" y="850900"/>
            <a:ext cx="76771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Where is the most interesting place you have been to?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Share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your experience with others.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5213" y="1938338"/>
            <a:ext cx="3154362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8063" y="1903413"/>
            <a:ext cx="319881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25525" y="4348163"/>
            <a:ext cx="32527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computer museum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38875" y="4357688"/>
            <a:ext cx="842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zoo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203325" y="531813"/>
            <a:ext cx="753427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Which of the underlined words in the passage have the following meanings? </a:t>
            </a:r>
            <a:endParaRPr lang="zh-CN" altLang="en-US" sz="2800" b="1"/>
          </a:p>
        </p:txBody>
      </p:sp>
      <p:grpSp>
        <p:nvGrpSpPr>
          <p:cNvPr id="20483" name="组合 4"/>
          <p:cNvGrpSpPr/>
          <p:nvPr/>
        </p:nvGrpSpPr>
        <p:grpSpPr bwMode="auto">
          <a:xfrm>
            <a:off x="365125" y="701675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20497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68313" y="2046288"/>
            <a:ext cx="3663950" cy="492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make (something) better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3288" y="2049463"/>
            <a:ext cx="908050" cy="4921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quite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363" y="2779713"/>
            <a:ext cx="2190750" cy="4921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become better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3288" y="2786063"/>
            <a:ext cx="962025" cy="4921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made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363" y="3490913"/>
            <a:ext cx="1778000" cy="49212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uncommon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3288" y="3608388"/>
            <a:ext cx="982662" cy="4921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quick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30700" y="2049463"/>
            <a:ext cx="1360488" cy="492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improve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5250" y="2830513"/>
            <a:ext cx="1746250" cy="4937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progressed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1338" y="3613150"/>
            <a:ext cx="1317625" cy="4937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unusual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00900" y="2046288"/>
            <a:ext cx="1370013" cy="4921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peaceful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1063" y="2790825"/>
            <a:ext cx="1408112" cy="4921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invented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0900" y="3608388"/>
            <a:ext cx="963613" cy="4921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rapid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4"/>
          <p:cNvSpPr>
            <a:spLocks noChangeArrowheads="1"/>
          </p:cNvSpPr>
          <p:nvPr/>
        </p:nvSpPr>
        <p:spPr bwMode="auto">
          <a:xfrm>
            <a:off x="363538" y="254000"/>
            <a:ext cx="3330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200" b="1">
                <a:solidFill>
                  <a:srgbClr val="0000FF"/>
                </a:solidFill>
              </a:rPr>
              <a:t>Grammar Focus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55613" y="838200"/>
          <a:ext cx="8274050" cy="3932239"/>
        </p:xfrm>
        <a:graphic>
          <a:graphicData uri="http://schemas.openxmlformats.org/drawingml/2006/table">
            <a:tbl>
              <a:tblPr/>
              <a:tblGrid>
                <a:gridCol w="337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0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9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Have you ever been to a science museum?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5" marR="91445" marT="45724" marB="45724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I’ve been to a science museum. / No, I’ve never been to a science museum.</a:t>
                      </a:r>
                    </a:p>
                  </a:txBody>
                  <a:tcPr marL="91445" marR="91445" marT="45724" marB="45724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Have you ever visited the space museum?</a:t>
                      </a:r>
                    </a:p>
                  </a:txBody>
                  <a:tcPr marL="91445" marR="91445" marT="45724" marB="45724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 have. I went there last year. / No, I haven’t.</a:t>
                      </a:r>
                    </a:p>
                  </a:txBody>
                  <a:tcPr marL="91445" marR="91445" marT="45724" marB="45724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I’ve been to the art museum many times.</a:t>
                      </a:r>
                    </a:p>
                  </a:txBody>
                  <a:tcPr marL="91445" marR="91445" marT="45724" marB="45724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Me, too. And I’ve also visited the nature museum.</a:t>
                      </a:r>
                    </a:p>
                  </a:txBody>
                  <a:tcPr marL="91445" marR="91445" marT="45724" marB="45724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I’ve never been to 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water park.</a:t>
                      </a:r>
                    </a:p>
                  </a:txBody>
                  <a:tcPr marL="91445" marR="91445" marT="45724" marB="45724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 neither.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5" marR="91445" marT="45724" marB="45724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933825" y="890588"/>
            <a:ext cx="4702175" cy="11382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890963" y="3084513"/>
            <a:ext cx="4702175" cy="755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890963" y="2174875"/>
            <a:ext cx="4787900" cy="776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890963" y="3922713"/>
            <a:ext cx="4787900" cy="7762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46413" y="347663"/>
            <a:ext cx="3275012" cy="554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+mj-ea"/>
                <a:ea typeface="+mj-ea"/>
              </a:rPr>
              <a:t>现在完成时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Ⅱ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en-US" sz="3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552450" y="957263"/>
            <a:ext cx="4454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现在完成时表示经历的用法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23900" y="1476375"/>
            <a:ext cx="786765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现在完成时常用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have been to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（去过），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ever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（曾经），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never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（从没）等表示经历。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8175" y="2554288"/>
            <a:ext cx="8013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have / has been to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表示去过某地，可以与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never, ever, just, once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等连用。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3900" y="3582988"/>
            <a:ext cx="76866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Mr. Smith has ever been to China three times.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史密斯先生曾去过中国三次。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8175" y="509588"/>
            <a:ext cx="8013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ever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常用于现在完成时的一般疑问句中，放在主语之后，过去分词之前。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23900" y="1536700"/>
            <a:ext cx="76866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Have you ever visited the Palace Museum?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你曾参观过故宫博物馆吗？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35000" y="2640013"/>
            <a:ext cx="8013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never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表示否定，用在助动词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/ has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之后，过去分词之前。表示否定的简短回答可以用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neither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2313" y="3668713"/>
            <a:ext cx="7685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I have never been to Hong Kong.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我从来没去过香港。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793750" y="750888"/>
            <a:ext cx="7400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2.have/ has been to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/ has gone to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的用法区别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27075" y="1549400"/>
          <a:ext cx="7545388" cy="2513013"/>
        </p:xfrm>
        <a:graphic>
          <a:graphicData uri="http://schemas.openxmlformats.org/drawingml/2006/table">
            <a:tbl>
              <a:tblPr/>
              <a:tblGrid>
                <a:gridCol w="17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have/ has been to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2" marR="91442"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have / has gone to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441575" y="1579563"/>
            <a:ext cx="58404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意为“去过某地”，表示去过某地，现在已经回来了，通常与表示次数的状语连用，如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twice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several times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ever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never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449513" y="2855913"/>
            <a:ext cx="5840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意为“去了某地”，表示到某地去了，强调说话时去某地的人不在场（可能在途中，也可能已到达）。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060450" y="836613"/>
            <a:ext cx="73850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She __________ Europe twice.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He __________ England.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65288" y="908050"/>
            <a:ext cx="18621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has been to 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71625" y="1389063"/>
            <a:ext cx="18605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has gone to 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429250" y="862013"/>
            <a:ext cx="25304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（已经回来了）</a:t>
            </a:r>
            <a:endParaRPr lang="en-US" altLang="zh-CN" sz="26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632325" y="1357313"/>
            <a:ext cx="28638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（现在不在这里）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9738" y="2047875"/>
            <a:ext cx="80486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：若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have/ has been to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have / has gone to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后接副词，则省略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60450" y="3109913"/>
            <a:ext cx="68199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He has been abroad many times.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他多次出国。</a:t>
            </a:r>
            <a:endParaRPr lang="en-US" altLang="zh-CN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He has gone home.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他回家去了。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228725" y="677863"/>
            <a:ext cx="75358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Put the correct forms of the verbs in the blanks. </a:t>
            </a:r>
            <a:endParaRPr lang="zh-CN" altLang="en-US" sz="2800" b="1"/>
          </a:p>
        </p:txBody>
      </p:sp>
      <p:grpSp>
        <p:nvGrpSpPr>
          <p:cNvPr id="26627" name="组合 4"/>
          <p:cNvGrpSpPr/>
          <p:nvPr/>
        </p:nvGrpSpPr>
        <p:grpSpPr bwMode="auto">
          <a:xfrm>
            <a:off x="447675" y="67786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26634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4a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5125" y="1366838"/>
            <a:ext cx="8474075" cy="313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1. A: Do you want _________ (come) to the space museum?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 B: No, I’ve already ______ (be) there three times.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2. A: Have you ______ (see) the robots at the science 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      museum?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 B: Yes, I ______ (go) there last weekend.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3084513" y="1370372"/>
            <a:ext cx="14620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to come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556000" y="2297112"/>
            <a:ext cx="990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been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2586831" y="2836504"/>
            <a:ext cx="107009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seen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106612" y="3845524"/>
            <a:ext cx="9604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went</a:t>
            </a:r>
            <a:endParaRPr lang="en-US" altLang="zh-CN" sz="2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12738" y="288925"/>
            <a:ext cx="8831262" cy="4169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3. A: Let’s ______ (spend) the day at the zoo.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B: Well, I’ve already _____ (be) there a couple of times,  but I’m happy ______ (go) again.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4. A: How about _______ (go) to the art museum? There  are some special German paintings there right now.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B: Sure. When do you want ______ (go)? 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5. A: Have you ever ________ (visit) the history museum?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B: No, I’ve never _____ (be) there.</a:t>
            </a: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900238" y="284163"/>
            <a:ext cx="1196645" cy="52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spend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509962" y="802496"/>
            <a:ext cx="1635125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been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3060700" y="2017711"/>
            <a:ext cx="1101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going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2377282" y="1455947"/>
            <a:ext cx="1366837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to go</a:t>
            </a:r>
            <a:endParaRPr lang="en-US" altLang="zh-CN" sz="2400" dirty="0" smtClean="0">
              <a:latin typeface="+mj-lt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727575" y="3132138"/>
            <a:ext cx="1130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to go</a:t>
            </a:r>
            <a:endParaRPr lang="en-US" altLang="zh-CN" sz="2400" dirty="0" smtClean="0">
              <a:latin typeface="+mj-lt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333750" y="3727450"/>
            <a:ext cx="11826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visited</a:t>
            </a:r>
            <a:endParaRPr lang="en-US" altLang="zh-CN" sz="2400" dirty="0" smtClean="0">
              <a:latin typeface="+mj-lt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160713" y="4291013"/>
            <a:ext cx="1166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been</a:t>
            </a:r>
            <a:endParaRPr lang="en-US" altLang="zh-CN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228725" y="220663"/>
            <a:ext cx="7535863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Fill in the blanks with the correct forms of the verbs in brackets.</a:t>
            </a:r>
          </a:p>
        </p:txBody>
      </p:sp>
      <p:grpSp>
        <p:nvGrpSpPr>
          <p:cNvPr id="28675" name="组合 4"/>
          <p:cNvGrpSpPr/>
          <p:nvPr/>
        </p:nvGrpSpPr>
        <p:grpSpPr bwMode="auto">
          <a:xfrm>
            <a:off x="447675" y="428625"/>
            <a:ext cx="838200" cy="584200"/>
            <a:chOff x="449580" y="517058"/>
            <a:chExt cx="838200" cy="584775"/>
          </a:xfrm>
        </p:grpSpPr>
        <p:sp>
          <p:nvSpPr>
            <p:cNvPr id="5" name="椭圆 4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28682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4b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01650" y="1274763"/>
            <a:ext cx="8262938" cy="343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+mj-lt"/>
                <a:cs typeface="Times New Roman" panose="02020603050405020304" pitchFamily="18" charset="0"/>
              </a:rPr>
              <a:t>Most of us __________ (see) Mickey Mouse, Donald Duck and other famous Disney characters in cartoons before. But have you ever ______ (be) to Disneyland? Disneyland ______ (be) an amusement park with a special theme — Disney characters and movies. There ______ (be) many exciting rides, lovely restaurants and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68525" y="1377950"/>
            <a:ext cx="1808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have seen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434907" y="2297186"/>
            <a:ext cx="904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been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54288" y="3003550"/>
            <a:ext cx="6116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j-lt"/>
              </a:rPr>
              <a:t>is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55649" y="3877484"/>
            <a:ext cx="773113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2"/>
          <p:cNvSpPr>
            <a:spLocks noChangeArrowheads="1"/>
          </p:cNvSpPr>
          <p:nvPr/>
        </p:nvSpPr>
        <p:spPr bwMode="auto">
          <a:xfrm>
            <a:off x="469900" y="304800"/>
            <a:ext cx="8294688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fantastic gift shops there. You can also ______ (see) the Disney characters walking around the park. And have you ever _______ (hear) of a Disney Cruise? This _____ (be) a boat ride with a Disney theme. You can ______ (take) a ride on the boat for several days and eat and sleep on it. On the boat, you can ______ (shop) and have Disney parties before you ______ (arrive) at the Disney island.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132513" y="387350"/>
            <a:ext cx="6445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see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87538" y="1485900"/>
            <a:ext cx="1114425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heard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727950" y="1485900"/>
            <a:ext cx="493713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is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102475" y="2049463"/>
            <a:ext cx="871538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take</a:t>
            </a:r>
            <a:endParaRPr lang="en-US" altLang="zh-CN" sz="2600" dirty="0" smtClean="0">
              <a:latin typeface="+mj-lt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243513" y="3113088"/>
            <a:ext cx="87153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shop</a:t>
            </a:r>
            <a:endParaRPr lang="en-US" altLang="zh-CN" sz="2600" dirty="0" smtClean="0">
              <a:latin typeface="+mj-lt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164013" y="3719513"/>
            <a:ext cx="106203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arrive</a:t>
            </a:r>
            <a:endParaRPr lang="en-US" altLang="zh-CN" sz="2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1625" y="835025"/>
            <a:ext cx="4579938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2400" y="835025"/>
            <a:ext cx="3497263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6213" y="3675063"/>
            <a:ext cx="22891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space museum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02300" y="3744913"/>
            <a:ext cx="25574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history museum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082675" y="290513"/>
            <a:ext cx="75342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</a:rPr>
              <a:t>Answer the survey questions and then ask your partner. </a:t>
            </a:r>
          </a:p>
        </p:txBody>
      </p:sp>
      <p:grpSp>
        <p:nvGrpSpPr>
          <p:cNvPr id="30723" name="组合 4"/>
          <p:cNvGrpSpPr/>
          <p:nvPr/>
        </p:nvGrpSpPr>
        <p:grpSpPr bwMode="auto">
          <a:xfrm>
            <a:off x="396875" y="392113"/>
            <a:ext cx="838200" cy="584200"/>
            <a:chOff x="449580" y="571086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30755" name="TextBox 3"/>
            <p:cNvSpPr txBox="1">
              <a:spLocks noChangeArrowheads="1"/>
            </p:cNvSpPr>
            <p:nvPr/>
          </p:nvSpPr>
          <p:spPr bwMode="auto">
            <a:xfrm>
              <a:off x="502920" y="571086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4c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6" name="Group 67"/>
          <p:cNvGraphicFramePr>
            <a:graphicFrameLocks noGrp="1"/>
          </p:cNvGraphicFramePr>
          <p:nvPr/>
        </p:nvGraphicFramePr>
        <p:xfrm>
          <a:off x="396875" y="1387475"/>
          <a:ext cx="8393113" cy="3286126"/>
        </p:xfrm>
        <a:graphic>
          <a:graphicData uri="http://schemas.openxmlformats.org/drawingml/2006/table">
            <a:tbl>
              <a:tblPr/>
              <a:tblGrid>
                <a:gridCol w="416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2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Have you ever...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You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Your partner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been to another province in China?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lost something important?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788" y="793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87"/>
          <p:cNvSpPr>
            <a:spLocks noChangeArrowheads="1"/>
          </p:cNvSpPr>
          <p:nvPr/>
        </p:nvSpPr>
        <p:spPr bwMode="auto">
          <a:xfrm>
            <a:off x="915988" y="282575"/>
            <a:ext cx="1919287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8613" y="731838"/>
            <a:ext cx="8539342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 smtClean="0">
                <a:latin typeface="+mj-lt"/>
              </a:rPr>
              <a:t>1.</a:t>
            </a:r>
            <a:r>
              <a:rPr lang="en-US" altLang="zh-CN" sz="2400" b="1" dirty="0" smtClean="0">
                <a:latin typeface="+mj-lt"/>
              </a:rPr>
              <a:t>— I’m sorry to keep you waiting.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—Oh, not at all. I just ____ here.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A. have been    B. had been    C. was     D. am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2. She encouraged him ____ to her.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A. talk      B. talks     C. talking      D. to talk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3. My mother often encourages me ____ English as much 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 as possible.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</a:rPr>
              <a:t>   A. speak    B. speaks    C. speaking      D. to speak      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44938" y="1304925"/>
            <a:ext cx="714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600" b="1" dirty="0" smtClean="0">
                <a:solidFill>
                  <a:srgbClr val="FF0000"/>
                </a:solidFill>
                <a:latin typeface="+mj-lt"/>
              </a:rPr>
              <a:t>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89575" y="3381375"/>
            <a:ext cx="7143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02063" y="2339975"/>
            <a:ext cx="7143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  <p:bldP spid="5" grpId="1" bldLvl="0" autoUpdateAnimBg="0"/>
      <p:bldP spid="6" grpId="0" bldLvl="0" autoUpdateAnimBg="0"/>
      <p:bldP spid="7" grpId="0" bldLvl="0" autoUpdateAnimBg="0"/>
      <p:bldP spid="7" grpId="1" bldLvl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3363" y="395288"/>
            <a:ext cx="8609012" cy="477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4. The suitcase looks too heavy for the lady to carry. Let’s go to help her, ______?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A. will you     B. won’t you   C. shall we      D. do we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5.As we all have grown up, we should learn to look after  _____.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A. ourselves      B. us     C. myself      D. we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6. _____ you ever _____ to Africa?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A. Have; gone   B. Have; been   C. Do; go   D. Were; going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14638" y="968375"/>
            <a:ext cx="714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31850" y="3579813"/>
            <a:ext cx="7143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22313" y="2541588"/>
            <a:ext cx="7143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3" grpId="1" bldLvl="0" autoUpdateAnimBg="0"/>
      <p:bldP spid="4" grpId="0" bldLvl="0" autoUpdateAnimBg="0"/>
      <p:bldP spid="5" grpId="0" bldLvl="0" autoUpdateAnimBg="0"/>
      <p:bldP spid="5" grpId="1" bldLvl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2"/>
          <p:cNvSpPr>
            <a:spLocks noChangeArrowheads="1"/>
          </p:cNvSpPr>
          <p:nvPr/>
        </p:nvSpPr>
        <p:spPr bwMode="auto">
          <a:xfrm>
            <a:off x="457200" y="763588"/>
            <a:ext cx="7935913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7. The teachers encouraged many students __________</a:t>
            </a: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 (take) part in the sports meeting.</a:t>
            </a: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8. It’s ___________ (believable) that he can finish the  </a:t>
            </a: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 work in such a short time!</a:t>
            </a: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9. Few people _______ (know) him, did they?</a:t>
            </a: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10. It’s _____ _____ nice day today!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0" y="823913"/>
            <a:ext cx="11557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 take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33500" y="1870075"/>
            <a:ext cx="1984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unbelievable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19375" y="2908300"/>
            <a:ext cx="9445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knew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93850" y="3417888"/>
            <a:ext cx="1500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      a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6038" y="385763"/>
            <a:ext cx="76123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+mj-lt"/>
              </a:rPr>
              <a:t>Three students talk about the most interesting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+mj-lt"/>
              </a:rPr>
              <a:t>museums they have ever been to. Read the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+mj-lt"/>
              </a:rPr>
              <a:t>magazine article and answer the questions. </a:t>
            </a:r>
          </a:p>
        </p:txBody>
      </p:sp>
      <p:grpSp>
        <p:nvGrpSpPr>
          <p:cNvPr id="4099" name="组合 4"/>
          <p:cNvGrpSpPr/>
          <p:nvPr/>
        </p:nvGrpSpPr>
        <p:grpSpPr bwMode="auto">
          <a:xfrm>
            <a:off x="515938" y="730250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4104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76275" y="1905000"/>
            <a:ext cx="7848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</a:rPr>
              <a:t>1. Which three museums do the students talk about?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69975" y="2535238"/>
            <a:ext cx="7564438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They talk about the American Computer Museum,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International Museum of Toilets, and the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Hangzhou National Tea Museum.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52438" y="528638"/>
            <a:ext cx="8181975" cy="93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</a:rPr>
              <a:t>2. What do you think is the most interesting thing about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</a:rPr>
              <a:t>    each museum?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19113" y="1403350"/>
            <a:ext cx="8401050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1) the American Computer Museum</a:t>
            </a:r>
            <a:r>
              <a:rPr lang="en-US" altLang="zh-CN" sz="2600" b="1" dirty="0">
                <a:solidFill>
                  <a:srgbClr val="FF0000"/>
                </a:solidFill>
              </a:rPr>
              <a:t>— 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special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computer that can play chess even better than humans.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2) the International Museum of Toilets</a:t>
            </a:r>
            <a:r>
              <a:rPr lang="en-US" altLang="zh-CN" sz="2600" b="1" dirty="0">
                <a:solidFill>
                  <a:srgbClr val="FF0000"/>
                </a:solidFill>
              </a:rPr>
              <a:t>—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many different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kinds of toilets.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3) the Hangzhou National Tea Museum</a:t>
            </a:r>
            <a:r>
              <a:rPr lang="en-US" altLang="zh-CN" sz="2600" b="1" dirty="0">
                <a:solidFill>
                  <a:srgbClr val="FF0000"/>
                </a:solidFill>
              </a:rPr>
              <a:t>—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tea art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performances.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5900459" y="721431"/>
            <a:ext cx="2820725" cy="20018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58763" y="333375"/>
            <a:ext cx="8393112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Ken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The most interesting museum 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I’ve ever been to is the American 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Computer Museum. They have 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information about different computers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and who </a:t>
            </a:r>
            <a:r>
              <a:rPr lang="en-US" altLang="zh-CN" sz="2600" b="1" u="sng">
                <a:latin typeface="Times New Roman" panose="02020603050405020304" pitchFamily="18" charset="0"/>
                <a:ea typeface="黑体" panose="02010609060101010101" pitchFamily="49" charset="-122"/>
              </a:rPr>
              <a:t>invented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them. The old 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computers were much bigger. It’s</a:t>
            </a:r>
          </a:p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unbelievable that technology has </a:t>
            </a:r>
            <a:r>
              <a:rPr lang="en-US" altLang="zh-CN" sz="2600" b="1" u="sng">
                <a:latin typeface="Times New Roman" panose="02020603050405020304" pitchFamily="18" charset="0"/>
                <a:ea typeface="黑体" panose="02010609060101010101" pitchFamily="49" charset="-122"/>
              </a:rPr>
              <a:t>progressed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in such a </a:t>
            </a:r>
            <a:r>
              <a:rPr lang="en-US" altLang="zh-CN" sz="2600" b="1" u="sng">
                <a:latin typeface="Times New Roman" panose="02020603050405020304" pitchFamily="18" charset="0"/>
                <a:ea typeface="黑体" panose="02010609060101010101" pitchFamily="49" charset="-122"/>
              </a:rPr>
              <a:t>rapid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way! I’ve also learned that there was a special computer. It could play chess even better than humans. I wonder how much more computers will be able to do in the future.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54013" y="1949450"/>
            <a:ext cx="167322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圆角矩形 4"/>
          <p:cNvSpPr/>
          <p:nvPr/>
        </p:nvSpPr>
        <p:spPr>
          <a:xfrm>
            <a:off x="174625" y="2078038"/>
            <a:ext cx="5529263" cy="169068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+mj-lt"/>
              </a:rPr>
              <a:t>information (</a:t>
            </a:r>
            <a:r>
              <a:rPr lang="en-US" altLang="zh-CN" sz="2400" b="1" i="1" dirty="0" err="1">
                <a:latin typeface="+mj-lt"/>
              </a:rPr>
              <a:t>uc.n</a:t>
            </a:r>
            <a:r>
              <a:rPr lang="en-US" altLang="zh-CN" sz="2400" b="1" i="1" dirty="0">
                <a:latin typeface="+mj-lt"/>
              </a:rPr>
              <a:t>.) </a:t>
            </a:r>
            <a:r>
              <a:rPr lang="zh-CN" altLang="en-US" sz="2400" b="1" dirty="0">
                <a:latin typeface="+mj-ea"/>
                <a:ea typeface="+mj-ea"/>
              </a:rPr>
              <a:t>意为“信息”，指通过各种途径获得的任何关于某人或某物的信息。</a:t>
            </a:r>
            <a:endParaRPr lang="en-US" altLang="zh-CN" sz="2400" b="1" dirty="0">
              <a:latin typeface="+mj-ea"/>
              <a:ea typeface="+mj-ea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+mj-ea"/>
                <a:ea typeface="+mj-ea"/>
              </a:rPr>
              <a:t>一条信息：</a:t>
            </a:r>
            <a:r>
              <a:rPr lang="en-US" altLang="zh-CN" sz="2400" b="1" dirty="0">
                <a:latin typeface="+mj-lt"/>
                <a:ea typeface="+mj-ea"/>
              </a:rPr>
              <a:t>a piece of information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2101850" y="1949450"/>
            <a:ext cx="83661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圆角矩形 8"/>
          <p:cNvSpPr/>
          <p:nvPr/>
        </p:nvSpPr>
        <p:spPr>
          <a:xfrm>
            <a:off x="1430338" y="404813"/>
            <a:ext cx="3017837" cy="12430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+mj-lt"/>
                <a:ea typeface="+mj-ea"/>
              </a:rPr>
              <a:t>information</a:t>
            </a:r>
            <a:r>
              <a:rPr lang="zh-CN" altLang="en-US" sz="2400" b="1" dirty="0">
                <a:latin typeface="+mj-lt"/>
                <a:ea typeface="+mj-ea"/>
              </a:rPr>
              <a:t>与介词</a:t>
            </a:r>
            <a:r>
              <a:rPr lang="en-US" altLang="zh-CN" sz="2400" b="1" dirty="0">
                <a:latin typeface="+mj-lt"/>
                <a:ea typeface="+mj-ea"/>
              </a:rPr>
              <a:t>about</a:t>
            </a:r>
            <a:r>
              <a:rPr lang="zh-CN" altLang="en-US" sz="2400" b="1" dirty="0">
                <a:latin typeface="+mj-lt"/>
                <a:ea typeface="+mj-ea"/>
              </a:rPr>
              <a:t>连用，表示“关于</a:t>
            </a:r>
            <a:r>
              <a:rPr lang="en-US" altLang="zh-CN" sz="2400" b="1" dirty="0">
                <a:latin typeface="+mj-ea"/>
                <a:ea typeface="+mj-ea"/>
              </a:rPr>
              <a:t>……</a:t>
            </a:r>
            <a:r>
              <a:rPr lang="zh-CN" altLang="en-US" sz="2400" b="1" dirty="0">
                <a:latin typeface="+mj-lt"/>
                <a:ea typeface="+mj-ea"/>
              </a:rPr>
              <a:t>的信息”</a:t>
            </a:r>
            <a:endParaRPr lang="en-US" altLang="zh-CN" sz="2400" b="1" dirty="0">
              <a:latin typeface="+mj-lt"/>
              <a:ea typeface="+mj-ea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616700" y="3152775"/>
            <a:ext cx="136048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圆角矩形 16"/>
          <p:cNvSpPr/>
          <p:nvPr/>
        </p:nvSpPr>
        <p:spPr>
          <a:xfrm>
            <a:off x="5453063" y="4437063"/>
            <a:ext cx="3017837" cy="5286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+mj-lt"/>
                <a:ea typeface="+mj-ea"/>
              </a:rPr>
              <a:t>定语从句修饰</a:t>
            </a:r>
            <a:r>
              <a:rPr lang="en-US" altLang="zh-CN" sz="2400" b="1" dirty="0">
                <a:latin typeface="+mj-lt"/>
                <a:ea typeface="+mj-ea"/>
              </a:rPr>
              <a:t>more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3833813" y="4359275"/>
            <a:ext cx="4013200" cy="158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>
          <a:xfrm>
            <a:off x="6137275" y="3238500"/>
            <a:ext cx="2466975" cy="5302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+mj-lt"/>
                <a:ea typeface="+mj-ea"/>
              </a:rPr>
              <a:t>以如此快的方式</a:t>
            </a:r>
            <a:endParaRPr lang="en-US" altLang="zh-CN" sz="2400" b="1" dirty="0">
              <a:latin typeface="+mj-lt"/>
              <a:ea typeface="+mj-ea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354013" y="3573463"/>
            <a:ext cx="1360487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1" animBg="1"/>
      <p:bldP spid="17" grpId="0" animBg="1"/>
      <p:bldP spid="17" grpId="1" animBg="1"/>
      <p:bldP spid="22" grpId="0" animBg="1"/>
      <p:bldP spid="2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1150" y="201613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87"/>
          <p:cNvSpPr>
            <a:spLocks noChangeArrowheads="1"/>
          </p:cNvSpPr>
          <p:nvPr/>
        </p:nvSpPr>
        <p:spPr bwMode="auto">
          <a:xfrm>
            <a:off x="1022350" y="404813"/>
            <a:ext cx="318293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7172" name="矩形 4"/>
          <p:cNvSpPr>
            <a:spLocks noChangeArrowheads="1"/>
          </p:cNvSpPr>
          <p:nvPr/>
        </p:nvSpPr>
        <p:spPr bwMode="auto">
          <a:xfrm>
            <a:off x="708025" y="952500"/>
            <a:ext cx="794385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1. It’s 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unbelievable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that technology has 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progressed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in 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 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rapid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way! </a:t>
            </a:r>
            <a:endParaRPr lang="zh-CN" altLang="en-US" dirty="0"/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841375" y="2066925"/>
            <a:ext cx="75501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unbelievable: (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adj.)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难以置信的；不真实的。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反义词：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believable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（可信的）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720725" y="3243263"/>
            <a:ext cx="7931150" cy="100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拓展：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believe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）相信；认为。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We believe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后接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that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引导的从句需注意否定转移。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9400" y="403225"/>
            <a:ext cx="8364538" cy="425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progress: ( </a:t>
            </a:r>
            <a:r>
              <a:rPr lang="en-US" altLang="zh-CN" sz="2600" b="1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v.&amp; n.</a:t>
            </a: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进步；进展。</a:t>
            </a:r>
            <a:endParaRPr lang="en-US" altLang="zh-CN" sz="26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固定搭配： </a:t>
            </a:r>
            <a:r>
              <a:rPr lang="en-US" altLang="zh-CN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make progress    </a:t>
            </a:r>
            <a:r>
              <a:rPr lang="zh-CN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取得进步，取得进展</a:t>
            </a:r>
            <a:endParaRPr lang="en-US" altLang="zh-CN" sz="2600" b="1" dirty="0" smtClean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例</a:t>
            </a: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如果你想进步，你就得更加努力学习。</a:t>
            </a:r>
            <a:endParaRPr lang="en-US" altLang="zh-CN" sz="26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If you want to make progress, you must work hard.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</a:t>
            </a:r>
            <a:r>
              <a:rPr lang="en-US" altLang="zh-CN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make progress in …  </a:t>
            </a:r>
            <a:r>
              <a:rPr lang="zh-CN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600" b="1" dirty="0" smtClean="0">
                <a:solidFill>
                  <a:srgbClr val="0000FF"/>
                </a:solidFill>
                <a:latin typeface="+mj-ea"/>
                <a:ea typeface="+mj-ea"/>
              </a:rPr>
              <a:t>……</a:t>
            </a:r>
            <a:r>
              <a:rPr lang="zh-CN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方面取得进步</a:t>
            </a:r>
            <a:r>
              <a:rPr lang="en-US" altLang="zh-CN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600" b="1" dirty="0" smtClean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老师希望我能在科学方面取得进步。</a:t>
            </a:r>
            <a:endParaRPr lang="en-US" altLang="zh-CN" sz="26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The teacher hopes that I can make progress in 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science.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60388" y="908050"/>
            <a:ext cx="8031162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such : (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这样的，这种，用来修饰名词（名词前可带形容词，也可不带）。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如果修饰可数名词单数，其后面需加不定冠词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 / an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例：我们对这样的事情感兴趣。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We are interested in such things.              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2368</Words>
  <Application>Microsoft Office PowerPoint</Application>
  <PresentationFormat>全屏显示(16:9)</PresentationFormat>
  <Paragraphs>251</Paragraphs>
  <Slides>33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0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2023-01-16T20:01:10Z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64FEF8F53DF7471683D95508B3213A5A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