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9F7B83A-CC3E-483C-9EA6-38CBD157D33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5A80E7B-67F2-4843-82C9-CDF3597C681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80E7B-67F2-4843-82C9-CDF3597C681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00B05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5" r="1" b="78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84769" y="1078288"/>
            <a:ext cx="5320232" cy="2510812"/>
            <a:chOff x="752564" y="2356559"/>
            <a:chExt cx="4557018" cy="2510812"/>
          </a:xfrm>
        </p:grpSpPr>
        <p:sp>
          <p:nvSpPr>
            <p:cNvPr id="7" name="文本框 6"/>
            <p:cNvSpPr txBox="1"/>
            <p:nvPr/>
          </p:nvSpPr>
          <p:spPr>
            <a:xfrm>
              <a:off x="1499032" y="2356559"/>
              <a:ext cx="32560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8000" b="1" dirty="0">
                  <a:solidFill>
                    <a:srgbClr val="00B05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8000" b="1" dirty="0">
                  <a:solidFill>
                    <a:srgbClr val="00B050"/>
                  </a:solidFill>
                  <a:cs typeface="+mn-ea"/>
                  <a:sym typeface="+mn-lt"/>
                </a:rPr>
                <a:t>绿</a:t>
              </a:r>
              <a:r>
                <a:rPr lang="en-US" altLang="zh-CN" sz="8000" b="1" dirty="0">
                  <a:solidFill>
                    <a:srgbClr val="00B050"/>
                  </a:solidFill>
                  <a:cs typeface="+mn-ea"/>
                  <a:sym typeface="+mn-lt"/>
                </a:rPr>
                <a:t>》</a:t>
              </a:r>
              <a:endPara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487465" y="32955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“叉”又里加一点。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独体结构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交叉   </a:t>
            </a:r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晚会上的歌舞和时装表演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交叉进行。</a:t>
            </a:r>
          </a:p>
        </p:txBody>
      </p:sp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又</a:t>
            </a:r>
          </a:p>
        </p:txBody>
      </p:sp>
      <p:graphicFrame>
        <p:nvGraphicFramePr>
          <p:cNvPr id="24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叉</a:t>
            </a:r>
          </a:p>
        </p:txBody>
      </p:sp>
      <p:sp>
        <p:nvSpPr>
          <p:cNvPr id="26" name="文本框 27"/>
          <p:cNvSpPr txBox="1"/>
          <p:nvPr/>
        </p:nvSpPr>
        <p:spPr>
          <a:xfrm>
            <a:off x="2061593" y="1930815"/>
            <a:ext cx="11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chā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“挥”左窄右宽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指挥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马戏团的驯兽员能让动物听从人的指挥。</a:t>
            </a: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扌</a:t>
            </a:r>
          </a:p>
        </p:txBody>
      </p:sp>
      <p:graphicFrame>
        <p:nvGraphicFramePr>
          <p:cNvPr id="16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挥</a:t>
            </a:r>
          </a:p>
        </p:txBody>
      </p:sp>
      <p:sp>
        <p:nvSpPr>
          <p:cNvPr id="18" name="文本框 27"/>
          <p:cNvSpPr txBox="1"/>
          <p:nvPr/>
        </p:nvSpPr>
        <p:spPr>
          <a:xfrm>
            <a:off x="2061593" y="1930815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huī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06869" y="3114862"/>
            <a:ext cx="9864331" cy="2579104"/>
            <a:chOff x="1561672" y="2251832"/>
            <a:chExt cx="8178229" cy="2579104"/>
          </a:xfrm>
        </p:grpSpPr>
        <p:sp>
          <p:nvSpPr>
            <p:cNvPr id="20" name="文本框 1"/>
            <p:cNvSpPr txBox="1"/>
            <p:nvPr/>
          </p:nvSpPr>
          <p:spPr>
            <a:xfrm>
              <a:off x="1658641" y="2251832"/>
              <a:ext cx="7721661" cy="2579104"/>
            </a:xfrm>
            <a:prstGeom prst="rect">
              <a:avLst/>
            </a:prstGeom>
            <a:noFill/>
            <a:ln w="9525">
              <a:noFill/>
              <a:prstDash val="sys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诗歌描述了春天到处都是绿色,树木大地中的小草在春风的春拂下来回摆动,风是绿的,水是绿的,世界充满了绿。绿是生命的颜色,是生命的象征。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圆角矩形 42"/>
            <p:cNvSpPr/>
            <p:nvPr/>
          </p:nvSpPr>
          <p:spPr>
            <a:xfrm>
              <a:off x="1561672" y="2270589"/>
              <a:ext cx="8178229" cy="2332233"/>
            </a:xfrm>
            <a:prstGeom prst="roundRect">
              <a:avLst/>
            </a:prstGeom>
            <a:ln w="1905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619290" y="2076202"/>
            <a:ext cx="8915122" cy="64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自由读课文，说说这首诗歌的内容。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知识梳理</a:t>
            </a:r>
          </a:p>
        </p:txBody>
      </p:sp>
      <p:sp>
        <p:nvSpPr>
          <p:cNvPr id="7" name="矩形 6"/>
          <p:cNvSpPr/>
          <p:nvPr/>
        </p:nvSpPr>
        <p:spPr>
          <a:xfrm>
            <a:off x="929308" y="1520772"/>
            <a:ext cx="6340197" cy="680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读诗歌，说说各小节的主要内容。</a:t>
            </a:r>
          </a:p>
        </p:txBody>
      </p:sp>
      <p:sp>
        <p:nvSpPr>
          <p:cNvPr id="8" name="矩形 7"/>
          <p:cNvSpPr/>
          <p:nvPr/>
        </p:nvSpPr>
        <p:spPr>
          <a:xfrm>
            <a:off x="976648" y="2603078"/>
            <a:ext cx="6245518" cy="3354760"/>
          </a:xfrm>
          <a:prstGeom prst="rect">
            <a:avLst/>
          </a:prstGeom>
          <a:ln w="12700" cmpd="sng">
            <a:solidFill>
              <a:srgbClr val="0000FF"/>
            </a:solidFill>
            <a:prstDash val="dashDot"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第一节：写眼前铺满绿色。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第二节：写绿色的丰富，深浅浓淡。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第三节：写整个自然空间充满了绿色。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第四节：写绿色聚集重叠的形态。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第五节：写绿色在风中飘动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3225800"/>
            <a:ext cx="3931007" cy="262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1155365" y="1701200"/>
            <a:ext cx="6625303" cy="671594"/>
          </a:xfrm>
          <a:prstGeom prst="rect">
            <a:avLst/>
          </a:prstGeom>
          <a:noFill/>
          <a:ln w="9525"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有感情朗读诗的第一节，感受绿的整体美。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1252798" y="2862989"/>
            <a:ext cx="6155734" cy="183024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好像绿色的墨水瓶倒翻了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到处是绿的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43"/>
          <p:cNvSpPr/>
          <p:nvPr/>
        </p:nvSpPr>
        <p:spPr>
          <a:xfrm>
            <a:off x="1305442" y="3990450"/>
            <a:ext cx="1137684" cy="63795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17823" y="4947371"/>
            <a:ext cx="1275908" cy="659219"/>
            <a:chOff x="2424223" y="5603358"/>
            <a:chExt cx="1275908" cy="659219"/>
          </a:xfrm>
        </p:grpSpPr>
        <p:sp>
          <p:nvSpPr>
            <p:cNvPr id="12" name="圆角矩形标注 44"/>
            <p:cNvSpPr/>
            <p:nvPr/>
          </p:nvSpPr>
          <p:spPr>
            <a:xfrm>
              <a:off x="2424223" y="5603358"/>
              <a:ext cx="1275908" cy="659219"/>
            </a:xfrm>
            <a:prstGeom prst="wedgeRoundRectCallout">
              <a:avLst>
                <a:gd name="adj1" fmla="val -42687"/>
                <a:gd name="adj2" fmla="val -88971"/>
                <a:gd name="adj3" fmla="val 16667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45"/>
            <p:cNvSpPr txBox="1"/>
            <p:nvPr/>
          </p:nvSpPr>
          <p:spPr>
            <a:xfrm>
              <a:off x="2541181" y="5677786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处处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68" y="3147815"/>
            <a:ext cx="3692114" cy="246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4" name="文本框 4"/>
          <p:cNvSpPr txBox="1"/>
          <p:nvPr/>
        </p:nvSpPr>
        <p:spPr>
          <a:xfrm>
            <a:off x="901699" y="1240536"/>
            <a:ext cx="9988551" cy="113505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 anchor="t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这节诗写春天的世界“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到处都是绿的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”，你能说说“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到处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”是哪些地方吗？（至少写两处）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2150476" y="54199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山坡</a:t>
            </a:r>
          </a:p>
        </p:txBody>
      </p:sp>
      <p:sp>
        <p:nvSpPr>
          <p:cNvPr id="20" name="TextBox 50"/>
          <p:cNvSpPr txBox="1"/>
          <p:nvPr/>
        </p:nvSpPr>
        <p:spPr>
          <a:xfrm>
            <a:off x="5560129" y="54199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河畔</a:t>
            </a:r>
          </a:p>
        </p:txBody>
      </p:sp>
      <p:sp>
        <p:nvSpPr>
          <p:cNvPr id="23" name="TextBox 52"/>
          <p:cNvSpPr txBox="1"/>
          <p:nvPr/>
        </p:nvSpPr>
        <p:spPr>
          <a:xfrm>
            <a:off x="8867224" y="54199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田野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6" y="2853201"/>
            <a:ext cx="3133725" cy="208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37" y="2853202"/>
            <a:ext cx="2582189" cy="208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25" y="2853201"/>
            <a:ext cx="3133725" cy="208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文本框 5"/>
          <p:cNvSpPr txBox="1"/>
          <p:nvPr/>
        </p:nvSpPr>
        <p:spPr>
          <a:xfrm>
            <a:off x="1107556" y="1389434"/>
            <a:ext cx="9069571" cy="6689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有感情朗读诗的第二节，感受绿色的丰富。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2815584"/>
            <a:ext cx="4713768" cy="304698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到哪儿去找这么多的绿：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墨绿、浅绿、嫩绿、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翠绿、淡绿、粉绿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绿得发黑、绿得出奇；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2" y="1604795"/>
            <a:ext cx="4946442" cy="546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803" y="2300704"/>
            <a:ext cx="1968500" cy="913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6"/>
          <p:cNvSpPr/>
          <p:nvPr/>
        </p:nvSpPr>
        <p:spPr>
          <a:xfrm>
            <a:off x="1605101" y="3350840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墨绿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0286" y="2271855"/>
            <a:ext cx="1917700" cy="913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矩形 8"/>
          <p:cNvSpPr/>
          <p:nvPr/>
        </p:nvSpPr>
        <p:spPr>
          <a:xfrm>
            <a:off x="4340910" y="3295702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浅绿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6892" y="2242784"/>
            <a:ext cx="1955800" cy="9416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3" name="矩形 12"/>
          <p:cNvSpPr/>
          <p:nvPr/>
        </p:nvSpPr>
        <p:spPr>
          <a:xfrm>
            <a:off x="6743204" y="3259693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嫩绿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52016" y="2265644"/>
            <a:ext cx="1930400" cy="895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5" name="矩形 14"/>
          <p:cNvSpPr/>
          <p:nvPr/>
        </p:nvSpPr>
        <p:spPr>
          <a:xfrm>
            <a:off x="9515342" y="3262424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翠绿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9125" y="4436815"/>
            <a:ext cx="2006600" cy="801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98541" y="4446341"/>
            <a:ext cx="1930400" cy="782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8" name="矩形 17"/>
          <p:cNvSpPr/>
          <p:nvPr/>
        </p:nvSpPr>
        <p:spPr>
          <a:xfrm>
            <a:off x="2939720" y="5325739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淡绿</a:t>
            </a:r>
          </a:p>
        </p:txBody>
      </p:sp>
      <p:sp>
        <p:nvSpPr>
          <p:cNvPr id="19" name="矩形 18"/>
          <p:cNvSpPr/>
          <p:nvPr/>
        </p:nvSpPr>
        <p:spPr>
          <a:xfrm>
            <a:off x="5853961" y="5325739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粉绿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20" name="矩形 19"/>
          <p:cNvSpPr/>
          <p:nvPr/>
        </p:nvSpPr>
        <p:spPr>
          <a:xfrm>
            <a:off x="1240464" y="2115902"/>
            <a:ext cx="4713768" cy="304698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到哪儿去找这么多的绿：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墨绿、浅绿、嫩绿、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翠绿、淡绿、粉绿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绿得发黑、绿得出奇； </a:t>
            </a:r>
          </a:p>
        </p:txBody>
      </p:sp>
      <p:sp>
        <p:nvSpPr>
          <p:cNvPr id="21" name="矩形 20"/>
          <p:cNvSpPr/>
          <p:nvPr/>
        </p:nvSpPr>
        <p:spPr>
          <a:xfrm>
            <a:off x="6790956" y="1838688"/>
            <a:ext cx="4019107" cy="39005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朗读本节诗，语气可以稍微平淡一点，语速放慢，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绿得发黑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重读，语速稍快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绿得出奇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语速放慢，表现作者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惊讶、难以置信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的情感。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10" name="矩形 9"/>
          <p:cNvSpPr/>
          <p:nvPr/>
        </p:nvSpPr>
        <p:spPr>
          <a:xfrm>
            <a:off x="513316" y="1175575"/>
            <a:ext cx="10504968" cy="300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的体裁是（          ）</a:t>
            </a:r>
            <a:r>
              <a:rPr kumimoji="1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作者是中国现代诗的代表诗人（          ）。诗歌描述了春天到处都是绿色。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98847" y="1501946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诗歌</a:t>
            </a:r>
          </a:p>
        </p:txBody>
      </p:sp>
      <p:sp>
        <p:nvSpPr>
          <p:cNvPr id="12" name="矩形 11"/>
          <p:cNvSpPr/>
          <p:nvPr/>
        </p:nvSpPr>
        <p:spPr>
          <a:xfrm>
            <a:off x="1854626" y="2457502"/>
            <a:ext cx="1066953" cy="6155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艾青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2391" y="2365494"/>
            <a:ext cx="3963166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5" r="1" b="78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46113" y="992796"/>
            <a:ext cx="8299775" cy="3039933"/>
            <a:chOff x="6908038" y="1801761"/>
            <a:chExt cx="6561826" cy="2477316"/>
          </a:xfrm>
        </p:grpSpPr>
        <p:grpSp>
          <p:nvGrpSpPr>
            <p:cNvPr id="15" name="组合 14"/>
            <p:cNvGrpSpPr/>
            <p:nvPr/>
          </p:nvGrpSpPr>
          <p:grpSpPr>
            <a:xfrm>
              <a:off x="6908038" y="1801761"/>
              <a:ext cx="2594670" cy="747352"/>
              <a:chOff x="360" y="260"/>
              <a:chExt cx="4989" cy="1437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3" name="文本框 32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97" y="557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课前导读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08038" y="2666743"/>
              <a:ext cx="2594670" cy="747352"/>
              <a:chOff x="360" y="260"/>
              <a:chExt cx="4989" cy="143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贰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字词揭秘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908038" y="3531725"/>
              <a:ext cx="2594670" cy="747352"/>
              <a:chOff x="360" y="260"/>
              <a:chExt cx="4989" cy="1437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360" y="260"/>
                <a:ext cx="1437" cy="1437"/>
              </a:xfrm>
              <a:prstGeom prst="ellipse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983" y="615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叁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97" y="538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课文讲解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875194" y="1811399"/>
              <a:ext cx="2594670" cy="747352"/>
              <a:chOff x="7988" y="-4711"/>
              <a:chExt cx="4989" cy="1437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7988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8611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肆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9425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课堂小结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875194" y="2676380"/>
              <a:ext cx="2594670" cy="747352"/>
              <a:chOff x="7988" y="-4711"/>
              <a:chExt cx="4989" cy="1437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grayscl/>
              </a:blip>
              <a:srcRect/>
              <a:stretch>
                <a:fillRect/>
              </a:stretch>
            </p:blipFill>
            <p:spPr>
              <a:xfrm>
                <a:off x="7988" y="-4711"/>
                <a:ext cx="1437" cy="1437"/>
              </a:xfrm>
              <a:prstGeom prst="ellipse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8611" y="-4356"/>
                <a:ext cx="191" cy="72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伍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425" y="-4433"/>
                <a:ext cx="3552" cy="9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353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课堂练习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628799" y="1371771"/>
            <a:ext cx="10603653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一、按要求写词语。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从文中摘抄表示“绿”的词语。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仿写两种绿。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 橄榄绿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071449" y="2742198"/>
            <a:ext cx="1378373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墨绿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14" name="矩形 13"/>
          <p:cNvSpPr/>
          <p:nvPr/>
        </p:nvSpPr>
        <p:spPr>
          <a:xfrm>
            <a:off x="1387187" y="5303694"/>
            <a:ext cx="2181013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苹果绿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8378237" y="2729852"/>
            <a:ext cx="1235287" cy="615549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翠绿</a:t>
            </a:r>
          </a:p>
        </p:txBody>
      </p:sp>
      <p:sp>
        <p:nvSpPr>
          <p:cNvPr id="16" name="文本框 6"/>
          <p:cNvSpPr txBox="1"/>
          <p:nvPr/>
        </p:nvSpPr>
        <p:spPr>
          <a:xfrm>
            <a:off x="3378222" y="2731566"/>
            <a:ext cx="1319953" cy="615549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浅绿       </a:t>
            </a:r>
          </a:p>
        </p:txBody>
      </p:sp>
      <p:sp>
        <p:nvSpPr>
          <p:cNvPr id="17" name="文本框 7"/>
          <p:cNvSpPr txBox="1"/>
          <p:nvPr/>
        </p:nvSpPr>
        <p:spPr>
          <a:xfrm>
            <a:off x="5861565" y="2731564"/>
            <a:ext cx="1446953" cy="615549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嫩绿</a:t>
            </a:r>
          </a:p>
        </p:txBody>
      </p:sp>
      <p:sp>
        <p:nvSpPr>
          <p:cNvPr id="18" name="文本框 8"/>
          <p:cNvSpPr txBox="1"/>
          <p:nvPr/>
        </p:nvSpPr>
        <p:spPr>
          <a:xfrm>
            <a:off x="1227158" y="3395553"/>
            <a:ext cx="1066953" cy="615549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淡绿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4220282" y="3380209"/>
            <a:ext cx="1066953" cy="615549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粉绿</a:t>
            </a:r>
          </a:p>
        </p:txBody>
      </p:sp>
      <p:sp>
        <p:nvSpPr>
          <p:cNvPr id="20" name="文本框 10"/>
          <p:cNvSpPr txBox="1"/>
          <p:nvPr/>
        </p:nvSpPr>
        <p:spPr>
          <a:xfrm>
            <a:off x="3903508" y="5251793"/>
            <a:ext cx="1188781" cy="615549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草绿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8799" y="2194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2" name="文本框 3"/>
          <p:cNvSpPr txBox="1"/>
          <p:nvPr/>
        </p:nvSpPr>
        <p:spPr>
          <a:xfrm>
            <a:off x="822858" y="1778919"/>
            <a:ext cx="707116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二、文章中的“绿”指的是（      ）。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257419" y="3135383"/>
            <a:ext cx="7045113" cy="177054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红、绿、蓝中的绿颜色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绿色的墨水瓶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生命的颜色，生命的象征 </a:t>
            </a:r>
          </a:p>
        </p:txBody>
      </p:sp>
      <p:sp>
        <p:nvSpPr>
          <p:cNvPr id="22" name="文本框 3"/>
          <p:cNvSpPr txBox="1"/>
          <p:nvPr/>
        </p:nvSpPr>
        <p:spPr>
          <a:xfrm>
            <a:off x="6220973" y="1639879"/>
            <a:ext cx="690248" cy="861770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2391" y="2365494"/>
            <a:ext cx="3963166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15" r="1" b="78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35200" y="1250127"/>
            <a:ext cx="7243506" cy="2338973"/>
            <a:chOff x="24871" y="2528398"/>
            <a:chExt cx="6204389" cy="2338973"/>
          </a:xfrm>
        </p:grpSpPr>
        <p:sp>
          <p:nvSpPr>
            <p:cNvPr id="7" name="文本框 6"/>
            <p:cNvSpPr txBox="1"/>
            <p:nvPr/>
          </p:nvSpPr>
          <p:spPr>
            <a:xfrm>
              <a:off x="24871" y="2528398"/>
              <a:ext cx="62043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感谢各位的聆听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487465" y="329553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1052000" y="1483369"/>
            <a:ext cx="10088000" cy="168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五彩缤纷的大自然中蕴藏着各种各样的颜色，红色热烈奔放，蓝色宁静致远，紫色神秘浪漫，绿色充满生机与希望。今天，我们一起学习艾青的诗歌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，一同去感受美妙的画面吧！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349" r="1" b="7811"/>
          <a:stretch>
            <a:fillRect/>
          </a:stretch>
        </p:blipFill>
        <p:spPr>
          <a:xfrm>
            <a:off x="1612900" y="3685579"/>
            <a:ext cx="8966200" cy="2441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6" name="矩形 5"/>
          <p:cNvSpPr/>
          <p:nvPr/>
        </p:nvSpPr>
        <p:spPr>
          <a:xfrm>
            <a:off x="1035835" y="1986617"/>
            <a:ext cx="5520647" cy="335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艾青：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原名蒋正涵，出生于浙江金华，现当代文学家、诗人。艾青被认为是中国现代诗的代表诗人之一。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主要作品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《大堰河——我的保姆》《艾青诗选》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《归来的歌》和《雪莲》曾获中国作家协会全国优秀新诗奖。</a:t>
            </a:r>
          </a:p>
        </p:txBody>
      </p:sp>
      <p:pic>
        <p:nvPicPr>
          <p:cNvPr id="8" name="图片 7" descr="0019b91cb67e165e229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8911" y="1986617"/>
            <a:ext cx="2700392" cy="359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5252" y="1296643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413380" y="3075057"/>
            <a:ext cx="911733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拥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挤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3968" y="2399024"/>
            <a:ext cx="36740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jǐ</a:t>
            </a:r>
            <a:endParaRPr kumimoji="0" lang="zh-CN" altLang="en-US" sz="3200" b="0" i="0" u="none" strike="noStrike" kern="1200" cap="none" spc="0" normalizeH="0" baseline="0" noProof="0" dirty="0" err="1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9863" y="2398707"/>
            <a:ext cx="99257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14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358162" y="1764514"/>
            <a:ext cx="1925638" cy="2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交叉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节拍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指挥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</p:txBody>
      </p:sp>
      <p:cxnSp>
        <p:nvCxnSpPr>
          <p:cNvPr id="11" name="直接连接符 10"/>
          <p:cNvCxnSpPr>
            <a:endCxn id="14" idx="1"/>
          </p:cNvCxnSpPr>
          <p:nvPr/>
        </p:nvCxnSpPr>
        <p:spPr>
          <a:xfrm>
            <a:off x="2913206" y="2311884"/>
            <a:ext cx="1171063" cy="581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15" idx="1"/>
          </p:cNvCxnSpPr>
          <p:nvPr/>
        </p:nvCxnSpPr>
        <p:spPr>
          <a:xfrm>
            <a:off x="2858627" y="2982195"/>
            <a:ext cx="1213235" cy="683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4125365" y="4230226"/>
            <a:ext cx="5419725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指导演奏的人。</a:t>
            </a: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084269" y="2637948"/>
            <a:ext cx="5218112" cy="5099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方向不同的几条线或条状物互相穿过。</a:t>
            </a: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4071862" y="3250600"/>
            <a:ext cx="6121976" cy="83099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是衡量节奏的单位，在音乐中，有一定强弱分别的一系列拍子在每隔一定时间重复出现。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5"/>
          <p:cNvSpPr>
            <a:spLocks noChangeArrowheads="1"/>
          </p:cNvSpPr>
          <p:nvPr/>
        </p:nvSpPr>
        <p:spPr bwMode="auto">
          <a:xfrm>
            <a:off x="4084269" y="1919454"/>
            <a:ext cx="5511800" cy="4616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同样的东西层层堆叠，互相覆盖。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806718" y="3686139"/>
            <a:ext cx="1244546" cy="785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40014" y="2278580"/>
            <a:ext cx="1109877" cy="1913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22"/>
          <p:cNvSpPr txBox="1"/>
          <p:nvPr/>
        </p:nvSpPr>
        <p:spPr>
          <a:xfrm>
            <a:off x="594658" y="138971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1" y="4184301"/>
            <a:ext cx="2019564" cy="267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23"/>
          <p:cNvSpPr txBox="1"/>
          <p:nvPr/>
        </p:nvSpPr>
        <p:spPr>
          <a:xfrm>
            <a:off x="755887" y="16183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445904" y="259120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4010999" y="257469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5513837" y="257469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2456064" y="259626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瓶</a:t>
            </a:r>
          </a:p>
        </p:txBody>
      </p:sp>
      <p:sp>
        <p:nvSpPr>
          <p:cNvPr id="9" name="矩形 8">
            <a:hlinkClick r:id="" action="ppaction://noaction"/>
          </p:cNvPr>
          <p:cNvSpPr/>
          <p:nvPr/>
        </p:nvSpPr>
        <p:spPr>
          <a:xfrm>
            <a:off x="4011607" y="257975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挤</a:t>
            </a: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5524931" y="257975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叉</a:t>
            </a:r>
          </a:p>
        </p:txBody>
      </p:sp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6999534" y="257118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矩形 11">
            <a:hlinkClick r:id="" action="ppaction://noaction"/>
          </p:cNvPr>
          <p:cNvSpPr/>
          <p:nvPr/>
        </p:nvSpPr>
        <p:spPr>
          <a:xfrm>
            <a:off x="7009693" y="258060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31" y="4184301"/>
            <a:ext cx="2019564" cy="267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702959" y="4347267"/>
            <a:ext cx="3683000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“瓶”左右结构，注意右边的“瓦”，注意笔画的穿插避让，横折弯钩不要写得太长。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681187" y="2165131"/>
            <a:ext cx="325259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681187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瓶子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681186" y="3412906"/>
            <a:ext cx="60517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乌鸦把小石子一颗一颗的放进瓶子里。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681187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瓦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392677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438288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瓶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1951484" y="1930815"/>
            <a:ext cx="1414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píng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4809296" y="4347267"/>
            <a:ext cx="3683000" cy="1469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“挤”左窄右宽，注意右边的上面是“文”，不是“夊”。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787524" y="2165131"/>
            <a:ext cx="325259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左右结构</a:t>
            </a: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787524" y="298110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拥挤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787523" y="3412906"/>
            <a:ext cx="605170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每次坐公交车都是那么拥挤。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4787524" y="2549306"/>
            <a:ext cx="2905125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扌</a:t>
            </a:r>
          </a:p>
        </p:txBody>
      </p:sp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499014" y="304187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本框 14"/>
          <p:cNvSpPr txBox="1"/>
          <p:nvPr/>
        </p:nvSpPr>
        <p:spPr>
          <a:xfrm>
            <a:off x="1544625" y="278923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挤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2410909" y="193081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1"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jǐ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rno5en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宽屏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32</cp:revision>
  <dcterms:created xsi:type="dcterms:W3CDTF">2020-08-05T14:46:00Z</dcterms:created>
  <dcterms:modified xsi:type="dcterms:W3CDTF">2023-01-10T06:07:52Z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F4002A54ACED4E72A5F2A9F423A8FA3A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