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FB1-8500-4601-9C35-B21950DA611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1A710-0037-499E-9933-7E85930669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A710-0037-499E-9933-7E85930669A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7880-CA52-454F-A378-E1E290116B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923BF-79F3-4F24-8AF8-40413FAE7D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F5844-09D1-422A-9DBE-460D5FA2A5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1FF5-A455-4ADE-AD67-9662820A60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75886-60D7-40C5-9D62-AF4ED51321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EE370-FA76-48B8-941F-2E73B585F05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BFBE5-101C-4D49-BB9A-62D19DE0E3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1AC2-27CF-4CCB-AA15-DC238467B9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F832B-BC2B-49AC-A057-DA57412ED3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F850F-B372-476B-A0F3-F6D51F61F3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E413341-457B-46C0-BCF9-E86961C97C7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hyperlink" Target="http://www.ninglibattery.com/ningli/Shop/Index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lang="en-US" altLang="zh-CN" sz="6000" b="1" dirty="0">
                <a:solidFill>
                  <a:srgbClr val="CC3300"/>
                </a:solidFill>
              </a:rPr>
              <a:t>Unit 6</a:t>
            </a:r>
          </a:p>
          <a:p>
            <a:pPr>
              <a:spcBef>
                <a:spcPct val="50000"/>
              </a:spcBef>
            </a:pPr>
            <a:r>
              <a:rPr lang="en-US" altLang="zh-CN" sz="5400" b="1" i="1" dirty="0">
                <a:solidFill>
                  <a:srgbClr val="CC3300"/>
                </a:solidFill>
              </a:rPr>
              <a:t>When was it invented?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2438400" y="3733800"/>
            <a:ext cx="426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9525">
                  <a:noFill/>
                  <a:round/>
                </a:ln>
                <a:solidFill>
                  <a:srgbClr val="CC3300"/>
                </a:solidFill>
                <a:latin typeface="+mn-lt"/>
                <a:ea typeface="+mn-lt"/>
                <a:cs typeface="+mn-lt"/>
              </a:rPr>
              <a:t>Section A 2a-2d</a:t>
            </a:r>
            <a:endParaRPr lang="zh-CN" altLang="en-US" sz="3600" b="1" kern="10" dirty="0">
              <a:ln w="9525">
                <a:noFill/>
                <a:round/>
              </a:ln>
              <a:solidFill>
                <a:srgbClr val="CC33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5870" y="529578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20050824102219887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2971800"/>
            <a:ext cx="2667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3" descr="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19400"/>
            <a:ext cx="31686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AutoShape 4"/>
          <p:cNvSpPr>
            <a:spLocks noRot="1" noChangeArrowheads="1"/>
          </p:cNvSpPr>
          <p:nvPr/>
        </p:nvSpPr>
        <p:spPr bwMode="auto">
          <a:xfrm>
            <a:off x="1676400" y="152400"/>
            <a:ext cx="7467600" cy="1219200"/>
          </a:xfrm>
          <a:prstGeom prst="upArrowCallout">
            <a:avLst>
              <a:gd name="adj1" fmla="val 153125"/>
              <a:gd name="adj2" fmla="val 153125"/>
              <a:gd name="adj3" fmla="val 16667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zh-CN" altLang="zh-CN" sz="32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6629400" y="3733800"/>
            <a:ext cx="990600" cy="11430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68313" y="5157788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The car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before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the TV set.</a:t>
            </a: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2520950" cy="823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Game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85800" y="1371600"/>
            <a:ext cx="828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A: I think …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before …</a:t>
            </a:r>
          </a:p>
          <a:p>
            <a:pPr algn="l"/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B: Well, I think … </a:t>
            </a:r>
            <a:r>
              <a:rPr lang="en-US" altLang="zh-CN" sz="3200" b="1">
                <a:solidFill>
                  <a:srgbClr val="CC33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after ….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200563015496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324008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 descr="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708275"/>
            <a:ext cx="3095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1752600" y="2209800"/>
            <a:ext cx="990600" cy="11430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828800" y="4953000"/>
            <a:ext cx="508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The telephone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before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the TV set.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863600" y="838200"/>
            <a:ext cx="736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A: I think …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before …</a:t>
            </a:r>
          </a:p>
          <a:p>
            <a:pPr algn="l"/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B: Well, I think … </a:t>
            </a:r>
            <a:r>
              <a:rPr lang="en-US" altLang="zh-CN" sz="3200" b="1">
                <a:solidFill>
                  <a:srgbClr val="CC33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after ….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2005630154967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743200"/>
            <a:ext cx="2590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" descr="cesapOTFUK62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057400"/>
            <a:ext cx="34194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5867400" y="2209800"/>
            <a:ext cx="990600" cy="11430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219200" y="4876800"/>
            <a:ext cx="62912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The telephone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before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the computer.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85800" y="762000"/>
            <a:ext cx="828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A: I think …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before …</a:t>
            </a:r>
          </a:p>
          <a:p>
            <a:pPr algn="l"/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B: Well, I think … </a:t>
            </a:r>
            <a:r>
              <a:rPr lang="en-US" altLang="zh-CN" sz="3200" b="1">
                <a:solidFill>
                  <a:srgbClr val="CC33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after ….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685800" y="776288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99"/>
                </a:solidFill>
                <a:cs typeface="Times New Roman" panose="02020603050405020304" pitchFamily="18" charset="0"/>
              </a:rPr>
              <a:t>2a Listen and number the inventions </a:t>
            </a:r>
          </a:p>
          <a:p>
            <a:pPr algn="l"/>
            <a:r>
              <a:rPr lang="en-US" altLang="zh-CN" sz="3200" b="1" dirty="0">
                <a:solidFill>
                  <a:srgbClr val="000099"/>
                </a:solidFill>
                <a:cs typeface="Times New Roman" panose="02020603050405020304" pitchFamily="18" charset="0"/>
              </a:rPr>
              <a:t>      [1–3]  in the order you hear them.</a:t>
            </a:r>
          </a:p>
        </p:txBody>
      </p:sp>
      <p:pic>
        <p:nvPicPr>
          <p:cNvPr id="84995" name="Picture 4" descr="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5638800" y="32766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3276600" y="38100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990600" y="36576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467600" cy="9207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CN" sz="3200" b="1" dirty="0">
                <a:solidFill>
                  <a:srgbClr val="000099"/>
                </a:solidFill>
              </a:rPr>
              <a:t>2b</a:t>
            </a:r>
            <a:r>
              <a:rPr lang="en-US" altLang="zh-CN" sz="3200" b="1" dirty="0">
                <a:solidFill>
                  <a:srgbClr val="9933FF"/>
                </a:solidFill>
              </a:rPr>
              <a:t>  </a:t>
            </a:r>
            <a:r>
              <a:rPr lang="en-US" altLang="zh-CN" sz="3200" b="1" dirty="0">
                <a:solidFill>
                  <a:srgbClr val="000099"/>
                </a:solidFill>
              </a:rPr>
              <a:t>Listen again and complete the </a:t>
            </a:r>
            <a:br>
              <a:rPr lang="en-US" altLang="zh-CN" sz="3200" b="1" dirty="0">
                <a:solidFill>
                  <a:srgbClr val="000099"/>
                </a:solidFill>
              </a:rPr>
            </a:br>
            <a:r>
              <a:rPr lang="en-US" altLang="zh-CN" sz="3200" b="1" dirty="0">
                <a:solidFill>
                  <a:srgbClr val="000099"/>
                </a:solidFill>
              </a:rPr>
              <a:t>      chart below.</a:t>
            </a:r>
          </a:p>
        </p:txBody>
      </p:sp>
      <p:graphicFrame>
        <p:nvGraphicFramePr>
          <p:cNvPr id="121883" name="Group 27"/>
          <p:cNvGraphicFramePr>
            <a:graphicFrameLocks noGrp="1"/>
          </p:cNvGraphicFramePr>
          <p:nvPr/>
        </p:nvGraphicFramePr>
        <p:xfrm>
          <a:off x="609600" y="1905000"/>
          <a:ext cx="7848600" cy="4268788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Invention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is it/are they used for?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shoes with special heels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_________ the style of the shoes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shoes with lights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seeing 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hot ice-cream scoop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________ really cold ice-cream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036" name="Text Box 21"/>
          <p:cNvSpPr txBox="1">
            <a:spLocks noChangeArrowheads="1"/>
          </p:cNvSpPr>
          <p:nvPr/>
        </p:nvSpPr>
        <p:spPr bwMode="auto">
          <a:xfrm>
            <a:off x="4572000" y="2895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changing</a:t>
            </a:r>
          </a:p>
        </p:txBody>
      </p:sp>
      <p:sp>
        <p:nvSpPr>
          <p:cNvPr id="86037" name="Text Box 22"/>
          <p:cNvSpPr txBox="1">
            <a:spLocks noChangeArrowheads="1"/>
          </p:cNvSpPr>
          <p:nvPr/>
        </p:nvSpPr>
        <p:spPr bwMode="auto">
          <a:xfrm>
            <a:off x="5562600" y="4038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the dark</a:t>
            </a:r>
          </a:p>
        </p:txBody>
      </p:sp>
      <p:sp>
        <p:nvSpPr>
          <p:cNvPr id="86038" name="Text Box 23"/>
          <p:cNvSpPr txBox="1">
            <a:spLocks noChangeArrowheads="1"/>
          </p:cNvSpPr>
          <p:nvPr/>
        </p:nvSpPr>
        <p:spPr bwMode="auto">
          <a:xfrm>
            <a:off x="4495800" y="5105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serving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6" grpId="0"/>
      <p:bldP spid="86037" grpId="0"/>
      <p:bldP spid="860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5"/>
          <p:cNvSpPr txBox="1">
            <a:spLocks noChangeArrowheads="1"/>
          </p:cNvSpPr>
          <p:nvPr/>
        </p:nvSpPr>
        <p:spPr bwMode="auto">
          <a:xfrm>
            <a:off x="900113" y="1925638"/>
            <a:ext cx="76676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The first invention is shoes with ________. People always hit their toes on __________ on the way to the bathroom at night. So people can use them for ________ in the ______. </a:t>
            </a:r>
          </a:p>
        </p:txBody>
      </p:sp>
      <p:sp>
        <p:nvSpPr>
          <p:cNvPr id="87043" name="Text Box 21"/>
          <p:cNvSpPr txBox="1">
            <a:spLocks noChangeArrowheads="1"/>
          </p:cNvSpPr>
          <p:nvPr/>
        </p:nvSpPr>
        <p:spPr bwMode="auto">
          <a:xfrm>
            <a:off x="533400" y="990600"/>
            <a:ext cx="7561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3333FF"/>
                </a:solidFill>
              </a:rPr>
              <a:t>Listen again and fill in the blanks.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620838" y="3429000"/>
            <a:ext cx="2303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something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059113" y="4884738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seeing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084888" y="4948238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dark</a:t>
            </a:r>
          </a:p>
        </p:txBody>
      </p:sp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1116013" y="270827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  <p:bldP spid="870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8077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second invention is a special ice-cream ______. It runs on _________ and becomes hot. It’s _____ for serving really _____ ice-cream.    </a:t>
            </a: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15843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scoop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810000" y="1066800"/>
            <a:ext cx="2303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electricity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981200" y="1676400"/>
            <a:ext cx="12239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used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172200" y="1676400"/>
            <a:ext cx="1368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cold</a:t>
            </a:r>
          </a:p>
        </p:txBody>
      </p:sp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496888" y="3270250"/>
            <a:ext cx="8316912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last invention is shoes with special  _____. People can move the heels _____ and ______. You can _____ the heels if you are going to a ______ or ______ them if you are just going out for _________.    </a:t>
            </a:r>
          </a:p>
        </p:txBody>
      </p:sp>
      <p:sp>
        <p:nvSpPr>
          <p:cNvPr id="88072" name="Text Box 4"/>
          <p:cNvSpPr txBox="1">
            <a:spLocks noChangeArrowheads="1"/>
          </p:cNvSpPr>
          <p:nvPr/>
        </p:nvSpPr>
        <p:spPr bwMode="auto">
          <a:xfrm>
            <a:off x="7315200" y="3276600"/>
            <a:ext cx="15843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heels</a:t>
            </a:r>
          </a:p>
        </p:txBody>
      </p:sp>
      <p:sp>
        <p:nvSpPr>
          <p:cNvPr id="88073" name="Text Box 4"/>
          <p:cNvSpPr txBox="1">
            <a:spLocks noChangeArrowheads="1"/>
          </p:cNvSpPr>
          <p:nvPr/>
        </p:nvSpPr>
        <p:spPr bwMode="auto">
          <a:xfrm>
            <a:off x="7086600" y="3810000"/>
            <a:ext cx="12969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down</a:t>
            </a:r>
          </a:p>
        </p:txBody>
      </p:sp>
      <p:sp>
        <p:nvSpPr>
          <p:cNvPr id="88074" name="Text Box 5"/>
          <p:cNvSpPr txBox="1">
            <a:spLocks noChangeArrowheads="1"/>
          </p:cNvSpPr>
          <p:nvPr/>
        </p:nvSpPr>
        <p:spPr bwMode="auto">
          <a:xfrm>
            <a:off x="5334000" y="3733800"/>
            <a:ext cx="1368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</a:p>
        </p:txBody>
      </p:sp>
      <p:sp>
        <p:nvSpPr>
          <p:cNvPr id="88075" name="Text Box 6"/>
          <p:cNvSpPr txBox="1">
            <a:spLocks noChangeArrowheads="1"/>
          </p:cNvSpPr>
          <p:nvPr/>
        </p:nvSpPr>
        <p:spPr bwMode="auto">
          <a:xfrm>
            <a:off x="2133600" y="4419600"/>
            <a:ext cx="1368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raise</a:t>
            </a:r>
          </a:p>
        </p:txBody>
      </p:sp>
      <p:sp>
        <p:nvSpPr>
          <p:cNvPr id="88076" name="Text Box 4"/>
          <p:cNvSpPr txBox="1">
            <a:spLocks noChangeArrowheads="1"/>
          </p:cNvSpPr>
          <p:nvPr/>
        </p:nvSpPr>
        <p:spPr bwMode="auto">
          <a:xfrm>
            <a:off x="685800" y="4876800"/>
            <a:ext cx="15827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party</a:t>
            </a:r>
          </a:p>
        </p:txBody>
      </p:sp>
      <p:sp>
        <p:nvSpPr>
          <p:cNvPr id="88077" name="Text Box 4"/>
          <p:cNvSpPr txBox="1">
            <a:spLocks noChangeArrowheads="1"/>
          </p:cNvSpPr>
          <p:nvPr/>
        </p:nvSpPr>
        <p:spPr bwMode="auto">
          <a:xfrm>
            <a:off x="2438400" y="4953000"/>
            <a:ext cx="12969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lower</a:t>
            </a:r>
          </a:p>
        </p:txBody>
      </p:sp>
      <p:sp>
        <p:nvSpPr>
          <p:cNvPr id="88078" name="Text Box 6"/>
          <p:cNvSpPr txBox="1">
            <a:spLocks noChangeArrowheads="1"/>
          </p:cNvSpPr>
          <p:nvPr/>
        </p:nvSpPr>
        <p:spPr bwMode="auto">
          <a:xfrm>
            <a:off x="1981200" y="5486400"/>
            <a:ext cx="2087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shopping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69" grpId="0"/>
      <p:bldP spid="88070" grpId="0"/>
      <p:bldP spid="88072" grpId="0"/>
      <p:bldP spid="88073" grpId="0"/>
      <p:bldP spid="88074" grpId="0"/>
      <p:bldP spid="88075" grpId="0"/>
      <p:bldP spid="88076" grpId="0"/>
      <p:bldP spid="88077" grpId="0"/>
      <p:bldP spid="880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ChangeArrowheads="1"/>
          </p:cNvSpPr>
          <p:nvPr/>
        </p:nvSpPr>
        <p:spPr bwMode="auto">
          <a:xfrm>
            <a:off x="609600" y="1219200"/>
            <a:ext cx="7543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Make conversations using the </a:t>
            </a:r>
          </a:p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information  in 2b.</a:t>
            </a:r>
          </a:p>
        </p:txBody>
      </p:sp>
      <p:grpSp>
        <p:nvGrpSpPr>
          <p:cNvPr id="89091" name="Group 3"/>
          <p:cNvGrpSpPr/>
          <p:nvPr/>
        </p:nvGrpSpPr>
        <p:grpSpPr bwMode="auto">
          <a:xfrm>
            <a:off x="457200" y="2743200"/>
            <a:ext cx="8208963" cy="1798638"/>
            <a:chOff x="385" y="1934"/>
            <a:chExt cx="5171" cy="1133"/>
          </a:xfrm>
        </p:grpSpPr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>
              <a:off x="385" y="1934"/>
              <a:ext cx="5171" cy="1133"/>
            </a:xfrm>
            <a:prstGeom prst="parallelogram">
              <a:avLst>
                <a:gd name="adj" fmla="val 4712"/>
              </a:avLst>
            </a:prstGeom>
            <a:solidFill>
              <a:srgbClr val="3399FF">
                <a:alpha val="61960"/>
              </a:srgbClr>
            </a:solidFill>
            <a:ln w="444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89093" name="Text Box 5"/>
            <p:cNvSpPr txBox="1">
              <a:spLocks noChangeArrowheads="1"/>
            </p:cNvSpPr>
            <p:nvPr/>
          </p:nvSpPr>
          <p:spPr bwMode="auto">
            <a:xfrm>
              <a:off x="525" y="2022"/>
              <a:ext cx="4892" cy="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A:</a:t>
              </a:r>
              <a:r>
                <a:rPr lang="en-US" altLang="zh-CN" sz="3600" b="1">
                  <a:latin typeface="Times New Roman" panose="02020603050405020304" pitchFamily="18" charset="0"/>
                </a:rPr>
                <a:t> What are they </a:t>
              </a:r>
              <a:r>
                <a:rPr lang="en-US" altLang="zh-CN" sz="3600" b="1">
                  <a:solidFill>
                    <a:srgbClr val="008000"/>
                  </a:solidFill>
                  <a:latin typeface="Times New Roman" panose="02020603050405020304" pitchFamily="18" charset="0"/>
                </a:rPr>
                <a:t>used for</a:t>
              </a:r>
              <a:r>
                <a:rPr lang="en-US" altLang="zh-CN" sz="3600" b="1">
                  <a:latin typeface="Times New Roman" panose="02020603050405020304" pitchFamily="18" charset="0"/>
                </a:rPr>
                <a:t>?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CC3399"/>
                  </a:solidFill>
                  <a:latin typeface="Times New Roman" panose="02020603050405020304" pitchFamily="18" charset="0"/>
                </a:rPr>
                <a:t>B:</a:t>
              </a:r>
              <a:r>
                <a:rPr lang="en-US" altLang="zh-CN" sz="3600" b="1">
                  <a:latin typeface="Times New Roman" panose="02020603050405020304" pitchFamily="18" charset="0"/>
                </a:rPr>
                <a:t> They</a:t>
              </a:r>
              <a:r>
                <a:rPr lang="en-US" altLang="zh-CN" sz="3600" b="1">
                  <a:solidFill>
                    <a:srgbClr val="008000"/>
                  </a:solidFill>
                  <a:latin typeface="Times New Roman" panose="02020603050405020304" pitchFamily="18" charset="0"/>
                </a:rPr>
                <a:t>’re</a:t>
              </a:r>
              <a:r>
                <a:rPr lang="en-US" altLang="zh-CN" sz="3600" b="1">
                  <a:latin typeface="Times New Roman" panose="02020603050405020304" pitchFamily="18" charset="0"/>
                </a:rPr>
                <a:t> </a:t>
              </a:r>
              <a:r>
                <a:rPr lang="en-US" altLang="zh-CN" sz="3600" b="1">
                  <a:solidFill>
                    <a:srgbClr val="008000"/>
                  </a:solidFill>
                  <a:latin typeface="Times New Roman" panose="02020603050405020304" pitchFamily="18" charset="0"/>
                </a:rPr>
                <a:t>used for</a:t>
              </a:r>
              <a:r>
                <a:rPr lang="en-US" altLang="zh-CN" sz="3600" b="1">
                  <a:latin typeface="Times New Roman" panose="02020603050405020304" pitchFamily="18" charset="0"/>
                </a:rPr>
                <a:t>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圆角矩形标注 5"/>
          <p:cNvSpPr>
            <a:spLocks noChangeArrowheads="1"/>
          </p:cNvSpPr>
          <p:nvPr/>
        </p:nvSpPr>
        <p:spPr bwMode="auto">
          <a:xfrm>
            <a:off x="682625" y="957263"/>
            <a:ext cx="4429125" cy="1584325"/>
          </a:xfrm>
          <a:prstGeom prst="wedgeRoundRectCallout">
            <a:avLst>
              <a:gd name="adj1" fmla="val 4694"/>
              <a:gd name="adj2" fmla="val 7755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shoes with lights used for?</a:t>
            </a:r>
          </a:p>
        </p:txBody>
      </p:sp>
      <p:sp>
        <p:nvSpPr>
          <p:cNvPr id="90115" name="圆角矩形标注 6"/>
          <p:cNvSpPr>
            <a:spLocks noChangeArrowheads="1"/>
          </p:cNvSpPr>
          <p:nvPr/>
        </p:nvSpPr>
        <p:spPr bwMode="auto">
          <a:xfrm>
            <a:off x="5562600" y="1447800"/>
            <a:ext cx="2895600" cy="2498725"/>
          </a:xfrm>
          <a:prstGeom prst="wedgeRoundRectCallout">
            <a:avLst>
              <a:gd name="adj1" fmla="val -59319"/>
              <a:gd name="adj2" fmla="val 3634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 used for seeing in the dark.</a:t>
            </a:r>
            <a:r>
              <a:rPr lang="en-US" altLang="zh-CN" sz="3600" b="1"/>
              <a:t>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3276600"/>
            <a:ext cx="9175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3124200"/>
            <a:ext cx="70643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6788" y="2681288"/>
            <a:ext cx="9175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609850"/>
            <a:ext cx="70643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圆角矩形标注 9"/>
          <p:cNvSpPr>
            <a:spLocks noChangeArrowheads="1"/>
          </p:cNvSpPr>
          <p:nvPr/>
        </p:nvSpPr>
        <p:spPr bwMode="auto">
          <a:xfrm>
            <a:off x="990600" y="520700"/>
            <a:ext cx="3568700" cy="1728788"/>
          </a:xfrm>
          <a:prstGeom prst="wedgeRoundRectCallout">
            <a:avLst>
              <a:gd name="adj1" fmla="val 11120"/>
              <a:gd name="adj2" fmla="val 7461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What are hot ice-cream scoop used for?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1" name="圆角矩形标注 10"/>
          <p:cNvSpPr>
            <a:spLocks noChangeArrowheads="1"/>
          </p:cNvSpPr>
          <p:nvPr/>
        </p:nvSpPr>
        <p:spPr bwMode="auto">
          <a:xfrm>
            <a:off x="4848225" y="520700"/>
            <a:ext cx="3457575" cy="1800225"/>
          </a:xfrm>
          <a:prstGeom prst="wedgeRoundRectCallout">
            <a:avLst>
              <a:gd name="adj1" fmla="val -22315"/>
              <a:gd name="adj2" fmla="val 703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They’re used for serving for really cold ice-cream. </a:t>
            </a:r>
          </a:p>
        </p:txBody>
      </p:sp>
      <p:sp>
        <p:nvSpPr>
          <p:cNvPr id="91142" name="圆角矩形标注 6"/>
          <p:cNvSpPr>
            <a:spLocks noChangeArrowheads="1"/>
          </p:cNvSpPr>
          <p:nvPr/>
        </p:nvSpPr>
        <p:spPr bwMode="auto">
          <a:xfrm>
            <a:off x="533400" y="4648200"/>
            <a:ext cx="3922713" cy="1773238"/>
          </a:xfrm>
          <a:prstGeom prst="wedgeRoundRectCallout">
            <a:avLst>
              <a:gd name="adj1" fmla="val 20819"/>
              <a:gd name="adj2" fmla="val -10756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What are shoes with special heels used for? </a:t>
            </a:r>
            <a:endParaRPr lang="en-US" altLang="zh-CN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3" name="圆角矩形标注 7"/>
          <p:cNvSpPr>
            <a:spLocks noChangeArrowheads="1"/>
          </p:cNvSpPr>
          <p:nvPr/>
        </p:nvSpPr>
        <p:spPr bwMode="auto">
          <a:xfrm>
            <a:off x="4648200" y="4495800"/>
            <a:ext cx="3810000" cy="1871663"/>
          </a:xfrm>
          <a:prstGeom prst="wedgeRoundRectCallout">
            <a:avLst>
              <a:gd name="adj1" fmla="val -29375"/>
              <a:gd name="adj2" fmla="val -9962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They’re used for changing the style of the shoes.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2" grpId="0"/>
      <p:bldP spid="91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35163"/>
            <a:ext cx="54102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鞋跟；足跟     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hi:l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勺；铲子         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sku:p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电；电能 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/,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ilek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trisəti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样式；款式       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stail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高兴；愉快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pleʒə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(r)/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(=zip)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拉链；拉锁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zipə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(r)/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每日的；日常的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deili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</p:txBody>
      </p:sp>
      <p:grpSp>
        <p:nvGrpSpPr>
          <p:cNvPr id="73732" name="Group 4"/>
          <p:cNvGrpSpPr/>
          <p:nvPr/>
        </p:nvGrpSpPr>
        <p:grpSpPr bwMode="auto">
          <a:xfrm>
            <a:off x="1481138" y="487363"/>
            <a:ext cx="6119812" cy="1052512"/>
            <a:chOff x="1429" y="3294"/>
            <a:chExt cx="3401" cy="618"/>
          </a:xfrm>
        </p:grpSpPr>
        <p:grpSp>
          <p:nvGrpSpPr>
            <p:cNvPr id="73733" name="Group 5"/>
            <p:cNvGrpSpPr/>
            <p:nvPr/>
          </p:nvGrpSpPr>
          <p:grpSpPr bwMode="auto">
            <a:xfrm>
              <a:off x="1429" y="3294"/>
              <a:ext cx="3401" cy="618"/>
              <a:chOff x="1973" y="391"/>
              <a:chExt cx="2767" cy="709"/>
            </a:xfrm>
          </p:grpSpPr>
          <p:sp>
            <p:nvSpPr>
              <p:cNvPr id="7373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3735" name="Freeform 7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36" name="Freeform 8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37" name="Freeform 9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38" name="Freeform 10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39" name="Freeform 11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0" name="Freeform 12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1" name="Freeform 13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2" name="Freeform 14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3" name="Freeform 15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4" name="Freeform 16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5" name="Freeform 17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6" name="Freeform 18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7" name="Freeform 19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8" name="Freeform 20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9" name="Freeform 21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0" name="Freeform 22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1" name="Freeform 23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2" name="Rectangle 24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3753" name="Freeform 25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4" name="Freeform 26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5" name="Freeform 27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6" name="Freeform 28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7" name="Freeform 29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8" name="Freeform 30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59" name="Freeform 31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0" name="Freeform 32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1" name="Freeform 33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2" name="Freeform 34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3" name="Freeform 35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4" name="Freeform 36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5" name="Freeform 37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6" name="Freeform 38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7" name="Freeform 39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8" name="Freeform 40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69" name="Freeform 41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0" name="Freeform 42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1" name="Freeform 43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2" name="Freeform 44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3" name="Freeform 45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4" name="Freeform 46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5" name="Freeform 47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6" name="Freeform 48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7" name="Freeform 49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8" name="Freeform 50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79" name="Freeform 51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0" name="Freeform 52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1" name="Freeform 53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2" name="Freeform 54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3" name="Freeform 55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4" name="Freeform 56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5" name="Freeform 57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6" name="Freeform 58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7" name="Freeform 59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8" name="Freeform 60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89" name="Freeform 61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0" name="Freeform 62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1" name="Freeform 63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2" name="Freeform 64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3" name="Freeform 65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4" name="Freeform 66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5" name="Freeform 67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6" name="Freeform 68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7" name="Freeform 69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8" name="Freeform 70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99" name="Freeform 71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0" name="Freeform 72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1" name="Freeform 73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2" name="Freeform 74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3" name="Freeform 75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4" name="Freeform 76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5" name="Freeform 77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6" name="Freeform 78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7" name="Freeform 79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8" name="Freeform 80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09" name="Freeform 81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0" name="Freeform 82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1" name="Freeform 83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2" name="Freeform 84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3" name="Freeform 85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4" name="Freeform 86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5" name="Freeform 87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6" name="Freeform 88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7" name="Freeform 89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8" name="Freeform 90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19" name="Freeform 91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0" name="Freeform 92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1" name="Freeform 93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2" name="Freeform 94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3" name="Freeform 95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4" name="Freeform 96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5" name="Freeform 97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6" name="Freeform 98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7" name="Freeform 99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8" name="Freeform 100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29" name="Freeform 101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0" name="Freeform 102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1" name="Freeform 103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2" name="Freeform 104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3" name="Freeform 105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4" name="Freeform 106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5" name="Freeform 107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6" name="Freeform 108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7" name="Freeform 109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8" name="Freeform 110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39" name="Freeform 111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0" name="Freeform 112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1" name="Freeform 113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2" name="Freeform 114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3" name="Freeform 115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4" name="Freeform 116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5" name="Freeform 117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6" name="Freeform 118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7" name="Freeform 119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8" name="Freeform 120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49" name="Freeform 121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0" name="Freeform 122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1" name="Freeform 123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2" name="Rectangle 124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3853" name="Freeform 125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4" name="Freeform 126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5" name="Freeform 127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6" name="Freeform 128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7" name="Freeform 129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8" name="Freeform 130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59" name="Freeform 131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0" name="Freeform 132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1" name="Freeform 133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2" name="Freeform 134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3" name="Freeform 135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4" name="Freeform 136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5" name="Freeform 137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6" name="Freeform 138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7" name="Freeform 139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8" name="Freeform 140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69" name="Freeform 141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0" name="Freeform 142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1" name="Freeform 143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2" name="Freeform 144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3" name="Freeform 145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4" name="Freeform 146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5" name="Freeform 147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6" name="Freeform 148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7" name="Freeform 149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8" name="Freeform 150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79" name="Freeform 151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0" name="Freeform 152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1" name="Freeform 153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2" name="Freeform 154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3" name="Freeform 155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4" name="Freeform 156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5" name="Freeform 157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6" name="Freeform 158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7" name="Freeform 159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8" name="Freeform 160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89" name="Freeform 161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0" name="Freeform 162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1" name="Freeform 163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2" name="Freeform 164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3" name="Freeform 165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4" name="Freeform 166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5" name="Freeform 167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6" name="Freeform 168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7" name="Freeform 169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8" name="Freeform 170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99" name="Freeform 171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0" name="Freeform 172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1" name="Freeform 173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2" name="Freeform 174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3" name="Freeform 175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4" name="Freeform 176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5" name="Freeform 177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6" name="Freeform 178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7" name="Freeform 179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8" name="Freeform 180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09" name="Freeform 181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0" name="Freeform 182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1" name="Freeform 183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2" name="Freeform 184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3" name="Freeform 185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4" name="Freeform 186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5" name="Freeform 187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6" name="Freeform 188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7" name="Freeform 189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8" name="Freeform 190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19" name="Freeform 191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0" name="Freeform 192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1" name="Freeform 193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2" name="Freeform 194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3" name="Freeform 195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4" name="Freeform 196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5" name="Freeform 197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6" name="Freeform 198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7" name="Freeform 199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8" name="Freeform 200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29" name="Freeform 201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0" name="Freeform 202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1" name="Freeform 203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2" name="Freeform 204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3" name="Freeform 205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4" name="Freeform 206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5" name="Freeform 207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6" name="Freeform 208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7" name="Freeform 209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8" name="Freeform 210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39" name="Freeform 211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0" name="Freeform 212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1" name="Freeform 213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2" name="Freeform 214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3" name="Freeform 215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4" name="Freeform 216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5" name="Freeform 217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6" name="Freeform 218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7" name="Freeform 219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8" name="Freeform 220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49" name="Freeform 221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0" name="Freeform 222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1" name="Freeform 223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2" name="Freeform 224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3" name="Freeform 225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4" name="Freeform 226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5" name="Freeform 227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6" name="Freeform 228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7" name="Freeform 229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8" name="Freeform 230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59" name="Freeform 231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0" name="Freeform 232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1" name="Freeform 233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2" name="Freeform 234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3" name="Freeform 235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4" name="Freeform 236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5" name="Freeform 237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6" name="Freeform 238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7" name="Freeform 239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8" name="Freeform 240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69" name="Freeform 241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0" name="Freeform 242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1" name="Freeform 243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2" name="Freeform 244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3" name="Freeform 245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4" name="Freeform 246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5" name="Freeform 247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6" name="Freeform 248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7" name="Freeform 249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8" name="Freeform 250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79" name="Freeform 251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0" name="Freeform 252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1" name="Freeform 253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2" name="Freeform 254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3" name="Freeform 255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4" name="Freeform 256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5" name="Freeform 257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6" name="Freeform 258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7" name="Freeform 259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8" name="Freeform 260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89" name="Freeform 261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0" name="Freeform 262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1" name="Freeform 263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2" name="Freeform 264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3" name="Freeform 265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4" name="Freeform 266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5" name="Freeform 267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6" name="Freeform 268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7" name="Freeform 269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8" name="Freeform 270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99" name="Freeform 271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0" name="Freeform 272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1" name="Freeform 273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2" name="Freeform 274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3" name="Freeform 275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4" name="Freeform 276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5" name="Freeform 277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6" name="Freeform 278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7" name="Freeform 279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8" name="Freeform 280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09" name="Freeform 281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0" name="Freeform 282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1" name="Freeform 283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2" name="Freeform 284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3" name="Freeform 285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4" name="Freeform 286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5" name="Freeform 287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6" name="Freeform 288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7" name="Freeform 289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8" name="Freeform 290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19" name="Freeform 291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0" name="Freeform 292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1" name="Freeform 293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2" name="Freeform 294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3" name="Freeform 295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4" name="Freeform 296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5" name="Freeform 297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6" name="Freeform 298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7" name="Freeform 299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8" name="Freeform 300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29" name="Freeform 301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0" name="Freeform 302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1" name="Freeform 303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2" name="Freeform 304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3" name="Freeform 305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4" name="Freeform 306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5" name="Freeform 307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6" name="Freeform 308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7" name="Freeform 309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8" name="Freeform 310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39" name="Freeform 311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0" name="Freeform 312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1" name="Freeform 313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2" name="Freeform 314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3" name="Freeform 315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4" name="Freeform 316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5" name="Freeform 317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6" name="Freeform 318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7" name="Freeform 319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8" name="Freeform 320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49" name="Freeform 321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0" name="Freeform 322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1" name="Freeform 323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2" name="Freeform 324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3" name="Freeform 325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4" name="Freeform 326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5" name="Freeform 327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6" name="Freeform 328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7" name="Freeform 329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8" name="Freeform 330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59" name="Freeform 331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0" name="Freeform 332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1" name="Freeform 333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2" name="Freeform 334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3" name="Freeform 335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4" name="Freeform 336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5" name="Freeform 337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6" name="Freeform 338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7" name="Freeform 339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8" name="Freeform 340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69" name="Freeform 341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0" name="Freeform 342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1" name="Freeform 343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2" name="Freeform 344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3" name="Freeform 345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4" name="Freeform 346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5" name="Freeform 347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6" name="Freeform 348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7" name="Freeform 349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8" name="Freeform 350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79" name="Freeform 351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0" name="Freeform 352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1" name="Freeform 353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2" name="Freeform 354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3" name="Freeform 355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4" name="Freeform 356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5" name="Freeform 357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6" name="Freeform 358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7" name="Freeform 359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8" name="Freeform 360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89" name="Freeform 361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0" name="Freeform 362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1" name="Freeform 363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2" name="Freeform 364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3" name="Freeform 365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4" name="Freeform 366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5" name="Freeform 367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6" name="Freeform 368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7" name="Freeform 369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8" name="Freeform 370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99" name="Freeform 371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0" name="Freeform 372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1" name="Freeform 373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2" name="Freeform 374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3" name="Freeform 375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4" name="Freeform 376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5" name="Freeform 377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6" name="Freeform 378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7" name="Freeform 379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8" name="Freeform 380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09" name="Freeform 381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10" name="Freeform 382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11" name="Freeform 383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12" name="Freeform 384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13" name="Freeform 385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14" name="Freeform 386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4115" name="Rectangle 387"/>
            <p:cNvSpPr>
              <a:spLocks noChangeArrowheads="1"/>
            </p:cNvSpPr>
            <p:nvPr/>
          </p:nvSpPr>
          <p:spPr bwMode="auto">
            <a:xfrm>
              <a:off x="1837" y="3389"/>
              <a:ext cx="261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600" b="1" dirty="0">
                  <a:solidFill>
                    <a:srgbClr val="CC00CC"/>
                  </a:solidFill>
                  <a:latin typeface="Times New Roman" panose="02020603050405020304" pitchFamily="18" charset="0"/>
                </a:rPr>
                <a:t>Words and expressions</a:t>
              </a:r>
              <a:endParaRPr lang="en-US" altLang="zh-CN" dirty="0"/>
            </a:p>
          </p:txBody>
        </p:sp>
      </p:grpSp>
      <p:sp>
        <p:nvSpPr>
          <p:cNvPr id="74116" name="Rectangle 388"/>
          <p:cNvSpPr>
            <a:spLocks noChangeArrowheads="1"/>
          </p:cNvSpPr>
          <p:nvPr/>
        </p:nvSpPr>
        <p:spPr bwMode="auto">
          <a:xfrm>
            <a:off x="5943600" y="1905000"/>
            <a:ext cx="28956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heel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scoop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electricity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style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pleasure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zipper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daily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41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068513" y="993775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001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Paul: Hey Roy, the subject for my school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  project  is “Small inventions that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  changed the world.”  Can you help me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  think of an invention?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Roy: My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pleasure</a:t>
            </a:r>
            <a:r>
              <a:rPr lang="en-US" altLang="zh-CN" sz="3200" b="1">
                <a:latin typeface="Times New Roman" panose="02020603050405020304" pitchFamily="18" charset="0"/>
              </a:rPr>
              <a:t>! Let me think ... hmm ...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  I know! The zipper!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Paul: The zipper? Is it really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  such a great invention?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Roy: Think about how often it’s used in our  </a:t>
            </a:r>
          </a:p>
        </p:txBody>
      </p:sp>
      <p:sp>
        <p:nvSpPr>
          <p:cNvPr id="92164" name="Rectangle 8"/>
          <p:cNvSpPr>
            <a:spLocks noChangeArrowheads="1"/>
          </p:cNvSpPr>
          <p:nvPr/>
        </p:nvSpPr>
        <p:spPr bwMode="auto">
          <a:xfrm>
            <a:off x="457200" y="4572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Role-play the conversation.</a:t>
            </a:r>
          </a:p>
        </p:txBody>
      </p:sp>
      <p:pic>
        <p:nvPicPr>
          <p:cNvPr id="92165" name="Picture 6" descr="2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038600"/>
            <a:ext cx="24098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69900" y="466725"/>
            <a:ext cx="82296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daily</a:t>
            </a:r>
            <a:r>
              <a:rPr lang="en-US" altLang="zh-CN" sz="3200" b="1" dirty="0">
                <a:latin typeface="Times New Roman" panose="02020603050405020304" pitchFamily="18" charset="0"/>
              </a:rPr>
              <a:t> lives. You can see zippers on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dresses, trousers, shoes, bags ... almost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everywhere!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Paul: Well, you do seem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point</a:t>
            </a:r>
            <a:r>
              <a:rPr lang="en-US" altLang="zh-CN" sz="3200" b="1" dirty="0">
                <a:latin typeface="Times New Roman" panose="02020603050405020304" pitchFamily="18" charset="0"/>
              </a:rPr>
              <a:t> ...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Roy: Of course! I thought about it because I 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saw a website last week. 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pioneers</a:t>
            </a:r>
            <a:r>
              <a:rPr lang="en-US" altLang="zh-CN" sz="3200" b="1" dirty="0">
                <a:latin typeface="Times New Roman" panose="02020603050405020304" pitchFamily="18" charset="0"/>
              </a:rPr>
              <a:t> of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different inventions were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listed</a:t>
            </a:r>
            <a:r>
              <a:rPr lang="en-US" altLang="zh-CN" sz="3200" b="1" dirty="0">
                <a:latin typeface="Times New Roman" panose="02020603050405020304" pitchFamily="18" charset="0"/>
              </a:rPr>
              <a:t> there.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For example, it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mentioned</a:t>
            </a:r>
            <a:r>
              <a:rPr lang="en-US" altLang="zh-CN" sz="3200" b="1" dirty="0">
                <a:latin typeface="Times New Roman" panose="02020603050405020304" pitchFamily="18" charset="0"/>
              </a:rPr>
              <a:t> that the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zipper was invented by Whitcomb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Judson in 1893. But at that time, it 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wasn’t used widely.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Paul: Really? So when did it become popular?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Roy: Around 1917.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2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3233738" cy="1347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1190"/>
                <a:gd name="adj2" fmla="val 1366"/>
              </a:avLst>
            </a:prstTxWarp>
          </a:bodyPr>
          <a:lstStyle/>
          <a:p>
            <a:r>
              <a:rPr lang="en-US" altLang="zh-CN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role-play</a:t>
            </a:r>
            <a:endParaRPr lang="zh-CN" altLang="en-US" sz="36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94211" name="Group 3"/>
          <p:cNvGrpSpPr/>
          <p:nvPr/>
        </p:nvGrpSpPr>
        <p:grpSpPr bwMode="auto">
          <a:xfrm>
            <a:off x="4381500" y="1905000"/>
            <a:ext cx="4762500" cy="2847975"/>
            <a:chOff x="1920" y="1536"/>
            <a:chExt cx="3000" cy="1794"/>
          </a:xfrm>
        </p:grpSpPr>
        <p:pic>
          <p:nvPicPr>
            <p:cNvPr id="94212" name="Picture 4" descr="图片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20" y="1536"/>
              <a:ext cx="3000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>
              <a:off x="2688" y="2016"/>
              <a:ext cx="16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</a:rPr>
                <a:t>Hey Roy…</a:t>
              </a:r>
            </a:p>
          </p:txBody>
        </p:sp>
      </p:grpSp>
      <p:pic>
        <p:nvPicPr>
          <p:cNvPr id="94214" name="Picture 6" descr="u=2983733242,2757967771&amp;fm=23&amp;gp=0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1534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 marL="800100" indent="-342900"/>
            <a:lvl3pPr marL="1257300" indent="-342900"/>
            <a:lvl4pPr marL="1714500" indent="-342900"/>
            <a:lvl5pPr marL="2171700" indent="-342900"/>
            <a:lvl6pPr marL="2628900" indent="-342900"/>
            <a:lvl7pPr marL="3086100" indent="-342900"/>
            <a:lvl8pPr marL="3543300" indent="-342900"/>
            <a:lvl9pPr marL="4000500" indent="-342900"/>
          </a:lstStyle>
          <a:p>
            <a:pPr marL="342900" indent="-342900" algn="l">
              <a:lnSpc>
                <a:spcPct val="120000"/>
              </a:lnSpc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style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of the shoes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鞋子的款式</a:t>
            </a:r>
          </a:p>
          <a:p>
            <a:pPr marL="342900" indent="-342900" algn="l">
              <a:lnSpc>
                <a:spcPct val="120000"/>
              </a:lnSpc>
              <a:buFontTx/>
              <a:buAutoNum type="arabicParenBoth"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style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名词，意为“样式；款式”。</a:t>
            </a:r>
          </a:p>
          <a:p>
            <a:pPr marL="342900" indent="-342900" algn="l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其常用短语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style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意为“时髦的”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</a:p>
          <a:p>
            <a:pPr marL="342900" indent="-342900" algn="l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其反义短语为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out of style,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意为“过时的”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marL="342900" indent="-342900" algn="l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This year's style in dresses is different from last year’s.</a:t>
            </a:r>
          </a:p>
          <a:p>
            <a:pPr marL="342900" indent="-342900"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今年的服装样式与去年的不同。</a:t>
            </a:r>
          </a:p>
          <a:p>
            <a:pPr marL="342900" indent="-342900" algn="l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	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Her clothes are always in style.</a:t>
            </a:r>
          </a:p>
          <a:p>
            <a:pPr marL="342900" indent="-342900"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她的衣服总是很时髦。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990600" y="1143000"/>
            <a:ext cx="73152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style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作名词，还可意为“方式”。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Our children need new learning styles.</a:t>
            </a:r>
          </a:p>
          <a:p>
            <a:pPr algn="l">
              <a:lnSpc>
                <a:spcPct val="160000"/>
              </a:lnSpc>
            </a:pPr>
            <a:r>
              <a:rPr lang="zh-TW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我们的孩子需要新的学习方式。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like your style.</a:t>
            </a:r>
          </a:p>
          <a:p>
            <a:pPr algn="l"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我喜欢你做事的方式</a:t>
            </a:r>
            <a:r>
              <a:rPr lang="zh-TW" altLang="en-US" dirty="0">
                <a:ea typeface="黑体" panose="02010609060101010101" pitchFamily="49" charset="-122"/>
              </a:rPr>
              <a:t>。</a:t>
            </a:r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09600" y="533400"/>
            <a:ext cx="80010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My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pleasure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!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非常愿意！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pleasure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(a state of feeling or being happy)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名词，意为“高兴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愉快”。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 takes no pleasure in his work.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他从工作中得不到丝毫的乐趣。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—Thanks for helping me.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谢谢你帮助了我。</a:t>
            </a:r>
          </a:p>
          <a:p>
            <a:pPr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—My pleasure. / It s a pleasure.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别客气。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WordArt 2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b="1" kern="10" dirty="0" err="1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pleasure,pleased</a:t>
            </a: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与</a:t>
            </a:r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pleasant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98307" name="WordArt 3" descr="白色大理石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514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0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辨析：</a:t>
            </a:r>
          </a:p>
        </p:txBody>
      </p:sp>
      <p:graphicFrame>
        <p:nvGraphicFramePr>
          <p:cNvPr id="131093" name="Group 21"/>
          <p:cNvGraphicFramePr>
            <a:graphicFrameLocks noGrp="1"/>
          </p:cNvGraphicFramePr>
          <p:nvPr/>
        </p:nvGraphicFramePr>
        <p:xfrm>
          <a:off x="609600" y="1295400"/>
          <a:ext cx="8077200" cy="37471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pleasure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名词，“高兴；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愉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快”。常用短语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My pleasure. </a:t>
                      </a: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With pleasure. / It’s a pleasure.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pleased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形容词，“高兴的”，短语</a:t>
                      </a:r>
                      <a:r>
                        <a:rPr kumimoji="0" lang="zh-TW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be pleased to do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sth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.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“乐于做某事”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；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be pleased with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“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对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……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满意”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句子的主语通常为人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pleasant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形容词，“令人愉快的”，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可作定 语、表语，修饰物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533400" y="54864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►I am pleased with the painting.</a:t>
            </a:r>
            <a:r>
              <a:rPr lang="zh-TW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我对这幅画很满意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Wish you a pleasant journey! </a:t>
            </a:r>
            <a:r>
              <a:rPr lang="zh-TW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祝你旅途愉快！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1000" y="457200"/>
            <a:ext cx="838200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Think about how often it’s used in our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daily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</a:p>
          <a:p>
            <a:pPr marL="342900" indent="-342900"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lives.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想想看</a:t>
            </a: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在我们的日常生活中它被使用得</a:t>
            </a:r>
          </a:p>
          <a:p>
            <a:pPr marL="342900" indent="-342900" algn="l">
              <a:lnSpc>
                <a:spcPct val="105000"/>
              </a:lnSpc>
            </a:pP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多么频繁。</a:t>
            </a:r>
          </a:p>
          <a:p>
            <a:pPr marL="342900" indent="-342900" algn="l">
              <a:lnSpc>
                <a:spcPct val="105000"/>
              </a:lnSpc>
              <a:buFontTx/>
              <a:buAutoNum type="arabicParenBoth"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daily (happening, done or produced every </a:t>
            </a:r>
          </a:p>
          <a:p>
            <a:pPr marL="342900" indent="-342900"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day)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形容词，意为“每日的；曰常的”。</a:t>
            </a:r>
          </a:p>
          <a:p>
            <a:pPr marL="342900" indent="-342900" algn="l">
              <a:lnSpc>
                <a:spcPct val="10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Don’t you read the daily news in today’s  </a:t>
            </a:r>
          </a:p>
          <a:p>
            <a:pPr marL="342900" indent="-342900"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newspaper?	</a:t>
            </a:r>
          </a:p>
          <a:p>
            <a:pPr marL="342900" indent="-342900"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你（们）没有读今天报纸上的每日新闻吗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marL="342900" indent="-342900"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(2)daily (every day)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副词，意为“每日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每天”</a:t>
            </a:r>
          </a:p>
          <a:p>
            <a:pPr marL="342900" indent="-342900" algn="l">
              <a:lnSpc>
                <a:spcPct val="10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milkman comes daily to our house.</a:t>
            </a:r>
          </a:p>
          <a:p>
            <a:pPr marL="342900" indent="-342900"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送奶人每天都到我们家来送奶。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 descr="白色大理石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15144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000" b="1" kern="10" dirty="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62000" y="2057400"/>
            <a:ext cx="78486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6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daily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adj.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每日的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日常的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adv.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每日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每天</a:t>
            </a:r>
          </a:p>
          <a:p>
            <a:pPr algn="l">
              <a:lnSpc>
                <a:spcPct val="16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weekly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adj.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每周的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adv.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周一次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6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monthly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adj.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每月的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adv</a:t>
            </a:r>
            <a:r>
              <a:rPr lang="en-US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一月一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</a:t>
            </a:r>
          </a:p>
          <a:p>
            <a:pPr algn="l">
              <a:lnSpc>
                <a:spcPct val="16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yearly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adj.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每年的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adv</a:t>
            </a:r>
            <a:r>
              <a:rPr lang="en-US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一年一次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62000" y="914400"/>
            <a:ext cx="79248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4. Well, you do seem to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point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...</a:t>
            </a:r>
          </a:p>
          <a:p>
            <a:pPr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嗯，看来你说的确实有道理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</a:p>
          <a:p>
            <a:pPr algn="l">
              <a:lnSpc>
                <a:spcPct val="155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have a point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固定短语，意为“有道理”</a:t>
            </a:r>
          </a:p>
          <a:p>
            <a:pPr algn="l">
              <a:lnSpc>
                <a:spcPct val="155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►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You have a point — It would be better to  </a:t>
            </a:r>
          </a:p>
          <a:p>
            <a:pPr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wait till tomorrow.</a:t>
            </a:r>
          </a:p>
          <a:p>
            <a:pPr algn="l">
              <a:lnSpc>
                <a:spcPct val="15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你说的有道理，还是等到明天比较好。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05000"/>
            <a:ext cx="60960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有道理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网站                  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/'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websait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先锋；先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/,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paiə'niə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/,/,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paiə'nir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列表；列清单          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/list/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名单；清单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替代；说到         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'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menʃn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buFontTx/>
              <a:buNone/>
            </a:pP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00800" y="1828800"/>
            <a:ext cx="2743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point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website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pioneer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</a:t>
            </a:r>
          </a:p>
          <a:p>
            <a:pPr>
              <a:buFontTx/>
              <a:buNone/>
            </a:pP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mention</a:t>
            </a:r>
          </a:p>
        </p:txBody>
      </p:sp>
      <p:grpSp>
        <p:nvGrpSpPr>
          <p:cNvPr id="74757" name="Group 5"/>
          <p:cNvGrpSpPr/>
          <p:nvPr/>
        </p:nvGrpSpPr>
        <p:grpSpPr bwMode="auto">
          <a:xfrm>
            <a:off x="1404938" y="334963"/>
            <a:ext cx="6119812" cy="1052512"/>
            <a:chOff x="1429" y="3294"/>
            <a:chExt cx="3401" cy="618"/>
          </a:xfrm>
        </p:grpSpPr>
        <p:grpSp>
          <p:nvGrpSpPr>
            <p:cNvPr id="74758" name="Group 6"/>
            <p:cNvGrpSpPr/>
            <p:nvPr/>
          </p:nvGrpSpPr>
          <p:grpSpPr bwMode="auto">
            <a:xfrm>
              <a:off x="1429" y="3294"/>
              <a:ext cx="3401" cy="618"/>
              <a:chOff x="1973" y="391"/>
              <a:chExt cx="2767" cy="709"/>
            </a:xfrm>
          </p:grpSpPr>
          <p:sp>
            <p:nvSpPr>
              <p:cNvPr id="74759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4760" name="Freeform 8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1" name="Freeform 9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2" name="Freeform 10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3" name="Freeform 11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4" name="Freeform 12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5" name="Freeform 13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6" name="Freeform 14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7" name="Freeform 15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8" name="Freeform 16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9" name="Freeform 17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0" name="Freeform 18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1" name="Freeform 19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2" name="Freeform 20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3" name="Freeform 21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4" name="Freeform 22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5" name="Freeform 23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6" name="Freeform 24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7" name="Rectangle 25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4778" name="Freeform 26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9" name="Freeform 27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0" name="Freeform 28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1" name="Freeform 29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2" name="Freeform 30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3" name="Freeform 31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4" name="Freeform 32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5" name="Freeform 33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6" name="Freeform 34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7" name="Freeform 35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8" name="Freeform 36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9" name="Freeform 37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0" name="Freeform 38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1" name="Freeform 39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2" name="Freeform 40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3" name="Freeform 41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4" name="Freeform 42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5" name="Freeform 43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6" name="Freeform 44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7" name="Freeform 45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8" name="Freeform 46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99" name="Freeform 47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0" name="Freeform 48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1" name="Freeform 49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2" name="Freeform 50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3" name="Freeform 51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4" name="Freeform 52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5" name="Freeform 53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6" name="Freeform 54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7" name="Freeform 55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8" name="Freeform 56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09" name="Freeform 57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0" name="Freeform 58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1" name="Freeform 59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2" name="Freeform 60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3" name="Freeform 61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4" name="Freeform 62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5" name="Freeform 63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6" name="Freeform 64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7" name="Freeform 65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8" name="Freeform 66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19" name="Freeform 67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0" name="Freeform 68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1" name="Freeform 69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2" name="Freeform 70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3" name="Freeform 71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4" name="Freeform 72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5" name="Freeform 73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6" name="Freeform 74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7" name="Freeform 75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8" name="Freeform 76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29" name="Freeform 77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0" name="Freeform 78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1" name="Freeform 79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2" name="Freeform 80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3" name="Freeform 81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4" name="Freeform 82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5" name="Freeform 83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6" name="Freeform 84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7" name="Freeform 85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8" name="Freeform 86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39" name="Freeform 87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0" name="Freeform 88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1" name="Freeform 89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2" name="Freeform 90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3" name="Freeform 91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4" name="Freeform 92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5" name="Freeform 93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6" name="Freeform 94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7" name="Freeform 95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8" name="Freeform 96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49" name="Freeform 97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0" name="Freeform 98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1" name="Freeform 99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2" name="Freeform 100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3" name="Freeform 101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4" name="Freeform 102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5" name="Freeform 103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6" name="Freeform 104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7" name="Freeform 105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8" name="Freeform 106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59" name="Freeform 107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0" name="Freeform 108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1" name="Freeform 109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2" name="Freeform 110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3" name="Freeform 111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4" name="Freeform 112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5" name="Freeform 113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6" name="Freeform 114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7" name="Freeform 115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8" name="Freeform 116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69" name="Freeform 117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0" name="Freeform 118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1" name="Freeform 119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2" name="Freeform 120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3" name="Freeform 121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4" name="Freeform 122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5" name="Freeform 123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6" name="Freeform 124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7" name="Rectangle 125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4878" name="Freeform 126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79" name="Freeform 127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0" name="Freeform 128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1" name="Freeform 129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2" name="Freeform 130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3" name="Freeform 131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4" name="Freeform 132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5" name="Freeform 133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6" name="Freeform 134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7" name="Freeform 135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8" name="Freeform 136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89" name="Freeform 137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0" name="Freeform 138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1" name="Freeform 139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2" name="Freeform 140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3" name="Freeform 141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4" name="Freeform 142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5" name="Freeform 143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6" name="Freeform 144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7" name="Freeform 145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8" name="Freeform 146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99" name="Freeform 147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0" name="Freeform 148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1" name="Freeform 149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2" name="Freeform 150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3" name="Freeform 151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4" name="Freeform 152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5" name="Freeform 153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6" name="Freeform 154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7" name="Freeform 155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8" name="Freeform 156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09" name="Freeform 157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0" name="Freeform 158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1" name="Freeform 159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2" name="Freeform 160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3" name="Freeform 161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4" name="Freeform 162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5" name="Freeform 163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6" name="Freeform 164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7" name="Freeform 165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8" name="Freeform 166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19" name="Freeform 167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0" name="Freeform 168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1" name="Freeform 169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2" name="Freeform 170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3" name="Freeform 171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4" name="Freeform 172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5" name="Freeform 173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6" name="Freeform 174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7" name="Freeform 175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8" name="Freeform 176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29" name="Freeform 177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0" name="Freeform 178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1" name="Freeform 179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2" name="Freeform 180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3" name="Freeform 181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4" name="Freeform 182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5" name="Freeform 183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6" name="Freeform 184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7" name="Freeform 185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8" name="Freeform 186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39" name="Freeform 187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0" name="Freeform 188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1" name="Freeform 189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2" name="Freeform 190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3" name="Freeform 191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4" name="Freeform 192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5" name="Freeform 193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6" name="Freeform 194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7" name="Freeform 195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8" name="Freeform 196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49" name="Freeform 197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0" name="Freeform 198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1" name="Freeform 199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2" name="Freeform 200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3" name="Freeform 201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4" name="Freeform 202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5" name="Freeform 203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6" name="Freeform 204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7" name="Freeform 205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8" name="Freeform 206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59" name="Freeform 207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0" name="Freeform 208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1" name="Freeform 209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2" name="Freeform 210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3" name="Freeform 211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4" name="Freeform 212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5" name="Freeform 213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6" name="Freeform 214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7" name="Freeform 215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8" name="Freeform 216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69" name="Freeform 217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0" name="Freeform 218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1" name="Freeform 219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2" name="Freeform 220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3" name="Freeform 221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4" name="Freeform 222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5" name="Freeform 223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6" name="Freeform 224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7" name="Freeform 225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8" name="Freeform 226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79" name="Freeform 227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0" name="Freeform 228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1" name="Freeform 229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2" name="Freeform 230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3" name="Freeform 231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4" name="Freeform 232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5" name="Freeform 233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6" name="Freeform 234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7" name="Freeform 235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8" name="Freeform 236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89" name="Freeform 237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0" name="Freeform 238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1" name="Freeform 239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2" name="Freeform 240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3" name="Freeform 241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4" name="Freeform 242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5" name="Freeform 243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6" name="Freeform 244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7" name="Freeform 245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8" name="Freeform 246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99" name="Freeform 247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0" name="Freeform 248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1" name="Freeform 249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2" name="Freeform 250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3" name="Freeform 251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4" name="Freeform 252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5" name="Freeform 253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6" name="Freeform 254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7" name="Freeform 255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8" name="Freeform 256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09" name="Freeform 257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0" name="Freeform 258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1" name="Freeform 259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2" name="Freeform 260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3" name="Freeform 261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4" name="Freeform 262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5" name="Freeform 263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6" name="Freeform 264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7" name="Freeform 265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8" name="Freeform 266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19" name="Freeform 267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0" name="Freeform 268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1" name="Freeform 269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2" name="Freeform 270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3" name="Freeform 271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4" name="Freeform 272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5" name="Freeform 273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6" name="Freeform 274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7" name="Freeform 275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8" name="Freeform 276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29" name="Freeform 277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0" name="Freeform 278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1" name="Freeform 279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2" name="Freeform 280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3" name="Freeform 281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4" name="Freeform 282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5" name="Freeform 283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6" name="Freeform 284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7" name="Freeform 285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8" name="Freeform 286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39" name="Freeform 287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0" name="Freeform 288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1" name="Freeform 289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2" name="Freeform 290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3" name="Freeform 291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4" name="Freeform 292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5" name="Freeform 293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6" name="Freeform 294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7" name="Freeform 295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8" name="Freeform 296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49" name="Freeform 297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0" name="Freeform 298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1" name="Freeform 299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2" name="Freeform 300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3" name="Freeform 301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4" name="Freeform 302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5" name="Freeform 303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6" name="Freeform 304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7" name="Freeform 305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8" name="Freeform 306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59" name="Freeform 307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0" name="Freeform 308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1" name="Freeform 309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2" name="Freeform 310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3" name="Freeform 311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4" name="Freeform 312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5" name="Freeform 313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6" name="Freeform 314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7" name="Freeform 315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8" name="Freeform 316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69" name="Freeform 317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0" name="Freeform 318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1" name="Freeform 319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2" name="Freeform 320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3" name="Freeform 321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4" name="Freeform 322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5" name="Freeform 323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6" name="Freeform 324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7" name="Freeform 325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8" name="Freeform 326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79" name="Freeform 327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0" name="Freeform 328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1" name="Freeform 329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2" name="Freeform 330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3" name="Freeform 331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4" name="Freeform 332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5" name="Freeform 333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6" name="Freeform 334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7" name="Freeform 335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8" name="Freeform 336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89" name="Freeform 337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0" name="Freeform 338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1" name="Freeform 339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2" name="Freeform 340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3" name="Freeform 341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4" name="Freeform 342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5" name="Freeform 343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6" name="Freeform 344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7" name="Freeform 345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8" name="Freeform 346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99" name="Freeform 347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0" name="Freeform 348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1" name="Freeform 349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2" name="Freeform 350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3" name="Freeform 351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4" name="Freeform 352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5" name="Freeform 353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6" name="Freeform 354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7" name="Freeform 355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8" name="Freeform 356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09" name="Freeform 357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0" name="Freeform 358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1" name="Freeform 359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2" name="Freeform 360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3" name="Freeform 361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4" name="Freeform 362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5" name="Freeform 363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6" name="Freeform 364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7" name="Freeform 365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8" name="Freeform 366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19" name="Freeform 367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0" name="Freeform 368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1" name="Freeform 369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2" name="Freeform 370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3" name="Freeform 371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4" name="Freeform 372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5" name="Freeform 373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6" name="Freeform 374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7" name="Freeform 375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8" name="Freeform 376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29" name="Freeform 377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0" name="Freeform 378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1" name="Freeform 379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2" name="Freeform 380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3" name="Freeform 381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4" name="Freeform 382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5" name="Freeform 383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6" name="Freeform 384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7" name="Freeform 385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8" name="Freeform 386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39" name="Freeform 387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5140" name="Rectangle 388"/>
            <p:cNvSpPr>
              <a:spLocks noChangeArrowheads="1"/>
            </p:cNvSpPr>
            <p:nvPr/>
          </p:nvSpPr>
          <p:spPr bwMode="auto">
            <a:xfrm>
              <a:off x="1837" y="3389"/>
              <a:ext cx="261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600" b="1" dirty="0">
                  <a:solidFill>
                    <a:srgbClr val="CC00CC"/>
                  </a:solidFill>
                  <a:latin typeface="Times New Roman" panose="02020603050405020304" pitchFamily="18" charset="0"/>
                </a:rPr>
                <a:t>Words and expressions</a:t>
              </a:r>
              <a:endParaRPr lang="en-US" altLang="zh-CN" dirty="0"/>
            </a:p>
          </p:txBody>
        </p:sp>
      </p:grp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" y="685800"/>
            <a:ext cx="86106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pioneers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of different inventions were  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listed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there.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各种发明的先驱者们被列到了上面。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pioneer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(a person who does something first)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可数名词，意为“先锋；先驱”。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China Young Pioneers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意为“中国少年先锋队”。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 is a computer pioneer.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他是计算机方面的先驱。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457200" y="762000"/>
            <a:ext cx="807720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list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，意为“列表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列清单”。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List them and you will never forget.</a:t>
            </a:r>
          </a:p>
          <a:p>
            <a:pPr algn="l"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把它们列出来你就不会忘记了。</a:t>
            </a:r>
          </a:p>
          <a:p>
            <a:pPr algn="l">
              <a:lnSpc>
                <a:spcPct val="16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用作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，意为“名单；清单”。</a:t>
            </a:r>
          </a:p>
          <a:p>
            <a:pPr algn="l">
              <a:lnSpc>
                <a:spcPct val="16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did not see his name on the list.</a:t>
            </a:r>
          </a:p>
          <a:p>
            <a:pPr algn="l"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我在名单上没有看到他的名字。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533400" y="533400"/>
            <a:ext cx="80010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 For example, it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mentioned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that the zipper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was  invented by Whitcomb Judson in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1893.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例如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它提到拉链是在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1893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年由惠特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科姆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贾德 森发明的。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mention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动词，意为“提到，说到”其后可接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引导的宾语从句。</a:t>
            </a:r>
          </a:p>
          <a:p>
            <a:pPr algn="l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 mentioned that the food was invented by a  Chinese.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他提到这种食物是由一个中国人发明的。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WordArt 2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mention</a:t>
            </a: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的其他搭配</a:t>
            </a:r>
          </a:p>
        </p:txBody>
      </p:sp>
      <p:sp>
        <p:nvSpPr>
          <p:cNvPr id="105475" name="WordArt 3" descr="白色大理石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1514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0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200" y="1447800"/>
            <a:ext cx="84582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 mention sb./</a:t>
            </a:r>
            <a:r>
              <a:rPr lang="en-US" altLang="zh-CN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(to sb.)  (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向某人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提起某事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Don't mention it before the children.</a:t>
            </a:r>
          </a:p>
          <a:p>
            <a:pPr algn="l">
              <a:lnSpc>
                <a:spcPct val="105000"/>
              </a:lnSpc>
            </a:pPr>
            <a:r>
              <a:rPr lang="zh-TW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在孩子们面前提及此事。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Nobody mentioned anything to me about it.</a:t>
            </a:r>
          </a:p>
          <a:p>
            <a:pPr algn="l">
              <a:lnSpc>
                <a:spcPct val="10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没人向我提过这事。 </a:t>
            </a:r>
            <a:endParaRPr lang="zh-TW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mention doing </a:t>
            </a:r>
            <a:r>
              <a:rPr lang="en-US" altLang="zh-CN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提到做某事 </a:t>
            </a:r>
            <a:endParaRPr lang="zh-TW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0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Whenever I mention having dinner together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  </a:t>
            </a:r>
          </a:p>
          <a:p>
            <a:pPr algn="l">
              <a:lnSpc>
                <a:spcPct val="10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 says he’s too busy.</a:t>
            </a:r>
          </a:p>
          <a:p>
            <a:pPr algn="l">
              <a:lnSpc>
                <a:spcPct val="105000"/>
              </a:lnSpc>
            </a:pP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无论何时我一提起 块儿吃顿饭，他就说太忙。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09600" y="1600200"/>
            <a:ext cx="8001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b="1" u="sng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“Don’t mention it.”</a:t>
            </a:r>
            <a:r>
              <a:rPr lang="zh-TW" altLang="en-US" sz="3200" b="1" u="sng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主要用来回答感谢，有时</a:t>
            </a:r>
            <a:r>
              <a:rPr lang="zh-CN" altLang="en-US" sz="3200" b="1" u="sng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也</a:t>
            </a:r>
            <a:r>
              <a:rPr lang="zh-TW" altLang="en-US" sz="3200" b="1" u="sng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来回答道歉。</a:t>
            </a:r>
            <a:endParaRPr lang="zh-CN" altLang="en-US" sz="3200" b="1" u="sng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—Thank you very much.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多谢你 了。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—Don’t mention it.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不客气。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 I’m sorry to trouble you.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对不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起，打扰你了。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 Don’t mention it.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没关系。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6499" name="WordArt 3" descr="白色大理石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1514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0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</a:rPr>
              <a:t>Exercise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Times New Roman" panose="02020603050405020304" pitchFamily="18" charset="0"/>
              </a:rPr>
              <a:t>Mo Yan is famous _______ an excellent writer. 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And China is famous ______ culture.   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A. for; as         	B. for; for           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C. because; as       D. as; for 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2.  --When will 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 Bite of China II </a:t>
            </a:r>
            <a:r>
              <a:rPr lang="en-US" altLang="zh-CN" sz="2800" b="1" dirty="0">
                <a:latin typeface="Times New Roman" panose="02020603050405020304" pitchFamily="18" charset="0"/>
              </a:rPr>
              <a:t>begin tonight?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--It ________ for ten minutes.      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A. will begin    	B. has begun   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C. will be on   	D. has been on 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4570413" y="1524000"/>
            <a:ext cx="441325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2438400" y="4267200"/>
            <a:ext cx="441325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762000" y="1295400"/>
            <a:ext cx="7924800" cy="42767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3. Sixteen-year-olds shouldn’t ______ to go to an 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Internet bar.         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A. be allowed       	B. be allow       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C. allow                 	D. are allowed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 4. ---I’m not hungry but thirsty. 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 ---________ .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latin typeface="Times New Roman" panose="02020603050405020304" pitchFamily="18" charset="0"/>
              </a:rPr>
              <a:t> I’m hungry, too. 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latin typeface="Times New Roman" panose="02020603050405020304" pitchFamily="18" charset="0"/>
              </a:rPr>
              <a:t>  What about some cakes?  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latin typeface="Times New Roman" panose="02020603050405020304" pitchFamily="18" charset="0"/>
              </a:rPr>
              <a:t> I’m happy to hear that.     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latin typeface="Times New Roman" panose="02020603050405020304" pitchFamily="18" charset="0"/>
              </a:rPr>
              <a:t> How about a glass of water? </a:t>
            </a:r>
            <a:r>
              <a:rPr lang="en-US" altLang="zh-CN" sz="2800" b="1" dirty="0">
                <a:latin typeface="Times New Roman" panose="02020603050405020304" pitchFamily="18" charset="0"/>
              </a:rPr>
              <a:t>  </a:t>
            </a:r>
          </a:p>
        </p:txBody>
      </p:sp>
      <p:sp>
        <p:nvSpPr>
          <p:cNvPr id="108547" name="Rectangle 6"/>
          <p:cNvSpPr>
            <a:spLocks noChangeArrowheads="1"/>
          </p:cNvSpPr>
          <p:nvPr/>
        </p:nvSpPr>
        <p:spPr bwMode="auto">
          <a:xfrm>
            <a:off x="5791200" y="1219200"/>
            <a:ext cx="441325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8548" name="Rectangle 7"/>
          <p:cNvSpPr>
            <a:spLocks noChangeArrowheads="1"/>
          </p:cNvSpPr>
          <p:nvPr/>
        </p:nvSpPr>
        <p:spPr bwMode="auto">
          <a:xfrm>
            <a:off x="2133600" y="3352800"/>
            <a:ext cx="441325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5. — We can use QQ to talk with each other online.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    — Really? Could you please show me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         ______ it?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       	A. what to do    		B. how to do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 		C. when to do   		D. why to do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6.As we know, _____of us likes pollution.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		A. no one 			B. none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		C. someone  		D. nothing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 7.—Lily, _____ you _____ your ticket?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	—Not yet!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		A. did; find  		B. have; found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		C. has; found  		D. do; find</a:t>
            </a:r>
          </a:p>
        </p:txBody>
      </p:sp>
      <p:sp>
        <p:nvSpPr>
          <p:cNvPr id="109571" name="Rectangle 57"/>
          <p:cNvSpPr>
            <a:spLocks noChangeArrowheads="1"/>
          </p:cNvSpPr>
          <p:nvPr/>
        </p:nvSpPr>
        <p:spPr bwMode="auto">
          <a:xfrm>
            <a:off x="1905000" y="1600200"/>
            <a:ext cx="420688" cy="4762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9572" name="Rectangle 58"/>
          <p:cNvSpPr>
            <a:spLocks noChangeArrowheads="1"/>
          </p:cNvSpPr>
          <p:nvPr/>
        </p:nvSpPr>
        <p:spPr bwMode="auto">
          <a:xfrm>
            <a:off x="3200400" y="3048000"/>
            <a:ext cx="420688" cy="4762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9573" name="Rectangle 59"/>
          <p:cNvSpPr>
            <a:spLocks noChangeArrowheads="1"/>
          </p:cNvSpPr>
          <p:nvPr/>
        </p:nvSpPr>
        <p:spPr bwMode="auto">
          <a:xfrm>
            <a:off x="2362200" y="4495800"/>
            <a:ext cx="420688" cy="4762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900113" y="3141663"/>
            <a:ext cx="74882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 dirty="0"/>
              <a:t>Recite the conversation in 2d.</a:t>
            </a:r>
          </a:p>
          <a:p>
            <a:pPr algn="l">
              <a:spcBef>
                <a:spcPct val="50000"/>
              </a:spcBef>
            </a:pPr>
            <a:r>
              <a:rPr lang="en-US" altLang="zh-CN" sz="3600" b="1" dirty="0"/>
              <a:t>Preview the next part. </a:t>
            </a:r>
            <a:r>
              <a:rPr lang="en-US" altLang="zh-CN" sz="3600" b="1" dirty="0" smtClean="0"/>
              <a:t> </a:t>
            </a:r>
            <a:endParaRPr lang="en-US" altLang="zh-CN" sz="3600" b="1" dirty="0"/>
          </a:p>
        </p:txBody>
      </p:sp>
      <p:sp>
        <p:nvSpPr>
          <p:cNvPr id="110595" name="WordArt 4"/>
          <p:cNvSpPr>
            <a:spLocks noChangeArrowheads="1" noChangeShapeType="1" noTextEdit="1"/>
          </p:cNvSpPr>
          <p:nvPr/>
        </p:nvSpPr>
        <p:spPr bwMode="auto">
          <a:xfrm>
            <a:off x="2268538" y="1557338"/>
            <a:ext cx="4608512" cy="1223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CC0099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4000" b="1" kern="10" dirty="0">
              <a:ln w="9525">
                <a:solidFill>
                  <a:srgbClr val="FFFF00"/>
                </a:solidFill>
                <a:round/>
              </a:ln>
              <a:solidFill>
                <a:srgbClr val="CC0099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4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FFCC99"/>
                  </a:solidFill>
                  <a:round/>
                </a:ln>
                <a:solidFill>
                  <a:srgbClr val="FF9900"/>
                </a:solidFill>
                <a:latin typeface="华文行楷" panose="02010800040101010101" charset="-122"/>
                <a:ea typeface="华文行楷" panose="02010800040101010101" charset="-122"/>
              </a:rPr>
              <a:t>Thank You!</a:t>
            </a:r>
            <a:endParaRPr lang="zh-CN" altLang="en-US" sz="3600" kern="10">
              <a:ln w="9525">
                <a:solidFill>
                  <a:srgbClr val="FFCC99"/>
                </a:solidFill>
                <a:round/>
              </a:ln>
              <a:solidFill>
                <a:srgbClr val="FF99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90600" y="3657600"/>
            <a:ext cx="73723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What are the Four Great Inventions 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in ancient China?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990600" y="2438400"/>
            <a:ext cx="388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FF"/>
                </a:solidFill>
              </a:rPr>
              <a:t>Do you know?</a:t>
            </a:r>
          </a:p>
        </p:txBody>
      </p:sp>
      <p:pic>
        <p:nvPicPr>
          <p:cNvPr id="75780" name="Picture 4" descr="boy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0"/>
            <a:ext cx="26384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warming up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990600"/>
            <a:ext cx="4095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3bc6f750c9c8886e1138c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54737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984250" y="2011363"/>
            <a:ext cx="2947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paper-making   </a:t>
            </a: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造纸术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365250" y="4983163"/>
            <a:ext cx="21605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compass            </a:t>
            </a:r>
          </a:p>
          <a:p>
            <a:pPr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指南针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784850" y="2163763"/>
            <a:ext cx="2179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printing             </a:t>
            </a: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印刷术 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861050" y="4906963"/>
            <a:ext cx="2682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gunpowder       </a:t>
            </a:r>
          </a:p>
          <a:p>
            <a:pPr algn="l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火  药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  <p:bldP spid="76805" grpId="0"/>
      <p:bldP spid="768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969cbf44e15d559fb2b7dc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43000"/>
            <a:ext cx="417988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838200" y="38100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造纸术</a:t>
            </a:r>
          </a:p>
        </p:txBody>
      </p:sp>
      <p:pic>
        <p:nvPicPr>
          <p:cNvPr id="77828" name="Picture 4" descr="2578E7C2BB854F5C9E18DFB85FEECD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19200"/>
            <a:ext cx="33067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943600" y="45720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印刷术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11538928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1143000"/>
            <a:ext cx="16764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 descr="轿车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16573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914400" y="2819400"/>
            <a:ext cx="2568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car</a:t>
            </a: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1600200" y="457200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ea typeface="MS Gothic" panose="020B0609070205080204" pitchFamily="49" charset="-128"/>
              </a:rPr>
              <a:t>What’re these </a:t>
            </a:r>
            <a:r>
              <a:rPr lang="en-US" altLang="zh-CN" sz="3200" b="1" dirty="0">
                <a:solidFill>
                  <a:srgbClr val="FF0000"/>
                </a:solidFill>
                <a:ea typeface="MS Gothic" panose="020B0609070205080204" pitchFamily="49" charset="-128"/>
              </a:rPr>
              <a:t>called </a:t>
            </a:r>
            <a:r>
              <a:rPr lang="en-US" altLang="zh-CN" sz="3200" b="1" dirty="0">
                <a:ea typeface="MS Gothic" panose="020B0609070205080204" pitchFamily="49" charset="-128"/>
              </a:rPr>
              <a:t>in English?</a:t>
            </a:r>
          </a:p>
        </p:txBody>
      </p:sp>
      <p:pic>
        <p:nvPicPr>
          <p:cNvPr id="143367" name="Picture 7" descr="电视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295400"/>
            <a:ext cx="17986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2209800" y="2819400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television</a:t>
            </a:r>
          </a:p>
        </p:txBody>
      </p:sp>
      <p:pic>
        <p:nvPicPr>
          <p:cNvPr id="143369" name="Picture 9" descr="电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219200"/>
            <a:ext cx="20161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10"/>
          <p:cNvSpPr txBox="1">
            <a:spLocks noChangeArrowheads="1"/>
          </p:cNvSpPr>
          <p:nvPr/>
        </p:nvSpPr>
        <p:spPr bwMode="auto">
          <a:xfrm>
            <a:off x="4343400" y="2819400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telephone</a:t>
            </a:r>
          </a:p>
        </p:txBody>
      </p:sp>
      <p:pic>
        <p:nvPicPr>
          <p:cNvPr id="143371" name="Picture 11" descr="电脑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505200"/>
            <a:ext cx="1789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 Box 12"/>
          <p:cNvSpPr txBox="1">
            <a:spLocks noChangeArrowheads="1"/>
          </p:cNvSpPr>
          <p:nvPr/>
        </p:nvSpPr>
        <p:spPr bwMode="auto">
          <a:xfrm>
            <a:off x="457200" y="5486400"/>
            <a:ext cx="303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 computer</a:t>
            </a:r>
          </a:p>
        </p:txBody>
      </p:sp>
      <p:pic>
        <p:nvPicPr>
          <p:cNvPr id="143373" name="Picture 13" descr="caculator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71800" y="3886200"/>
            <a:ext cx="1525588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2667000" y="5486400"/>
            <a:ext cx="2519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calculator</a:t>
            </a:r>
          </a:p>
        </p:txBody>
      </p:sp>
      <p:sp>
        <p:nvSpPr>
          <p:cNvPr id="78862" name="Text Box 15"/>
          <p:cNvSpPr txBox="1">
            <a:spLocks noChangeArrowheads="1"/>
          </p:cNvSpPr>
          <p:nvPr/>
        </p:nvSpPr>
        <p:spPr bwMode="auto">
          <a:xfrm>
            <a:off x="6553200" y="2743200"/>
            <a:ext cx="25908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</a:rPr>
              <a:t>microwave </a:t>
            </a:r>
          </a:p>
          <a:p>
            <a:pPr>
              <a:lnSpc>
                <a:spcPct val="85000"/>
              </a:lnSpc>
            </a:pP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</a:rPr>
              <a:t>oven</a:t>
            </a:r>
          </a:p>
        </p:txBody>
      </p:sp>
      <p:pic>
        <p:nvPicPr>
          <p:cNvPr id="143376" name="Picture 16" descr="20050529203857311_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3810000"/>
            <a:ext cx="143986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4" name="Rectangle 17"/>
          <p:cNvSpPr>
            <a:spLocks noChangeArrowheads="1"/>
          </p:cNvSpPr>
          <p:nvPr/>
        </p:nvSpPr>
        <p:spPr bwMode="auto">
          <a:xfrm>
            <a:off x="4787900" y="5492750"/>
            <a:ext cx="2678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light bulb</a:t>
            </a:r>
          </a:p>
        </p:txBody>
      </p:sp>
      <p:pic>
        <p:nvPicPr>
          <p:cNvPr id="143378" name="Picture 18" descr="LR2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81800" y="3886200"/>
            <a:ext cx="914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6" name="Text Box 19"/>
          <p:cNvSpPr txBox="1">
            <a:spLocks noChangeArrowheads="1"/>
          </p:cNvSpPr>
          <p:nvPr/>
        </p:nvSpPr>
        <p:spPr bwMode="auto">
          <a:xfrm>
            <a:off x="6858000" y="5486400"/>
            <a:ext cx="1836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battery</a:t>
            </a:r>
          </a:p>
        </p:txBody>
      </p:sp>
      <p:sp>
        <p:nvSpPr>
          <p:cNvPr id="78867" name="Rectangle 20"/>
          <p:cNvSpPr>
            <a:spLocks noChangeArrowheads="1"/>
          </p:cNvSpPr>
          <p:nvPr/>
        </p:nvSpPr>
        <p:spPr bwMode="auto">
          <a:xfrm>
            <a:off x="2339975" y="59277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zh-CN" altLang="zh-CN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5" grpId="0"/>
      <p:bldP spid="78857" grpId="0"/>
      <p:bldP spid="78859" grpId="0"/>
      <p:bldP spid="78861" grpId="0"/>
      <p:bldP spid="78862" grpId="0"/>
      <p:bldP spid="78864" grpId="0"/>
      <p:bldP spid="788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609600"/>
            <a:ext cx="8153400" cy="1219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Look at the things. In what order do you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think they were invented?</a:t>
            </a:r>
          </a:p>
        </p:txBody>
      </p:sp>
      <p:pic>
        <p:nvPicPr>
          <p:cNvPr id="79875" name="Picture 5" descr="2005630154967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4343400"/>
            <a:ext cx="23304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 descr="11126020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4191000"/>
            <a:ext cx="14906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7" descr="20050824102219887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4038600"/>
            <a:ext cx="2654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8" descr="t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590800"/>
            <a:ext cx="14398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9" descr="cesapOTFUK62I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905000"/>
            <a:ext cx="21288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Rot="1" noChangeArrowheads="1"/>
          </p:cNvSpPr>
          <p:nvPr/>
        </p:nvSpPr>
        <p:spPr bwMode="auto">
          <a:xfrm>
            <a:off x="838200" y="3048000"/>
            <a:ext cx="7315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A: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think the calculator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before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computer.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Well, I think the calculator</a:t>
            </a: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was invented</a:t>
            </a: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after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computer.</a:t>
            </a:r>
          </a:p>
        </p:txBody>
      </p:sp>
      <p:pic>
        <p:nvPicPr>
          <p:cNvPr id="80899" name="Picture 12" descr="11126020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295400"/>
            <a:ext cx="14906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13" descr="cesapOTFUK62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219200"/>
            <a:ext cx="21288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1613</Words>
  <Application>Microsoft Office PowerPoint</Application>
  <PresentationFormat>全屏显示(4:3)</PresentationFormat>
  <Paragraphs>279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MS Gothic</vt:lpstr>
      <vt:lpstr>黑体</vt:lpstr>
      <vt:lpstr>华文行楷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2b  Listen again and complete the        chart below.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Exercise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FE15206F17F04DBB873B8DBE419E7B19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