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7" r:id="rId2"/>
    <p:sldId id="259" r:id="rId3"/>
    <p:sldId id="288" r:id="rId4"/>
    <p:sldId id="260" r:id="rId5"/>
    <p:sldId id="289" r:id="rId6"/>
    <p:sldId id="291" r:id="rId7"/>
    <p:sldId id="300" r:id="rId8"/>
    <p:sldId id="292" r:id="rId9"/>
    <p:sldId id="298" r:id="rId10"/>
    <p:sldId id="299" r:id="rId11"/>
    <p:sldId id="301" r:id="rId12"/>
    <p:sldId id="295" r:id="rId13"/>
    <p:sldId id="285" r:id="rId14"/>
    <p:sldId id="286" r:id="rId15"/>
    <p:sldId id="267" r:id="rId16"/>
    <p:sldId id="268" r:id="rId17"/>
    <p:sldId id="278" r:id="rId18"/>
    <p:sldId id="296" r:id="rId19"/>
    <p:sldId id="277" r:id="rId20"/>
    <p:sldId id="276" r:id="rId21"/>
    <p:sldId id="302" r:id="rId22"/>
    <p:sldId id="303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6">
          <p15:clr>
            <a:srgbClr val="A4A3A4"/>
          </p15:clr>
        </p15:guide>
        <p15:guide id="2" pos="6846">
          <p15:clr>
            <a:srgbClr val="A4A3A4"/>
          </p15:clr>
        </p15:guide>
        <p15:guide id="3" pos="72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o Tao" initials="TT" lastIdx="1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0A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7645" autoAdjust="0"/>
  </p:normalViewPr>
  <p:slideViewPr>
    <p:cSldViewPr snapToGrid="0">
      <p:cViewPr>
        <p:scale>
          <a:sx n="70" d="100"/>
          <a:sy n="70" d="100"/>
        </p:scale>
        <p:origin x="-2118" y="-1086"/>
      </p:cViewPr>
      <p:guideLst>
        <p:guide orient="horz" pos="766"/>
        <p:guide pos="6846"/>
        <p:guide pos="72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715EE-3B03-4D2D-B87F-C1C933DDB61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6DF3B-9234-45E1-9B81-8D140CFA6B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五边形 7"/>
          <p:cNvSpPr>
            <a:spLocks noChangeArrowheads="1"/>
          </p:cNvSpPr>
          <p:nvPr/>
        </p:nvSpPr>
        <p:spPr bwMode="auto">
          <a:xfrm>
            <a:off x="-10094" y="489775"/>
            <a:ext cx="4368338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28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第二单元  圆柱和圆锥</a:t>
            </a:r>
          </a:p>
        </p:txBody>
      </p:sp>
      <p:sp>
        <p:nvSpPr>
          <p:cNvPr id="7" name="文本框 3"/>
          <p:cNvSpPr txBox="1"/>
          <p:nvPr/>
        </p:nvSpPr>
        <p:spPr>
          <a:xfrm>
            <a:off x="-10094" y="1704913"/>
            <a:ext cx="12202094" cy="12840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6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圆柱的表面积</a:t>
            </a:r>
            <a:endParaRPr lang="zh-CN" altLang="en-US" sz="66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694959" y="3204428"/>
            <a:ext cx="1648046" cy="3060191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4171176" y="5687244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54113" y="1258468"/>
            <a:ext cx="98347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例四：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制作一个底面直径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厘米、高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厘米的圆柱形灯笼（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如下图），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在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它的下底面和侧面糊上彩纸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，至少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需要彩纸多少平方厘米？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45210" y="2743200"/>
            <a:ext cx="2734721" cy="3008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292793" y="3463006"/>
            <a:ext cx="6696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S=2π×12×30+π×12²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2712.96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㎡）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7738414" y="4490112"/>
            <a:ext cx="4251144" cy="2367887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8693624" y="4401403"/>
            <a:ext cx="3316406" cy="2456597"/>
          </a:xfrm>
          <a:prstGeom prst="rect">
            <a:avLst/>
          </a:prstGeom>
        </p:spPr>
      </p:pic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54113" y="1258468"/>
            <a:ext cx="97273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例五：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一个圆柱体的侧面展开是个边长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9.42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厘米的正方形，这个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圆柱体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的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表面积是多少平方厘米？（得数保留两位小数）</a:t>
            </a:r>
          </a:p>
        </p:txBody>
      </p:sp>
      <p:sp>
        <p:nvSpPr>
          <p:cNvPr id="2" name="矩形 1"/>
          <p:cNvSpPr/>
          <p:nvPr/>
        </p:nvSpPr>
        <p:spPr>
          <a:xfrm>
            <a:off x="1409910" y="2470937"/>
            <a:ext cx="947154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根据题意可知，正方形的边长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zh-CN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圆柱底面周长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zh-CN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圆柱的高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=9.42</a:t>
            </a:r>
            <a:r>
              <a:rPr lang="zh-CN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厘米。</a:t>
            </a:r>
          </a:p>
          <a:p>
            <a:pPr>
              <a:lnSpc>
                <a:spcPct val="150000"/>
              </a:lnSpc>
            </a:pPr>
            <a:r>
              <a:rPr lang="zh-CN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圆柱的侧面积：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9.42</a:t>
            </a:r>
            <a:r>
              <a:rPr lang="zh-CN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9.42=88.7364</a:t>
            </a:r>
            <a:r>
              <a:rPr lang="zh-CN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（平方厘米）。</a:t>
            </a:r>
          </a:p>
          <a:p>
            <a:pPr>
              <a:lnSpc>
                <a:spcPct val="150000"/>
              </a:lnSpc>
            </a:pPr>
            <a:r>
              <a:rPr lang="zh-CN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圆柱的底面半径：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9.42</a:t>
            </a:r>
            <a:r>
              <a:rPr lang="zh-CN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÷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3.14</a:t>
            </a:r>
            <a:r>
              <a:rPr lang="zh-CN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÷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2=1.5</a:t>
            </a:r>
            <a:r>
              <a:rPr lang="zh-CN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（厘米）。</a:t>
            </a:r>
          </a:p>
          <a:p>
            <a:pPr>
              <a:lnSpc>
                <a:spcPct val="150000"/>
              </a:lnSpc>
            </a:pPr>
            <a:r>
              <a:rPr lang="zh-CN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圆柱的底</a:t>
            </a:r>
            <a:r>
              <a:rPr lang="zh-CN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面积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1.5</a:t>
            </a:r>
            <a:r>
              <a:rPr lang="en-US" altLang="zh-CN" sz="2400" baseline="30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3.14=7.065(</a:t>
            </a:r>
            <a:r>
              <a:rPr lang="zh-CN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平方厘米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zh-CN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圆柱的表面积：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88.7364+7.065</a:t>
            </a:r>
            <a:r>
              <a:rPr lang="zh-CN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2=102.8664</a:t>
            </a:r>
            <a:r>
              <a:rPr lang="zh-CN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≈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102.87</a:t>
            </a:r>
            <a:r>
              <a:rPr lang="zh-CN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（平方厘米）。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9149230" y="4448174"/>
            <a:ext cx="3056643" cy="2409826"/>
          </a:xfrm>
          <a:prstGeom prst="rect">
            <a:avLst/>
          </a:prstGeom>
        </p:spPr>
      </p:pic>
      <p:sp>
        <p:nvSpPr>
          <p:cNvPr id="2" name="五边形 1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8" name="矩形 7"/>
          <p:cNvSpPr/>
          <p:nvPr/>
        </p:nvSpPr>
        <p:spPr>
          <a:xfrm>
            <a:off x="1058578" y="1663478"/>
            <a:ext cx="97139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把一根圆柱形木料截成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段，表面积增加了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45.12cm</a:t>
            </a:r>
            <a:r>
              <a:rPr lang="en-US" altLang="zh-CN" sz="2400" baseline="3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，这根木料的</a:t>
            </a:r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底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面积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en-US" altLang="zh-CN" sz="24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	     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cm</a:t>
            </a:r>
            <a:r>
              <a:rPr lang="en-US" altLang="zh-CN" sz="2400" baseline="3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圆柱的底面直径和高都是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厘米，这个圆柱的底面积是</a:t>
            </a:r>
            <a:r>
              <a:rPr lang="en-US" altLang="zh-CN" sz="24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		</a:t>
            </a:r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平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方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厘米，侧面积是</a:t>
            </a:r>
            <a:r>
              <a:rPr lang="en-US" altLang="zh-CN" sz="24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		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平方厘米，表面积是</a:t>
            </a:r>
            <a:r>
              <a:rPr lang="en-US" altLang="zh-CN" sz="24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		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平方厘米。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一个圆柱的底面半径是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分米，高是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分米，这个圆柱的侧面积是</a:t>
            </a:r>
            <a:r>
              <a:rPr lang="en-US" altLang="zh-CN" sz="24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		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平方分米，表面积是</a:t>
            </a:r>
            <a:r>
              <a:rPr lang="en-US" altLang="zh-CN" sz="24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		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平方分米。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451663" y="2302638"/>
            <a:ext cx="9829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11.28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9149230" y="2865196"/>
            <a:ext cx="8018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78.5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972042" y="3408748"/>
            <a:ext cx="7280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314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998132" y="3404915"/>
            <a:ext cx="7280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471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990338" y="4489118"/>
            <a:ext cx="11641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113.04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100213" y="4489118"/>
            <a:ext cx="11641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169.56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1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6" name="矩形 5"/>
          <p:cNvSpPr/>
          <p:nvPr/>
        </p:nvSpPr>
        <p:spPr>
          <a:xfrm>
            <a:off x="1154112" y="1179336"/>
            <a:ext cx="96726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求如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图所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示的各圆柱的表面积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61506" y="5288037"/>
            <a:ext cx="4902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S=2π×2×5+2π×2²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87.92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（㎡）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307416" y="5321685"/>
            <a:ext cx="4902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S=2π×1×6+2π×1²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43.96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（㎡）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10220257" y="2528441"/>
            <a:ext cx="1978926" cy="2497540"/>
          </a:xfrm>
          <a:prstGeom prst="rect">
            <a:avLst/>
          </a:prstGeom>
        </p:spPr>
      </p:pic>
      <p:grpSp>
        <p:nvGrpSpPr>
          <p:cNvPr id="15" name="组合 14"/>
          <p:cNvGrpSpPr/>
          <p:nvPr/>
        </p:nvGrpSpPr>
        <p:grpSpPr>
          <a:xfrm>
            <a:off x="2062223" y="1989150"/>
            <a:ext cx="2823675" cy="2582847"/>
            <a:chOff x="487419" y="2019582"/>
            <a:chExt cx="2410880" cy="2272637"/>
          </a:xfrm>
        </p:grpSpPr>
        <p:sp>
          <p:nvSpPr>
            <p:cNvPr id="4" name="圆柱形 3"/>
            <p:cNvSpPr/>
            <p:nvPr/>
          </p:nvSpPr>
          <p:spPr>
            <a:xfrm>
              <a:off x="487419" y="2105441"/>
              <a:ext cx="1637732" cy="2186778"/>
            </a:xfrm>
            <a:prstGeom prst="can">
              <a:avLst>
                <a:gd name="adj" fmla="val 3750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487419" y="2419343"/>
              <a:ext cx="16377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811066" y="2419343"/>
              <a:ext cx="16377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2125151" y="3988836"/>
              <a:ext cx="32364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箭头连接符 10"/>
            <p:cNvCxnSpPr/>
            <p:nvPr/>
          </p:nvCxnSpPr>
          <p:spPr>
            <a:xfrm>
              <a:off x="2286974" y="2419343"/>
              <a:ext cx="0" cy="156949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1015661" y="2019582"/>
              <a:ext cx="6639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/>
                <a:t>4cm</a:t>
              </a:r>
              <a:endParaRPr lang="zh-CN" altLang="en-US" sz="2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234335" y="3004034"/>
              <a:ext cx="6639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5</a:t>
              </a:r>
              <a:r>
                <a:rPr lang="en-US" altLang="zh-CN" sz="2000" dirty="0" smtClean="0"/>
                <a:t>cm</a:t>
              </a:r>
              <a:endParaRPr lang="zh-CN" altLang="en-US" sz="2000" dirty="0"/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6307416" y="2447178"/>
            <a:ext cx="3305155" cy="1358435"/>
            <a:chOff x="4932083" y="1488853"/>
            <a:chExt cx="3305155" cy="1358435"/>
          </a:xfrm>
        </p:grpSpPr>
        <p:sp>
          <p:nvSpPr>
            <p:cNvPr id="16" name="圆柱形 15"/>
            <p:cNvSpPr/>
            <p:nvPr/>
          </p:nvSpPr>
          <p:spPr>
            <a:xfrm rot="2853307">
              <a:off x="6139922" y="898507"/>
              <a:ext cx="477518" cy="2893195"/>
            </a:xfrm>
            <a:prstGeom prst="can">
              <a:avLst>
                <a:gd name="adj" fmla="val 63735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2" name="直接连接符 21"/>
            <p:cNvCxnSpPr/>
            <p:nvPr/>
          </p:nvCxnSpPr>
          <p:spPr>
            <a:xfrm>
              <a:off x="7343106" y="1488853"/>
              <a:ext cx="122219" cy="16252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7457857" y="1511867"/>
              <a:ext cx="7793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/>
                <a:t>r=1m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397804" y="2447178"/>
              <a:ext cx="5437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/>
                <a:t>6m</a:t>
              </a:r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1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26816" y="1200018"/>
            <a:ext cx="9672637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做一个无盖的圆柱形铁皮油桶，高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分米，底面直径是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分米。做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这样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个油桶至少要用铁皮多少平方米？</a:t>
            </a:r>
          </a:p>
        </p:txBody>
      </p:sp>
      <p:sp>
        <p:nvSpPr>
          <p:cNvPr id="8" name="矩形 7"/>
          <p:cNvSpPr/>
          <p:nvPr/>
        </p:nvSpPr>
        <p:spPr>
          <a:xfrm>
            <a:off x="1140463" y="3294887"/>
            <a:ext cx="9741209" cy="1689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修一个圆柱形水池，底面周长是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12.56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米，深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米。在它的内侧四周及底面抹上水泥，抹水泥部分的面积是多少平方米？如果每平方米用水泥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千克，一共要用水泥多少千克？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77786" y="2613072"/>
            <a:ext cx="5695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S=2π×2×5+π×2²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75.36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㎡）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39611" y="5125279"/>
            <a:ext cx="76177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S=12.56×2+π×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12.56÷2π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²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37.68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（㎡）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21283" y="5692373"/>
            <a:ext cx="41251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37.68×4=150.72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kg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566365" y="4564042"/>
            <a:ext cx="1475509" cy="2256661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9003006" y="5093181"/>
            <a:ext cx="2947916" cy="1641989"/>
          </a:xfrm>
          <a:prstGeom prst="rect">
            <a:avLst/>
          </a:prstGeom>
        </p:spPr>
      </p:pic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26817" y="1151600"/>
            <a:ext cx="97412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7.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个圆柱形容器的底面半径是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4dm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，高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6dm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，里面盛满水，把水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倒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进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棱长是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8dm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的正方体容器内，水深是多少</a:t>
            </a:r>
            <a:r>
              <a:rPr lang="en-US" altLang="zh-CN" sz="2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dm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（体积公式：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V=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底面积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高）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54113" y="3337514"/>
            <a:ext cx="97412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8.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一个圆柱形状的蓄水池，从里面量，池口的周长是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62.8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米，深是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在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这个蓄水池的底面和四周抹上水泥，如果每平方米用水泥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千克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一共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需水泥多少千克？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26817" y="2882914"/>
            <a:ext cx="45993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V=4²π×6=301.44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dm³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26153" y="2896562"/>
            <a:ext cx="57534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d=301.44÷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8×8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=4.71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err="1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dm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15915" y="5219141"/>
            <a:ext cx="71978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S=62.8×6+π×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62.8÷2π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²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690.8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（㎡）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97587" y="5786235"/>
            <a:ext cx="41251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690.8×3=2072.4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kg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54113" y="1292084"/>
            <a:ext cx="9713912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9.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张师傅用白铁皮做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节圆柱形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通风管，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至少要用多少平方米的白铁皮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接头部分忽略不计）。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888768" y="4735773"/>
            <a:ext cx="3052817" cy="206370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582794" y="3139960"/>
            <a:ext cx="46313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S=2π×0.1×1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0.628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（㎡）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82794" y="4007133"/>
            <a:ext cx="45095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</a:t>
            </a:r>
            <a:r>
              <a:rPr lang="zh-CN" altLang="en-US" sz="1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=0.628×10=6.28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（㎡）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 rot="18773196">
            <a:off x="747052" y="2937733"/>
            <a:ext cx="3057203" cy="2478755"/>
            <a:chOff x="5074524" y="605839"/>
            <a:chExt cx="3057203" cy="2478755"/>
          </a:xfrm>
        </p:grpSpPr>
        <p:sp>
          <p:nvSpPr>
            <p:cNvPr id="12" name="圆柱形 11"/>
            <p:cNvSpPr/>
            <p:nvPr/>
          </p:nvSpPr>
          <p:spPr>
            <a:xfrm rot="2853307">
              <a:off x="6282363" y="766206"/>
              <a:ext cx="477518" cy="2893195"/>
            </a:xfrm>
            <a:prstGeom prst="can">
              <a:avLst>
                <a:gd name="adj" fmla="val 63735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TextBox 14"/>
            <p:cNvSpPr txBox="1"/>
            <p:nvPr/>
          </p:nvSpPr>
          <p:spPr>
            <a:xfrm rot="2826804">
              <a:off x="7175055" y="1039291"/>
              <a:ext cx="13901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/>
                <a:t>d=0.2m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 rot="2826804">
              <a:off x="6329915" y="2479781"/>
              <a:ext cx="68640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/>
                <a:t>1m</a:t>
              </a:r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9758149" y="4020225"/>
            <a:ext cx="2433851" cy="2837775"/>
          </a:xfrm>
          <a:prstGeom prst="rect">
            <a:avLst/>
          </a:prstGeom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1" y="501650"/>
            <a:ext cx="2585298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4" name="矩形 3"/>
          <p:cNvSpPr/>
          <p:nvPr/>
        </p:nvSpPr>
        <p:spPr>
          <a:xfrm>
            <a:off x="1019639" y="1163638"/>
            <a:ext cx="9563195" cy="1135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挖一个深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1.5m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、底面直径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6m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的圆柱形水池，要在池的底面和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池壁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抹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上水泥。抹水泥部分的面积是多少平方米？</a:t>
            </a: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154113" y="3254018"/>
            <a:ext cx="9563195" cy="1135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11.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一个圆柱的侧面沿高展开后是一个边长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15.7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厘米的正方形。这个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圆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柱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的表面积是多少平方厘米？</a:t>
            </a: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85299" y="2557828"/>
            <a:ext cx="57631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S=2π×3×1.5+π×3²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56.52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（㎡）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40491" y="4804566"/>
            <a:ext cx="839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S=15.7×15.7+2π×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15.7÷2÷π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²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285.74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（㎡）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8037223" y="2188323"/>
            <a:ext cx="3963708" cy="2696941"/>
          </a:xfrm>
          <a:prstGeom prst="rect">
            <a:avLst/>
          </a:prstGeom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1" y="501650"/>
            <a:ext cx="2585298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4" name="矩形 3"/>
          <p:cNvSpPr/>
          <p:nvPr/>
        </p:nvSpPr>
        <p:spPr>
          <a:xfrm>
            <a:off x="1154114" y="1163638"/>
            <a:ext cx="84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12.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计算如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图所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示的半圆柱模型的表面积。（单位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:cm</a:t>
            </a: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218" name="Picture 913" descr="tu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2650" y="2482875"/>
            <a:ext cx="2183642" cy="3337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72791" y="2702938"/>
            <a:ext cx="5116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</a:t>
            </a:r>
            <a:r>
              <a:rPr lang="en-US" altLang="zh-CN" sz="16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16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24167" y="3832950"/>
            <a:ext cx="5116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</a:t>
            </a:r>
            <a:r>
              <a:rPr lang="en-US" altLang="zh-CN" sz="16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16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89656" y="4165155"/>
            <a:ext cx="5116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</a:t>
            </a:r>
            <a:r>
              <a:rPr lang="en-US" altLang="zh-CN" sz="16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16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65262" y="2610921"/>
            <a:ext cx="40046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</a:t>
            </a:r>
            <a:r>
              <a:rPr lang="en-US" altLang="zh-CN" sz="16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=5²×π=78.5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cm²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65262" y="3506619"/>
            <a:ext cx="41585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</a:t>
            </a:r>
            <a:r>
              <a:rPr lang="en-US" altLang="zh-CN" sz="16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=10×40=400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cm²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47628" y="4362044"/>
            <a:ext cx="41937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</a:t>
            </a:r>
            <a:r>
              <a:rPr lang="en-US" altLang="zh-CN" sz="16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=5π×40=628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cm²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68016" y="5092256"/>
            <a:ext cx="61526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</a:t>
            </a:r>
            <a:r>
              <a:rPr lang="zh-CN" altLang="en-US" sz="16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=78.5+400+628=1106.5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cm²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1" y="501650"/>
            <a:ext cx="2585298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4" name="矩形 3"/>
          <p:cNvSpPr/>
          <p:nvPr/>
        </p:nvSpPr>
        <p:spPr>
          <a:xfrm>
            <a:off x="1154113" y="1407986"/>
            <a:ext cx="967263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一个圆柱体的底面直径是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4dm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，高是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5dm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，它的表面积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是（        ）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dm²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把一根长是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2m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，底面直径是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4dm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的圆柱形木料锯成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段后，表面积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增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加了（       ）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dm²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计算一节圆柱形通风管的铁皮用量，就是求圆柱的（ ）。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A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侧面积	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表面积	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侧面积加一个底面积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圆柱底面半径为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r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，高为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h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，表示它的表面积公式是（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A. 2π</a:t>
            </a:r>
            <a:r>
              <a:rPr lang="en-US" altLang="zh-CN" sz="2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rh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	B. 2πr2 +2π</a:t>
            </a:r>
            <a:r>
              <a:rPr lang="en-US" altLang="zh-CN" sz="2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rh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	   C. πr2 +2π</a:t>
            </a:r>
            <a:r>
              <a:rPr lang="en-US" altLang="zh-CN" sz="2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rh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365216" y="1545818"/>
            <a:ext cx="10743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87.92 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242340" y="3208478"/>
            <a:ext cx="9861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75.36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333792" y="3738383"/>
            <a:ext cx="4010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8292848" y="4836006"/>
            <a:ext cx="3770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 flipH="1">
            <a:off x="9365216" y="3757097"/>
            <a:ext cx="1958317" cy="2619481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4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34355" y="4109420"/>
            <a:ext cx="3013812" cy="234893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4589" y="1312625"/>
            <a:ext cx="9491292" cy="4050944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708107" y="1895434"/>
            <a:ext cx="83056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上节课我们学习了圆柱的侧面积，说出侧面积的计算公式。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735403" y="2462359"/>
            <a:ext cx="8065651" cy="2243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底面周长乘以高，而且如果知道了底面半径或者直径，我们仍然可以运用这个公式计算出圆柱的侧面积，我们用公式可以概括成</a:t>
            </a:r>
            <a:r>
              <a:rPr lang="zh-CN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sz="2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 </a:t>
            </a:r>
            <a:r>
              <a:rPr lang="en-US" altLang="zh-CN" sz="2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Ch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zh-CN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π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dh=2</a:t>
            </a:r>
            <a:r>
              <a:rPr lang="zh-CN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π</a:t>
            </a:r>
            <a:r>
              <a:rPr lang="en-US" altLang="zh-CN" sz="2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rh</a:t>
            </a:r>
            <a:r>
              <a:rPr lang="zh-CN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90055" y="5486399"/>
            <a:ext cx="2920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圆柱的表面积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1" y="501650"/>
            <a:ext cx="2585298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4" name="矩形 3"/>
          <p:cNvSpPr/>
          <p:nvPr/>
        </p:nvSpPr>
        <p:spPr>
          <a:xfrm>
            <a:off x="1154110" y="1446135"/>
            <a:ext cx="967263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5.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求下面各圆柱的表面积</a:t>
            </a:r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π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取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3.14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底面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周长是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12.56cm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，高是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3cm</a:t>
            </a:r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底面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直径是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3dm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，高是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10dm</a:t>
            </a:r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底面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半径</a:t>
            </a:r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，高是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5m</a:t>
            </a:r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802571" y="4135272"/>
            <a:ext cx="2938489" cy="256236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985806" y="2610921"/>
            <a:ext cx="79191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S=12.56×3+2π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12.56÷2÷π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²=62.8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cm²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44862" y="3721236"/>
            <a:ext cx="6991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S=2π×1.5×10+2π×1.5²=108.33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dm²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44862" y="4774389"/>
            <a:ext cx="6027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S=2π×1×5+2π×1²=37.68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m²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9003006" y="5093181"/>
            <a:ext cx="2947916" cy="1641989"/>
          </a:xfrm>
          <a:prstGeom prst="rect">
            <a:avLst/>
          </a:prstGeom>
        </p:spPr>
      </p:pic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26817" y="1151600"/>
            <a:ext cx="9741208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6.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砌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一个圆柱形沼气池，底面直径是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4m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，深是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2m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。在沼气池的周围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与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底面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抹上水泥，抹水泥部分的面积是多少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m²?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54113" y="3337514"/>
            <a:ext cx="9741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7.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个圆柱体的侧面展开是个边长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9.42cm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的正方形，这个圆柱体的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表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面积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是多少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cm²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(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得数保留两位小数）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85299" y="2557828"/>
            <a:ext cx="55899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S=2π×2×2+π×2²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37.68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（㎡）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82356" y="4736037"/>
            <a:ext cx="839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S=9.42×9.42+2π×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9.42÷2÷π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²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102.87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（㎡）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9003006" y="5093181"/>
            <a:ext cx="2947916" cy="1641989"/>
          </a:xfrm>
          <a:prstGeom prst="rect">
            <a:avLst/>
          </a:prstGeom>
        </p:spPr>
      </p:pic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26817" y="1151600"/>
            <a:ext cx="9741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8.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圆柱形无盖铁皮水桶的高与底面直径的比是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3:2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，底面直径是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4dm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做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这样的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只水桶要用铁皮多少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dm²?(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得数保留整十平方分米）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54113" y="3405754"/>
            <a:ext cx="9741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9.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做一个底面半径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分米、高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分米无盖的圆柱形状的铁皮油桶，至少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要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用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铁皮多少平方分米？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44105" y="2596545"/>
            <a:ext cx="65934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S=2×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2π×2×6+π×2²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180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㎡）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78391" y="4736037"/>
            <a:ext cx="59057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S=2π×2×8+π×2²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113.04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㎡）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圆角矩形 5"/>
          <p:cNvSpPr/>
          <p:nvPr/>
        </p:nvSpPr>
        <p:spPr>
          <a:xfrm>
            <a:off x="3220880" y="4639353"/>
            <a:ext cx="5977719" cy="5667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63297" y="1311561"/>
            <a:ext cx="5416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想一想：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圆柱的表面包括那几个部分？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26" name="Picture 61" descr="表面积展开图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25637" y="1800519"/>
            <a:ext cx="7721500" cy="2744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3360994" y="4731640"/>
            <a:ext cx="6032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一个圆柱的表面包含两个底面和一个侧面。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1113580" y="4464444"/>
            <a:ext cx="1949375" cy="2414363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2" name="矩形 1"/>
          <p:cNvSpPr/>
          <p:nvPr/>
        </p:nvSpPr>
        <p:spPr>
          <a:xfrm>
            <a:off x="1154113" y="1311561"/>
            <a:ext cx="9713912" cy="1135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试一试：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把下边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圆柱的侧面沿高展开，得到的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长方形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的长和宽各是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多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少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厘米？圆柱的底面半径是多少厘米？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19613" y="2503382"/>
            <a:ext cx="2659109" cy="2793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06285" y="5172503"/>
            <a:ext cx="5786047" cy="1449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9248279" y="4080117"/>
            <a:ext cx="2398053" cy="2432572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36576" y="4727726"/>
            <a:ext cx="5255783" cy="1549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2" name="矩形 1"/>
          <p:cNvSpPr/>
          <p:nvPr/>
        </p:nvSpPr>
        <p:spPr>
          <a:xfrm>
            <a:off x="1162311" y="4278014"/>
            <a:ext cx="72424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圆柱的侧面积与两个底面积的和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，叫作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圆柱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的表面积。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008245" y="6122114"/>
            <a:ext cx="78886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答：这个圆柱的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表面积约为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18.84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平方厘米。（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π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≈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3.14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2154811" y="1378424"/>
          <a:ext cx="5378735" cy="25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8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9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95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59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13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76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9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86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861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07415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415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415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415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415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415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415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左大括号 6"/>
          <p:cNvSpPr/>
          <p:nvPr/>
        </p:nvSpPr>
        <p:spPr>
          <a:xfrm>
            <a:off x="2019853" y="1378423"/>
            <a:ext cx="54591" cy="368489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1236105" y="1377580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1cm</a:t>
            </a:r>
            <a:endParaRPr lang="zh-CN" altLang="en-US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181573" y="2115408"/>
            <a:ext cx="3510806" cy="10918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4484851" y="1351132"/>
            <a:ext cx="1015177" cy="7642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4484850" y="3207230"/>
            <a:ext cx="1015177" cy="7642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7641889" y="5271431"/>
            <a:ext cx="3226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圆的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面积公式：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S=πr²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9077537" y="1949338"/>
            <a:ext cx="2442950" cy="2634012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animBg="1"/>
      <p:bldP spid="14" grpId="0" animBg="1"/>
      <p:bldP spid="19" grpId="0" animBg="1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 cstate="email"/>
          <a:srcRect l="2505" t="5680" r="2374" b="4732"/>
          <a:stretch>
            <a:fillRect/>
          </a:stretch>
        </p:blipFill>
        <p:spPr>
          <a:xfrm>
            <a:off x="2612571" y="1177286"/>
            <a:ext cx="8214179" cy="430594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8968" y="4252846"/>
            <a:ext cx="2317221" cy="2538247"/>
          </a:xfrm>
          <a:prstGeom prst="rect">
            <a:avLst/>
          </a:prstGeom>
        </p:spPr>
      </p:pic>
      <p:sp>
        <p:nvSpPr>
          <p:cNvPr id="2" name="五边形 1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知识要点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62489" y="1961153"/>
            <a:ext cx="75713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设圆柱的高为</a:t>
            </a: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，底面半径为</a:t>
            </a: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，设圆柱的表面积为</a:t>
            </a: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那么圆柱的表面积为圆柱的侧面积与两个底面积之和。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4263" y="3536372"/>
            <a:ext cx="34579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S=2πrh+2πr²</a:t>
            </a:r>
            <a:endParaRPr lang="zh-CN" altLang="en-US" sz="4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54113" y="1258468"/>
            <a:ext cx="9781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例一：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一个圆柱，底面周长是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12.56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厘米，高是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厘米。求它的表面积。</a:t>
            </a:r>
          </a:p>
        </p:txBody>
      </p:sp>
      <p:sp>
        <p:nvSpPr>
          <p:cNvPr id="2" name="圆角矩形 1"/>
          <p:cNvSpPr/>
          <p:nvPr/>
        </p:nvSpPr>
        <p:spPr>
          <a:xfrm>
            <a:off x="3093208" y="2027626"/>
            <a:ext cx="7774817" cy="46600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根据圆柱的底面周长为</a:t>
            </a:r>
            <a:r>
              <a:rPr lang="en-US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12.56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厘米，我们可以求出它的底面半径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sz="20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12.56÷3.14÷2=2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（厘米）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那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一个底面的面积为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sz="20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22×3.14=12.56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（平方厘米）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en-US" altLang="zh-CN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由底面周长和高，我们可以求出圆柱的侧面积：</a:t>
            </a:r>
            <a:endParaRPr lang="en-US" altLang="zh-CN" sz="20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12.56×6=75.36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（平方厘米）。</a:t>
            </a:r>
            <a:endParaRPr lang="en-US" altLang="zh-CN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圆柱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的表面积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sz="20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12.56×2+75.36=100.48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（平方厘米）。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574" y="3796867"/>
            <a:ext cx="2404637" cy="289082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4808385"/>
            <a:ext cx="2401077" cy="2049615"/>
          </a:xfrm>
          <a:prstGeom prst="rect">
            <a:avLst/>
          </a:prstGeom>
        </p:spPr>
      </p:pic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54113" y="1582349"/>
            <a:ext cx="7611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例二：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计算圆柱的表面积。（单位：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cm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）（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π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取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3.14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03336" y="2342182"/>
            <a:ext cx="3289822" cy="2136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" name="组合 9"/>
          <p:cNvGrpSpPr/>
          <p:nvPr/>
        </p:nvGrpSpPr>
        <p:grpSpPr>
          <a:xfrm>
            <a:off x="6130561" y="2539021"/>
            <a:ext cx="4256138" cy="1742815"/>
            <a:chOff x="6403515" y="2456225"/>
            <a:chExt cx="3092931" cy="1266502"/>
          </a:xfrm>
        </p:grpSpPr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403515" y="2456225"/>
              <a:ext cx="3092931" cy="12665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9" name="直接连接符 8"/>
            <p:cNvCxnSpPr/>
            <p:nvPr/>
          </p:nvCxnSpPr>
          <p:spPr>
            <a:xfrm flipV="1">
              <a:off x="7027057" y="2702256"/>
              <a:ext cx="0" cy="373572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1566858" y="4808385"/>
            <a:ext cx="40094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S=2π×0.8+2π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11.304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840376" y="4808385"/>
            <a:ext cx="54890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S=2π×0.5×3.5+2π×0.5²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12.56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54113" y="1258468"/>
            <a:ext cx="97273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例三：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一个圆柱形油桶，底面直径是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0.6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米，高是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米。做这个油桶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至少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需要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铁皮多少平方米？（得数保留两位小数）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52200" y="2393522"/>
            <a:ext cx="2506425" cy="3118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071222" y="3551638"/>
            <a:ext cx="6059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S=2π×0.3×1+2π×0.3²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2.45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（㎡）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395784" y="4274139"/>
            <a:ext cx="1815153" cy="2196448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1353</Words>
  <Application>Microsoft Office PowerPoint</Application>
  <PresentationFormat>宽屏</PresentationFormat>
  <Paragraphs>165</Paragraphs>
  <Slides>22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8" baseType="lpstr">
      <vt:lpstr>宋体</vt:lpstr>
      <vt:lpstr>微软雅黑</vt:lpstr>
      <vt:lpstr>Arial</vt:lpstr>
      <vt:lpstr>Calibri</vt:lpstr>
      <vt:lpstr>Calibri Light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《圆柱的表面积》圆柱和圆锥PPT教学课件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664</cp:revision>
  <dcterms:created xsi:type="dcterms:W3CDTF">2016-05-27T03:58:00Z</dcterms:created>
  <dcterms:modified xsi:type="dcterms:W3CDTF">2023-01-16T20:01:26Z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D348ADDBDE004A2381DAAE62DA37570C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