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F7BE-F066-4166-B2D0-0801E0924A8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F6AFF-C07D-4E29-A9E1-977AA95F1A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F6AFF-C07D-4E29-A9E1-977AA95F1A9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571BA-B428-4D2D-9680-C789F118063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6901C-B516-4E45-9B65-2F98C6A3B5B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81E6B-3963-442E-98C5-F89BDBD74B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8452C-C099-4585-A213-DE0772C226E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78FAC-636B-4220-B2A5-474AE88DE4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690C8-20C9-4AD9-B90B-F842AC87E87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BE275-FBAA-44BC-BFA3-9DACC2BEDFD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E02A7-542E-4618-9739-EACF09857D2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8739F-4507-4890-AD7D-72718266D4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C5999-D701-45D5-A279-8C515E93A59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6DF2D5D-D51A-470A-9E3E-AE8A93C41E3F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slide" Target="slide3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标题 1"/>
          <p:cNvSpPr txBox="1">
            <a:spLocks noChangeArrowheads="1"/>
          </p:cNvSpPr>
          <p:nvPr/>
        </p:nvSpPr>
        <p:spPr bwMode="auto">
          <a:xfrm>
            <a:off x="1" y="42672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nn-NO" alt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6  Food and lifestyle</a:t>
            </a:r>
            <a: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Comic strip and Welcome to the unit</a:t>
            </a:r>
            <a:endParaRPr lang="en-US" altLang="zh-C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5" y="57912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3"/>
          <p:cNvSpPr txBox="1">
            <a:spLocks noChangeArrowheads="1"/>
          </p:cNvSpPr>
          <p:nvPr/>
        </p:nvSpPr>
        <p:spPr bwMode="auto">
          <a:xfrm>
            <a:off x="595313" y="425450"/>
            <a:ext cx="1085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Read</a:t>
            </a:r>
            <a:endParaRPr lang="en-US" altLang="zh-CN">
              <a:latin typeface="Calibri" panose="020F0502020204030204" pitchFamily="34" charset="0"/>
            </a:endParaRPr>
          </a:p>
        </p:txBody>
      </p:sp>
      <p:pic>
        <p:nvPicPr>
          <p:cNvPr id="109571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25" y="692150"/>
            <a:ext cx="6697663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595313" y="425450"/>
            <a:ext cx="31035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Fill in the blanks</a:t>
            </a:r>
            <a:endParaRPr lang="en-US" altLang="zh-CN" dirty="0">
              <a:latin typeface="Calibri" panose="020F0502020204030204" pitchFamily="34" charset="0"/>
            </a:endParaRPr>
          </a:p>
        </p:txBody>
      </p:sp>
      <p:sp>
        <p:nvSpPr>
          <p:cNvPr id="110595" name="Text Box 4"/>
          <p:cNvSpPr txBox="1">
            <a:spLocks noChangeArrowheads="1"/>
          </p:cNvSpPr>
          <p:nvPr/>
        </p:nvSpPr>
        <p:spPr bwMode="auto">
          <a:xfrm>
            <a:off x="360363" y="1265238"/>
            <a:ext cx="85613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_______. Hobo and Eddie are talking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what to eat. Eddie would like to have a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en-US" altLang="zh-CN" sz="3200" b="1" dirty="0">
                <a:latin typeface="Times New Roman" panose="02020603050405020304" pitchFamily="18" charset="0"/>
              </a:rPr>
              <a:t>____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___. But Hobo thinks hamburgers are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_______ for their health, and that Eddie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have an _______, because an apple a day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 the doctor away. Eddie agrees,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he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_______. Do you think he can eat ten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apples for just one meal?</a:t>
            </a:r>
          </a:p>
        </p:txBody>
      </p:sp>
      <p:sp>
        <p:nvSpPr>
          <p:cNvPr id="110596" name="Text Box 5"/>
          <p:cNvSpPr txBox="1">
            <a:spLocks noChangeArrowheads="1"/>
          </p:cNvSpPr>
          <p:nvPr/>
        </p:nvSpPr>
        <p:spPr bwMode="auto">
          <a:xfrm>
            <a:off x="1720850" y="1289050"/>
            <a:ext cx="104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noon</a:t>
            </a:r>
          </a:p>
        </p:txBody>
      </p:sp>
      <p:sp>
        <p:nvSpPr>
          <p:cNvPr id="110597" name="Text Box 6"/>
          <p:cNvSpPr txBox="1">
            <a:spLocks noChangeArrowheads="1"/>
          </p:cNvSpPr>
          <p:nvPr/>
        </p:nvSpPr>
        <p:spPr bwMode="auto">
          <a:xfrm>
            <a:off x="485775" y="2206625"/>
            <a:ext cx="21463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hamburger</a:t>
            </a:r>
          </a:p>
        </p:txBody>
      </p:sp>
      <p:sp>
        <p:nvSpPr>
          <p:cNvPr id="110598" name="Text Box 7"/>
          <p:cNvSpPr txBox="1">
            <a:spLocks noChangeArrowheads="1"/>
          </p:cNvSpPr>
          <p:nvPr/>
        </p:nvSpPr>
        <p:spPr bwMode="auto">
          <a:xfrm>
            <a:off x="1346200" y="2708275"/>
            <a:ext cx="1017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good</a:t>
            </a:r>
          </a:p>
        </p:txBody>
      </p:sp>
      <p:sp>
        <p:nvSpPr>
          <p:cNvPr id="110599" name="Text Box 8"/>
          <p:cNvSpPr txBox="1">
            <a:spLocks noChangeArrowheads="1"/>
          </p:cNvSpPr>
          <p:nvPr/>
        </p:nvSpPr>
        <p:spPr bwMode="auto">
          <a:xfrm>
            <a:off x="3282950" y="3209925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apple</a:t>
            </a:r>
          </a:p>
        </p:txBody>
      </p:sp>
      <p:sp>
        <p:nvSpPr>
          <p:cNvPr id="110600" name="Text Box 9"/>
          <p:cNvSpPr txBox="1">
            <a:spLocks noChangeArrowheads="1"/>
          </p:cNvSpPr>
          <p:nvPr/>
        </p:nvSpPr>
        <p:spPr bwMode="auto">
          <a:xfrm>
            <a:off x="628650" y="3713163"/>
            <a:ext cx="1154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keeps</a:t>
            </a:r>
          </a:p>
        </p:txBody>
      </p:sp>
      <p:sp>
        <p:nvSpPr>
          <p:cNvPr id="110601" name="Text Box 10"/>
          <p:cNvSpPr txBox="1">
            <a:spLocks noChangeArrowheads="1"/>
          </p:cNvSpPr>
          <p:nvPr/>
        </p:nvSpPr>
        <p:spPr bwMode="auto">
          <a:xfrm>
            <a:off x="1847850" y="4214813"/>
            <a:ext cx="723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bldLvl="0" autoUpdateAnimBg="0"/>
      <p:bldP spid="110597" grpId="0" bldLvl="0" autoUpdateAnimBg="0"/>
      <p:bldP spid="110598" grpId="0" bldLvl="0" autoUpdateAnimBg="0"/>
      <p:bldP spid="110599" grpId="0" bldLvl="0" autoUpdateAnimBg="0"/>
      <p:bldP spid="110600" grpId="0" bldLvl="0" autoUpdateAnimBg="0"/>
      <p:bldP spid="110601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3"/>
          <p:cNvSpPr txBox="1">
            <a:spLocks noChangeArrowheads="1"/>
          </p:cNvSpPr>
          <p:nvPr/>
        </p:nvSpPr>
        <p:spPr bwMode="auto">
          <a:xfrm>
            <a:off x="165100" y="568325"/>
            <a:ext cx="145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Act out</a:t>
            </a:r>
            <a:endParaRPr lang="en-US" altLang="zh-CN">
              <a:latin typeface="Calibri" panose="020F0502020204030204" pitchFamily="34" charset="0"/>
            </a:endParaRPr>
          </a:p>
        </p:txBody>
      </p:sp>
      <p:pic>
        <p:nvPicPr>
          <p:cNvPr id="111619" name="Picture 4" descr="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692150"/>
            <a:ext cx="7348538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2163763" y="957263"/>
            <a:ext cx="18335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1621" name="Text Box 6"/>
          <p:cNvSpPr txBox="1">
            <a:spLocks noChangeArrowheads="1"/>
          </p:cNvSpPr>
          <p:nvPr/>
        </p:nvSpPr>
        <p:spPr bwMode="auto">
          <a:xfrm>
            <a:off x="3654425" y="3021013"/>
            <a:ext cx="18351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1622" name="Text Box 7"/>
          <p:cNvSpPr txBox="1">
            <a:spLocks noChangeArrowheads="1"/>
          </p:cNvSpPr>
          <p:nvPr/>
        </p:nvSpPr>
        <p:spPr bwMode="auto">
          <a:xfrm>
            <a:off x="6094413" y="2878138"/>
            <a:ext cx="25114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1623" name="Text Box 8"/>
          <p:cNvSpPr txBox="1">
            <a:spLocks noChangeArrowheads="1"/>
          </p:cNvSpPr>
          <p:nvPr/>
        </p:nvSpPr>
        <p:spPr bwMode="auto">
          <a:xfrm>
            <a:off x="2147888" y="3740150"/>
            <a:ext cx="1833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1624" name="Text Box 9"/>
          <p:cNvSpPr txBox="1">
            <a:spLocks noChangeArrowheads="1"/>
          </p:cNvSpPr>
          <p:nvPr/>
        </p:nvSpPr>
        <p:spPr bwMode="auto">
          <a:xfrm>
            <a:off x="3295650" y="5962650"/>
            <a:ext cx="18335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1625" name="Text Box 10"/>
          <p:cNvSpPr txBox="1">
            <a:spLocks noChangeArrowheads="1"/>
          </p:cNvSpPr>
          <p:nvPr/>
        </p:nvSpPr>
        <p:spPr bwMode="auto">
          <a:xfrm>
            <a:off x="6062663" y="4160838"/>
            <a:ext cx="1462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tomato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0" y="901700"/>
            <a:ext cx="3657600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otato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884238"/>
            <a:ext cx="33035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4" name="Text Box 5"/>
          <p:cNvSpPr txBox="1">
            <a:spLocks noChangeArrowheads="1"/>
          </p:cNvSpPr>
          <p:nvPr/>
        </p:nvSpPr>
        <p:spPr bwMode="auto">
          <a:xfrm>
            <a:off x="1397000" y="3070225"/>
            <a:ext cx="1627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potato</a:t>
            </a: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es</a:t>
            </a:r>
          </a:p>
        </p:txBody>
      </p:sp>
      <p:sp>
        <p:nvSpPr>
          <p:cNvPr id="112645" name="Text Box 6"/>
          <p:cNvSpPr txBox="1">
            <a:spLocks noChangeArrowheads="1"/>
          </p:cNvSpPr>
          <p:nvPr/>
        </p:nvSpPr>
        <p:spPr bwMode="auto">
          <a:xfrm>
            <a:off x="5900738" y="3141663"/>
            <a:ext cx="1984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tomato</a:t>
            </a: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es</a:t>
            </a:r>
          </a:p>
        </p:txBody>
      </p:sp>
      <p:pic>
        <p:nvPicPr>
          <p:cNvPr id="15367" name="Picture 7" descr="carrot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8463" y="3548063"/>
            <a:ext cx="3395662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7" name="Text Box 8"/>
          <p:cNvSpPr txBox="1">
            <a:spLocks noChangeArrowheads="1"/>
          </p:cNvSpPr>
          <p:nvPr/>
        </p:nvSpPr>
        <p:spPr bwMode="auto">
          <a:xfrm>
            <a:off x="3963988" y="6094413"/>
            <a:ext cx="1425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carrot</a:t>
            </a: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12648" name="Text Box 9"/>
          <p:cNvSpPr txBox="1">
            <a:spLocks noChangeArrowheads="1"/>
          </p:cNvSpPr>
          <p:nvPr/>
        </p:nvSpPr>
        <p:spPr bwMode="auto">
          <a:xfrm>
            <a:off x="684213" y="266700"/>
            <a:ext cx="229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71807"/>
                </a:solidFill>
                <a:latin typeface="Times New Roman" panose="02020603050405020304" pitchFamily="18" charset="0"/>
              </a:rPr>
              <a:t>Vegetables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bldLvl="0" autoUpdateAnimBg="0"/>
      <p:bldP spid="112645" grpId="0" bldLvl="0" autoUpdateAnimBg="0"/>
      <p:bldP spid="112647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orang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1189038"/>
            <a:ext cx="24257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apple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993775"/>
            <a:ext cx="2925763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banan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7150" y="1066800"/>
            <a:ext cx="2640013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le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888" y="4065588"/>
            <a:ext cx="2786062" cy="3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mango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87700" y="3992563"/>
            <a:ext cx="2878138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watermel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86550" y="3925888"/>
            <a:ext cx="2073275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2" name="Text Box 9"/>
          <p:cNvSpPr txBox="1">
            <a:spLocks noChangeArrowheads="1"/>
          </p:cNvSpPr>
          <p:nvPr/>
        </p:nvSpPr>
        <p:spPr bwMode="auto">
          <a:xfrm>
            <a:off x="688975" y="3171825"/>
            <a:ext cx="1539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orange</a:t>
            </a: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13673" name="Text Box 10"/>
          <p:cNvSpPr txBox="1">
            <a:spLocks noChangeArrowheads="1"/>
          </p:cNvSpPr>
          <p:nvPr/>
        </p:nvSpPr>
        <p:spPr bwMode="auto">
          <a:xfrm>
            <a:off x="3973513" y="3155950"/>
            <a:ext cx="1289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apple</a:t>
            </a: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13674" name="Text Box 11"/>
          <p:cNvSpPr txBox="1">
            <a:spLocks noChangeArrowheads="1"/>
          </p:cNvSpPr>
          <p:nvPr/>
        </p:nvSpPr>
        <p:spPr bwMode="auto">
          <a:xfrm>
            <a:off x="6988175" y="3155950"/>
            <a:ext cx="1627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banana</a:t>
            </a: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13675" name="Text Box 12"/>
          <p:cNvSpPr txBox="1">
            <a:spLocks noChangeArrowheads="1"/>
          </p:cNvSpPr>
          <p:nvPr/>
        </p:nvSpPr>
        <p:spPr bwMode="auto">
          <a:xfrm>
            <a:off x="673100" y="6026150"/>
            <a:ext cx="1401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lemon</a:t>
            </a: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13676" name="Text Box 13"/>
          <p:cNvSpPr txBox="1">
            <a:spLocks noChangeArrowheads="1"/>
          </p:cNvSpPr>
          <p:nvPr/>
        </p:nvSpPr>
        <p:spPr bwMode="auto">
          <a:xfrm>
            <a:off x="3759200" y="6026150"/>
            <a:ext cx="1695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mango</a:t>
            </a: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es</a:t>
            </a:r>
          </a:p>
        </p:txBody>
      </p:sp>
      <p:sp>
        <p:nvSpPr>
          <p:cNvPr id="113677" name="Text Box 14"/>
          <p:cNvSpPr txBox="1">
            <a:spLocks noChangeArrowheads="1"/>
          </p:cNvSpPr>
          <p:nvPr/>
        </p:nvSpPr>
        <p:spPr bwMode="auto">
          <a:xfrm>
            <a:off x="6556375" y="6026150"/>
            <a:ext cx="2397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watermelon</a:t>
            </a: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13678" name="Text Box 15"/>
          <p:cNvSpPr txBox="1">
            <a:spLocks noChangeArrowheads="1"/>
          </p:cNvSpPr>
          <p:nvPr/>
        </p:nvSpPr>
        <p:spPr bwMode="auto">
          <a:xfrm>
            <a:off x="652463" y="484188"/>
            <a:ext cx="137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71807"/>
                </a:solidFill>
                <a:latin typeface="Times New Roman" panose="02020603050405020304" pitchFamily="18" charset="0"/>
              </a:rPr>
              <a:t>Fruits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bldLvl="0" autoUpdateAnimBg="0"/>
      <p:bldP spid="113673" grpId="0" bldLvl="0" autoUpdateAnimBg="0"/>
      <p:bldP spid="113674" grpId="0" bldLvl="0" autoUpdateAnimBg="0"/>
      <p:bldP spid="113675" grpId="0" bldLvl="0" autoUpdateAnimBg="0"/>
      <p:bldP spid="113676" grpId="0" bldLvl="0" autoUpdateAnimBg="0"/>
      <p:bldP spid="113677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hick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1206500"/>
            <a:ext cx="3082925" cy="22225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be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7575" y="1200150"/>
            <a:ext cx="3155950" cy="2157413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fi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3" y="4006850"/>
            <a:ext cx="3160712" cy="201612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pork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3929063"/>
            <a:ext cx="2016125" cy="201612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4" name="Text Box 7"/>
          <p:cNvSpPr txBox="1">
            <a:spLocks noChangeArrowheads="1"/>
          </p:cNvSpPr>
          <p:nvPr/>
        </p:nvSpPr>
        <p:spPr bwMode="auto">
          <a:xfrm>
            <a:off x="1647825" y="3413125"/>
            <a:ext cx="1514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chicken</a:t>
            </a:r>
          </a:p>
        </p:txBody>
      </p:sp>
      <p:sp>
        <p:nvSpPr>
          <p:cNvPr id="114695" name="Text Box 8"/>
          <p:cNvSpPr txBox="1">
            <a:spLocks noChangeArrowheads="1"/>
          </p:cNvSpPr>
          <p:nvPr/>
        </p:nvSpPr>
        <p:spPr bwMode="auto">
          <a:xfrm>
            <a:off x="5792788" y="3397250"/>
            <a:ext cx="904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beef</a:t>
            </a:r>
          </a:p>
        </p:txBody>
      </p:sp>
      <p:sp>
        <p:nvSpPr>
          <p:cNvPr id="114696" name="Text Box 9"/>
          <p:cNvSpPr txBox="1">
            <a:spLocks noChangeArrowheads="1"/>
          </p:cNvSpPr>
          <p:nvPr/>
        </p:nvSpPr>
        <p:spPr bwMode="auto">
          <a:xfrm>
            <a:off x="1990725" y="6051550"/>
            <a:ext cx="81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fish</a:t>
            </a:r>
          </a:p>
        </p:txBody>
      </p:sp>
      <p:sp>
        <p:nvSpPr>
          <p:cNvPr id="114697" name="Text Box 10"/>
          <p:cNvSpPr txBox="1">
            <a:spLocks noChangeArrowheads="1"/>
          </p:cNvSpPr>
          <p:nvPr/>
        </p:nvSpPr>
        <p:spPr bwMode="auto">
          <a:xfrm>
            <a:off x="5721350" y="6051550"/>
            <a:ext cx="1017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pork</a:t>
            </a:r>
          </a:p>
        </p:txBody>
      </p:sp>
      <p:sp>
        <p:nvSpPr>
          <p:cNvPr id="114698" name="Text Box 11"/>
          <p:cNvSpPr txBox="1">
            <a:spLocks noChangeArrowheads="1"/>
          </p:cNvSpPr>
          <p:nvPr/>
        </p:nvSpPr>
        <p:spPr bwMode="auto">
          <a:xfrm>
            <a:off x="592138" y="473075"/>
            <a:ext cx="1087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Meat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bldLvl="0" autoUpdateAnimBg="0"/>
      <p:bldP spid="114695" grpId="0" bldLvl="0" autoUpdateAnimBg="0"/>
      <p:bldP spid="114696" grpId="0" bldLvl="0" autoUpdateAnimBg="0"/>
      <p:bldP spid="114697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6" descr="get?name=T13lKGB4ZX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1143000"/>
            <a:ext cx="2428875" cy="2357438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3101644_211622839022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1196975"/>
            <a:ext cx="2584450" cy="2282825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Col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286250"/>
            <a:ext cx="2354262" cy="2354263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Text Box 12"/>
          <p:cNvSpPr txBox="1">
            <a:spLocks noChangeArrowheads="1"/>
          </p:cNvSpPr>
          <p:nvPr/>
        </p:nvSpPr>
        <p:spPr bwMode="auto">
          <a:xfrm>
            <a:off x="1071563" y="3519488"/>
            <a:ext cx="1198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coffee</a:t>
            </a:r>
          </a:p>
        </p:txBody>
      </p:sp>
      <p:sp>
        <p:nvSpPr>
          <p:cNvPr id="115718" name="Text Box 13"/>
          <p:cNvSpPr txBox="1">
            <a:spLocks noChangeArrowheads="1"/>
          </p:cNvSpPr>
          <p:nvPr/>
        </p:nvSpPr>
        <p:spPr bwMode="auto">
          <a:xfrm>
            <a:off x="4140200" y="3503613"/>
            <a:ext cx="971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milk</a:t>
            </a:r>
          </a:p>
        </p:txBody>
      </p:sp>
      <p:sp>
        <p:nvSpPr>
          <p:cNvPr id="115719" name="Text Box 14"/>
          <p:cNvSpPr txBox="1">
            <a:spLocks noChangeArrowheads="1"/>
          </p:cNvSpPr>
          <p:nvPr/>
        </p:nvSpPr>
        <p:spPr bwMode="auto">
          <a:xfrm>
            <a:off x="7226300" y="3503613"/>
            <a:ext cx="701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tea</a:t>
            </a:r>
          </a:p>
        </p:txBody>
      </p:sp>
      <p:sp>
        <p:nvSpPr>
          <p:cNvPr id="115720" name="Text Box 15"/>
          <p:cNvSpPr txBox="1">
            <a:spLocks noChangeArrowheads="1"/>
          </p:cNvSpPr>
          <p:nvPr/>
        </p:nvSpPr>
        <p:spPr bwMode="auto">
          <a:xfrm>
            <a:off x="3143250" y="5000625"/>
            <a:ext cx="882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cola</a:t>
            </a:r>
          </a:p>
        </p:txBody>
      </p:sp>
      <p:sp>
        <p:nvSpPr>
          <p:cNvPr id="115721" name="Text Box 16"/>
          <p:cNvSpPr txBox="1">
            <a:spLocks noChangeArrowheads="1"/>
          </p:cNvSpPr>
          <p:nvPr/>
        </p:nvSpPr>
        <p:spPr bwMode="auto">
          <a:xfrm>
            <a:off x="7500938" y="4929188"/>
            <a:ext cx="1019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juice</a:t>
            </a:r>
          </a:p>
        </p:txBody>
      </p:sp>
      <p:sp>
        <p:nvSpPr>
          <p:cNvPr id="115722" name="Text Box 17"/>
          <p:cNvSpPr txBox="1">
            <a:spLocks noChangeArrowheads="1"/>
          </p:cNvSpPr>
          <p:nvPr/>
        </p:nvSpPr>
        <p:spPr bwMode="auto">
          <a:xfrm>
            <a:off x="590550" y="509588"/>
            <a:ext cx="1381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Drinks</a:t>
            </a:r>
          </a:p>
        </p:txBody>
      </p:sp>
      <p:pic>
        <p:nvPicPr>
          <p:cNvPr id="18450" name="Picture 18" descr="C:\Documents and Settings\Administrator\桌面\QQ图片2015100215374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143000"/>
            <a:ext cx="2574925" cy="2357438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19" descr="C:\Documents and Settings\Administrator\桌面\QQ图片2015100215454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4214813"/>
            <a:ext cx="2071688" cy="2214562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bldLvl="0" autoUpdateAnimBg="0"/>
      <p:bldP spid="115718" grpId="0" bldLvl="0" autoUpdateAnimBg="0"/>
      <p:bldP spid="115719" grpId="0" bldLvl="0" autoUpdateAnimBg="0"/>
      <p:bldP spid="115720" grpId="0" bldLvl="0" autoUpdateAnimBg="0"/>
      <p:bldP spid="115721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sweet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414463"/>
            <a:ext cx="3760788" cy="24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ak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75" y="1182688"/>
            <a:ext cx="3932238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0" name="Text Box 6"/>
          <p:cNvSpPr txBox="1">
            <a:spLocks noChangeArrowheads="1"/>
          </p:cNvSpPr>
          <p:nvPr/>
        </p:nvSpPr>
        <p:spPr bwMode="auto">
          <a:xfrm>
            <a:off x="1214438" y="3786188"/>
            <a:ext cx="1801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sweet</a:t>
            </a: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16741" name="Text Box 7"/>
          <p:cNvSpPr txBox="1">
            <a:spLocks noChangeArrowheads="1"/>
          </p:cNvSpPr>
          <p:nvPr/>
        </p:nvSpPr>
        <p:spPr bwMode="auto">
          <a:xfrm>
            <a:off x="6643688" y="3786188"/>
            <a:ext cx="1292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cake</a:t>
            </a: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16742" name="Text Box 8"/>
          <p:cNvSpPr txBox="1">
            <a:spLocks noChangeArrowheads="1"/>
          </p:cNvSpPr>
          <p:nvPr/>
        </p:nvSpPr>
        <p:spPr bwMode="auto">
          <a:xfrm>
            <a:off x="3563938" y="5805488"/>
            <a:ext cx="1866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chocolate</a:t>
            </a:r>
          </a:p>
        </p:txBody>
      </p:sp>
      <p:sp>
        <p:nvSpPr>
          <p:cNvPr id="116743" name="Text Box 9"/>
          <p:cNvSpPr txBox="1">
            <a:spLocks noChangeArrowheads="1"/>
          </p:cNvSpPr>
          <p:nvPr/>
        </p:nvSpPr>
        <p:spPr bwMode="auto">
          <a:xfrm>
            <a:off x="639763" y="563563"/>
            <a:ext cx="1335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snacks</a:t>
            </a:r>
          </a:p>
        </p:txBody>
      </p:sp>
      <p:pic>
        <p:nvPicPr>
          <p:cNvPr id="19467" name="Picture 11" descr="c:\documents and settings\administrator\application data\360se6\User Data\temp\mf824-022940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1125" y="3754438"/>
            <a:ext cx="3725863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utoUpdateAnimBg="0"/>
      <p:bldP spid="116741" grpId="0" autoUpdateAnimBg="0"/>
      <p:bldP spid="11674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3"/>
          <p:cNvSpPr txBox="1">
            <a:spLocks noChangeArrowheads="1"/>
          </p:cNvSpPr>
          <p:nvPr/>
        </p:nvSpPr>
        <p:spPr bwMode="auto">
          <a:xfrm>
            <a:off x="666750" y="1501775"/>
            <a:ext cx="2247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Homework </a:t>
            </a:r>
            <a:endParaRPr lang="en-US" altLang="zh-CN" dirty="0">
              <a:latin typeface="Calibri" panose="020F0502020204030204" pitchFamily="34" charset="0"/>
            </a:endParaRPr>
          </a:p>
        </p:txBody>
      </p:sp>
      <p:sp>
        <p:nvSpPr>
          <p:cNvPr id="117763" name="Text Box 4"/>
          <p:cNvSpPr txBox="1">
            <a:spLocks noChangeArrowheads="1"/>
          </p:cNvSpPr>
          <p:nvPr/>
        </p:nvSpPr>
        <p:spPr bwMode="auto">
          <a:xfrm>
            <a:off x="622300" y="2409825"/>
            <a:ext cx="8362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1. Write down the food you like or dislike and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explain your reasons.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2. Preview the new words and expressions in 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Reading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587375" y="7620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Free talk</a:t>
            </a: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566738" y="1557338"/>
            <a:ext cx="8108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i="1" dirty="0">
                <a:latin typeface="Times New Roman" panose="02020603050405020304" pitchFamily="18" charset="0"/>
              </a:rPr>
              <a:t>What would you like to eat or drink at my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 i="1" dirty="0">
                <a:latin typeface="Times New Roman" panose="02020603050405020304" pitchFamily="18" charset="0"/>
              </a:rPr>
              <a:t>birthday party?</a:t>
            </a:r>
          </a:p>
        </p:txBody>
      </p:sp>
      <p:sp>
        <p:nvSpPr>
          <p:cNvPr id="101380" name="Text Box 5"/>
          <p:cNvSpPr txBox="1">
            <a:spLocks noChangeArrowheads="1"/>
          </p:cNvSpPr>
          <p:nvPr/>
        </p:nvSpPr>
        <p:spPr bwMode="auto">
          <a:xfrm>
            <a:off x="603250" y="3028950"/>
            <a:ext cx="3903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71807"/>
                </a:solidFill>
                <a:latin typeface="Times New Roman" panose="02020603050405020304" pitchFamily="18" charset="0"/>
              </a:rPr>
              <a:t>I’d like to eat …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71807"/>
                </a:solidFill>
                <a:latin typeface="Times New Roman" panose="02020603050405020304" pitchFamily="18" charset="0"/>
              </a:rPr>
              <a:t>I’d like to drink …</a:t>
            </a:r>
          </a:p>
        </p:txBody>
      </p:sp>
      <p:pic>
        <p:nvPicPr>
          <p:cNvPr id="101381" name="Picture 6" descr="food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349500"/>
            <a:ext cx="378777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3"/>
          <p:cNvGrpSpPr/>
          <p:nvPr/>
        </p:nvGrpSpPr>
        <p:grpSpPr bwMode="auto">
          <a:xfrm>
            <a:off x="3492500" y="1130300"/>
            <a:ext cx="2014538" cy="2016125"/>
            <a:chOff x="0" y="0"/>
            <a:chExt cx="3174" cy="3174"/>
          </a:xfrm>
        </p:grpSpPr>
        <p:sp>
          <p:nvSpPr>
            <p:cNvPr id="102403" name="Oval 4"/>
            <p:cNvSpPr>
              <a:spLocks noChangeArrowheads="1"/>
            </p:cNvSpPr>
            <p:nvPr/>
          </p:nvSpPr>
          <p:spPr bwMode="auto">
            <a:xfrm>
              <a:off x="0" y="0"/>
              <a:ext cx="3175" cy="31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algn="l"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404" name="Text Box 5"/>
            <p:cNvSpPr txBox="1">
              <a:spLocks noChangeArrowheads="1"/>
            </p:cNvSpPr>
            <p:nvPr/>
          </p:nvSpPr>
          <p:spPr bwMode="auto">
            <a:xfrm>
              <a:off x="212" y="651"/>
              <a:ext cx="2783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6600" b="1">
                  <a:solidFill>
                    <a:srgbClr val="F71807"/>
                  </a:solidFill>
                  <a:latin typeface="Times New Roman" panose="02020603050405020304" pitchFamily="18" charset="0"/>
                </a:rPr>
                <a:t>food</a:t>
              </a:r>
            </a:p>
          </p:txBody>
        </p:sp>
      </p:grpSp>
      <p:sp>
        <p:nvSpPr>
          <p:cNvPr id="102405" name="箭头 248">
            <a:hlinkClick r:id="rId2" action="ppaction://hlinksldjump"/>
          </p:cNvPr>
          <p:cNvSpPr>
            <a:spLocks noChangeShapeType="1"/>
          </p:cNvSpPr>
          <p:nvPr/>
        </p:nvSpPr>
        <p:spPr bwMode="auto">
          <a:xfrm flipH="1">
            <a:off x="900113" y="2493963"/>
            <a:ext cx="2663825" cy="129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06" name="箭头 252">
            <a:hlinkClick r:id="rId3" action="ppaction://hlinksldjump"/>
          </p:cNvPr>
          <p:cNvSpPr>
            <a:spLocks noChangeShapeType="1"/>
          </p:cNvSpPr>
          <p:nvPr/>
        </p:nvSpPr>
        <p:spPr bwMode="auto">
          <a:xfrm flipH="1">
            <a:off x="2700338" y="2925763"/>
            <a:ext cx="1150937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07" name="箭头 258">
            <a:hlinkClick r:id="rId4" action="ppaction://hlinksldjump"/>
          </p:cNvPr>
          <p:cNvSpPr>
            <a:spLocks noChangeShapeType="1"/>
          </p:cNvSpPr>
          <p:nvPr/>
        </p:nvSpPr>
        <p:spPr bwMode="auto">
          <a:xfrm>
            <a:off x="4500563" y="3141663"/>
            <a:ext cx="0" cy="647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08" name="箭头 260">
            <a:hlinkClick r:id="rId5" action="ppaction://hlinksldjump"/>
          </p:cNvPr>
          <p:cNvSpPr>
            <a:spLocks noChangeShapeType="1"/>
          </p:cNvSpPr>
          <p:nvPr/>
        </p:nvSpPr>
        <p:spPr bwMode="auto">
          <a:xfrm>
            <a:off x="5219700" y="2852738"/>
            <a:ext cx="1152525" cy="9366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09" name="箭头 262">
            <a:hlinkClick r:id="rId6" action="ppaction://hlinksldjump"/>
          </p:cNvPr>
          <p:cNvSpPr>
            <a:spLocks noChangeShapeType="1"/>
          </p:cNvSpPr>
          <p:nvPr/>
        </p:nvSpPr>
        <p:spPr bwMode="auto">
          <a:xfrm>
            <a:off x="5437188" y="2420938"/>
            <a:ext cx="2663825" cy="13684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11"/>
          <p:cNvGrpSpPr/>
          <p:nvPr/>
        </p:nvGrpSpPr>
        <p:grpSpPr bwMode="auto">
          <a:xfrm>
            <a:off x="46038" y="3789363"/>
            <a:ext cx="1741487" cy="1439862"/>
            <a:chOff x="0" y="0"/>
            <a:chExt cx="2742" cy="2268"/>
          </a:xfrm>
        </p:grpSpPr>
        <p:sp>
          <p:nvSpPr>
            <p:cNvPr id="102411" name="AutoShape 1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97" y="0"/>
              <a:ext cx="2608" cy="22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algn="l"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412" name="Text Box 13"/>
            <p:cNvSpPr txBox="1">
              <a:spLocks noChangeArrowheads="1"/>
            </p:cNvSpPr>
            <p:nvPr/>
          </p:nvSpPr>
          <p:spPr bwMode="auto">
            <a:xfrm>
              <a:off x="0" y="710"/>
              <a:ext cx="274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vegetables</a:t>
              </a:r>
            </a:p>
          </p:txBody>
        </p:sp>
      </p:grpSp>
      <p:grpSp>
        <p:nvGrpSpPr>
          <p:cNvPr id="4" name="Group 14"/>
          <p:cNvGrpSpPr/>
          <p:nvPr/>
        </p:nvGrpSpPr>
        <p:grpSpPr bwMode="auto">
          <a:xfrm>
            <a:off x="1887538" y="3771900"/>
            <a:ext cx="1655762" cy="1439863"/>
            <a:chOff x="0" y="0"/>
            <a:chExt cx="2608" cy="2268"/>
          </a:xfrm>
        </p:grpSpPr>
        <p:sp>
          <p:nvSpPr>
            <p:cNvPr id="102414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2608" cy="22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bevel/>
            </a:ln>
          </p:spPr>
          <p:txBody>
            <a:bodyPr anchor="ctr"/>
            <a:lstStyle/>
            <a:p>
              <a:pPr algn="l"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415" name="Text Box 16"/>
            <p:cNvSpPr txBox="1">
              <a:spLocks noChangeArrowheads="1"/>
            </p:cNvSpPr>
            <p:nvPr/>
          </p:nvSpPr>
          <p:spPr bwMode="auto">
            <a:xfrm>
              <a:off x="457" y="772"/>
              <a:ext cx="1595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fruits</a:t>
              </a:r>
            </a:p>
          </p:txBody>
        </p:sp>
      </p:grpSp>
      <p:grpSp>
        <p:nvGrpSpPr>
          <p:cNvPr id="5" name="Group 17"/>
          <p:cNvGrpSpPr/>
          <p:nvPr/>
        </p:nvGrpSpPr>
        <p:grpSpPr bwMode="auto">
          <a:xfrm>
            <a:off x="3681413" y="3771900"/>
            <a:ext cx="1655762" cy="1439863"/>
            <a:chOff x="0" y="0"/>
            <a:chExt cx="2608" cy="2268"/>
          </a:xfrm>
        </p:grpSpPr>
        <p:sp>
          <p:nvSpPr>
            <p:cNvPr id="102417" name="AutoShape 18"/>
            <p:cNvSpPr>
              <a:spLocks noChangeArrowheads="1"/>
            </p:cNvSpPr>
            <p:nvPr/>
          </p:nvSpPr>
          <p:spPr bwMode="auto">
            <a:xfrm>
              <a:off x="0" y="0"/>
              <a:ext cx="2608" cy="22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bevel/>
            </a:ln>
          </p:spPr>
          <p:txBody>
            <a:bodyPr anchor="ctr"/>
            <a:lstStyle/>
            <a:p>
              <a:pPr algn="l"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418" name="Text Box 19"/>
            <p:cNvSpPr txBox="1">
              <a:spLocks noChangeArrowheads="1"/>
            </p:cNvSpPr>
            <p:nvPr/>
          </p:nvSpPr>
          <p:spPr bwMode="auto">
            <a:xfrm>
              <a:off x="530" y="789"/>
              <a:ext cx="14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meat</a:t>
              </a:r>
            </a:p>
          </p:txBody>
        </p:sp>
      </p:grpSp>
      <p:grpSp>
        <p:nvGrpSpPr>
          <p:cNvPr id="6" name="Group 20"/>
          <p:cNvGrpSpPr/>
          <p:nvPr/>
        </p:nvGrpSpPr>
        <p:grpSpPr bwMode="auto">
          <a:xfrm>
            <a:off x="5475288" y="3771900"/>
            <a:ext cx="1655762" cy="1439863"/>
            <a:chOff x="0" y="0"/>
            <a:chExt cx="2608" cy="2268"/>
          </a:xfrm>
        </p:grpSpPr>
        <p:sp>
          <p:nvSpPr>
            <p:cNvPr id="102420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2608" cy="22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bevel/>
            </a:ln>
          </p:spPr>
          <p:txBody>
            <a:bodyPr anchor="ctr"/>
            <a:lstStyle/>
            <a:p>
              <a:pPr algn="l"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421" name="Text Box 22"/>
            <p:cNvSpPr txBox="1">
              <a:spLocks noChangeArrowheads="1"/>
            </p:cNvSpPr>
            <p:nvPr/>
          </p:nvSpPr>
          <p:spPr bwMode="auto">
            <a:xfrm>
              <a:off x="415" y="737"/>
              <a:ext cx="1845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drinks</a:t>
              </a:r>
            </a:p>
          </p:txBody>
        </p:sp>
      </p:grpSp>
      <p:grpSp>
        <p:nvGrpSpPr>
          <p:cNvPr id="7" name="Group 23"/>
          <p:cNvGrpSpPr/>
          <p:nvPr/>
        </p:nvGrpSpPr>
        <p:grpSpPr bwMode="auto">
          <a:xfrm>
            <a:off x="7308850" y="3789363"/>
            <a:ext cx="1655763" cy="1439862"/>
            <a:chOff x="0" y="0"/>
            <a:chExt cx="2608" cy="2268"/>
          </a:xfrm>
        </p:grpSpPr>
        <p:sp>
          <p:nvSpPr>
            <p:cNvPr id="102423" name="AutoShape 24"/>
            <p:cNvSpPr>
              <a:spLocks noChangeArrowheads="1"/>
            </p:cNvSpPr>
            <p:nvPr/>
          </p:nvSpPr>
          <p:spPr bwMode="auto">
            <a:xfrm>
              <a:off x="0" y="0"/>
              <a:ext cx="2608" cy="22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bevel/>
            </a:ln>
          </p:spPr>
          <p:txBody>
            <a:bodyPr anchor="ctr"/>
            <a:lstStyle/>
            <a:p>
              <a:pPr algn="l"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424" name="Text Box 25"/>
            <p:cNvSpPr txBox="1">
              <a:spLocks noChangeArrowheads="1"/>
            </p:cNvSpPr>
            <p:nvPr/>
          </p:nvSpPr>
          <p:spPr bwMode="auto">
            <a:xfrm>
              <a:off x="397" y="759"/>
              <a:ext cx="1875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snacks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3"/>
          <p:cNvSpPr txBox="1">
            <a:spLocks noChangeArrowheads="1"/>
          </p:cNvSpPr>
          <p:nvPr/>
        </p:nvSpPr>
        <p:spPr bwMode="auto">
          <a:xfrm>
            <a:off x="523875" y="568325"/>
            <a:ext cx="2705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All kinds of food</a:t>
            </a:r>
          </a:p>
        </p:txBody>
      </p:sp>
      <p:pic>
        <p:nvPicPr>
          <p:cNvPr id="6148" name="Picture 4" descr="potato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1122363"/>
            <a:ext cx="20288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mil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066800"/>
            <a:ext cx="2103438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e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0963" y="1335088"/>
            <a:ext cx="15240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hick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974725"/>
            <a:ext cx="2455862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watermel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713" y="2779713"/>
            <a:ext cx="1603375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tomato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5213" y="2670175"/>
            <a:ext cx="2359025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hocolate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5650" y="2992438"/>
            <a:ext cx="1957388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juic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50038" y="2687638"/>
            <a:ext cx="2354262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bee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163" y="4730750"/>
            <a:ext cx="2243137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arrot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35213" y="4791075"/>
            <a:ext cx="2028825" cy="1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por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89500" y="4791075"/>
            <a:ext cx="1455738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sweets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80238" y="4791075"/>
            <a:ext cx="1846262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9" name="Text Box 16"/>
          <p:cNvSpPr txBox="1">
            <a:spLocks noChangeArrowheads="1"/>
          </p:cNvSpPr>
          <p:nvPr/>
        </p:nvSpPr>
        <p:spPr bwMode="auto">
          <a:xfrm>
            <a:off x="3259138" y="604838"/>
            <a:ext cx="485616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000" b="1" i="1" dirty="0">
                <a:solidFill>
                  <a:srgbClr val="A5067A"/>
                </a:solidFill>
                <a:latin typeface="Times New Roman" panose="02020603050405020304" pitchFamily="18" charset="0"/>
              </a:rPr>
              <a:t>Help Millie put them into the correct groups.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3"/>
          <p:cNvSpPr txBox="1">
            <a:spLocks noChangeArrowheads="1"/>
          </p:cNvSpPr>
          <p:nvPr/>
        </p:nvSpPr>
        <p:spPr bwMode="auto">
          <a:xfrm>
            <a:off x="595313" y="568325"/>
            <a:ext cx="2705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All kinds of food</a:t>
            </a:r>
          </a:p>
        </p:txBody>
      </p:sp>
      <p:grpSp>
        <p:nvGrpSpPr>
          <p:cNvPr id="104451" name="Group 4"/>
          <p:cNvGrpSpPr/>
          <p:nvPr/>
        </p:nvGrpSpPr>
        <p:grpSpPr bwMode="auto">
          <a:xfrm>
            <a:off x="1257300" y="1081088"/>
            <a:ext cx="6446838" cy="2855912"/>
            <a:chOff x="0" y="0"/>
            <a:chExt cx="10153" cy="4497"/>
          </a:xfrm>
        </p:grpSpPr>
        <p:grpSp>
          <p:nvGrpSpPr>
            <p:cNvPr id="104452" name="Group 5"/>
            <p:cNvGrpSpPr/>
            <p:nvPr/>
          </p:nvGrpSpPr>
          <p:grpSpPr bwMode="auto">
            <a:xfrm>
              <a:off x="0" y="25"/>
              <a:ext cx="3400" cy="4472"/>
              <a:chOff x="0" y="0"/>
              <a:chExt cx="3400" cy="4471"/>
            </a:xfrm>
          </p:grpSpPr>
          <p:sp>
            <p:nvSpPr>
              <p:cNvPr id="104453" name="AutoShape 6"/>
              <p:cNvSpPr>
                <a:spLocks noChangeArrowheads="1"/>
              </p:cNvSpPr>
              <p:nvPr/>
            </p:nvSpPr>
            <p:spPr bwMode="auto">
              <a:xfrm rot="-5400000">
                <a:off x="1134" y="-1134"/>
                <a:ext cx="1134" cy="3401"/>
              </a:xfrm>
              <a:prstGeom prst="flowChartDelay">
                <a:avLst/>
              </a:prstGeom>
              <a:solidFill>
                <a:srgbClr val="800080">
                  <a:alpha val="61176"/>
                </a:srgb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/>
              <a:p>
                <a:pPr algn="l">
                  <a:buFont typeface="Arial" panose="020B0604020202020204" pitchFamily="34" charset="0"/>
                  <a:buNone/>
                </a:pPr>
                <a:endParaRPr lang="zh-CN" altLang="zh-CN">
                  <a:latin typeface="Calibri" panose="020F0502020204030204" pitchFamily="34" charset="0"/>
                </a:endParaRPr>
              </a:p>
            </p:txBody>
          </p:sp>
          <p:sp>
            <p:nvSpPr>
              <p:cNvPr id="104454" name="Rectangle 7"/>
              <p:cNvSpPr>
                <a:spLocks noChangeArrowheads="1"/>
              </p:cNvSpPr>
              <p:nvPr/>
            </p:nvSpPr>
            <p:spPr bwMode="auto">
              <a:xfrm>
                <a:off x="0" y="1069"/>
                <a:ext cx="3401" cy="3402"/>
              </a:xfrm>
              <a:prstGeom prst="rect">
                <a:avLst/>
              </a:prstGeom>
              <a:solidFill>
                <a:srgbClr val="00CCFF">
                  <a:alpha val="39999"/>
                </a:srgb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/>
              <a:p>
                <a:pPr algn="l">
                  <a:buFont typeface="Arial" panose="020B0604020202020204" pitchFamily="34" charset="0"/>
                  <a:buNone/>
                </a:pPr>
                <a:endParaRPr lang="zh-CN" altLang="zh-CN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4455" name="Group 8"/>
            <p:cNvGrpSpPr/>
            <p:nvPr/>
          </p:nvGrpSpPr>
          <p:grpSpPr bwMode="auto">
            <a:xfrm>
              <a:off x="3408" y="2"/>
              <a:ext cx="3357" cy="4495"/>
              <a:chOff x="0" y="0"/>
              <a:chExt cx="3400" cy="4471"/>
            </a:xfrm>
          </p:grpSpPr>
          <p:sp>
            <p:nvSpPr>
              <p:cNvPr id="104456" name="AutoShape 9"/>
              <p:cNvSpPr>
                <a:spLocks noChangeArrowheads="1"/>
              </p:cNvSpPr>
              <p:nvPr/>
            </p:nvSpPr>
            <p:spPr bwMode="auto">
              <a:xfrm rot="-5400000">
                <a:off x="1134" y="-1134"/>
                <a:ext cx="1134" cy="3401"/>
              </a:xfrm>
              <a:prstGeom prst="flowChartDelay">
                <a:avLst/>
              </a:prstGeom>
              <a:solidFill>
                <a:srgbClr val="800080">
                  <a:alpha val="61176"/>
                </a:srgb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/>
              <a:p>
                <a:pPr algn="l">
                  <a:buFont typeface="Arial" panose="020B0604020202020204" pitchFamily="34" charset="0"/>
                  <a:buNone/>
                </a:pPr>
                <a:endParaRPr lang="zh-CN" altLang="zh-CN">
                  <a:latin typeface="Calibri" panose="020F0502020204030204" pitchFamily="34" charset="0"/>
                </a:endParaRPr>
              </a:p>
            </p:txBody>
          </p:sp>
          <p:sp>
            <p:nvSpPr>
              <p:cNvPr id="104457" name="Rectangle 10"/>
              <p:cNvSpPr>
                <a:spLocks noChangeArrowheads="1"/>
              </p:cNvSpPr>
              <p:nvPr/>
            </p:nvSpPr>
            <p:spPr bwMode="auto">
              <a:xfrm>
                <a:off x="0" y="1069"/>
                <a:ext cx="3401" cy="3402"/>
              </a:xfrm>
              <a:prstGeom prst="rect">
                <a:avLst/>
              </a:prstGeom>
              <a:solidFill>
                <a:srgbClr val="00CCFF">
                  <a:alpha val="39999"/>
                </a:srgb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/>
              <a:p>
                <a:pPr algn="l">
                  <a:buFont typeface="Arial" panose="020B0604020202020204" pitchFamily="34" charset="0"/>
                  <a:buNone/>
                </a:pPr>
                <a:endParaRPr lang="zh-CN" altLang="zh-CN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4458" name="Group 11"/>
            <p:cNvGrpSpPr/>
            <p:nvPr/>
          </p:nvGrpSpPr>
          <p:grpSpPr bwMode="auto">
            <a:xfrm>
              <a:off x="6753" y="0"/>
              <a:ext cx="3400" cy="4497"/>
              <a:chOff x="0" y="0"/>
              <a:chExt cx="3400" cy="4471"/>
            </a:xfrm>
          </p:grpSpPr>
          <p:sp>
            <p:nvSpPr>
              <p:cNvPr id="104459" name="AutoShape 12"/>
              <p:cNvSpPr>
                <a:spLocks noChangeArrowheads="1"/>
              </p:cNvSpPr>
              <p:nvPr/>
            </p:nvSpPr>
            <p:spPr bwMode="auto">
              <a:xfrm rot="-5400000">
                <a:off x="1134" y="-1134"/>
                <a:ext cx="1134" cy="3401"/>
              </a:xfrm>
              <a:prstGeom prst="flowChartDelay">
                <a:avLst/>
              </a:prstGeom>
              <a:solidFill>
                <a:srgbClr val="800080">
                  <a:alpha val="61176"/>
                </a:srgb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/>
              <a:p>
                <a:pPr algn="l">
                  <a:buFont typeface="Arial" panose="020B0604020202020204" pitchFamily="34" charset="0"/>
                  <a:buNone/>
                </a:pPr>
                <a:endParaRPr lang="zh-CN" altLang="zh-CN">
                  <a:latin typeface="Calibri" panose="020F0502020204030204" pitchFamily="34" charset="0"/>
                </a:endParaRPr>
              </a:p>
            </p:txBody>
          </p:sp>
          <p:sp>
            <p:nvSpPr>
              <p:cNvPr id="104460" name="Rectangle 13"/>
              <p:cNvSpPr>
                <a:spLocks noChangeArrowheads="1"/>
              </p:cNvSpPr>
              <p:nvPr/>
            </p:nvSpPr>
            <p:spPr bwMode="auto">
              <a:xfrm>
                <a:off x="0" y="1069"/>
                <a:ext cx="3401" cy="3402"/>
              </a:xfrm>
              <a:prstGeom prst="rect">
                <a:avLst/>
              </a:prstGeom>
              <a:solidFill>
                <a:srgbClr val="00CCFF">
                  <a:alpha val="39999"/>
                </a:srgb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/>
              <a:p>
                <a:pPr algn="l">
                  <a:buFont typeface="Arial" panose="020B0604020202020204" pitchFamily="34" charset="0"/>
                  <a:buNone/>
                </a:pPr>
                <a:endParaRPr lang="zh-CN" altLang="zh-CN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04461" name="Group 14"/>
          <p:cNvGrpSpPr/>
          <p:nvPr/>
        </p:nvGrpSpPr>
        <p:grpSpPr bwMode="auto">
          <a:xfrm>
            <a:off x="2263775" y="4006850"/>
            <a:ext cx="4348163" cy="2855913"/>
            <a:chOff x="0" y="0"/>
            <a:chExt cx="6848" cy="4498"/>
          </a:xfrm>
        </p:grpSpPr>
        <p:grpSp>
          <p:nvGrpSpPr>
            <p:cNvPr id="104462" name="Group 15"/>
            <p:cNvGrpSpPr/>
            <p:nvPr/>
          </p:nvGrpSpPr>
          <p:grpSpPr bwMode="auto">
            <a:xfrm>
              <a:off x="0" y="0"/>
              <a:ext cx="3410" cy="4470"/>
              <a:chOff x="0" y="0"/>
              <a:chExt cx="3400" cy="4471"/>
            </a:xfrm>
          </p:grpSpPr>
          <p:sp>
            <p:nvSpPr>
              <p:cNvPr id="104463" name="AutoShape 16"/>
              <p:cNvSpPr>
                <a:spLocks noChangeArrowheads="1"/>
              </p:cNvSpPr>
              <p:nvPr/>
            </p:nvSpPr>
            <p:spPr bwMode="auto">
              <a:xfrm rot="-5400000">
                <a:off x="1134" y="-1134"/>
                <a:ext cx="1134" cy="3401"/>
              </a:xfrm>
              <a:prstGeom prst="flowChartDelay">
                <a:avLst/>
              </a:prstGeom>
              <a:solidFill>
                <a:srgbClr val="800080">
                  <a:alpha val="61176"/>
                </a:srgb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/>
              <a:p>
                <a:pPr algn="l">
                  <a:buFont typeface="Arial" panose="020B0604020202020204" pitchFamily="34" charset="0"/>
                  <a:buNone/>
                </a:pPr>
                <a:endParaRPr lang="zh-CN" altLang="zh-CN">
                  <a:latin typeface="Calibri" panose="020F0502020204030204" pitchFamily="34" charset="0"/>
                </a:endParaRPr>
              </a:p>
            </p:txBody>
          </p:sp>
          <p:sp>
            <p:nvSpPr>
              <p:cNvPr id="104464" name="Rectangle 17"/>
              <p:cNvSpPr>
                <a:spLocks noChangeArrowheads="1"/>
              </p:cNvSpPr>
              <p:nvPr/>
            </p:nvSpPr>
            <p:spPr bwMode="auto">
              <a:xfrm>
                <a:off x="0" y="1069"/>
                <a:ext cx="3401" cy="3402"/>
              </a:xfrm>
              <a:prstGeom prst="rect">
                <a:avLst/>
              </a:prstGeom>
              <a:solidFill>
                <a:srgbClr val="00CCFF">
                  <a:alpha val="39999"/>
                </a:srgb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/>
              <a:p>
                <a:pPr algn="l">
                  <a:buFont typeface="Arial" panose="020B0604020202020204" pitchFamily="34" charset="0"/>
                  <a:buNone/>
                </a:pPr>
                <a:endParaRPr lang="zh-CN" altLang="zh-CN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4465" name="Group 18"/>
            <p:cNvGrpSpPr/>
            <p:nvPr/>
          </p:nvGrpSpPr>
          <p:grpSpPr bwMode="auto">
            <a:xfrm>
              <a:off x="3448" y="0"/>
              <a:ext cx="3400" cy="4498"/>
              <a:chOff x="0" y="0"/>
              <a:chExt cx="3400" cy="4471"/>
            </a:xfrm>
          </p:grpSpPr>
          <p:sp>
            <p:nvSpPr>
              <p:cNvPr id="104466" name="AutoShape 19"/>
              <p:cNvSpPr>
                <a:spLocks noChangeArrowheads="1"/>
              </p:cNvSpPr>
              <p:nvPr/>
            </p:nvSpPr>
            <p:spPr bwMode="auto">
              <a:xfrm rot="-5400000">
                <a:off x="1134" y="-1134"/>
                <a:ext cx="1134" cy="3401"/>
              </a:xfrm>
              <a:prstGeom prst="flowChartDelay">
                <a:avLst/>
              </a:prstGeom>
              <a:solidFill>
                <a:srgbClr val="800080">
                  <a:alpha val="61176"/>
                </a:srgb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/>
              <a:p>
                <a:pPr algn="l">
                  <a:buFont typeface="Arial" panose="020B0604020202020204" pitchFamily="34" charset="0"/>
                  <a:buNone/>
                </a:pPr>
                <a:endParaRPr lang="zh-CN" altLang="zh-CN">
                  <a:latin typeface="Calibri" panose="020F0502020204030204" pitchFamily="34" charset="0"/>
                </a:endParaRPr>
              </a:p>
            </p:txBody>
          </p:sp>
          <p:sp>
            <p:nvSpPr>
              <p:cNvPr id="104467" name="Rectangle 20"/>
              <p:cNvSpPr>
                <a:spLocks noChangeArrowheads="1"/>
              </p:cNvSpPr>
              <p:nvPr/>
            </p:nvSpPr>
            <p:spPr bwMode="auto">
              <a:xfrm>
                <a:off x="0" y="1069"/>
                <a:ext cx="3401" cy="3402"/>
              </a:xfrm>
              <a:prstGeom prst="rect">
                <a:avLst/>
              </a:prstGeom>
              <a:solidFill>
                <a:srgbClr val="00CCFF">
                  <a:alpha val="39999"/>
                </a:srgb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/>
              <a:p>
                <a:pPr algn="l">
                  <a:buFont typeface="Arial" panose="020B0604020202020204" pitchFamily="34" charset="0"/>
                  <a:buNone/>
                </a:pPr>
                <a:endParaRPr lang="zh-CN" altLang="zh-CN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4468" name="Text Box 21"/>
          <p:cNvSpPr txBox="1">
            <a:spLocks noChangeArrowheads="1"/>
          </p:cNvSpPr>
          <p:nvPr/>
        </p:nvSpPr>
        <p:spPr bwMode="auto">
          <a:xfrm>
            <a:off x="1327150" y="1225550"/>
            <a:ext cx="19685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vegetables</a:t>
            </a:r>
          </a:p>
        </p:txBody>
      </p:sp>
      <p:sp>
        <p:nvSpPr>
          <p:cNvPr id="104469" name="Text Box 22"/>
          <p:cNvSpPr txBox="1">
            <a:spLocks noChangeArrowheads="1"/>
          </p:cNvSpPr>
          <p:nvPr/>
        </p:nvSpPr>
        <p:spPr bwMode="auto">
          <a:xfrm>
            <a:off x="3894138" y="1208088"/>
            <a:ext cx="1130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fruits</a:t>
            </a:r>
          </a:p>
        </p:txBody>
      </p:sp>
      <p:sp>
        <p:nvSpPr>
          <p:cNvPr id="104470" name="Text Box 23"/>
          <p:cNvSpPr txBox="1">
            <a:spLocks noChangeArrowheads="1"/>
          </p:cNvSpPr>
          <p:nvPr/>
        </p:nvSpPr>
        <p:spPr bwMode="auto">
          <a:xfrm>
            <a:off x="6046788" y="1208088"/>
            <a:ext cx="1039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meat</a:t>
            </a:r>
          </a:p>
        </p:txBody>
      </p:sp>
      <p:sp>
        <p:nvSpPr>
          <p:cNvPr id="104471" name="Text Box 24"/>
          <p:cNvSpPr txBox="1">
            <a:spLocks noChangeArrowheads="1"/>
          </p:cNvSpPr>
          <p:nvPr/>
        </p:nvSpPr>
        <p:spPr bwMode="auto">
          <a:xfrm>
            <a:off x="2674938" y="4149725"/>
            <a:ext cx="1311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drinks</a:t>
            </a:r>
          </a:p>
        </p:txBody>
      </p:sp>
      <p:sp>
        <p:nvSpPr>
          <p:cNvPr id="104472" name="Text Box 25"/>
          <p:cNvSpPr txBox="1">
            <a:spLocks noChangeArrowheads="1"/>
          </p:cNvSpPr>
          <p:nvPr/>
        </p:nvSpPr>
        <p:spPr bwMode="auto">
          <a:xfrm>
            <a:off x="4899025" y="4149725"/>
            <a:ext cx="1335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snacks</a:t>
            </a:r>
          </a:p>
        </p:txBody>
      </p:sp>
      <p:sp>
        <p:nvSpPr>
          <p:cNvPr id="104473" name="Text Box 26"/>
          <p:cNvSpPr txBox="1">
            <a:spLocks noChangeArrowheads="1"/>
          </p:cNvSpPr>
          <p:nvPr/>
        </p:nvSpPr>
        <p:spPr bwMode="auto">
          <a:xfrm>
            <a:off x="1482725" y="1873250"/>
            <a:ext cx="1627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potato</a:t>
            </a:r>
            <a:r>
              <a:rPr lang="en-US" altLang="zh-CN" sz="3200" b="1" dirty="0">
                <a:solidFill>
                  <a:srgbClr val="F71807"/>
                </a:solidFill>
                <a:latin typeface="Times New Roman" panose="02020603050405020304" pitchFamily="18" charset="0"/>
              </a:rPr>
              <a:t>es</a:t>
            </a:r>
          </a:p>
        </p:txBody>
      </p:sp>
      <p:sp>
        <p:nvSpPr>
          <p:cNvPr id="104474" name="Text Box 27"/>
          <p:cNvSpPr txBox="1">
            <a:spLocks noChangeArrowheads="1"/>
          </p:cNvSpPr>
          <p:nvPr/>
        </p:nvSpPr>
        <p:spPr bwMode="auto">
          <a:xfrm>
            <a:off x="1466850" y="2432050"/>
            <a:ext cx="17399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tomato</a:t>
            </a: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es</a:t>
            </a:r>
          </a:p>
        </p:txBody>
      </p:sp>
      <p:sp>
        <p:nvSpPr>
          <p:cNvPr id="104475" name="Text Box 28"/>
          <p:cNvSpPr txBox="1">
            <a:spLocks noChangeArrowheads="1"/>
          </p:cNvSpPr>
          <p:nvPr/>
        </p:nvSpPr>
        <p:spPr bwMode="auto">
          <a:xfrm>
            <a:off x="1609725" y="2933700"/>
            <a:ext cx="1425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carrot</a:t>
            </a:r>
            <a:r>
              <a:rPr lang="en-US" altLang="zh-CN" sz="3200" b="1" dirty="0">
                <a:solidFill>
                  <a:srgbClr val="F71807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04476" name="Text Box 29"/>
          <p:cNvSpPr txBox="1">
            <a:spLocks noChangeArrowheads="1"/>
          </p:cNvSpPr>
          <p:nvPr/>
        </p:nvSpPr>
        <p:spPr bwMode="auto">
          <a:xfrm>
            <a:off x="3762375" y="1857375"/>
            <a:ext cx="1401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lemon</a:t>
            </a: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04477" name="Text Box 30"/>
          <p:cNvSpPr txBox="1">
            <a:spLocks noChangeArrowheads="1"/>
          </p:cNvSpPr>
          <p:nvPr/>
        </p:nvSpPr>
        <p:spPr bwMode="auto">
          <a:xfrm>
            <a:off x="3459163" y="2343150"/>
            <a:ext cx="2117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watermelon</a:t>
            </a:r>
            <a:r>
              <a:rPr lang="en-US" altLang="zh-CN" sz="2800" b="1">
                <a:solidFill>
                  <a:srgbClr val="F71807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04478" name="Text Box 31"/>
          <p:cNvSpPr txBox="1">
            <a:spLocks noChangeArrowheads="1"/>
          </p:cNvSpPr>
          <p:nvPr/>
        </p:nvSpPr>
        <p:spPr bwMode="auto">
          <a:xfrm>
            <a:off x="5826125" y="1841500"/>
            <a:ext cx="15144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chicken</a:t>
            </a:r>
          </a:p>
        </p:txBody>
      </p:sp>
      <p:sp>
        <p:nvSpPr>
          <p:cNvPr id="104479" name="Text Box 32"/>
          <p:cNvSpPr txBox="1">
            <a:spLocks noChangeArrowheads="1"/>
          </p:cNvSpPr>
          <p:nvPr/>
        </p:nvSpPr>
        <p:spPr bwMode="auto">
          <a:xfrm>
            <a:off x="6097588" y="2327275"/>
            <a:ext cx="9048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beef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04480" name="Text Box 33"/>
          <p:cNvSpPr txBox="1">
            <a:spLocks noChangeArrowheads="1"/>
          </p:cNvSpPr>
          <p:nvPr/>
        </p:nvSpPr>
        <p:spPr bwMode="auto">
          <a:xfrm>
            <a:off x="6097588" y="2828925"/>
            <a:ext cx="1017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pork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04481" name="Text Box 34"/>
          <p:cNvSpPr txBox="1">
            <a:spLocks noChangeArrowheads="1"/>
          </p:cNvSpPr>
          <p:nvPr/>
        </p:nvSpPr>
        <p:spPr bwMode="auto">
          <a:xfrm>
            <a:off x="2808288" y="4835525"/>
            <a:ext cx="971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milk</a:t>
            </a:r>
          </a:p>
        </p:txBody>
      </p:sp>
      <p:sp>
        <p:nvSpPr>
          <p:cNvPr id="104482" name="Text Box 35"/>
          <p:cNvSpPr txBox="1">
            <a:spLocks noChangeArrowheads="1"/>
          </p:cNvSpPr>
          <p:nvPr/>
        </p:nvSpPr>
        <p:spPr bwMode="auto">
          <a:xfrm>
            <a:off x="2790825" y="5321300"/>
            <a:ext cx="1019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juice</a:t>
            </a:r>
          </a:p>
        </p:txBody>
      </p:sp>
      <p:sp>
        <p:nvSpPr>
          <p:cNvPr id="104483" name="Text Box 36"/>
          <p:cNvSpPr txBox="1">
            <a:spLocks noChangeArrowheads="1"/>
          </p:cNvSpPr>
          <p:nvPr/>
        </p:nvSpPr>
        <p:spPr bwMode="auto">
          <a:xfrm>
            <a:off x="4657725" y="4819650"/>
            <a:ext cx="18081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chocolate</a:t>
            </a:r>
          </a:p>
        </p:txBody>
      </p:sp>
      <p:sp>
        <p:nvSpPr>
          <p:cNvPr id="104484" name="Text Box 37"/>
          <p:cNvSpPr txBox="1">
            <a:spLocks noChangeArrowheads="1"/>
          </p:cNvSpPr>
          <p:nvPr/>
        </p:nvSpPr>
        <p:spPr bwMode="auto">
          <a:xfrm>
            <a:off x="4856163" y="5305425"/>
            <a:ext cx="12906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sweet</a:t>
            </a: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3" grpId="0" bldLvl="0" autoUpdateAnimBg="0"/>
      <p:bldP spid="104474" grpId="0" bldLvl="0" autoUpdateAnimBg="0"/>
      <p:bldP spid="104475" grpId="0" bldLvl="0" autoUpdateAnimBg="0"/>
      <p:bldP spid="104476" grpId="0" bldLvl="0" autoUpdateAnimBg="0"/>
      <p:bldP spid="104477" grpId="0" bldLvl="0" autoUpdateAnimBg="0"/>
      <p:bldP spid="104478" grpId="0" bldLvl="0" autoUpdateAnimBg="0"/>
      <p:bldP spid="104479" grpId="0" bldLvl="0" autoUpdateAnimBg="0"/>
      <p:bldP spid="104480" grpId="0" bldLvl="0" autoUpdateAnimBg="0"/>
      <p:bldP spid="104481" grpId="0" bldLvl="0" autoUpdateAnimBg="0"/>
      <p:bldP spid="104482" grpId="0" bldLvl="0" autoUpdateAnimBg="0"/>
      <p:bldP spid="104483" grpId="0" bldLvl="0" autoUpdateAnimBg="0"/>
      <p:bldP spid="104484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3"/>
          <p:cNvSpPr txBox="1">
            <a:spLocks noChangeArrowheads="1"/>
          </p:cNvSpPr>
          <p:nvPr/>
        </p:nvSpPr>
        <p:spPr bwMode="auto">
          <a:xfrm>
            <a:off x="595313" y="568325"/>
            <a:ext cx="2968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Listen and answer</a:t>
            </a:r>
          </a:p>
        </p:txBody>
      </p:sp>
      <p:sp>
        <p:nvSpPr>
          <p:cNvPr id="105475" name="Text Box 4"/>
          <p:cNvSpPr txBox="1">
            <a:spLocks noChangeArrowheads="1"/>
          </p:cNvSpPr>
          <p:nvPr/>
        </p:nvSpPr>
        <p:spPr bwMode="auto">
          <a:xfrm>
            <a:off x="863600" y="1127125"/>
            <a:ext cx="6027738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1. What food does Millie like?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2. What food does Daniel like?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3. What food does Millie dislike?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4. What food does Daniel dislike?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5. Why does Millie like fish?</a:t>
            </a:r>
          </a:p>
        </p:txBody>
      </p:sp>
      <p:pic>
        <p:nvPicPr>
          <p:cNvPr id="105476" name="Picture 5" descr="QQ图片20141130230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5084763"/>
            <a:ext cx="287972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6"/>
          <p:cNvSpPr txBox="1">
            <a:spLocks noChangeArrowheads="1"/>
          </p:cNvSpPr>
          <p:nvPr/>
        </p:nvSpPr>
        <p:spPr bwMode="auto">
          <a:xfrm>
            <a:off x="1317625" y="1628775"/>
            <a:ext cx="5702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71807"/>
                </a:solidFill>
                <a:latin typeface="Times New Roman" panose="02020603050405020304" pitchFamily="18" charset="0"/>
              </a:rPr>
              <a:t>Bananas, carrots and fish.</a:t>
            </a:r>
          </a:p>
        </p:txBody>
      </p:sp>
      <p:sp>
        <p:nvSpPr>
          <p:cNvPr id="105478" name="Text Box 7"/>
          <p:cNvSpPr txBox="1">
            <a:spLocks noChangeArrowheads="1"/>
          </p:cNvSpPr>
          <p:nvPr/>
        </p:nvSpPr>
        <p:spPr bwMode="auto">
          <a:xfrm>
            <a:off x="1300163" y="2617788"/>
            <a:ext cx="52879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71807"/>
                </a:solidFill>
                <a:latin typeface="Times New Roman" panose="02020603050405020304" pitchFamily="18" charset="0"/>
              </a:rPr>
              <a:t>Hamburgers and eggs.</a:t>
            </a:r>
          </a:p>
        </p:txBody>
      </p:sp>
      <p:sp>
        <p:nvSpPr>
          <p:cNvPr id="105479" name="Text Box 8"/>
          <p:cNvSpPr txBox="1">
            <a:spLocks noChangeArrowheads="1"/>
          </p:cNvSpPr>
          <p:nvPr/>
        </p:nvSpPr>
        <p:spPr bwMode="auto">
          <a:xfrm>
            <a:off x="1317625" y="3567113"/>
            <a:ext cx="38750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71807"/>
                </a:solidFill>
                <a:latin typeface="Times New Roman" panose="02020603050405020304" pitchFamily="18" charset="0"/>
              </a:rPr>
              <a:t>Eggs.</a:t>
            </a:r>
          </a:p>
        </p:txBody>
      </p:sp>
      <p:sp>
        <p:nvSpPr>
          <p:cNvPr id="105480" name="Text Box 9"/>
          <p:cNvSpPr txBox="1">
            <a:spLocks noChangeArrowheads="1"/>
          </p:cNvSpPr>
          <p:nvPr/>
        </p:nvSpPr>
        <p:spPr bwMode="auto">
          <a:xfrm>
            <a:off x="1317625" y="4572000"/>
            <a:ext cx="38750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71807"/>
                </a:solidFill>
                <a:latin typeface="Times New Roman" panose="02020603050405020304" pitchFamily="18" charset="0"/>
              </a:rPr>
              <a:t>Carrots.</a:t>
            </a:r>
          </a:p>
        </p:txBody>
      </p:sp>
      <p:sp>
        <p:nvSpPr>
          <p:cNvPr id="105481" name="Text Box 10"/>
          <p:cNvSpPr txBox="1">
            <a:spLocks noChangeArrowheads="1"/>
          </p:cNvSpPr>
          <p:nvPr/>
        </p:nvSpPr>
        <p:spPr bwMode="auto">
          <a:xfrm>
            <a:off x="1317625" y="5575300"/>
            <a:ext cx="4838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71807"/>
                </a:solidFill>
                <a:latin typeface="Times New Roman" panose="02020603050405020304" pitchFamily="18" charset="0"/>
              </a:rPr>
              <a:t>It's good for our health.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bldLvl="0" autoUpdateAnimBg="0"/>
      <p:bldP spid="105478" grpId="0" bldLvl="0" autoUpdateAnimBg="0"/>
      <p:bldP spid="105479" grpId="0" bldLvl="0" autoUpdateAnimBg="0"/>
      <p:bldP spid="105480" grpId="0" bldLvl="0" autoUpdateAnimBg="0"/>
      <p:bldP spid="105481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3"/>
          <p:cNvSpPr txBox="1">
            <a:spLocks noChangeArrowheads="1"/>
          </p:cNvSpPr>
          <p:nvPr/>
        </p:nvSpPr>
        <p:spPr bwMode="auto">
          <a:xfrm>
            <a:off x="595313" y="568325"/>
            <a:ext cx="16049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Practice</a:t>
            </a:r>
          </a:p>
        </p:txBody>
      </p:sp>
      <p:sp>
        <p:nvSpPr>
          <p:cNvPr id="106499" name="Text Box 4"/>
          <p:cNvSpPr txBox="1">
            <a:spLocks noChangeArrowheads="1"/>
          </p:cNvSpPr>
          <p:nvPr/>
        </p:nvSpPr>
        <p:spPr bwMode="auto">
          <a:xfrm>
            <a:off x="838200" y="1231900"/>
            <a:ext cx="7802563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I like … How about you?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 like ...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Do you like …? They are</a:t>
            </a:r>
            <a:r>
              <a:rPr lang="en-US" altLang="zh-CN" sz="2800" b="1" dirty="0">
                <a:latin typeface="Times New Roman" panose="02020603050405020304" pitchFamily="18" charset="0"/>
              </a:rPr>
              <a:t>/It is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Yes, I like them</a:t>
            </a:r>
            <a:r>
              <a:rPr lang="en-US" altLang="zh-CN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/it</a:t>
            </a:r>
            <a:r>
              <a:rPr lang="en-US" altLang="zh-C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too./No, I don’t like them</a:t>
            </a:r>
            <a:r>
              <a:rPr lang="en-US" altLang="zh-CN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/it</a:t>
            </a:r>
            <a:r>
              <a:rPr lang="en-US" altLang="zh-C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about…?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I like ... It is</a:t>
            </a:r>
            <a:r>
              <a:rPr lang="en-US" altLang="zh-CN" sz="2800" b="1" dirty="0">
                <a:latin typeface="Times New Roman" panose="02020603050405020304" pitchFamily="18" charset="0"/>
              </a:rPr>
              <a:t>/They are ...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 don’t like ... What about you?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…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…</a:t>
            </a:r>
          </a:p>
        </p:txBody>
      </p:sp>
      <p:pic>
        <p:nvPicPr>
          <p:cNvPr id="106500" name="Picture 5" descr="food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1288" y="4481513"/>
            <a:ext cx="2239962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3"/>
          <p:cNvSpPr txBox="1">
            <a:spLocks noChangeArrowheads="1"/>
          </p:cNvSpPr>
          <p:nvPr/>
        </p:nvSpPr>
        <p:spPr bwMode="auto">
          <a:xfrm>
            <a:off x="595313" y="425450"/>
            <a:ext cx="3859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Make a survey (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调查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)</a:t>
            </a:r>
            <a:endParaRPr lang="en-US" altLang="zh-CN">
              <a:latin typeface="Calibri" panose="020F0502020204030204" pitchFamily="34" charset="0"/>
            </a:endParaRP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/>
        </p:nvGraphicFramePr>
        <p:xfrm>
          <a:off x="252413" y="1846263"/>
          <a:ext cx="8712200" cy="4248152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2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M</a:t>
                      </a: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embers</a:t>
                      </a:r>
                    </a:p>
                  </a:txBody>
                  <a:tcPr marL="90170" marR="90170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Food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you like</a:t>
                      </a:r>
                    </a:p>
                  </a:txBody>
                  <a:tcPr marL="90170" marR="90170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W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hy you like</a:t>
                      </a:r>
                    </a:p>
                  </a:txBody>
                  <a:tcPr marL="90170" marR="90170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Food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you dislike</a:t>
                      </a:r>
                    </a:p>
                  </a:txBody>
                  <a:tcPr marL="90170" marR="90170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Times New Roman" panose="02020603050405020304" pitchFamily="18" charset="0"/>
                        </a:rPr>
                        <a:t>W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hy you dislike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0170" marR="90170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L</a:t>
                      </a: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eader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0170" marR="90170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</a:t>
                      </a: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ember 1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0170" marR="90170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</a:t>
                      </a: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ember 2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0170" marR="90170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</a:t>
                      </a: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ember 3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0170" marR="90170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7561" name="Text Box 58"/>
          <p:cNvSpPr txBox="1">
            <a:spLocks noChangeArrowheads="1"/>
          </p:cNvSpPr>
          <p:nvPr/>
        </p:nvSpPr>
        <p:spPr bwMode="auto">
          <a:xfrm>
            <a:off x="565150" y="1085850"/>
            <a:ext cx="849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 i="1">
                <a:solidFill>
                  <a:srgbClr val="A5067A"/>
                </a:solidFill>
                <a:latin typeface="Times New Roman" panose="02020603050405020304" pitchFamily="18" charset="0"/>
              </a:rPr>
              <a:t>Make a survey about the food you like or dislike in groups of four.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595313" y="568325"/>
            <a:ext cx="2981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Hobe and Eddie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08547" name="Text Box 4"/>
          <p:cNvSpPr txBox="1">
            <a:spLocks noChangeArrowheads="1"/>
          </p:cNvSpPr>
          <p:nvPr/>
        </p:nvSpPr>
        <p:spPr bwMode="auto">
          <a:xfrm>
            <a:off x="881063" y="1346200"/>
            <a:ext cx="70675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1. What does Eddie want to eat?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2. Why does Hobo want to have apples?</a:t>
            </a:r>
          </a:p>
        </p:txBody>
      </p:sp>
      <p:pic>
        <p:nvPicPr>
          <p:cNvPr id="108548" name="Picture 5" descr="edd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292600"/>
            <a:ext cx="1868488" cy="20621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6" descr="ho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292600"/>
            <a:ext cx="18716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Text Box 7"/>
          <p:cNvSpPr txBox="1">
            <a:spLocks noChangeArrowheads="1"/>
          </p:cNvSpPr>
          <p:nvPr/>
        </p:nvSpPr>
        <p:spPr bwMode="auto">
          <a:xfrm>
            <a:off x="1317625" y="1987550"/>
            <a:ext cx="3875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A hamburger.</a:t>
            </a:r>
          </a:p>
        </p:txBody>
      </p:sp>
      <p:sp>
        <p:nvSpPr>
          <p:cNvPr id="108551" name="Text Box 8"/>
          <p:cNvSpPr txBox="1">
            <a:spLocks noChangeArrowheads="1"/>
          </p:cNvSpPr>
          <p:nvPr/>
        </p:nvSpPr>
        <p:spPr bwMode="auto">
          <a:xfrm>
            <a:off x="1317625" y="3495675"/>
            <a:ext cx="75025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71807"/>
                </a:solidFill>
                <a:latin typeface="Times New Roman" panose="02020603050405020304" pitchFamily="18" charset="0"/>
              </a:rPr>
              <a:t>An apple a day keeps the doctor away.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bldLvl="0" autoUpdateAnimBg="0"/>
      <p:bldP spid="108551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全屏显示(4:3)</PresentationFormat>
  <Paragraphs>141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2023-01-16T20:01:32Z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7357ACE4CABA464B9C3B4C6243412AE2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