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529" r:id="rId2"/>
    <p:sldId id="536" r:id="rId3"/>
    <p:sldId id="602" r:id="rId4"/>
    <p:sldId id="861" r:id="rId5"/>
    <p:sldId id="939" r:id="rId6"/>
    <p:sldId id="847" r:id="rId7"/>
    <p:sldId id="940" r:id="rId8"/>
    <p:sldId id="557" r:id="rId9"/>
    <p:sldId id="851" r:id="rId10"/>
    <p:sldId id="934" r:id="rId11"/>
    <p:sldId id="935" r:id="rId12"/>
    <p:sldId id="941" r:id="rId13"/>
    <p:sldId id="942" r:id="rId14"/>
    <p:sldId id="936" r:id="rId15"/>
    <p:sldId id="937" r:id="rId16"/>
    <p:sldId id="938" r:id="rId17"/>
    <p:sldId id="943" r:id="rId18"/>
    <p:sldId id="944" r:id="rId19"/>
    <p:sldId id="945" r:id="rId20"/>
    <p:sldId id="946" r:id="rId21"/>
    <p:sldId id="864" r:id="rId22"/>
    <p:sldId id="865" r:id="rId23"/>
    <p:sldId id="947" r:id="rId24"/>
    <p:sldId id="948" r:id="rId25"/>
    <p:sldId id="867" r:id="rId26"/>
    <p:sldId id="949" r:id="rId27"/>
    <p:sldId id="912" r:id="rId28"/>
    <p:sldId id="874" r:id="rId29"/>
    <p:sldId id="875" r:id="rId30"/>
    <p:sldId id="876" r:id="rId31"/>
    <p:sldId id="913" r:id="rId32"/>
    <p:sldId id="951" r:id="rId33"/>
    <p:sldId id="950" r:id="rId34"/>
    <p:sldId id="952" r:id="rId35"/>
    <p:sldId id="917" r:id="rId36"/>
    <p:sldId id="953" r:id="rId37"/>
    <p:sldId id="919" r:id="rId38"/>
    <p:sldId id="954" r:id="rId39"/>
    <p:sldId id="955" r:id="rId40"/>
    <p:sldId id="956" r:id="rId41"/>
    <p:sldId id="880" r:id="rId42"/>
    <p:sldId id="957" r:id="rId43"/>
    <p:sldId id="958" r:id="rId44"/>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1pPr>
    <a:lvl2pPr marL="3429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2pPr>
    <a:lvl3pPr marL="6858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3pPr>
    <a:lvl4pPr marL="10287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4pPr>
    <a:lvl5pPr marL="13716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5pPr>
    <a:lvl6pPr marL="17145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6pPr>
    <a:lvl7pPr marL="20574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7pPr>
    <a:lvl8pPr marL="24003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8pPr>
    <a:lvl9pPr marL="2743200" algn="l" defTabSz="685800" rtl="0" eaLnBrk="1" latinLnBrk="0" hangingPunct="1">
      <a:defRPr kern="1200">
        <a:solidFill>
          <a:schemeClr val="tx1"/>
        </a:solidFill>
        <a:latin typeface="等线" panose="02010600030101010101" pitchFamily="2" charset="-122"/>
        <a:ea typeface="等线"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810" y="-3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F200A17A-DC9D-44C5-A947-E6FB86CA244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3ADA666-3608-4CA7-BD50-CBC3602DA5D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7B4DAD1-8D0E-4AA7-AB5F-055D0F91E20D}"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7E36FA67-4F0E-4ADA-A0AE-764E6F19F609}"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3D1C8EA-FF90-4820-B5A8-C1B9F7E6F09F}"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E3934A45-DDDC-47B9-98F1-238685996ADB}"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82702989-568E-4EAE-A52C-833788ADEDDF}"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1F52A2D7-C7FE-41B4-824C-297C4824964E}"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lvl1pPr>
              <a:defRPr/>
            </a:lvl1pPr>
          </a:lstStyle>
          <a:p>
            <a:pPr>
              <a:defRPr/>
            </a:pPr>
            <a:fld id="{7B23C6EF-A22F-41B3-BADB-F40D5646966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B1501FB-A70D-4D41-AE19-A8DF91402F6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pPr>
              <a:defRPr/>
            </a:pPr>
            <a:fld id="{974C7D64-2C57-4D45-87EC-F7EDAD3FF0FD}"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5B74ED0A-F6C0-4BC2-A917-8CB0E5C53FFB}"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pPr>
              <a:defRPr/>
            </a:pPr>
            <a:fld id="{2C7D6026-E9F2-4E2B-840F-A93030FB409A}" type="datetimeFigureOut">
              <a:rPr lang="zh-CN" altLang="en-US"/>
              <a:t>2023-01-17</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fld id="{EE421137-CD6F-41BE-960B-C46E6BDF2BCD}"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pPr>
              <a:defRPr/>
            </a:pPr>
            <a:fld id="{6D877179-E4A9-400E-A79D-CB495618737B}" type="datetimeFigureOut">
              <a:rPr lang="zh-CN" altLang="en-US"/>
              <a:t>2023-01-17</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fld id="{A0346466-8569-45AE-A222-8C641120B5F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11A9B87F-DBB5-4C0A-95F9-91DC4DB44158}" type="datetimeFigureOut">
              <a:rPr lang="zh-CN" altLang="en-US"/>
              <a:t>2023-01-17</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fld id="{DE89ABE3-DCAC-449E-821D-81E007328CBF}"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p:txBody>
          <a:bodyPr/>
          <a:lstStyle>
            <a:lvl1pPr>
              <a:defRPr/>
            </a:lvl1pPr>
          </a:lstStyle>
          <a:p>
            <a:pPr>
              <a:defRPr/>
            </a:pPr>
            <a:fld id="{AB1A22B8-1E14-4E56-BBD8-1E59F063CB5C}"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DD9C597F-2127-4A7B-91CE-EBA64608341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编辑母版文本样式</a:t>
            </a:r>
          </a:p>
        </p:txBody>
      </p:sp>
      <p:sp>
        <p:nvSpPr>
          <p:cNvPr id="5" name="日期占位符 4"/>
          <p:cNvSpPr>
            <a:spLocks noGrp="1"/>
          </p:cNvSpPr>
          <p:nvPr>
            <p:ph type="dt" sz="half" idx="10"/>
          </p:nvPr>
        </p:nvSpPr>
        <p:spPr/>
        <p:txBody>
          <a:bodyPr/>
          <a:lstStyle>
            <a:lvl1pPr>
              <a:defRPr/>
            </a:lvl1pPr>
          </a:lstStyle>
          <a:p>
            <a:pPr>
              <a:defRPr/>
            </a:pPr>
            <a:fld id="{EF6CA70A-EB1E-4D28-8C3D-FB71D3ECB011}"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fld id="{499E1403-AC06-460A-95F4-6CC683C7D65C}"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eaLnBrk="1" fontAlgn="auto" hangingPunct="1">
              <a:spcBef>
                <a:spcPts val="0"/>
              </a:spcBef>
              <a:spcAft>
                <a:spcPts val="0"/>
              </a:spcAft>
              <a:defRPr sz="900" smtClean="0">
                <a:solidFill>
                  <a:schemeClr val="tx1">
                    <a:tint val="75000"/>
                  </a:schemeClr>
                </a:solidFill>
                <a:latin typeface="+mn-lt"/>
                <a:ea typeface="+mn-ea"/>
              </a:defRPr>
            </a:lvl1pPr>
          </a:lstStyle>
          <a:p>
            <a:pPr>
              <a:defRPr/>
            </a:pPr>
            <a:fld id="{C951D8F1-F33E-46E9-B246-19C9BB415BB5}" type="datetimeFigureOut">
              <a:rPr lang="zh-CN" altLang="en-US"/>
              <a:t>2023-01-17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eaLnBrk="1" fontAlgn="auto" hangingPunct="1">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wrap="square" lIns="68580" tIns="34290" rIns="68580" bIns="34290" numCol="1" anchor="ctr" anchorCtr="0" compatLnSpc="1"/>
          <a:lstStyle>
            <a:lvl1pPr algn="r" eaLnBrk="1" hangingPunct="1">
              <a:defRPr sz="900">
                <a:solidFill>
                  <a:srgbClr val="898989"/>
                </a:solidFill>
              </a:defRPr>
            </a:lvl1pPr>
          </a:lstStyle>
          <a:p>
            <a:fld id="{C6EE5F1E-B6AA-4FB7-8E28-A128C2144D6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2pPr>
      <a:lvl3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3pPr>
      <a:lvl4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4pPr>
      <a:lvl5pPr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5pPr>
      <a:lvl6pPr marL="3429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6pPr>
      <a:lvl7pPr marL="6858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7pPr>
      <a:lvl8pPr marL="10287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8pPr>
      <a:lvl9pPr marL="1371600" algn="l" rtl="0" fontAlgn="base">
        <a:lnSpc>
          <a:spcPct val="90000"/>
        </a:lnSpc>
        <a:spcBef>
          <a:spcPct val="0"/>
        </a:spcBef>
        <a:spcAft>
          <a:spcPct val="0"/>
        </a:spcAft>
        <a:defRPr sz="3300">
          <a:solidFill>
            <a:schemeClr val="tx1"/>
          </a:solidFill>
          <a:latin typeface="等线 Light" panose="02010600030101010101" pitchFamily="2" charset="-122"/>
          <a:ea typeface="等线 Light"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28.xml"/><Relationship Id="rId4" Type="http://schemas.openxmlformats.org/officeDocument/2006/relationships/slide" Target="slide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2"/>
          <p:cNvPicPr>
            <a:picLocks noChangeAspect="1" noChangeArrowheads="1"/>
          </p:cNvPicPr>
          <p:nvPr/>
        </p:nvPicPr>
        <p:blipFill>
          <a:blip r:embed="rId2" cstate="email"/>
          <a:srcRect/>
          <a:stretch>
            <a:fillRect/>
          </a:stretch>
        </p:blipFill>
        <p:spPr bwMode="auto">
          <a:xfrm>
            <a:off x="7858" y="0"/>
            <a:ext cx="912852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2769" name="图片 7" descr="形象图1"/>
          <p:cNvPicPr>
            <a:picLocks noChangeAspect="1" noChangeArrowheads="1"/>
          </p:cNvPicPr>
          <p:nvPr/>
        </p:nvPicPr>
        <p:blipFill>
          <a:blip r:embed="rId3" cstate="email"/>
          <a:srcRect/>
          <a:stretch>
            <a:fillRect/>
          </a:stretch>
        </p:blipFill>
        <p:spPr bwMode="auto">
          <a:xfrm>
            <a:off x="6937128" y="1028700"/>
            <a:ext cx="1807369"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142875" y="974639"/>
            <a:ext cx="7172325"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en-US" altLang="zh-CN" sz="3000" dirty="0">
                <a:solidFill>
                  <a:srgbClr val="3090D8"/>
                </a:solidFill>
                <a:latin typeface="微软雅黑" panose="020B0503020204020204" pitchFamily="34" charset="-122"/>
                <a:ea typeface="微软雅黑" panose="020B0503020204020204" pitchFamily="34" charset="-122"/>
              </a:rPr>
              <a:t>Module 6    Hobbies</a:t>
            </a:r>
          </a:p>
        </p:txBody>
      </p:sp>
      <p:sp>
        <p:nvSpPr>
          <p:cNvPr id="7" name="矩形 6"/>
          <p:cNvSpPr>
            <a:spLocks noChangeArrowheads="1"/>
          </p:cNvSpPr>
          <p:nvPr/>
        </p:nvSpPr>
        <p:spPr bwMode="auto">
          <a:xfrm>
            <a:off x="210065" y="1885950"/>
            <a:ext cx="6932141" cy="85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en-US" altLang="zh-CN" sz="2500" dirty="0">
                <a:solidFill>
                  <a:srgbClr val="3090D8"/>
                </a:solidFill>
                <a:latin typeface="微软雅黑" panose="020B0503020204020204" pitchFamily="34" charset="-122"/>
                <a:ea typeface="微软雅黑" panose="020B0503020204020204" pitchFamily="34" charset="-122"/>
              </a:rPr>
              <a:t>Unit 2 </a:t>
            </a:r>
          </a:p>
          <a:p>
            <a:pPr algn="ctr" eaLnBrk="1" fontAlgn="auto" hangingPunct="1">
              <a:spcBef>
                <a:spcPts val="0"/>
              </a:spcBef>
              <a:spcAft>
                <a:spcPts val="0"/>
              </a:spcAft>
              <a:defRPr/>
            </a:pPr>
            <a:r>
              <a:rPr lang="en-US" altLang="zh-CN" sz="2500" dirty="0">
                <a:solidFill>
                  <a:srgbClr val="3090D8"/>
                </a:solidFill>
                <a:latin typeface="微软雅黑" panose="020B0503020204020204" pitchFamily="34" charset="-122"/>
                <a:ea typeface="微软雅黑" panose="020B0503020204020204" pitchFamily="34" charset="-122"/>
              </a:rPr>
              <a:t>  Hobbies can make you grow as a person.</a:t>
            </a:r>
          </a:p>
        </p:txBody>
      </p:sp>
      <p:sp>
        <p:nvSpPr>
          <p:cNvPr id="8" name="矩形 7"/>
          <p:cNvSpPr/>
          <p:nvPr/>
        </p:nvSpPr>
        <p:spPr>
          <a:xfrm>
            <a:off x="1580849" y="3585489"/>
            <a:ext cx="2779928" cy="430887"/>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42769"/>
                                        </p:tgtEl>
                                        <p:attrNameLst>
                                          <p:attrName>style.visibility</p:attrName>
                                        </p:attrNameLst>
                                      </p:cBhvr>
                                      <p:to>
                                        <p:strVal val="visible"/>
                                      </p:to>
                                    </p:set>
                                    <p:animEffect transition="in" filter="fade">
                                      <p:cBhvr>
                                        <p:cTn id="7" dur="1000"/>
                                        <p:tgtEl>
                                          <p:spTgt spid="842769"/>
                                        </p:tgtEl>
                                      </p:cBhvr>
                                    </p:animEffect>
                                    <p:anim calcmode="lin" valueType="num">
                                      <p:cBhvr>
                                        <p:cTn id="8" dur="1000" fill="hold"/>
                                        <p:tgtEl>
                                          <p:spTgt spid="842769"/>
                                        </p:tgtEl>
                                        <p:attrNameLst>
                                          <p:attrName>ppt_x</p:attrName>
                                        </p:attrNameLst>
                                      </p:cBhvr>
                                      <p:tavLst>
                                        <p:tav tm="0">
                                          <p:val>
                                            <p:strVal val="#ppt_x"/>
                                          </p:val>
                                        </p:tav>
                                        <p:tav tm="100000">
                                          <p:val>
                                            <p:strVal val="#ppt_x"/>
                                          </p:val>
                                        </p:tav>
                                      </p:tavLst>
                                    </p:anim>
                                    <p:anim calcmode="lin" valueType="num">
                                      <p:cBhvr>
                                        <p:cTn id="9" dur="1000" fill="hold"/>
                                        <p:tgtEl>
                                          <p:spTgt spid="84276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399"/>
                            </p:stCondLst>
                            <p:childTnLst>
                              <p:par>
                                <p:cTn id="19" presetID="4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b="0">
                <a:solidFill>
                  <a:schemeClr val="tx1"/>
                </a:solidFill>
              </a:rPr>
              <a:t>①他的笑话把我们都逗笑了。</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His jokes made us all ____________.</a:t>
            </a:r>
          </a:p>
          <a:p>
            <a:pPr eaLnBrk="1" fontAlgn="auto" hangingPunct="1">
              <a:lnSpc>
                <a:spcPct val="150000"/>
              </a:lnSpc>
              <a:spcBef>
                <a:spcPts val="0"/>
              </a:spcBef>
              <a:spcAft>
                <a:spcPts val="0"/>
              </a:spcAft>
              <a:defRPr/>
            </a:pPr>
            <a:r>
              <a:rPr lang="en-US" altLang="zh-CN" sz="2500" b="0">
                <a:solidFill>
                  <a:schemeClr val="tx1"/>
                </a:solidFill>
              </a:rPr>
              <a:t>②</a:t>
            </a:r>
            <a:r>
              <a:rPr lang="zh-CN" altLang="en-US" sz="2500" b="0">
                <a:solidFill>
                  <a:schemeClr val="tx1"/>
                </a:solidFill>
              </a:rPr>
              <a:t>听音乐可以使我快乐。</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Listening to music can ________________________.</a:t>
            </a:r>
          </a:p>
          <a:p>
            <a:pPr eaLnBrk="1" fontAlgn="auto" hangingPunct="1">
              <a:lnSpc>
                <a:spcPct val="150000"/>
              </a:lnSpc>
              <a:spcBef>
                <a:spcPts val="0"/>
              </a:spcBef>
              <a:spcAft>
                <a:spcPts val="0"/>
              </a:spcAft>
              <a:defRPr/>
            </a:pPr>
            <a:r>
              <a:rPr lang="en-US" altLang="zh-CN" sz="2500" b="0">
                <a:solidFill>
                  <a:schemeClr val="tx1"/>
                </a:solidFill>
              </a:rPr>
              <a:t>③</a:t>
            </a:r>
            <a:r>
              <a:rPr lang="zh-CN" altLang="en-US" sz="2500" b="0">
                <a:solidFill>
                  <a:schemeClr val="tx1"/>
                </a:solidFill>
              </a:rPr>
              <a:t>我们选他当班长。</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We make him ________________________.</a:t>
            </a:r>
          </a:p>
        </p:txBody>
      </p:sp>
      <p:sp>
        <p:nvSpPr>
          <p:cNvPr id="3" name="Rectangle 3"/>
          <p:cNvSpPr>
            <a:spLocks noChangeArrowheads="1"/>
          </p:cNvSpPr>
          <p:nvPr/>
        </p:nvSpPr>
        <p:spPr bwMode="auto">
          <a:xfrm>
            <a:off x="3544491" y="1545432"/>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laugh</a:t>
            </a:r>
          </a:p>
        </p:txBody>
      </p:sp>
      <p:sp>
        <p:nvSpPr>
          <p:cNvPr id="4" name="Rectangle 3"/>
          <p:cNvSpPr>
            <a:spLocks noChangeArrowheads="1"/>
          </p:cNvSpPr>
          <p:nvPr/>
        </p:nvSpPr>
        <p:spPr bwMode="auto">
          <a:xfrm>
            <a:off x="3544491" y="2681288"/>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make me happy</a:t>
            </a:r>
          </a:p>
        </p:txBody>
      </p:sp>
      <p:sp>
        <p:nvSpPr>
          <p:cNvPr id="5" name="Rectangle 3"/>
          <p:cNvSpPr>
            <a:spLocks noChangeArrowheads="1"/>
          </p:cNvSpPr>
          <p:nvPr/>
        </p:nvSpPr>
        <p:spPr bwMode="auto">
          <a:xfrm>
            <a:off x="2514600" y="38242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our monitor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(2)develop one's interests</a:t>
            </a:r>
            <a:r>
              <a:rPr lang="zh-CN" altLang="en-US" sz="2500" b="0">
                <a:solidFill>
                  <a:schemeClr val="tx1"/>
                </a:solidFill>
              </a:rPr>
              <a:t>培养某人的兴趣。</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develop </a:t>
            </a:r>
            <a:r>
              <a:rPr lang="zh-CN" altLang="en-US" sz="2500" b="0">
                <a:solidFill>
                  <a:schemeClr val="tx1"/>
                </a:solidFill>
              </a:rPr>
              <a:t>是及物动词，表示“发展，形成，成长，提高”。如：</a:t>
            </a:r>
          </a:p>
          <a:p>
            <a:pPr eaLnBrk="1" fontAlgn="auto" hangingPunct="1">
              <a:lnSpc>
                <a:spcPct val="150000"/>
              </a:lnSpc>
              <a:spcBef>
                <a:spcPts val="0"/>
              </a:spcBef>
              <a:spcAft>
                <a:spcPts val="0"/>
              </a:spcAft>
              <a:defRPr/>
            </a:pPr>
            <a:r>
              <a:rPr lang="en-US" altLang="zh-CN" sz="2500" b="0">
                <a:solidFill>
                  <a:schemeClr val="tx1"/>
                </a:solidFill>
              </a:rPr>
              <a:t>This course can help you develop your speaking skills.</a:t>
            </a:r>
          </a:p>
          <a:p>
            <a:pPr eaLnBrk="1" fontAlgn="auto" hangingPunct="1">
              <a:lnSpc>
                <a:spcPct val="150000"/>
              </a:lnSpc>
              <a:spcBef>
                <a:spcPts val="0"/>
              </a:spcBef>
              <a:spcAft>
                <a:spcPts val="0"/>
              </a:spcAft>
              <a:defRPr/>
            </a:pPr>
            <a:r>
              <a:rPr lang="zh-CN" altLang="en-US" sz="2500" b="0">
                <a:solidFill>
                  <a:schemeClr val="tx1"/>
                </a:solidFill>
              </a:rPr>
              <a:t>这个课程能帮助你提高口语技能。</a:t>
            </a:r>
          </a:p>
          <a:p>
            <a:pPr eaLnBrk="1" fontAlgn="auto" hangingPunct="1">
              <a:lnSpc>
                <a:spcPct val="150000"/>
              </a:lnSpc>
              <a:spcBef>
                <a:spcPts val="0"/>
              </a:spcBef>
              <a:spcAft>
                <a:spcPts val="0"/>
              </a:spcAft>
              <a:defRPr/>
            </a:pPr>
            <a:r>
              <a:rPr lang="en-US" altLang="zh-CN" sz="2500" b="0">
                <a:solidFill>
                  <a:schemeClr val="tx1"/>
                </a:solidFill>
              </a:rPr>
              <a:t>Tom has developed into a strong leader.</a:t>
            </a:r>
          </a:p>
          <a:p>
            <a:pPr eaLnBrk="1" fontAlgn="auto" hangingPunct="1">
              <a:lnSpc>
                <a:spcPct val="150000"/>
              </a:lnSpc>
              <a:spcBef>
                <a:spcPts val="0"/>
              </a:spcBef>
              <a:spcAft>
                <a:spcPts val="0"/>
              </a:spcAft>
              <a:defRPr/>
            </a:pPr>
            <a:r>
              <a:rPr lang="zh-CN" altLang="en-US" sz="2500" b="0">
                <a:solidFill>
                  <a:schemeClr val="tx1"/>
                </a:solidFill>
              </a:rPr>
              <a:t>汤姆已成长为一位强大的领导者。</a:t>
            </a:r>
          </a:p>
          <a:p>
            <a:pPr eaLnBrk="1" fontAlgn="auto" hangingPunct="1">
              <a:lnSpc>
                <a:spcPct val="150000"/>
              </a:lnSpc>
              <a:spcBef>
                <a:spcPts val="0"/>
              </a:spcBef>
              <a:spcAft>
                <a:spcPts val="0"/>
              </a:spcAft>
              <a:defRPr/>
            </a:pPr>
            <a:endParaRPr lang="en-US" altLang="zh-CN" sz="2500" b="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a:t>
            </a:r>
            <a:r>
              <a:rPr lang="en-US" altLang="zh-CN" sz="2500" b="0" dirty="0">
                <a:solidFill>
                  <a:schemeClr val="tx1"/>
                </a:solidFill>
              </a:rPr>
              <a:t>During the summer of 2010, he spent four weeks at a summer camp.</a:t>
            </a:r>
          </a:p>
          <a:p>
            <a:pPr eaLnBrk="1" fontAlgn="auto" hangingPunct="1">
              <a:lnSpc>
                <a:spcPct val="150000"/>
              </a:lnSpc>
              <a:spcBef>
                <a:spcPts val="0"/>
              </a:spcBef>
              <a:spcAft>
                <a:spcPts val="0"/>
              </a:spcAft>
              <a:defRPr/>
            </a:pPr>
            <a:r>
              <a:rPr lang="zh-CN" altLang="en-US" sz="2500" b="0" dirty="0">
                <a:solidFill>
                  <a:schemeClr val="tx1"/>
                </a:solidFill>
              </a:rPr>
              <a:t>在</a:t>
            </a:r>
            <a:r>
              <a:rPr lang="en-US" altLang="zh-CN" sz="2500" b="0" dirty="0">
                <a:solidFill>
                  <a:schemeClr val="tx1"/>
                </a:solidFill>
              </a:rPr>
              <a:t>2010</a:t>
            </a:r>
            <a:r>
              <a:rPr lang="zh-CN" altLang="en-US" sz="2500" b="0" dirty="0">
                <a:solidFill>
                  <a:schemeClr val="tx1"/>
                </a:solidFill>
              </a:rPr>
              <a:t>年暑假期间，他在一个夏令营待了四个星期。</a:t>
            </a:r>
          </a:p>
          <a:p>
            <a:pPr eaLnBrk="1" fontAlgn="auto" hangingPunct="1">
              <a:lnSpc>
                <a:spcPct val="150000"/>
              </a:lnSpc>
              <a:spcBef>
                <a:spcPts val="0"/>
              </a:spcBef>
              <a:spcAft>
                <a:spcPts val="0"/>
              </a:spcAft>
              <a:defRPr/>
            </a:pPr>
            <a:r>
              <a:rPr lang="en-US" altLang="zh-CN" sz="2500" b="0" dirty="0">
                <a:solidFill>
                  <a:schemeClr val="tx1"/>
                </a:solidFill>
              </a:rPr>
              <a:t>I spend some of my free time playing volleyball for my school team.</a:t>
            </a:r>
          </a:p>
          <a:p>
            <a:pPr eaLnBrk="1" fontAlgn="auto" hangingPunct="1">
              <a:lnSpc>
                <a:spcPct val="150000"/>
              </a:lnSpc>
              <a:spcBef>
                <a:spcPts val="0"/>
              </a:spcBef>
              <a:spcAft>
                <a:spcPts val="0"/>
              </a:spcAft>
              <a:defRPr/>
            </a:pPr>
            <a:r>
              <a:rPr lang="zh-CN" altLang="en-US" sz="2500" b="0" dirty="0">
                <a:solidFill>
                  <a:schemeClr val="tx1"/>
                </a:solidFill>
              </a:rPr>
              <a:t>我花了一部分业余时间在校队打排球。</a:t>
            </a:r>
          </a:p>
          <a:p>
            <a:pPr eaLnBrk="1" fontAlgn="auto" hangingPunct="1">
              <a:lnSpc>
                <a:spcPct val="150000"/>
              </a:lnSpc>
              <a:spcBef>
                <a:spcPts val="0"/>
              </a:spcBef>
              <a:spcAft>
                <a:spcPts val="0"/>
              </a:spcAft>
              <a:defRPr/>
            </a:pPr>
            <a:endParaRPr lang="en-US" altLang="zh-CN" sz="2500" b="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30"/>
          <p:cNvSpPr>
            <a:spLocks noChangeArrowheads="1"/>
          </p:cNvSpPr>
          <p:nvPr/>
        </p:nvSpPr>
        <p:spPr bwMode="auto">
          <a:xfrm>
            <a:off x="191691" y="857250"/>
            <a:ext cx="8722519"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(1)spend</a:t>
            </a:r>
            <a:r>
              <a:rPr lang="zh-CN" altLang="en-US" sz="2500" b="0">
                <a:solidFill>
                  <a:schemeClr val="tx1"/>
                </a:solidFill>
              </a:rPr>
              <a:t>意为“花费”，</a:t>
            </a:r>
            <a:endParaRPr lang="en-US" altLang="zh-CN" sz="2500" b="0">
              <a:solidFill>
                <a:schemeClr val="tx1"/>
              </a:solidFill>
            </a:endParaRPr>
          </a:p>
          <a:p>
            <a:pPr eaLnBrk="1" fontAlgn="auto" hangingPunct="1">
              <a:lnSpc>
                <a:spcPct val="150000"/>
              </a:lnSpc>
              <a:spcBef>
                <a:spcPts val="0"/>
              </a:spcBef>
              <a:spcAft>
                <a:spcPts val="0"/>
              </a:spcAft>
              <a:defRPr/>
            </a:pPr>
            <a:r>
              <a:rPr lang="zh-CN" altLang="en-US" sz="2500" b="0">
                <a:solidFill>
                  <a:schemeClr val="tx1"/>
                </a:solidFill>
              </a:rPr>
              <a:t>其用法为：</a:t>
            </a:r>
            <a:r>
              <a:rPr lang="en-US" altLang="zh-CN" sz="2500" b="0">
                <a:solidFill>
                  <a:schemeClr val="tx1"/>
                </a:solidFill>
              </a:rPr>
              <a:t>spend money / time</a:t>
            </a:r>
          </a:p>
        </p:txBody>
      </p:sp>
      <p:pic>
        <p:nvPicPr>
          <p:cNvPr id="25603" name="Picture 2"/>
          <p:cNvPicPr>
            <a:picLocks noChangeAspect="1" noChangeArrowheads="1"/>
          </p:cNvPicPr>
          <p:nvPr/>
        </p:nvPicPr>
        <p:blipFill>
          <a:blip r:embed="rId2"/>
          <a:srcRect/>
          <a:stretch>
            <a:fillRect/>
          </a:stretch>
        </p:blipFill>
        <p:spPr bwMode="auto">
          <a:xfrm>
            <a:off x="686992" y="2228851"/>
            <a:ext cx="6011465" cy="110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30"/>
          <p:cNvSpPr>
            <a:spLocks noChangeArrowheads="1"/>
          </p:cNvSpPr>
          <p:nvPr/>
        </p:nvSpPr>
        <p:spPr bwMode="auto">
          <a:xfrm>
            <a:off x="191691" y="857250"/>
            <a:ext cx="8722519"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b="0">
                <a:solidFill>
                  <a:schemeClr val="tx1"/>
                </a:solidFill>
              </a:rPr>
              <a:t>我花了</a:t>
            </a:r>
            <a:r>
              <a:rPr lang="en-US" altLang="zh-CN" sz="2500" b="0">
                <a:solidFill>
                  <a:schemeClr val="tx1"/>
                </a:solidFill>
              </a:rPr>
              <a:t>10 </a:t>
            </a:r>
            <a:r>
              <a:rPr lang="zh-CN" altLang="en-US" sz="2500" b="0">
                <a:solidFill>
                  <a:schemeClr val="tx1"/>
                </a:solidFill>
              </a:rPr>
              <a:t>年时间写这本书。</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I spent 10 years ________________________ the book.</a:t>
            </a:r>
          </a:p>
        </p:txBody>
      </p:sp>
      <p:sp>
        <p:nvSpPr>
          <p:cNvPr id="3" name="Rectangle 3"/>
          <p:cNvSpPr>
            <a:spLocks noChangeArrowheads="1"/>
          </p:cNvSpPr>
          <p:nvPr/>
        </p:nvSpPr>
        <p:spPr bwMode="auto">
          <a:xfrm>
            <a:off x="2857500" y="15454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(in)writing/on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0"/>
          <p:cNvSpPr>
            <a:spLocks noChangeArrowheads="1"/>
          </p:cNvSpPr>
          <p:nvPr/>
        </p:nvSpPr>
        <p:spPr bwMode="auto">
          <a:xfrm>
            <a:off x="191691" y="857251"/>
            <a:ext cx="872251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solidFill>
                  <a:schemeClr val="tx1"/>
                </a:solidFill>
              </a:rPr>
              <a:t>(2)</a:t>
            </a:r>
            <a:r>
              <a:rPr lang="zh-CN" altLang="en-US" sz="2500">
                <a:solidFill>
                  <a:schemeClr val="tx1"/>
                </a:solidFill>
              </a:rPr>
              <a:t>辨析：</a:t>
            </a:r>
            <a:r>
              <a:rPr lang="en-US" altLang="zh-CN" sz="2500">
                <a:solidFill>
                  <a:schemeClr val="tx1"/>
                </a:solidFill>
              </a:rPr>
              <a:t>spend</a:t>
            </a:r>
            <a:r>
              <a:rPr lang="zh-CN" altLang="en-US" sz="2500">
                <a:solidFill>
                  <a:schemeClr val="tx1"/>
                </a:solidFill>
              </a:rPr>
              <a:t>，</a:t>
            </a:r>
            <a:r>
              <a:rPr lang="en-US" altLang="zh-CN" sz="2500">
                <a:solidFill>
                  <a:schemeClr val="tx1"/>
                </a:solidFill>
              </a:rPr>
              <a:t>take</a:t>
            </a:r>
            <a:r>
              <a:rPr lang="zh-CN" altLang="en-US" sz="2500">
                <a:solidFill>
                  <a:schemeClr val="tx1"/>
                </a:solidFill>
              </a:rPr>
              <a:t>，</a:t>
            </a:r>
            <a:r>
              <a:rPr lang="en-US" altLang="zh-CN" sz="2500">
                <a:solidFill>
                  <a:schemeClr val="tx1"/>
                </a:solidFill>
              </a:rPr>
              <a:t>pay</a:t>
            </a:r>
            <a:r>
              <a:rPr lang="zh-CN" altLang="en-US" sz="2500">
                <a:solidFill>
                  <a:schemeClr val="tx1"/>
                </a:solidFill>
              </a:rPr>
              <a:t>，</a:t>
            </a:r>
            <a:r>
              <a:rPr lang="en-US" altLang="zh-CN" sz="2500">
                <a:solidFill>
                  <a:schemeClr val="tx1"/>
                </a:solidFill>
              </a:rPr>
              <a:t>cost </a:t>
            </a:r>
            <a:r>
              <a:rPr lang="zh-CN" altLang="en-US" sz="2500">
                <a:solidFill>
                  <a:schemeClr val="tx1"/>
                </a:solidFill>
              </a:rPr>
              <a:t>表示“花费”</a:t>
            </a:r>
          </a:p>
        </p:txBody>
      </p:sp>
      <p:graphicFrame>
        <p:nvGraphicFramePr>
          <p:cNvPr id="4" name="表格 3"/>
          <p:cNvGraphicFramePr>
            <a:graphicFrameLocks noGrp="1"/>
          </p:cNvGraphicFramePr>
          <p:nvPr/>
        </p:nvGraphicFramePr>
        <p:xfrm>
          <a:off x="342900" y="1657350"/>
          <a:ext cx="8457010" cy="3520048"/>
        </p:xfrm>
        <a:graphic>
          <a:graphicData uri="http://schemas.openxmlformats.org/drawingml/2006/table">
            <a:tbl>
              <a:tblPr/>
              <a:tblGrid>
                <a:gridCol w="887016">
                  <a:extLst>
                    <a:ext uri="{9D8B030D-6E8A-4147-A177-3AD203B41FA5}">
                      <a16:colId xmlns:a16="http://schemas.microsoft.com/office/drawing/2014/main" val="20000"/>
                    </a:ext>
                  </a:extLst>
                </a:gridCol>
                <a:gridCol w="7569994">
                  <a:extLst>
                    <a:ext uri="{9D8B030D-6E8A-4147-A177-3AD203B41FA5}">
                      <a16:colId xmlns:a16="http://schemas.microsoft.com/office/drawing/2014/main" val="20001"/>
                    </a:ext>
                  </a:extLst>
                </a:gridCol>
              </a:tblGrid>
              <a:tr h="1348641">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spend</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既可指花时间，也可指花钱：</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sb.spend</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some time/money</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on /(in)doing sth.</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4276">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take</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指花时间：</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It takes  sb.</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some time</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to do sth.</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4276">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pay</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指花钱：</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sb.pay</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some money</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for sth.</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4276">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cost</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指花钱：</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sth.cost(sb.)</a:t>
                      </a:r>
                      <a:r>
                        <a: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a:t>
                      </a: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some money</a:t>
                      </a:r>
                      <a:endPar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9956" marB="399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a:t>
            </a:r>
            <a:r>
              <a:rPr lang="zh-CN" altLang="en-US" sz="2500">
                <a:solidFill>
                  <a:schemeClr val="tx1"/>
                </a:solidFill>
              </a:rPr>
              <a:t>学以致用</a:t>
            </a:r>
            <a:r>
              <a:rPr lang="en-US" altLang="zh-CN" sz="2500" b="0">
                <a:solidFill>
                  <a:schemeClr val="tx1"/>
                </a:solidFill>
              </a:rPr>
              <a:t>】</a:t>
            </a:r>
            <a:r>
              <a:rPr lang="zh-CN" altLang="en-US" sz="2500" b="0">
                <a:solidFill>
                  <a:schemeClr val="tx1"/>
                </a:solidFill>
              </a:rPr>
              <a:t>用上面的辨析词填空。</a:t>
            </a:r>
          </a:p>
          <a:p>
            <a:pPr eaLnBrk="1" fontAlgn="auto" hangingPunct="1">
              <a:lnSpc>
                <a:spcPct val="150000"/>
              </a:lnSpc>
              <a:spcBef>
                <a:spcPts val="0"/>
              </a:spcBef>
              <a:spcAft>
                <a:spcPts val="0"/>
              </a:spcAft>
              <a:defRPr/>
            </a:pPr>
            <a:r>
              <a:rPr lang="zh-CN" altLang="en-US" sz="2500" b="0">
                <a:solidFill>
                  <a:schemeClr val="tx1"/>
                </a:solidFill>
              </a:rPr>
              <a:t>①</a:t>
            </a:r>
            <a:r>
              <a:rPr lang="en-US" altLang="zh-CN" sz="2500" b="0">
                <a:solidFill>
                  <a:schemeClr val="tx1"/>
                </a:solidFill>
              </a:rPr>
              <a:t>The piano ____________ May nearly $3</a:t>
            </a:r>
            <a:r>
              <a:rPr lang="zh-CN" altLang="en-US" sz="2500" b="0">
                <a:solidFill>
                  <a:schemeClr val="tx1"/>
                </a:solidFill>
              </a:rPr>
              <a:t>，</a:t>
            </a:r>
            <a:r>
              <a:rPr lang="en-US" altLang="zh-CN" sz="2500" b="0">
                <a:solidFill>
                  <a:schemeClr val="tx1"/>
                </a:solidFill>
              </a:rPr>
              <a:t>000.</a:t>
            </a:r>
          </a:p>
          <a:p>
            <a:pPr eaLnBrk="1" fontAlgn="auto" hangingPunct="1">
              <a:lnSpc>
                <a:spcPct val="150000"/>
              </a:lnSpc>
              <a:spcBef>
                <a:spcPts val="0"/>
              </a:spcBef>
              <a:spcAft>
                <a:spcPts val="0"/>
              </a:spcAft>
              <a:defRPr/>
            </a:pPr>
            <a:r>
              <a:rPr lang="en-US" altLang="zh-CN" sz="2500" b="0">
                <a:solidFill>
                  <a:schemeClr val="tx1"/>
                </a:solidFill>
              </a:rPr>
              <a:t>②My parents ____________ half of their income for my hobby.</a:t>
            </a:r>
          </a:p>
          <a:p>
            <a:pPr eaLnBrk="1" fontAlgn="auto" hangingPunct="1">
              <a:lnSpc>
                <a:spcPct val="150000"/>
              </a:lnSpc>
              <a:spcBef>
                <a:spcPts val="0"/>
              </a:spcBef>
              <a:spcAft>
                <a:spcPts val="0"/>
              </a:spcAft>
              <a:defRPr/>
            </a:pPr>
            <a:r>
              <a:rPr lang="en-US" altLang="zh-CN" sz="2500" b="0">
                <a:solidFill>
                  <a:schemeClr val="tx1"/>
                </a:solidFill>
              </a:rPr>
              <a:t>③Joy ____________ almost a week making the model plane.</a:t>
            </a:r>
          </a:p>
          <a:p>
            <a:pPr eaLnBrk="1" fontAlgn="auto" hangingPunct="1">
              <a:lnSpc>
                <a:spcPct val="150000"/>
              </a:lnSpc>
              <a:spcBef>
                <a:spcPts val="0"/>
              </a:spcBef>
              <a:spcAft>
                <a:spcPts val="0"/>
              </a:spcAft>
              <a:defRPr/>
            </a:pPr>
            <a:r>
              <a:rPr lang="en-US" altLang="zh-CN" sz="2500" b="0">
                <a:solidFill>
                  <a:schemeClr val="tx1"/>
                </a:solidFill>
              </a:rPr>
              <a:t>④It ____________ me half an hour to work out the problem.</a:t>
            </a:r>
          </a:p>
        </p:txBody>
      </p:sp>
      <p:sp>
        <p:nvSpPr>
          <p:cNvPr id="3" name="Rectangle 3"/>
          <p:cNvSpPr>
            <a:spLocks noChangeArrowheads="1"/>
          </p:cNvSpPr>
          <p:nvPr/>
        </p:nvSpPr>
        <p:spPr bwMode="auto">
          <a:xfrm>
            <a:off x="2400300" y="14311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cost </a:t>
            </a:r>
          </a:p>
        </p:txBody>
      </p:sp>
      <p:sp>
        <p:nvSpPr>
          <p:cNvPr id="4" name="Rectangle 3"/>
          <p:cNvSpPr>
            <a:spLocks noChangeArrowheads="1"/>
          </p:cNvSpPr>
          <p:nvPr/>
        </p:nvSpPr>
        <p:spPr bwMode="auto">
          <a:xfrm>
            <a:off x="2520554" y="21097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paid/pay</a:t>
            </a:r>
          </a:p>
        </p:txBody>
      </p:sp>
      <p:sp>
        <p:nvSpPr>
          <p:cNvPr id="5" name="Rectangle 3"/>
          <p:cNvSpPr>
            <a:spLocks noChangeArrowheads="1"/>
          </p:cNvSpPr>
          <p:nvPr/>
        </p:nvSpPr>
        <p:spPr bwMode="auto">
          <a:xfrm>
            <a:off x="1371600" y="26812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spent</a:t>
            </a:r>
          </a:p>
        </p:txBody>
      </p:sp>
      <p:sp>
        <p:nvSpPr>
          <p:cNvPr id="6" name="Rectangle 3"/>
          <p:cNvSpPr>
            <a:spLocks noChangeArrowheads="1"/>
          </p:cNvSpPr>
          <p:nvPr/>
        </p:nvSpPr>
        <p:spPr bwMode="auto">
          <a:xfrm>
            <a:off x="1143000" y="32527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took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a:t>
            </a:r>
            <a:r>
              <a:rPr lang="en-US" altLang="zh-CN" sz="2500" b="0" dirty="0">
                <a:solidFill>
                  <a:schemeClr val="tx1"/>
                </a:solidFill>
              </a:rPr>
              <a:t>As well as the usual activities</a:t>
            </a:r>
            <a:r>
              <a:rPr lang="zh-CN" altLang="en-US" sz="2500" b="0" dirty="0">
                <a:solidFill>
                  <a:schemeClr val="tx1"/>
                </a:solidFill>
              </a:rPr>
              <a:t>，</a:t>
            </a:r>
            <a:r>
              <a:rPr lang="en-US" altLang="zh-CN" sz="2500" b="0" dirty="0">
                <a:solidFill>
                  <a:schemeClr val="tx1"/>
                </a:solidFill>
              </a:rPr>
              <a:t>… </a:t>
            </a:r>
          </a:p>
          <a:p>
            <a:pPr eaLnBrk="1" fontAlgn="auto" hangingPunct="1">
              <a:lnSpc>
                <a:spcPct val="150000"/>
              </a:lnSpc>
              <a:spcBef>
                <a:spcPts val="0"/>
              </a:spcBef>
              <a:spcAft>
                <a:spcPts val="0"/>
              </a:spcAft>
              <a:defRPr/>
            </a:pPr>
            <a:r>
              <a:rPr lang="zh-CN" altLang="en-US" sz="2500" b="0" dirty="0">
                <a:solidFill>
                  <a:schemeClr val="tx1"/>
                </a:solidFill>
              </a:rPr>
              <a:t>除了常规的活动外，还有</a:t>
            </a:r>
            <a:r>
              <a:rPr lang="en-US" altLang="zh-CN" sz="2500" b="0" dirty="0">
                <a:solidFill>
                  <a:schemeClr val="tx1"/>
                </a:solidFill>
              </a:rPr>
              <a:t>……</a:t>
            </a:r>
            <a:endParaRPr lang="zh-CN" altLang="en-US" sz="2500" b="0" dirty="0">
              <a:solidFill>
                <a:schemeClr val="tx1"/>
              </a:solidFill>
            </a:endParaRPr>
          </a:p>
          <a:p>
            <a:pPr eaLnBrk="1" fontAlgn="auto" hangingPunct="1">
              <a:lnSpc>
                <a:spcPct val="150000"/>
              </a:lnSpc>
              <a:spcBef>
                <a:spcPts val="0"/>
              </a:spcBef>
              <a:spcAft>
                <a:spcPts val="0"/>
              </a:spcAft>
              <a:defRPr/>
            </a:pPr>
            <a:r>
              <a:rPr lang="en-US" altLang="zh-CN" sz="2500" b="0" dirty="0">
                <a:solidFill>
                  <a:schemeClr val="tx1"/>
                </a:solidFill>
              </a:rPr>
              <a:t>as well as </a:t>
            </a:r>
            <a:r>
              <a:rPr lang="zh-CN" altLang="en-US" sz="2500" b="0" dirty="0">
                <a:solidFill>
                  <a:schemeClr val="tx1"/>
                </a:solidFill>
              </a:rPr>
              <a:t>表示“也， 还， 除</a:t>
            </a:r>
            <a:r>
              <a:rPr lang="en-US" altLang="zh-CN" sz="2500" b="0" dirty="0">
                <a:solidFill>
                  <a:schemeClr val="tx1"/>
                </a:solidFill>
              </a:rPr>
              <a:t>……</a:t>
            </a:r>
            <a:r>
              <a:rPr lang="zh-CN" altLang="en-US" sz="2500" b="0" dirty="0">
                <a:solidFill>
                  <a:schemeClr val="tx1"/>
                </a:solidFill>
              </a:rPr>
              <a:t>以外还有； 而且”，是并列连词词组， 用来连接并列成分，后面接名词、代词或动词</a:t>
            </a:r>
            <a:r>
              <a:rPr lang="en-US" altLang="zh-CN" sz="2500" b="0" dirty="0">
                <a:solidFill>
                  <a:schemeClr val="tx1"/>
                </a:solidFill>
              </a:rPr>
              <a:t>­</a:t>
            </a:r>
            <a:r>
              <a:rPr lang="en-US" altLang="zh-CN" sz="2500" b="0" dirty="0" err="1">
                <a:solidFill>
                  <a:schemeClr val="tx1"/>
                </a:solidFill>
              </a:rPr>
              <a:t>ing</a:t>
            </a:r>
            <a:r>
              <a:rPr lang="zh-CN" altLang="en-US" sz="2500" b="0" dirty="0">
                <a:solidFill>
                  <a:schemeClr val="tx1"/>
                </a:solidFill>
              </a:rPr>
              <a:t>形式。连接并列主语时， 谓语动词与前一主语保持一致</a:t>
            </a:r>
            <a:r>
              <a:rPr lang="en-US" altLang="zh-CN" sz="2500" b="0" dirty="0">
                <a:solidFill>
                  <a:schemeClr val="tx1"/>
                </a:solidFill>
              </a:rPr>
              <a:t>(</a:t>
            </a:r>
            <a:r>
              <a:rPr lang="zh-CN" altLang="en-US" sz="2500" b="0" dirty="0">
                <a:solidFill>
                  <a:schemeClr val="tx1"/>
                </a:solidFill>
              </a:rPr>
              <a:t>就远原则</a:t>
            </a:r>
            <a:r>
              <a:rPr lang="en-US" altLang="zh-CN" sz="2500" b="0" dirty="0">
                <a:solidFill>
                  <a:schemeClr val="tx1"/>
                </a:solidFill>
              </a:rPr>
              <a:t>)</a:t>
            </a:r>
            <a:r>
              <a:rPr lang="zh-CN" altLang="en-US" sz="2500" b="0" dirty="0">
                <a:solidFill>
                  <a:schemeClr val="tx1"/>
                </a:solidFill>
              </a:rPr>
              <a:t>。</a:t>
            </a:r>
            <a:endParaRPr lang="en-US" altLang="zh-CN" sz="2500" b="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b="0">
                <a:solidFill>
                  <a:schemeClr val="tx1"/>
                </a:solidFill>
              </a:rPr>
              <a:t>如：</a:t>
            </a:r>
          </a:p>
          <a:p>
            <a:pPr eaLnBrk="1" fontAlgn="auto" hangingPunct="1">
              <a:lnSpc>
                <a:spcPct val="150000"/>
              </a:lnSpc>
              <a:spcBef>
                <a:spcPts val="0"/>
              </a:spcBef>
              <a:spcAft>
                <a:spcPts val="0"/>
              </a:spcAft>
              <a:defRPr/>
            </a:pPr>
            <a:r>
              <a:rPr lang="zh-CN" altLang="en-US" sz="2500" b="0">
                <a:solidFill>
                  <a:schemeClr val="tx1"/>
                </a:solidFill>
              </a:rPr>
              <a:t>①这个女孩健康又活泼。</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The girl is lively ____________________ healthy.</a:t>
            </a:r>
          </a:p>
          <a:p>
            <a:pPr eaLnBrk="1" fontAlgn="auto" hangingPunct="1">
              <a:lnSpc>
                <a:spcPct val="150000"/>
              </a:lnSpc>
              <a:spcBef>
                <a:spcPts val="0"/>
              </a:spcBef>
              <a:spcAft>
                <a:spcPts val="0"/>
              </a:spcAft>
              <a:defRPr/>
            </a:pPr>
            <a:r>
              <a:rPr lang="en-US" altLang="zh-CN" sz="2500" b="0">
                <a:solidFill>
                  <a:schemeClr val="tx1"/>
                </a:solidFill>
              </a:rPr>
              <a:t>②</a:t>
            </a:r>
            <a:r>
              <a:rPr lang="zh-CN" altLang="en-US" sz="2500" b="0">
                <a:solidFill>
                  <a:schemeClr val="tx1"/>
                </a:solidFill>
              </a:rPr>
              <a:t>他和他的朋友们都喜欢踢足球。</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He _____________ his friends ____________ playing football.</a:t>
            </a:r>
          </a:p>
          <a:p>
            <a:pPr eaLnBrk="1" fontAlgn="auto" hangingPunct="1">
              <a:lnSpc>
                <a:spcPct val="150000"/>
              </a:lnSpc>
              <a:spcBef>
                <a:spcPts val="0"/>
              </a:spcBef>
              <a:spcAft>
                <a:spcPts val="0"/>
              </a:spcAft>
              <a:defRPr/>
            </a:pPr>
            <a:endParaRPr lang="en-US" altLang="zh-CN" sz="2500" b="0">
              <a:solidFill>
                <a:schemeClr val="tx1"/>
              </a:solidFill>
            </a:endParaRPr>
          </a:p>
        </p:txBody>
      </p:sp>
      <p:sp>
        <p:nvSpPr>
          <p:cNvPr id="3" name="Rectangle 3"/>
          <p:cNvSpPr>
            <a:spLocks noChangeArrowheads="1"/>
          </p:cNvSpPr>
          <p:nvPr/>
        </p:nvSpPr>
        <p:spPr bwMode="auto">
          <a:xfrm>
            <a:off x="3086100" y="21157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as well as</a:t>
            </a:r>
          </a:p>
        </p:txBody>
      </p:sp>
      <p:sp>
        <p:nvSpPr>
          <p:cNvPr id="4" name="Rectangle 3"/>
          <p:cNvSpPr>
            <a:spLocks noChangeArrowheads="1"/>
          </p:cNvSpPr>
          <p:nvPr/>
        </p:nvSpPr>
        <p:spPr bwMode="auto">
          <a:xfrm>
            <a:off x="914400" y="3252788"/>
            <a:ext cx="6629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as well as                                 likes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4</a:t>
            </a:r>
            <a:r>
              <a:rPr lang="zh-CN" altLang="en-US" sz="2500" b="0" dirty="0">
                <a:solidFill>
                  <a:schemeClr val="tx1"/>
                </a:solidFill>
              </a:rPr>
              <a:t>．</a:t>
            </a:r>
            <a:r>
              <a:rPr lang="en-US" altLang="zh-CN" sz="2500" b="0" dirty="0">
                <a:solidFill>
                  <a:schemeClr val="tx1"/>
                </a:solidFill>
              </a:rPr>
              <a:t>…as a result, David has become a successful young writer</a:t>
            </a:r>
          </a:p>
          <a:p>
            <a:pPr eaLnBrk="1" fontAlgn="auto" hangingPunct="1">
              <a:lnSpc>
                <a:spcPct val="150000"/>
              </a:lnSpc>
              <a:spcBef>
                <a:spcPts val="0"/>
              </a:spcBef>
              <a:spcAft>
                <a:spcPts val="0"/>
              </a:spcAft>
              <a:defRPr/>
            </a:pPr>
            <a:r>
              <a:rPr lang="en-US" altLang="zh-CN" sz="2500" b="0" dirty="0">
                <a:solidFill>
                  <a:schemeClr val="tx1"/>
                </a:solidFill>
              </a:rPr>
              <a:t>.……</a:t>
            </a:r>
            <a:r>
              <a:rPr lang="zh-CN" altLang="en-US" sz="2500" b="0" dirty="0">
                <a:solidFill>
                  <a:schemeClr val="tx1"/>
                </a:solidFill>
              </a:rPr>
              <a:t>结果，戴维成了一位成功的年轻作家。</a:t>
            </a:r>
          </a:p>
          <a:p>
            <a:pPr eaLnBrk="1" fontAlgn="auto" hangingPunct="1">
              <a:lnSpc>
                <a:spcPct val="150000"/>
              </a:lnSpc>
              <a:spcBef>
                <a:spcPts val="0"/>
              </a:spcBef>
              <a:spcAft>
                <a:spcPts val="0"/>
              </a:spcAft>
              <a:defRPr/>
            </a:pPr>
            <a:r>
              <a:rPr lang="en-US" altLang="zh-CN" sz="2500" b="0" dirty="0">
                <a:solidFill>
                  <a:schemeClr val="tx1"/>
                </a:solidFill>
              </a:rPr>
              <a:t>as a result</a:t>
            </a:r>
            <a:r>
              <a:rPr lang="zh-CN" altLang="en-US" sz="2500" b="0" dirty="0">
                <a:solidFill>
                  <a:schemeClr val="tx1"/>
                </a:solidFill>
              </a:rPr>
              <a:t>意为“结果，因此”，与后面的句子用逗号隔开。</a:t>
            </a:r>
          </a:p>
          <a:p>
            <a:pPr eaLnBrk="1" fontAlgn="auto" hangingPunct="1">
              <a:lnSpc>
                <a:spcPct val="150000"/>
              </a:lnSpc>
              <a:spcBef>
                <a:spcPts val="0"/>
              </a:spcBef>
              <a:spcAft>
                <a:spcPts val="0"/>
              </a:spcAft>
              <a:defRPr/>
            </a:pPr>
            <a:r>
              <a:rPr lang="zh-CN" altLang="en-US" sz="2500" b="0" dirty="0">
                <a:solidFill>
                  <a:schemeClr val="tx1"/>
                </a:solidFill>
              </a:rPr>
              <a:t>注意：</a:t>
            </a:r>
            <a:r>
              <a:rPr lang="en-US" altLang="zh-CN" sz="2500" b="0" dirty="0">
                <a:solidFill>
                  <a:schemeClr val="tx1"/>
                </a:solidFill>
              </a:rPr>
              <a:t>so</a:t>
            </a:r>
            <a:r>
              <a:rPr lang="zh-CN" altLang="en-US" sz="2500" b="0" dirty="0">
                <a:solidFill>
                  <a:schemeClr val="tx1"/>
                </a:solidFill>
              </a:rPr>
              <a:t>表示“因此”，后面不用逗号隔开。</a:t>
            </a:r>
          </a:p>
          <a:p>
            <a:pPr eaLnBrk="1" fontAlgn="auto" hangingPunct="1">
              <a:lnSpc>
                <a:spcPct val="150000"/>
              </a:lnSpc>
              <a:spcBef>
                <a:spcPts val="0"/>
              </a:spcBef>
              <a:spcAft>
                <a:spcPts val="0"/>
              </a:spcAft>
              <a:defRPr/>
            </a:pPr>
            <a:r>
              <a:rPr lang="zh-CN" altLang="en-US" sz="2500" b="0" dirty="0">
                <a:solidFill>
                  <a:schemeClr val="tx1"/>
                </a:solidFill>
              </a:rPr>
              <a:t>这个女孩一直很努力地学习，因此，她在期末考试取得了好成绩。</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rrowheads="1"/>
          </p:cNvSpPr>
          <p:nvPr/>
        </p:nvSpPr>
        <p:spPr bwMode="auto">
          <a:xfrm>
            <a:off x="2628900" y="8572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7" name="TextBox 6"/>
          <p:cNvSpPr txBox="1">
            <a:spLocks noChangeArrowheads="1"/>
          </p:cNvSpPr>
          <p:nvPr/>
        </p:nvSpPr>
        <p:spPr bwMode="auto">
          <a:xfrm>
            <a:off x="2600325" y="919162"/>
            <a:ext cx="566738" cy="48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01</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2" name="组合 7"/>
          <p:cNvGrpSpPr/>
          <p:nvPr/>
        </p:nvGrpSpPr>
        <p:grpSpPr bwMode="auto">
          <a:xfrm>
            <a:off x="3225404" y="857250"/>
            <a:ext cx="3362325" cy="571500"/>
            <a:chOff x="3369875" y="1633364"/>
            <a:chExt cx="3362365" cy="432048"/>
          </a:xfrm>
        </p:grpSpPr>
        <p:sp>
          <p:nvSpPr>
            <p:cNvPr id="4118" name="矩形 8">
              <a:hlinkClick r:id="rId2" action="ppaction://hlinksldjump"/>
            </p:cNvPr>
            <p:cNvSpPr>
              <a:spLocks noChangeArrowheads="1"/>
            </p:cNvSpPr>
            <p:nvPr/>
          </p:nvSpPr>
          <p:spPr bwMode="auto">
            <a:xfrm>
              <a:off x="3369875" y="163336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9" name="TextBox 9">
              <a:hlinkClick r:id="rId2" action="ppaction://hlinksldjump"/>
            </p:cNvPr>
            <p:cNvSpPr txBox="1">
              <a:spLocks noChangeArrowheads="1"/>
            </p:cNvSpPr>
            <p:nvPr/>
          </p:nvSpPr>
          <p:spPr bwMode="auto">
            <a:xfrm>
              <a:off x="3497273" y="168016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课 前 预 习</a:t>
              </a:r>
            </a:p>
          </p:txBody>
        </p:sp>
      </p:grpSp>
      <p:sp>
        <p:nvSpPr>
          <p:cNvPr id="11" name="矩形 10"/>
          <p:cNvSpPr>
            <a:spLocks noChangeArrowheads="1"/>
          </p:cNvSpPr>
          <p:nvPr/>
        </p:nvSpPr>
        <p:spPr bwMode="auto">
          <a:xfrm>
            <a:off x="2628900" y="1772841"/>
            <a:ext cx="514350" cy="570309"/>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a:spLocks noChangeArrowheads="1"/>
          </p:cNvSpPr>
          <p:nvPr/>
        </p:nvSpPr>
        <p:spPr bwMode="auto">
          <a:xfrm>
            <a:off x="2600325" y="1833563"/>
            <a:ext cx="566738" cy="48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02</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3" name="组合 12"/>
          <p:cNvGrpSpPr/>
          <p:nvPr/>
        </p:nvGrpSpPr>
        <p:grpSpPr bwMode="auto">
          <a:xfrm>
            <a:off x="3225404" y="1771650"/>
            <a:ext cx="3362325" cy="570310"/>
            <a:chOff x="3369875" y="2263434"/>
            <a:chExt cx="3362365" cy="432048"/>
          </a:xfrm>
        </p:grpSpPr>
        <p:sp>
          <p:nvSpPr>
            <p:cNvPr id="4116" name="矩形 13"/>
            <p:cNvSpPr>
              <a:spLocks noChangeArrowheads="1"/>
            </p:cNvSpPr>
            <p:nvPr/>
          </p:nvSpPr>
          <p:spPr bwMode="auto">
            <a:xfrm>
              <a:off x="3369875" y="226343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7" name="TextBox 14">
              <a:hlinkClick r:id="rId3" action="ppaction://hlinksldjump"/>
            </p:cNvPr>
            <p:cNvSpPr txBox="1">
              <a:spLocks noChangeArrowheads="1"/>
            </p:cNvSpPr>
            <p:nvPr/>
          </p:nvSpPr>
          <p:spPr bwMode="auto">
            <a:xfrm>
              <a:off x="3497273" y="2310337"/>
              <a:ext cx="1812363" cy="38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课 堂 导 学</a:t>
              </a:r>
            </a:p>
          </p:txBody>
        </p:sp>
      </p:grpSp>
      <p:sp>
        <p:nvSpPr>
          <p:cNvPr id="16" name="矩形 15"/>
          <p:cNvSpPr>
            <a:spLocks noChangeArrowheads="1"/>
          </p:cNvSpPr>
          <p:nvPr/>
        </p:nvSpPr>
        <p:spPr bwMode="auto">
          <a:xfrm>
            <a:off x="2628900" y="28003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a:spLocks noChangeArrowheads="1"/>
          </p:cNvSpPr>
          <p:nvPr/>
        </p:nvSpPr>
        <p:spPr bwMode="auto">
          <a:xfrm>
            <a:off x="2600325" y="2861073"/>
            <a:ext cx="566738" cy="48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03</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4" name="组合 17"/>
          <p:cNvGrpSpPr/>
          <p:nvPr/>
        </p:nvGrpSpPr>
        <p:grpSpPr bwMode="auto">
          <a:xfrm>
            <a:off x="3225404" y="2800350"/>
            <a:ext cx="3362325" cy="571500"/>
            <a:chOff x="3369875" y="2893504"/>
            <a:chExt cx="3362365" cy="432048"/>
          </a:xfrm>
        </p:grpSpPr>
        <p:sp>
          <p:nvSpPr>
            <p:cNvPr id="4114"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5" name="TextBox 19">
              <a:hlinkClick r:id="rId4" action="ppaction://hlinksldjump"/>
            </p:cNvPr>
            <p:cNvSpPr txBox="1">
              <a:spLocks noChangeArrowheads="1"/>
            </p:cNvSpPr>
            <p:nvPr/>
          </p:nvSpPr>
          <p:spPr bwMode="auto">
            <a:xfrm>
              <a:off x="3497273" y="294030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课 文 理 解</a:t>
              </a:r>
            </a:p>
          </p:txBody>
        </p:sp>
      </p:grpSp>
      <p:sp>
        <p:nvSpPr>
          <p:cNvPr id="31" name="五边形 30"/>
          <p:cNvSpPr>
            <a:spLocks noChangeArrowheads="1"/>
          </p:cNvSpPr>
          <p:nvPr/>
        </p:nvSpPr>
        <p:spPr bwMode="auto">
          <a:xfrm>
            <a:off x="0" y="194073"/>
            <a:ext cx="372666" cy="431006"/>
          </a:xfrm>
          <a:prstGeom prst="homePlate">
            <a:avLst>
              <a:gd name="adj" fmla="val 50000"/>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1800" b="0">
              <a:solidFill>
                <a:srgbClr val="FFFFFF"/>
              </a:solidFill>
              <a:latin typeface="Calibri" panose="020F0502020204030204" pitchFamily="34" charset="0"/>
            </a:endParaRPr>
          </a:p>
        </p:txBody>
      </p:sp>
      <p:sp>
        <p:nvSpPr>
          <p:cNvPr id="32" name="TextBox 31"/>
          <p:cNvSpPr txBox="1">
            <a:spLocks noChangeArrowheads="1"/>
          </p:cNvSpPr>
          <p:nvPr/>
        </p:nvSpPr>
        <p:spPr bwMode="auto">
          <a:xfrm>
            <a:off x="416719" y="170260"/>
            <a:ext cx="1497806" cy="45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400">
                <a:solidFill>
                  <a:srgbClr val="483018"/>
                </a:solidFill>
                <a:latin typeface="微软雅黑" panose="020B0503020204020204" pitchFamily="34" charset="-122"/>
                <a:ea typeface="微软雅黑" panose="020B0503020204020204" pitchFamily="34" charset="-122"/>
              </a:rPr>
              <a:t>目录导航 </a:t>
            </a:r>
            <a:endParaRPr lang="en-US" altLang="zh-CN" sz="2400">
              <a:solidFill>
                <a:srgbClr val="483018"/>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2670572" y="3714750"/>
            <a:ext cx="514350" cy="571500"/>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2641997" y="3776662"/>
            <a:ext cx="566738" cy="48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b="0">
                <a:solidFill>
                  <a:schemeClr val="bg1"/>
                </a:solidFill>
                <a:latin typeface="微软雅黑" panose="020B0503020204020204" pitchFamily="34" charset="-122"/>
                <a:ea typeface="微软雅黑" panose="020B0503020204020204" pitchFamily="34" charset="-122"/>
              </a:rPr>
              <a:t>04</a:t>
            </a:r>
            <a:endParaRPr lang="zh-CN" altLang="en-US" sz="2500" b="0">
              <a:solidFill>
                <a:schemeClr val="bg1"/>
              </a:solidFill>
              <a:latin typeface="微软雅黑" panose="020B0503020204020204" pitchFamily="34" charset="-122"/>
              <a:ea typeface="微软雅黑" panose="020B0503020204020204" pitchFamily="34" charset="-122"/>
            </a:endParaRPr>
          </a:p>
        </p:txBody>
      </p:sp>
      <p:grpSp>
        <p:nvGrpSpPr>
          <p:cNvPr id="5" name="组合 17"/>
          <p:cNvGrpSpPr/>
          <p:nvPr/>
        </p:nvGrpSpPr>
        <p:grpSpPr bwMode="auto">
          <a:xfrm>
            <a:off x="3267075" y="3714750"/>
            <a:ext cx="3362325" cy="571500"/>
            <a:chOff x="3369875" y="2893504"/>
            <a:chExt cx="3362365" cy="432048"/>
          </a:xfrm>
        </p:grpSpPr>
        <p:sp>
          <p:nvSpPr>
            <p:cNvPr id="4112" name="矩形 18"/>
            <p:cNvSpPr>
              <a:spLocks noChangeArrowheads="1"/>
            </p:cNvSpPr>
            <p:nvPr/>
          </p:nvSpPr>
          <p:spPr bwMode="auto">
            <a:xfrm>
              <a:off x="3369875" y="2893504"/>
              <a:ext cx="3362365" cy="432048"/>
            </a:xfrm>
            <a:prstGeom prst="rect">
              <a:avLst/>
            </a:prstGeom>
            <a:solidFill>
              <a:srgbClr val="3090D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1913" tIns="60956" rIns="121913" bIns="60956" anchor="ct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endParaRPr lang="zh-CN" altLang="en-US" sz="2500" b="0">
                <a:solidFill>
                  <a:schemeClr val="bg1"/>
                </a:solidFill>
                <a:latin typeface="微软雅黑" panose="020B0503020204020204" pitchFamily="34" charset="-122"/>
                <a:ea typeface="微软雅黑" panose="020B0503020204020204" pitchFamily="34" charset="-122"/>
              </a:endParaRPr>
            </a:p>
          </p:txBody>
        </p:sp>
        <p:sp>
          <p:nvSpPr>
            <p:cNvPr id="4113" name="TextBox 19">
              <a:hlinkClick r:id="rId5" action="ppaction://hlinksldjump"/>
            </p:cNvPr>
            <p:cNvSpPr txBox="1">
              <a:spLocks noChangeArrowheads="1"/>
            </p:cNvSpPr>
            <p:nvPr/>
          </p:nvSpPr>
          <p:spPr bwMode="auto">
            <a:xfrm>
              <a:off x="3497274" y="2940309"/>
              <a:ext cx="1812363" cy="38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3" tIns="60956" rIns="121913" bIns="60956">
              <a:spAutoFit/>
            </a:bodyPr>
            <a:lstStyle>
              <a:lvl1pPr defTabSz="1152525"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1152525"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1152525"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1152525"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1152525"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1152525"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b="0">
                  <a:solidFill>
                    <a:schemeClr val="bg1"/>
                  </a:solidFill>
                  <a:latin typeface="微软雅黑" panose="020B0503020204020204" pitchFamily="34" charset="-122"/>
                  <a:ea typeface="微软雅黑" panose="020B0503020204020204" pitchFamily="34" charset="-122"/>
                </a:rPr>
                <a:t>巩 固 提 升</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5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0-#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25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 calcmode="lin" valueType="num">
                                      <p:cBhvr>
                                        <p:cTn id="32" dur="500" fill="hold"/>
                                        <p:tgtEl>
                                          <p:spTgt spid="7"/>
                                        </p:tgtEl>
                                        <p:attrNameLst>
                                          <p:attrName>style.rotation</p:attrName>
                                        </p:attrNameLst>
                                      </p:cBhvr>
                                      <p:tavLst>
                                        <p:tav tm="0">
                                          <p:val>
                                            <p:fltVal val="360"/>
                                          </p:val>
                                        </p:tav>
                                        <p:tav tm="100000">
                                          <p:val>
                                            <p:fltVal val="0"/>
                                          </p:val>
                                        </p:tav>
                                      </p:tavLst>
                                    </p:anim>
                                    <p:animEffect transition="in" filter="fade">
                                      <p:cBhvr>
                                        <p:cTn id="33" dur="500"/>
                                        <p:tgtEl>
                                          <p:spTgt spid="7"/>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par>
                          <p:cTn id="38" fill="hold">
                            <p:stCondLst>
                              <p:cond delay="2500"/>
                            </p:stCondLst>
                            <p:childTnLst>
                              <p:par>
                                <p:cTn id="39" presetID="49" presetClass="entr" presetSubtype="0" decel="10000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 calcmode="lin" valueType="num">
                                      <p:cBhvr>
                                        <p:cTn id="43" dur="500" fill="hold"/>
                                        <p:tgtEl>
                                          <p:spTgt spid="12"/>
                                        </p:tgtEl>
                                        <p:attrNameLst>
                                          <p:attrName>style.rotation</p:attrName>
                                        </p:attrNameLst>
                                      </p:cBhvr>
                                      <p:tavLst>
                                        <p:tav tm="0">
                                          <p:val>
                                            <p:fltVal val="360"/>
                                          </p:val>
                                        </p:tav>
                                        <p:tav tm="100000">
                                          <p:val>
                                            <p:fltVal val="0"/>
                                          </p:val>
                                        </p:tav>
                                      </p:tavLst>
                                    </p:anim>
                                    <p:animEffect transition="in" filter="fade">
                                      <p:cBhvr>
                                        <p:cTn id="44" dur="500"/>
                                        <p:tgtEl>
                                          <p:spTgt spid="12"/>
                                        </p:tgtEl>
                                      </p:cBhvr>
                                    </p:animEffect>
                                  </p:childTnLst>
                                </p:cTn>
                              </p:par>
                            </p:childTnLst>
                          </p:cTn>
                        </p:par>
                        <p:par>
                          <p:cTn id="45" fill="hold">
                            <p:stCondLst>
                              <p:cond delay="3000"/>
                            </p:stCondLst>
                            <p:childTnLst>
                              <p:par>
                                <p:cTn id="46" presetID="22" presetClass="entr" presetSubtype="8"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500"/>
                                        <p:tgtEl>
                                          <p:spTgt spid="3"/>
                                        </p:tgtEl>
                                      </p:cBhvr>
                                    </p:animEffect>
                                  </p:childTnLst>
                                </p:cTn>
                              </p:par>
                            </p:childTnLst>
                          </p:cTn>
                        </p:par>
                        <p:par>
                          <p:cTn id="49" fill="hold">
                            <p:stCondLst>
                              <p:cond delay="3500"/>
                            </p:stCondLst>
                            <p:childTnLst>
                              <p:par>
                                <p:cTn id="50" presetID="49" presetClass="entr" presetSubtype="0" decel="10000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 calcmode="lin" valueType="num">
                                      <p:cBhvr>
                                        <p:cTn id="54" dur="500" fill="hold"/>
                                        <p:tgtEl>
                                          <p:spTgt spid="17"/>
                                        </p:tgtEl>
                                        <p:attrNameLst>
                                          <p:attrName>style.rotation</p:attrName>
                                        </p:attrNameLst>
                                      </p:cBhvr>
                                      <p:tavLst>
                                        <p:tav tm="0">
                                          <p:val>
                                            <p:fltVal val="360"/>
                                          </p:val>
                                        </p:tav>
                                        <p:tav tm="100000">
                                          <p:val>
                                            <p:fltVal val="0"/>
                                          </p:val>
                                        </p:tav>
                                      </p:tavLst>
                                    </p:anim>
                                    <p:animEffect transition="in" filter="fade">
                                      <p:cBhvr>
                                        <p:cTn id="55" dur="500"/>
                                        <p:tgtEl>
                                          <p:spTgt spid="17"/>
                                        </p:tgtEl>
                                      </p:cBhvr>
                                    </p:animEffect>
                                  </p:childTnLst>
                                </p:cTn>
                              </p:par>
                            </p:childTnLst>
                          </p:cTn>
                        </p:par>
                        <p:par>
                          <p:cTn id="56" fill="hold">
                            <p:stCondLst>
                              <p:cond delay="4000"/>
                            </p:stCondLst>
                            <p:childTnLst>
                              <p:par>
                                <p:cTn id="57" presetID="22" presetClass="entr" presetSubtype="8"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left)">
                                      <p:cBhvr>
                                        <p:cTn id="59" dur="500"/>
                                        <p:tgtEl>
                                          <p:spTgt spid="4"/>
                                        </p:tgtEl>
                                      </p:cBhvr>
                                    </p:animEffect>
                                  </p:childTnLst>
                                </p:cTn>
                              </p:par>
                              <p:par>
                                <p:cTn id="60" presetID="2" presetClass="entr" presetSubtype="8" fill="hold" grpId="0" nodeType="withEffect">
                                  <p:stCondLst>
                                    <p:cond delay="25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0-#ppt_w/2"/>
                                          </p:val>
                                        </p:tav>
                                        <p:tav tm="100000">
                                          <p:val>
                                            <p:strVal val="#ppt_x"/>
                                          </p:val>
                                        </p:tav>
                                      </p:tavLst>
                                    </p:anim>
                                    <p:anim calcmode="lin" valueType="num">
                                      <p:cBhvr additive="base">
                                        <p:cTn id="63" dur="500" fill="hold"/>
                                        <p:tgtEl>
                                          <p:spTgt spid="19"/>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49" presetClass="entr" presetSubtype="0" decel="100000"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 calcmode="lin" valueType="num">
                                      <p:cBhvr>
                                        <p:cTn id="69" dur="500" fill="hold"/>
                                        <p:tgtEl>
                                          <p:spTgt spid="20"/>
                                        </p:tgtEl>
                                        <p:attrNameLst>
                                          <p:attrName>style.rotation</p:attrName>
                                        </p:attrNameLst>
                                      </p:cBhvr>
                                      <p:tavLst>
                                        <p:tav tm="0">
                                          <p:val>
                                            <p:fltVal val="360"/>
                                          </p:val>
                                        </p:tav>
                                        <p:tav tm="100000">
                                          <p:val>
                                            <p:fltVal val="0"/>
                                          </p:val>
                                        </p:tav>
                                      </p:tavLst>
                                    </p:anim>
                                    <p:animEffect transition="in" filter="fade">
                                      <p:cBhvr>
                                        <p:cTn id="70" dur="500"/>
                                        <p:tgtEl>
                                          <p:spTgt spid="20"/>
                                        </p:tgtEl>
                                      </p:cBhvr>
                                    </p:animEffect>
                                  </p:childTnLst>
                                </p:cTn>
                              </p:par>
                            </p:childTnLst>
                          </p:cTn>
                        </p:par>
                        <p:par>
                          <p:cTn id="71" fill="hold">
                            <p:stCondLst>
                              <p:cond delay="5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2" grpId="0"/>
      <p:bldP spid="16" grpId="0" animBg="1"/>
      <p:bldP spid="17" grpId="0"/>
      <p:bldP spid="31" grpId="0" animBg="1"/>
      <p:bldP spid="32" grpId="0"/>
      <p:bldP spid="19" grpId="0" animBg="1"/>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30"/>
          <p:cNvSpPr>
            <a:spLocks noChangeArrowheads="1"/>
          </p:cNvSpPr>
          <p:nvPr/>
        </p:nvSpPr>
        <p:spPr bwMode="auto">
          <a:xfrm>
            <a:off x="191691" y="8572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The girl kept studying hard, and ____________________</a:t>
            </a:r>
            <a:r>
              <a:rPr lang="zh-CN" altLang="en-US" sz="2500" b="0">
                <a:solidFill>
                  <a:schemeClr val="tx1"/>
                </a:solidFill>
              </a:rPr>
              <a:t>， </a:t>
            </a:r>
            <a:r>
              <a:rPr lang="en-US" altLang="zh-CN" sz="2500" b="0">
                <a:solidFill>
                  <a:schemeClr val="tx1"/>
                </a:solidFill>
              </a:rPr>
              <a:t>she got good marks in the final exam.</a:t>
            </a:r>
          </a:p>
          <a:p>
            <a:pPr eaLnBrk="1" fontAlgn="auto" hangingPunct="1">
              <a:lnSpc>
                <a:spcPct val="150000"/>
              </a:lnSpc>
              <a:spcBef>
                <a:spcPts val="0"/>
              </a:spcBef>
              <a:spcAft>
                <a:spcPts val="0"/>
              </a:spcAft>
              <a:defRPr/>
            </a:pPr>
            <a:r>
              <a:rPr lang="zh-CN" altLang="en-US" sz="2500" b="0">
                <a:solidFill>
                  <a:schemeClr val="tx1"/>
                </a:solidFill>
              </a:rPr>
              <a:t>＝</a:t>
            </a:r>
            <a:r>
              <a:rPr lang="en-US" altLang="zh-CN" sz="2500" b="0">
                <a:solidFill>
                  <a:schemeClr val="tx1"/>
                </a:solidFill>
              </a:rPr>
              <a:t>The girl kept studying hard, ____________________ she got good marks in the final exam.</a:t>
            </a:r>
          </a:p>
        </p:txBody>
      </p:sp>
      <p:sp>
        <p:nvSpPr>
          <p:cNvPr id="3" name="Rectangle 3"/>
          <p:cNvSpPr>
            <a:spLocks noChangeArrowheads="1"/>
          </p:cNvSpPr>
          <p:nvPr/>
        </p:nvSpPr>
        <p:spPr bwMode="auto">
          <a:xfrm>
            <a:off x="49149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as a result</a:t>
            </a:r>
          </a:p>
        </p:txBody>
      </p:sp>
      <p:sp>
        <p:nvSpPr>
          <p:cNvPr id="4" name="Rectangle 3"/>
          <p:cNvSpPr>
            <a:spLocks noChangeArrowheads="1"/>
          </p:cNvSpPr>
          <p:nvPr/>
        </p:nvSpPr>
        <p:spPr bwMode="auto">
          <a:xfrm>
            <a:off x="4686300" y="21097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dirty="0">
                <a:solidFill>
                  <a:schemeClr val="tx1"/>
                </a:solidFill>
              </a:rPr>
              <a:t>一、阅读</a:t>
            </a:r>
            <a:r>
              <a:rPr lang="en-US" altLang="zh-CN" sz="2500" dirty="0">
                <a:solidFill>
                  <a:schemeClr val="tx1"/>
                </a:solidFill>
              </a:rPr>
              <a:t>Act.3</a:t>
            </a:r>
            <a:r>
              <a:rPr lang="zh-CN" altLang="en-US" sz="2500" dirty="0">
                <a:solidFill>
                  <a:schemeClr val="tx1"/>
                </a:solidFill>
              </a:rPr>
              <a:t>课文，完成下列题目。</a:t>
            </a:r>
          </a:p>
          <a:p>
            <a:pPr eaLnBrk="1" fontAlgn="auto" hangingPunct="1">
              <a:lnSpc>
                <a:spcPct val="150000"/>
              </a:lnSpc>
              <a:spcBef>
                <a:spcPts val="0"/>
              </a:spcBef>
              <a:spcAft>
                <a:spcPts val="0"/>
              </a:spcAft>
              <a:defRPr/>
            </a:pPr>
            <a:r>
              <a:rPr lang="en-US" altLang="zh-CN" sz="2500" b="0" dirty="0">
                <a:solidFill>
                  <a:schemeClr val="tx1"/>
                </a:solidFill>
              </a:rPr>
              <a:t>(      )1.How long did David spend in the summer camp in 2010?</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One week.    B</a:t>
            </a:r>
            <a:r>
              <a:rPr lang="zh-CN" altLang="en-US" sz="2500" b="0" dirty="0">
                <a:solidFill>
                  <a:schemeClr val="tx1"/>
                </a:solidFill>
              </a:rPr>
              <a:t>．</a:t>
            </a:r>
            <a:r>
              <a:rPr lang="en-US" altLang="zh-CN" sz="2500" b="0" dirty="0">
                <a:solidFill>
                  <a:schemeClr val="tx1"/>
                </a:solidFill>
              </a:rPr>
              <a:t>Two months.   </a:t>
            </a:r>
          </a:p>
          <a:p>
            <a:pPr eaLnBrk="1" fontAlgn="auto" hangingPunct="1">
              <a:lnSpc>
                <a:spcPct val="150000"/>
              </a:lnSpc>
              <a:spcBef>
                <a:spcPts val="0"/>
              </a:spcBef>
              <a:spcAft>
                <a:spcPts val="0"/>
              </a:spcAft>
              <a:defRPr/>
            </a:pPr>
            <a:r>
              <a:rPr lang="en-US" altLang="zh-CN" sz="2500" b="0" dirty="0">
                <a:solidFill>
                  <a:schemeClr val="tx1"/>
                </a:solidFill>
              </a:rPr>
              <a:t>C</a:t>
            </a:r>
            <a:r>
              <a:rPr lang="zh-CN" altLang="en-US" sz="2500" b="0" dirty="0">
                <a:solidFill>
                  <a:schemeClr val="tx1"/>
                </a:solidFill>
              </a:rPr>
              <a:t>．</a:t>
            </a:r>
            <a:r>
              <a:rPr lang="en-US" altLang="zh-CN" sz="2500" b="0" dirty="0">
                <a:solidFill>
                  <a:schemeClr val="tx1"/>
                </a:solidFill>
              </a:rPr>
              <a:t>Four weeks.   D</a:t>
            </a:r>
            <a:r>
              <a:rPr lang="zh-CN" altLang="en-US" sz="2500" b="0" dirty="0">
                <a:solidFill>
                  <a:schemeClr val="tx1"/>
                </a:solidFill>
              </a:rPr>
              <a:t>．</a:t>
            </a:r>
            <a:r>
              <a:rPr lang="en-US" altLang="zh-CN" sz="2500" b="0" dirty="0">
                <a:solidFill>
                  <a:schemeClr val="tx1"/>
                </a:solidFill>
              </a:rPr>
              <a:t>Two years.</a:t>
            </a:r>
          </a:p>
          <a:p>
            <a:pPr eaLnBrk="1" fontAlgn="auto" hangingPunct="1">
              <a:lnSpc>
                <a:spcPct val="150000"/>
              </a:lnSpc>
              <a:spcBef>
                <a:spcPts val="0"/>
              </a:spcBef>
              <a:spcAft>
                <a:spcPts val="0"/>
              </a:spcAft>
              <a:defRPr/>
            </a:pPr>
            <a:r>
              <a:rPr lang="en-US" altLang="zh-CN" sz="2500" b="0" dirty="0">
                <a:solidFill>
                  <a:schemeClr val="tx1"/>
                </a:solidFill>
              </a:rPr>
              <a:t>(      )2.When did David's first book come out?</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In 2010.  B</a:t>
            </a:r>
            <a:r>
              <a:rPr lang="zh-CN" altLang="en-US" sz="2500" b="0" dirty="0">
                <a:solidFill>
                  <a:schemeClr val="tx1"/>
                </a:solidFill>
              </a:rPr>
              <a:t>．</a:t>
            </a:r>
            <a:r>
              <a:rPr lang="en-US" altLang="zh-CN" sz="2500" b="0" dirty="0">
                <a:solidFill>
                  <a:schemeClr val="tx1"/>
                </a:solidFill>
              </a:rPr>
              <a:t>In 2011.  C</a:t>
            </a:r>
            <a:r>
              <a:rPr lang="zh-CN" altLang="en-US" sz="2500" b="0" dirty="0">
                <a:solidFill>
                  <a:schemeClr val="tx1"/>
                </a:solidFill>
              </a:rPr>
              <a:t>．</a:t>
            </a:r>
            <a:r>
              <a:rPr lang="en-US" altLang="zh-CN" sz="2500" b="0" dirty="0">
                <a:solidFill>
                  <a:schemeClr val="tx1"/>
                </a:solidFill>
              </a:rPr>
              <a:t>In 2012.  D</a:t>
            </a:r>
            <a:r>
              <a:rPr lang="zh-CN" altLang="en-US" sz="2500" b="0" dirty="0">
                <a:solidFill>
                  <a:schemeClr val="tx1"/>
                </a:solidFill>
              </a:rPr>
              <a:t>．</a:t>
            </a:r>
            <a:r>
              <a:rPr lang="en-US" altLang="zh-CN" sz="2500" b="0" dirty="0">
                <a:solidFill>
                  <a:schemeClr val="tx1"/>
                </a:solidFill>
              </a:rPr>
              <a:t>In 2013.</a:t>
            </a:r>
          </a:p>
        </p:txBody>
      </p:sp>
      <p:sp>
        <p:nvSpPr>
          <p:cNvPr id="5" name="Rectangle 3"/>
          <p:cNvSpPr>
            <a:spLocks noChangeArrowheads="1"/>
          </p:cNvSpPr>
          <p:nvPr/>
        </p:nvSpPr>
        <p:spPr bwMode="auto">
          <a:xfrm>
            <a:off x="457200" y="1546623"/>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
        <p:nvSpPr>
          <p:cNvPr id="23556"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dirty="0">
                <a:solidFill>
                  <a:schemeClr val="bg1"/>
                </a:solidFill>
                <a:latin typeface="微软雅黑" panose="020B0503020204020204" pitchFamily="34" charset="-122"/>
                <a:ea typeface="微软雅黑" panose="020B0503020204020204" pitchFamily="34" charset="-122"/>
              </a:rPr>
              <a:t>课 文 理 解</a:t>
            </a:r>
          </a:p>
        </p:txBody>
      </p:sp>
      <p:sp>
        <p:nvSpPr>
          <p:cNvPr id="6" name="Rectangle 3"/>
          <p:cNvSpPr>
            <a:spLocks noChangeArrowheads="1"/>
          </p:cNvSpPr>
          <p:nvPr/>
        </p:nvSpPr>
        <p:spPr bwMode="auto">
          <a:xfrm>
            <a:off x="457200" y="336708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0"/>
          <p:cNvSpPr>
            <a:spLocks noChangeArrowheads="1"/>
          </p:cNvSpPr>
          <p:nvPr/>
        </p:nvSpPr>
        <p:spPr bwMode="auto">
          <a:xfrm>
            <a:off x="191691" y="857250"/>
            <a:ext cx="8722519"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      )3.David's first book is popular with ________.</a:t>
            </a:r>
          </a:p>
          <a:p>
            <a:pPr eaLnBrk="1" fontAlgn="auto" hangingPunct="1">
              <a:lnSpc>
                <a:spcPct val="150000"/>
              </a:lnSpc>
              <a:spcBef>
                <a:spcPts val="0"/>
              </a:spcBef>
              <a:spcAft>
                <a:spcPts val="0"/>
              </a:spcAft>
              <a:defRPr/>
            </a:pPr>
            <a:r>
              <a:rPr lang="en-US" altLang="zh-CN" sz="2500" b="0" dirty="0">
                <a:solidFill>
                  <a:schemeClr val="tx1"/>
                </a:solidFill>
              </a:rPr>
              <a:t>A</a:t>
            </a:r>
            <a:r>
              <a:rPr lang="zh-CN" altLang="en-US" sz="2500" b="0" dirty="0">
                <a:solidFill>
                  <a:schemeClr val="tx1"/>
                </a:solidFill>
              </a:rPr>
              <a:t>．</a:t>
            </a:r>
            <a:r>
              <a:rPr lang="en-US" altLang="zh-CN" sz="2500" b="0" dirty="0">
                <a:solidFill>
                  <a:schemeClr val="tx1"/>
                </a:solidFill>
              </a:rPr>
              <a:t>young people   B</a:t>
            </a:r>
            <a:r>
              <a:rPr lang="zh-CN" altLang="en-US" sz="2500" b="0" dirty="0">
                <a:solidFill>
                  <a:schemeClr val="tx1"/>
                </a:solidFill>
              </a:rPr>
              <a:t>．</a:t>
            </a:r>
            <a:r>
              <a:rPr lang="en-US" altLang="zh-CN" sz="2500" b="0" dirty="0">
                <a:solidFill>
                  <a:schemeClr val="tx1"/>
                </a:solidFill>
              </a:rPr>
              <a:t>adults   </a:t>
            </a:r>
          </a:p>
          <a:p>
            <a:pPr eaLnBrk="1" fontAlgn="auto" hangingPunct="1">
              <a:lnSpc>
                <a:spcPct val="150000"/>
              </a:lnSpc>
              <a:spcBef>
                <a:spcPts val="0"/>
              </a:spcBef>
              <a:spcAft>
                <a:spcPts val="0"/>
              </a:spcAft>
              <a:defRPr/>
            </a:pPr>
            <a:r>
              <a:rPr lang="en-US" altLang="zh-CN" sz="2500" b="0" dirty="0">
                <a:solidFill>
                  <a:schemeClr val="tx1"/>
                </a:solidFill>
              </a:rPr>
              <a:t>C</a:t>
            </a:r>
            <a:r>
              <a:rPr lang="zh-CN" altLang="en-US" sz="2500" b="0" dirty="0">
                <a:solidFill>
                  <a:schemeClr val="tx1"/>
                </a:solidFill>
              </a:rPr>
              <a:t>．</a:t>
            </a:r>
            <a:r>
              <a:rPr lang="en-US" altLang="zh-CN" sz="2500" b="0" dirty="0">
                <a:solidFill>
                  <a:schemeClr val="tx1"/>
                </a:solidFill>
              </a:rPr>
              <a:t>the old              D</a:t>
            </a:r>
            <a:r>
              <a:rPr lang="zh-CN" altLang="en-US" sz="2500" b="0" dirty="0">
                <a:solidFill>
                  <a:schemeClr val="tx1"/>
                </a:solidFill>
              </a:rPr>
              <a:t>．</a:t>
            </a:r>
            <a:r>
              <a:rPr lang="en-US" altLang="zh-CN" sz="2500" b="0" dirty="0">
                <a:solidFill>
                  <a:schemeClr val="tx1"/>
                </a:solidFill>
              </a:rPr>
              <a:t>young children</a:t>
            </a:r>
          </a:p>
        </p:txBody>
      </p:sp>
      <p:sp>
        <p:nvSpPr>
          <p:cNvPr id="5" name="Rectangle 3"/>
          <p:cNvSpPr>
            <a:spLocks noChangeArrowheads="1"/>
          </p:cNvSpPr>
          <p:nvPr/>
        </p:nvSpPr>
        <p:spPr bwMode="auto">
          <a:xfrm>
            <a:off x="4572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)4.Which of the following sentences about David is TRUE according to the passage?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He learned writing during a summer camp of 2000.</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David wrote a story about his life in senior high school.</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David is interested in playing volleyball.</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Writing was his only hobby in his free time.</a:t>
            </a:r>
          </a:p>
        </p:txBody>
      </p:sp>
      <p:sp>
        <p:nvSpPr>
          <p:cNvPr id="5" name="Rectangle 3"/>
          <p:cNvSpPr>
            <a:spLocks noChangeArrowheads="1"/>
          </p:cNvSpPr>
          <p:nvPr/>
        </p:nvSpPr>
        <p:spPr bwMode="auto">
          <a:xfrm>
            <a:off x="4572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)5.According to the passage, which is WRONG?</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Hobbies can make you grow as a person.  </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Hobbies can help you make much money.</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Hobbies can develop your interests.  </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Hobbies can help you learn new skills.</a:t>
            </a:r>
          </a:p>
        </p:txBody>
      </p:sp>
      <p:sp>
        <p:nvSpPr>
          <p:cNvPr id="5" name="Rectangle 3"/>
          <p:cNvSpPr>
            <a:spLocks noChangeArrowheads="1"/>
          </p:cNvSpPr>
          <p:nvPr/>
        </p:nvSpPr>
        <p:spPr bwMode="auto">
          <a:xfrm>
            <a:off x="457200" y="973932"/>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二、根据</a:t>
            </a:r>
            <a:r>
              <a:rPr lang="en-US" altLang="zh-CN" sz="2500">
                <a:solidFill>
                  <a:schemeClr val="tx1"/>
                </a:solidFill>
              </a:rPr>
              <a:t>Act.3</a:t>
            </a:r>
            <a:r>
              <a:rPr lang="zh-CN" altLang="en-US" sz="2500">
                <a:solidFill>
                  <a:schemeClr val="tx1"/>
                </a:solidFill>
              </a:rPr>
              <a:t>课文完成下列短文填空。</a:t>
            </a:r>
          </a:p>
          <a:p>
            <a:pPr eaLnBrk="1" fontAlgn="auto" hangingPunct="1">
              <a:lnSpc>
                <a:spcPct val="150000"/>
              </a:lnSpc>
              <a:spcBef>
                <a:spcPts val="0"/>
              </a:spcBef>
              <a:spcAft>
                <a:spcPts val="0"/>
              </a:spcAft>
              <a:defRPr/>
            </a:pPr>
            <a:r>
              <a:rPr lang="en-US" altLang="zh-CN" sz="2500" b="0">
                <a:solidFill>
                  <a:schemeClr val="tx1"/>
                </a:solidFill>
              </a:rPr>
              <a:t>      Many students have different hobbies, such as reading and painting.Hobbies have many advantages to 1.____________ people.2.____________ of David Smith's hobbies is writing.He 3.____________ a four­week summer camp in 2010.There was a writing class as well as the usual 4.____________.</a:t>
            </a:r>
          </a:p>
        </p:txBody>
      </p:sp>
      <p:sp>
        <p:nvSpPr>
          <p:cNvPr id="5" name="Rectangle 3"/>
          <p:cNvSpPr>
            <a:spLocks noChangeArrowheads="1"/>
          </p:cNvSpPr>
          <p:nvPr/>
        </p:nvSpPr>
        <p:spPr bwMode="auto">
          <a:xfrm>
            <a:off x="6286500" y="21145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young</a:t>
            </a:r>
          </a:p>
        </p:txBody>
      </p:sp>
      <p:sp>
        <p:nvSpPr>
          <p:cNvPr id="4" name="Rectangle 3"/>
          <p:cNvSpPr>
            <a:spLocks noChangeArrowheads="1"/>
          </p:cNvSpPr>
          <p:nvPr/>
        </p:nvSpPr>
        <p:spPr bwMode="auto">
          <a:xfrm>
            <a:off x="2075260" y="26872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One</a:t>
            </a:r>
          </a:p>
        </p:txBody>
      </p:sp>
      <p:sp>
        <p:nvSpPr>
          <p:cNvPr id="6" name="Rectangle 3"/>
          <p:cNvSpPr>
            <a:spLocks noChangeArrowheads="1"/>
          </p:cNvSpPr>
          <p:nvPr/>
        </p:nvSpPr>
        <p:spPr bwMode="auto">
          <a:xfrm>
            <a:off x="922735" y="3261123"/>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joined</a:t>
            </a:r>
          </a:p>
        </p:txBody>
      </p:sp>
      <p:sp>
        <p:nvSpPr>
          <p:cNvPr id="8" name="Rectangle 3"/>
          <p:cNvSpPr>
            <a:spLocks noChangeArrowheads="1"/>
          </p:cNvSpPr>
          <p:nvPr/>
        </p:nvSpPr>
        <p:spPr bwMode="auto">
          <a:xfrm>
            <a:off x="5049441" y="3835004"/>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activities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The teacher who was a writer 5.____________ him to write about their 6.____________ at the camp.Back at school, David 7.____________ a story about the life of a sixteen­year­old boy and it came out 8.____________ a book in 2012.It makes him a 9.____________ young writer.David is 10.____________ in playing volleyball as well as writing.</a:t>
            </a:r>
          </a:p>
        </p:txBody>
      </p:sp>
      <p:sp>
        <p:nvSpPr>
          <p:cNvPr id="5" name="Rectangle 3"/>
          <p:cNvSpPr>
            <a:spLocks noChangeArrowheads="1"/>
          </p:cNvSpPr>
          <p:nvPr/>
        </p:nvSpPr>
        <p:spPr bwMode="auto">
          <a:xfrm>
            <a:off x="4521994" y="970360"/>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encouraged</a:t>
            </a:r>
          </a:p>
        </p:txBody>
      </p:sp>
      <p:sp>
        <p:nvSpPr>
          <p:cNvPr id="4" name="Rectangle 3"/>
          <p:cNvSpPr>
            <a:spLocks noChangeArrowheads="1"/>
          </p:cNvSpPr>
          <p:nvPr/>
        </p:nvSpPr>
        <p:spPr bwMode="auto">
          <a:xfrm>
            <a:off x="1208485" y="14299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experiences</a:t>
            </a:r>
          </a:p>
        </p:txBody>
      </p:sp>
      <p:sp>
        <p:nvSpPr>
          <p:cNvPr id="6" name="Rectangle 3"/>
          <p:cNvSpPr>
            <a:spLocks noChangeArrowheads="1"/>
          </p:cNvSpPr>
          <p:nvPr/>
        </p:nvSpPr>
        <p:spPr bwMode="auto">
          <a:xfrm>
            <a:off x="892969" y="2050257"/>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wrote</a:t>
            </a:r>
          </a:p>
        </p:txBody>
      </p:sp>
      <p:sp>
        <p:nvSpPr>
          <p:cNvPr id="8" name="Rectangle 3"/>
          <p:cNvSpPr>
            <a:spLocks noChangeArrowheads="1"/>
          </p:cNvSpPr>
          <p:nvPr/>
        </p:nvSpPr>
        <p:spPr bwMode="auto">
          <a:xfrm>
            <a:off x="3143250" y="2737248"/>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as</a:t>
            </a:r>
          </a:p>
        </p:txBody>
      </p:sp>
      <p:sp>
        <p:nvSpPr>
          <p:cNvPr id="2" name="Rectangle 3"/>
          <p:cNvSpPr>
            <a:spLocks noChangeArrowheads="1"/>
          </p:cNvSpPr>
          <p:nvPr/>
        </p:nvSpPr>
        <p:spPr bwMode="auto">
          <a:xfrm>
            <a:off x="738188" y="3293269"/>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successful</a:t>
            </a:r>
          </a:p>
        </p:txBody>
      </p:sp>
      <p:sp>
        <p:nvSpPr>
          <p:cNvPr id="3" name="Rectangle 3"/>
          <p:cNvSpPr>
            <a:spLocks noChangeArrowheads="1"/>
          </p:cNvSpPr>
          <p:nvPr/>
        </p:nvSpPr>
        <p:spPr bwMode="auto">
          <a:xfrm>
            <a:off x="6076950" y="3281363"/>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interested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8" grpId="0"/>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0" descr="C:\Users\ADMINI~1.USE\AppData\Local\Temp\ksohtml\wps14F.tmp.jpg"/>
          <p:cNvPicPr>
            <a:picLocks noChangeAspect="1" noChangeArrowheads="1"/>
          </p:cNvPicPr>
          <p:nvPr/>
        </p:nvPicPr>
        <p:blipFill>
          <a:blip r:embed="rId2"/>
          <a:srcRect/>
          <a:stretch>
            <a:fillRect/>
          </a:stretch>
        </p:blipFill>
        <p:spPr bwMode="auto">
          <a:xfrm>
            <a:off x="614363" y="1092994"/>
            <a:ext cx="7514035" cy="390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矩形 30"/>
          <p:cNvSpPr>
            <a:spLocks noChangeArrowheads="1"/>
          </p:cNvSpPr>
          <p:nvPr/>
        </p:nvSpPr>
        <p:spPr bwMode="auto">
          <a:xfrm>
            <a:off x="191691" y="628651"/>
            <a:ext cx="8722519"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zh-CN" altLang="en-US" sz="2500">
                <a:solidFill>
                  <a:schemeClr val="tx1"/>
                </a:solidFill>
              </a:rPr>
              <a:t>三、根据课本内容，完成下列思维导图，然后口头复述课文。</a:t>
            </a:r>
          </a:p>
        </p:txBody>
      </p:sp>
      <p:sp>
        <p:nvSpPr>
          <p:cNvPr id="8" name="Rectangle 3"/>
          <p:cNvSpPr>
            <a:spLocks noChangeArrowheads="1"/>
          </p:cNvSpPr>
          <p:nvPr/>
        </p:nvSpPr>
        <p:spPr bwMode="auto">
          <a:xfrm>
            <a:off x="4221956" y="1092994"/>
            <a:ext cx="28575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advantages</a:t>
            </a:r>
          </a:p>
        </p:txBody>
      </p:sp>
      <p:sp>
        <p:nvSpPr>
          <p:cNvPr id="9" name="Rectangle 3"/>
          <p:cNvSpPr>
            <a:spLocks noChangeArrowheads="1"/>
          </p:cNvSpPr>
          <p:nvPr/>
        </p:nvSpPr>
        <p:spPr bwMode="auto">
          <a:xfrm>
            <a:off x="5270897" y="2055019"/>
            <a:ext cx="2857500"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writing</a:t>
            </a:r>
          </a:p>
        </p:txBody>
      </p:sp>
      <p:sp>
        <p:nvSpPr>
          <p:cNvPr id="10" name="Rectangle 3"/>
          <p:cNvSpPr>
            <a:spLocks noChangeArrowheads="1"/>
          </p:cNvSpPr>
          <p:nvPr/>
        </p:nvSpPr>
        <p:spPr bwMode="auto">
          <a:xfrm>
            <a:off x="5837635" y="2393156"/>
            <a:ext cx="28575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volleyball</a:t>
            </a:r>
          </a:p>
        </p:txBody>
      </p:sp>
      <p:sp>
        <p:nvSpPr>
          <p:cNvPr id="6" name="Rectangle 3"/>
          <p:cNvSpPr>
            <a:spLocks noChangeArrowheads="1"/>
          </p:cNvSpPr>
          <p:nvPr/>
        </p:nvSpPr>
        <p:spPr bwMode="auto">
          <a:xfrm>
            <a:off x="5724525" y="2897982"/>
            <a:ext cx="2857500"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four</a:t>
            </a:r>
          </a:p>
        </p:txBody>
      </p:sp>
      <p:sp>
        <p:nvSpPr>
          <p:cNvPr id="7" name="Rectangle 3"/>
          <p:cNvSpPr>
            <a:spLocks noChangeArrowheads="1"/>
          </p:cNvSpPr>
          <p:nvPr/>
        </p:nvSpPr>
        <p:spPr bwMode="auto">
          <a:xfrm>
            <a:off x="7244954" y="3671888"/>
            <a:ext cx="2857500"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story</a:t>
            </a:r>
          </a:p>
        </p:txBody>
      </p:sp>
      <p:sp>
        <p:nvSpPr>
          <p:cNvPr id="11" name="Rectangle 3"/>
          <p:cNvSpPr>
            <a:spLocks noChangeArrowheads="1"/>
          </p:cNvSpPr>
          <p:nvPr/>
        </p:nvSpPr>
        <p:spPr bwMode="auto">
          <a:xfrm>
            <a:off x="5044679" y="4285060"/>
            <a:ext cx="2857500" cy="313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successful</a:t>
            </a:r>
          </a:p>
        </p:txBody>
      </p:sp>
      <p:sp>
        <p:nvSpPr>
          <p:cNvPr id="2" name="Rectangle 3"/>
          <p:cNvSpPr>
            <a:spLocks noChangeArrowheads="1"/>
          </p:cNvSpPr>
          <p:nvPr/>
        </p:nvSpPr>
        <p:spPr bwMode="auto">
          <a:xfrm>
            <a:off x="5941219" y="4500563"/>
            <a:ext cx="2857500"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pleasure</a:t>
            </a:r>
          </a:p>
        </p:txBody>
      </p:sp>
      <p:sp>
        <p:nvSpPr>
          <p:cNvPr id="3" name="Rectangle 3"/>
          <p:cNvSpPr>
            <a:spLocks noChangeArrowheads="1"/>
          </p:cNvSpPr>
          <p:nvPr/>
        </p:nvSpPr>
        <p:spPr bwMode="auto">
          <a:xfrm>
            <a:off x="5131594" y="4713685"/>
            <a:ext cx="28575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1600"/>
              <a:t>success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6" grpId="0"/>
      <p:bldP spid="7" grpId="0"/>
      <p:bldP spid="11" grpId="0"/>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一、根据句意、首字母或汉语提示填写单词。</a:t>
            </a:r>
          </a:p>
          <a:p>
            <a:pPr eaLnBrk="1" fontAlgn="auto" hangingPunct="1">
              <a:lnSpc>
                <a:spcPct val="150000"/>
              </a:lnSpc>
              <a:spcBef>
                <a:spcPts val="0"/>
              </a:spcBef>
              <a:spcAft>
                <a:spcPts val="0"/>
              </a:spcAft>
              <a:defRPr/>
            </a:pPr>
            <a:r>
              <a:rPr lang="en-US" altLang="zh-CN" sz="2500" b="0">
                <a:solidFill>
                  <a:schemeClr val="tx1"/>
                </a:solidFill>
              </a:rPr>
              <a:t>1</a:t>
            </a:r>
            <a:r>
              <a:rPr lang="zh-CN" altLang="en-US" sz="2500" b="0">
                <a:solidFill>
                  <a:schemeClr val="tx1"/>
                </a:solidFill>
              </a:rPr>
              <a:t>．</a:t>
            </a:r>
            <a:r>
              <a:rPr lang="en-US" altLang="zh-CN" sz="2500" b="0">
                <a:solidFill>
                  <a:schemeClr val="tx1"/>
                </a:solidFill>
              </a:rPr>
              <a:t>The boys like all kinds of ____________ (</a:t>
            </a:r>
            <a:r>
              <a:rPr lang="zh-CN" altLang="en-US" sz="2500" b="0">
                <a:solidFill>
                  <a:schemeClr val="tx1"/>
                </a:solidFill>
              </a:rPr>
              <a:t>活动</a:t>
            </a:r>
            <a:r>
              <a:rPr lang="en-US" altLang="zh-CN" sz="2500" b="0">
                <a:solidFill>
                  <a:schemeClr val="tx1"/>
                </a:solidFill>
              </a:rPr>
              <a:t>)</a:t>
            </a:r>
            <a:r>
              <a:rPr lang="zh-CN" altLang="en-US" sz="2500" b="0">
                <a:solidFill>
                  <a:schemeClr val="tx1"/>
                </a:solidFill>
              </a:rPr>
              <a:t>．</a:t>
            </a:r>
          </a:p>
          <a:p>
            <a:pPr eaLnBrk="1" fontAlgn="auto" hangingPunct="1">
              <a:lnSpc>
                <a:spcPct val="150000"/>
              </a:lnSpc>
              <a:spcBef>
                <a:spcPts val="0"/>
              </a:spcBef>
              <a:spcAft>
                <a:spcPts val="0"/>
              </a:spcAft>
              <a:defRPr/>
            </a:pPr>
            <a:r>
              <a:rPr lang="en-US" altLang="zh-CN" sz="2500" b="0">
                <a:solidFill>
                  <a:schemeClr val="tx1"/>
                </a:solidFill>
              </a:rPr>
              <a:t>2</a:t>
            </a:r>
            <a:r>
              <a:rPr lang="zh-CN" altLang="en-US" sz="2500" b="0">
                <a:solidFill>
                  <a:schemeClr val="tx1"/>
                </a:solidFill>
              </a:rPr>
              <a:t>．</a:t>
            </a:r>
            <a:r>
              <a:rPr lang="en-US" altLang="zh-CN" sz="2500" b="0">
                <a:solidFill>
                  <a:schemeClr val="tx1"/>
                </a:solidFill>
              </a:rPr>
              <a:t>Watching sports gave him great ____________ (</a:t>
            </a:r>
            <a:r>
              <a:rPr lang="zh-CN" altLang="en-US" sz="2500" b="0">
                <a:solidFill>
                  <a:schemeClr val="tx1"/>
                </a:solidFill>
              </a:rPr>
              <a:t>愉悦</a:t>
            </a:r>
            <a:r>
              <a:rPr lang="en-US" altLang="zh-CN" sz="2500" b="0">
                <a:solidFill>
                  <a:schemeClr val="tx1"/>
                </a:solidFill>
              </a:rPr>
              <a:t>)</a:t>
            </a:r>
            <a:r>
              <a:rPr lang="zh-CN" altLang="en-US" sz="2500" b="0">
                <a:solidFill>
                  <a:schemeClr val="tx1"/>
                </a:solidFill>
              </a:rPr>
              <a:t>．</a:t>
            </a:r>
          </a:p>
          <a:p>
            <a:pPr eaLnBrk="1" fontAlgn="auto" hangingPunct="1">
              <a:lnSpc>
                <a:spcPct val="150000"/>
              </a:lnSpc>
              <a:spcBef>
                <a:spcPts val="0"/>
              </a:spcBef>
              <a:spcAft>
                <a:spcPts val="0"/>
              </a:spcAft>
              <a:defRPr/>
            </a:pPr>
            <a:r>
              <a:rPr lang="en-US" altLang="zh-CN" sz="2500" b="0">
                <a:solidFill>
                  <a:schemeClr val="tx1"/>
                </a:solidFill>
              </a:rPr>
              <a:t>3</a:t>
            </a:r>
            <a:r>
              <a:rPr lang="zh-CN" altLang="en-US" sz="2500" b="0">
                <a:solidFill>
                  <a:schemeClr val="tx1"/>
                </a:solidFill>
              </a:rPr>
              <a:t>．</a:t>
            </a:r>
            <a:r>
              <a:rPr lang="en-US" altLang="zh-CN" sz="2500" b="0">
                <a:solidFill>
                  <a:schemeClr val="tx1"/>
                </a:solidFill>
              </a:rPr>
              <a:t>His mum has no ____________ (</a:t>
            </a:r>
            <a:r>
              <a:rPr lang="zh-CN" altLang="en-US" sz="2500" b="0">
                <a:solidFill>
                  <a:schemeClr val="tx1"/>
                </a:solidFill>
              </a:rPr>
              <a:t>兴趣</a:t>
            </a:r>
            <a:r>
              <a:rPr lang="en-US" altLang="zh-CN" sz="2500" b="0">
                <a:solidFill>
                  <a:schemeClr val="tx1"/>
                </a:solidFill>
              </a:rPr>
              <a:t>)in his hobbies.</a:t>
            </a:r>
          </a:p>
          <a:p>
            <a:pPr eaLnBrk="1" fontAlgn="auto" hangingPunct="1">
              <a:lnSpc>
                <a:spcPct val="150000"/>
              </a:lnSpc>
              <a:spcBef>
                <a:spcPts val="0"/>
              </a:spcBef>
              <a:spcAft>
                <a:spcPts val="0"/>
              </a:spcAft>
              <a:defRPr/>
            </a:pPr>
            <a:r>
              <a:rPr lang="en-US" altLang="zh-CN" sz="2500" b="0">
                <a:solidFill>
                  <a:schemeClr val="tx1"/>
                </a:solidFill>
              </a:rPr>
              <a:t>4</a:t>
            </a:r>
            <a:r>
              <a:rPr lang="zh-CN" altLang="en-US" sz="2500" b="0">
                <a:solidFill>
                  <a:schemeClr val="tx1"/>
                </a:solidFill>
              </a:rPr>
              <a:t>．</a:t>
            </a:r>
            <a:r>
              <a:rPr lang="en-US" altLang="zh-CN" sz="2500" b="0">
                <a:solidFill>
                  <a:schemeClr val="tx1"/>
                </a:solidFill>
              </a:rPr>
              <a:t>It's ____________ (</a:t>
            </a:r>
            <a:r>
              <a:rPr lang="zh-CN" altLang="en-US" sz="2500" b="0">
                <a:solidFill>
                  <a:schemeClr val="tx1"/>
                </a:solidFill>
              </a:rPr>
              <a:t>有用的</a:t>
            </a:r>
            <a:r>
              <a:rPr lang="en-US" altLang="zh-CN" sz="2500" b="0">
                <a:solidFill>
                  <a:schemeClr val="tx1"/>
                </a:solidFill>
              </a:rPr>
              <a:t>)to learn English well.</a:t>
            </a:r>
          </a:p>
          <a:p>
            <a:pPr eaLnBrk="1" fontAlgn="auto" hangingPunct="1">
              <a:lnSpc>
                <a:spcPct val="150000"/>
              </a:lnSpc>
              <a:spcBef>
                <a:spcPts val="0"/>
              </a:spcBef>
              <a:spcAft>
                <a:spcPts val="0"/>
              </a:spcAft>
              <a:defRPr/>
            </a:pPr>
            <a:r>
              <a:rPr lang="en-US" altLang="zh-CN" sz="2500" b="0">
                <a:solidFill>
                  <a:schemeClr val="tx1"/>
                </a:solidFill>
              </a:rPr>
              <a:t>5</a:t>
            </a:r>
            <a:r>
              <a:rPr lang="zh-CN" altLang="en-US" sz="2500" b="0">
                <a:solidFill>
                  <a:schemeClr val="tx1"/>
                </a:solidFill>
              </a:rPr>
              <a:t>．</a:t>
            </a:r>
            <a:r>
              <a:rPr lang="en-US" altLang="zh-CN" sz="2500" b="0">
                <a:solidFill>
                  <a:schemeClr val="tx1"/>
                </a:solidFill>
              </a:rPr>
              <a:t>He is a very nice p____________ to work with.</a:t>
            </a:r>
          </a:p>
        </p:txBody>
      </p:sp>
      <p:sp>
        <p:nvSpPr>
          <p:cNvPr id="5" name="Rectangle 3"/>
          <p:cNvSpPr>
            <a:spLocks noChangeArrowheads="1"/>
          </p:cNvSpPr>
          <p:nvPr/>
        </p:nvSpPr>
        <p:spPr bwMode="auto">
          <a:xfrm>
            <a:off x="4351735" y="1532335"/>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activities</a:t>
            </a:r>
          </a:p>
        </p:txBody>
      </p:sp>
      <p:sp>
        <p:nvSpPr>
          <p:cNvPr id="30724"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a:solidFill>
                  <a:schemeClr val="bg1"/>
                </a:solidFill>
                <a:latin typeface="微软雅黑" panose="020B0503020204020204" pitchFamily="34" charset="-122"/>
                <a:ea typeface="微软雅黑" panose="020B0503020204020204" pitchFamily="34" charset="-122"/>
              </a:rPr>
              <a:t>巩 固 提 升</a:t>
            </a:r>
          </a:p>
        </p:txBody>
      </p:sp>
      <p:sp>
        <p:nvSpPr>
          <p:cNvPr id="6" name="Rectangle 3"/>
          <p:cNvSpPr>
            <a:spLocks noChangeArrowheads="1"/>
          </p:cNvSpPr>
          <p:nvPr/>
        </p:nvSpPr>
        <p:spPr bwMode="auto">
          <a:xfrm>
            <a:off x="5366147" y="2115741"/>
            <a:ext cx="2856309"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pleasure</a:t>
            </a:r>
          </a:p>
        </p:txBody>
      </p:sp>
      <p:sp>
        <p:nvSpPr>
          <p:cNvPr id="8" name="Rectangle 3"/>
          <p:cNvSpPr>
            <a:spLocks noChangeArrowheads="1"/>
          </p:cNvSpPr>
          <p:nvPr/>
        </p:nvSpPr>
        <p:spPr bwMode="auto">
          <a:xfrm>
            <a:off x="3420666" y="26884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interest</a:t>
            </a:r>
          </a:p>
        </p:txBody>
      </p:sp>
      <p:sp>
        <p:nvSpPr>
          <p:cNvPr id="9" name="Rectangle 3"/>
          <p:cNvSpPr>
            <a:spLocks noChangeArrowheads="1"/>
          </p:cNvSpPr>
          <p:nvPr/>
        </p:nvSpPr>
        <p:spPr bwMode="auto">
          <a:xfrm>
            <a:off x="1602581" y="32599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useful</a:t>
            </a:r>
          </a:p>
        </p:txBody>
      </p:sp>
      <p:sp>
        <p:nvSpPr>
          <p:cNvPr id="10" name="Rectangle 3"/>
          <p:cNvSpPr>
            <a:spLocks noChangeArrowheads="1"/>
          </p:cNvSpPr>
          <p:nvPr/>
        </p:nvSpPr>
        <p:spPr bwMode="auto">
          <a:xfrm>
            <a:off x="3081338" y="38314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erson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6</a:t>
            </a:r>
            <a:r>
              <a:rPr lang="zh-CN" altLang="en-US" sz="2500" b="0">
                <a:solidFill>
                  <a:schemeClr val="tx1"/>
                </a:solidFill>
              </a:rPr>
              <a:t>．</a:t>
            </a:r>
            <a:r>
              <a:rPr lang="en-US" altLang="zh-CN" sz="2500" b="0">
                <a:solidFill>
                  <a:schemeClr val="tx1"/>
                </a:solidFill>
              </a:rPr>
              <a:t>The workers are learning a new s____________ in the factory.</a:t>
            </a:r>
          </a:p>
          <a:p>
            <a:pPr eaLnBrk="1" fontAlgn="auto" hangingPunct="1">
              <a:lnSpc>
                <a:spcPct val="150000"/>
              </a:lnSpc>
              <a:spcBef>
                <a:spcPts val="0"/>
              </a:spcBef>
              <a:spcAft>
                <a:spcPts val="0"/>
              </a:spcAft>
              <a:defRPr/>
            </a:pPr>
            <a:r>
              <a:rPr lang="en-US" altLang="zh-CN" sz="2500" b="0">
                <a:solidFill>
                  <a:schemeClr val="tx1"/>
                </a:solidFill>
              </a:rPr>
              <a:t>7</a:t>
            </a:r>
            <a:r>
              <a:rPr lang="zh-CN" altLang="en-US" sz="2500" b="0">
                <a:solidFill>
                  <a:schemeClr val="tx1"/>
                </a:solidFill>
              </a:rPr>
              <a:t>．</a:t>
            </a:r>
            <a:r>
              <a:rPr lang="en-US" altLang="zh-CN" sz="2500" b="0">
                <a:solidFill>
                  <a:schemeClr val="tx1"/>
                </a:solidFill>
              </a:rPr>
              <a:t>It takes hard work to achieve s____________.</a:t>
            </a:r>
          </a:p>
          <a:p>
            <a:pPr eaLnBrk="1" fontAlgn="auto" hangingPunct="1">
              <a:lnSpc>
                <a:spcPct val="150000"/>
              </a:lnSpc>
              <a:spcBef>
                <a:spcPts val="0"/>
              </a:spcBef>
              <a:spcAft>
                <a:spcPts val="0"/>
              </a:spcAft>
              <a:defRPr/>
            </a:pPr>
            <a:r>
              <a:rPr lang="en-US" altLang="zh-CN" sz="2500" b="0">
                <a:solidFill>
                  <a:schemeClr val="tx1"/>
                </a:solidFill>
              </a:rPr>
              <a:t>8</a:t>
            </a:r>
            <a:r>
              <a:rPr lang="zh-CN" altLang="en-US" sz="2500" b="0">
                <a:solidFill>
                  <a:schemeClr val="tx1"/>
                </a:solidFill>
              </a:rPr>
              <a:t>．</a:t>
            </a:r>
            <a:r>
              <a:rPr lang="en-US" altLang="zh-CN" sz="2500" b="0">
                <a:solidFill>
                  <a:schemeClr val="tx1"/>
                </a:solidFill>
              </a:rPr>
              <a:t>The dress is eighty p____________.It's too expensive.</a:t>
            </a:r>
          </a:p>
          <a:p>
            <a:pPr eaLnBrk="1" fontAlgn="auto" hangingPunct="1">
              <a:lnSpc>
                <a:spcPct val="150000"/>
              </a:lnSpc>
              <a:spcBef>
                <a:spcPts val="0"/>
              </a:spcBef>
              <a:spcAft>
                <a:spcPts val="0"/>
              </a:spcAft>
              <a:defRPr/>
            </a:pPr>
            <a:r>
              <a:rPr lang="en-US" altLang="zh-CN" sz="2500" b="0">
                <a:solidFill>
                  <a:schemeClr val="tx1"/>
                </a:solidFill>
              </a:rPr>
              <a:t>9</a:t>
            </a:r>
            <a:r>
              <a:rPr lang="zh-CN" altLang="en-US" sz="2500" b="0">
                <a:solidFill>
                  <a:schemeClr val="tx1"/>
                </a:solidFill>
              </a:rPr>
              <a:t>．</a:t>
            </a:r>
            <a:r>
              <a:rPr lang="en-US" altLang="zh-CN" sz="2500" b="0">
                <a:solidFill>
                  <a:schemeClr val="tx1"/>
                </a:solidFill>
              </a:rPr>
              <a:t>People were swimming and s____________ in the sea at that time.</a:t>
            </a:r>
          </a:p>
          <a:p>
            <a:pPr eaLnBrk="1" fontAlgn="auto" hangingPunct="1">
              <a:lnSpc>
                <a:spcPct val="150000"/>
              </a:lnSpc>
              <a:spcBef>
                <a:spcPts val="0"/>
              </a:spcBef>
              <a:spcAft>
                <a:spcPts val="0"/>
              </a:spcAft>
              <a:defRPr/>
            </a:pPr>
            <a:r>
              <a:rPr lang="en-US" altLang="zh-CN" sz="2500" b="0">
                <a:solidFill>
                  <a:schemeClr val="tx1"/>
                </a:solidFill>
              </a:rPr>
              <a:t>10</a:t>
            </a:r>
            <a:r>
              <a:rPr lang="zh-CN" altLang="en-US" sz="2500" b="0">
                <a:solidFill>
                  <a:schemeClr val="tx1"/>
                </a:solidFill>
              </a:rPr>
              <a:t>．</a:t>
            </a:r>
            <a:r>
              <a:rPr lang="en-US" altLang="zh-CN" sz="2500" b="0">
                <a:solidFill>
                  <a:schemeClr val="tx1"/>
                </a:solidFill>
              </a:rPr>
              <a:t>Kate's exam r____________ were excellent last week.</a:t>
            </a:r>
          </a:p>
        </p:txBody>
      </p:sp>
      <p:sp>
        <p:nvSpPr>
          <p:cNvPr id="5" name="Rectangle 3"/>
          <p:cNvSpPr>
            <a:spLocks noChangeArrowheads="1"/>
          </p:cNvSpPr>
          <p:nvPr/>
        </p:nvSpPr>
        <p:spPr bwMode="auto">
          <a:xfrm>
            <a:off x="5020866" y="97393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kill</a:t>
            </a:r>
          </a:p>
        </p:txBody>
      </p:sp>
      <p:sp>
        <p:nvSpPr>
          <p:cNvPr id="4" name="Rectangle 3"/>
          <p:cNvSpPr>
            <a:spLocks noChangeArrowheads="1"/>
          </p:cNvSpPr>
          <p:nvPr/>
        </p:nvSpPr>
        <p:spPr bwMode="auto">
          <a:xfrm>
            <a:off x="4686300" y="154305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uccess</a:t>
            </a:r>
          </a:p>
        </p:txBody>
      </p:sp>
      <p:sp>
        <p:nvSpPr>
          <p:cNvPr id="6" name="Rectangle 3"/>
          <p:cNvSpPr>
            <a:spLocks noChangeArrowheads="1"/>
          </p:cNvSpPr>
          <p:nvPr/>
        </p:nvSpPr>
        <p:spPr bwMode="auto">
          <a:xfrm>
            <a:off x="3429000" y="2113360"/>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ounds</a:t>
            </a:r>
          </a:p>
        </p:txBody>
      </p:sp>
      <p:sp>
        <p:nvSpPr>
          <p:cNvPr id="8" name="Rectangle 3"/>
          <p:cNvSpPr>
            <a:spLocks noChangeArrowheads="1"/>
          </p:cNvSpPr>
          <p:nvPr/>
        </p:nvSpPr>
        <p:spPr bwMode="auto">
          <a:xfrm>
            <a:off x="4457700" y="268605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ailing</a:t>
            </a:r>
          </a:p>
        </p:txBody>
      </p:sp>
      <p:sp>
        <p:nvSpPr>
          <p:cNvPr id="2" name="Rectangle 3"/>
          <p:cNvSpPr>
            <a:spLocks noChangeArrowheads="1"/>
          </p:cNvSpPr>
          <p:nvPr/>
        </p:nvSpPr>
        <p:spPr bwMode="auto">
          <a:xfrm>
            <a:off x="2628900" y="3827860"/>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esults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30"/>
          <p:cNvSpPr>
            <a:spLocks noChangeArrowheads="1"/>
          </p:cNvSpPr>
          <p:nvPr/>
        </p:nvSpPr>
        <p:spPr bwMode="auto">
          <a:xfrm>
            <a:off x="191691" y="21145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人 </a:t>
            </a:r>
            <a:r>
              <a:rPr lang="en-US" altLang="zh-CN" sz="2500" b="0" dirty="0">
                <a:solidFill>
                  <a:schemeClr val="tx1"/>
                </a:solidFill>
              </a:rPr>
              <a:t>____________                   2.</a:t>
            </a:r>
            <a:r>
              <a:rPr lang="zh-CN" altLang="en-US" sz="2500" b="0" dirty="0">
                <a:solidFill>
                  <a:schemeClr val="tx1"/>
                </a:solidFill>
              </a:rPr>
              <a:t>兴趣；爱好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技能；技艺 </a:t>
            </a:r>
            <a:r>
              <a:rPr lang="en-US" altLang="zh-CN" sz="2500" b="0" dirty="0">
                <a:solidFill>
                  <a:schemeClr val="tx1"/>
                </a:solidFill>
              </a:rPr>
              <a:t>____________  4</a:t>
            </a:r>
            <a:r>
              <a:rPr lang="zh-CN" altLang="en-US" sz="2500" b="0" dirty="0">
                <a:solidFill>
                  <a:schemeClr val="tx1"/>
                </a:solidFill>
              </a:rPr>
              <a:t>．活动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5.</a:t>
            </a:r>
            <a:r>
              <a:rPr lang="zh-CN" altLang="en-US" sz="2500" b="0" dirty="0">
                <a:solidFill>
                  <a:schemeClr val="tx1"/>
                </a:solidFill>
              </a:rPr>
              <a:t>愉悦；快乐 </a:t>
            </a:r>
            <a:r>
              <a:rPr lang="en-US" altLang="zh-CN" sz="2500" b="0" dirty="0">
                <a:solidFill>
                  <a:schemeClr val="tx1"/>
                </a:solidFill>
              </a:rPr>
              <a:t>____________  6.</a:t>
            </a:r>
            <a:r>
              <a:rPr lang="zh-CN" altLang="en-US" sz="2500" b="0" dirty="0">
                <a:solidFill>
                  <a:schemeClr val="tx1"/>
                </a:solidFill>
              </a:rPr>
              <a:t>成功；成就 </a:t>
            </a:r>
            <a:r>
              <a:rPr lang="en-US" altLang="zh-CN" sz="2500" b="0" dirty="0">
                <a:solidFill>
                  <a:schemeClr val="tx1"/>
                </a:solidFill>
              </a:rPr>
              <a:t>____________</a:t>
            </a:r>
            <a:endParaRPr lang="zh-CN" altLang="en-US" sz="2500" b="0" dirty="0">
              <a:solidFill>
                <a:schemeClr val="tx1"/>
              </a:solidFill>
            </a:endParaRPr>
          </a:p>
          <a:p>
            <a:pPr eaLnBrk="1" fontAlgn="auto" hangingPunct="1">
              <a:lnSpc>
                <a:spcPct val="150000"/>
              </a:lnSpc>
              <a:spcBef>
                <a:spcPts val="0"/>
              </a:spcBef>
              <a:spcAft>
                <a:spcPts val="0"/>
              </a:spcAft>
              <a:defRPr/>
            </a:pPr>
            <a:r>
              <a:rPr lang="en-US" altLang="zh-CN" sz="2500" b="0" dirty="0">
                <a:solidFill>
                  <a:schemeClr val="tx1"/>
                </a:solidFill>
              </a:rPr>
              <a:t>7</a:t>
            </a:r>
            <a:r>
              <a:rPr lang="zh-CN" altLang="en-US" sz="2500" b="0" dirty="0">
                <a:solidFill>
                  <a:schemeClr val="tx1"/>
                </a:solidFill>
              </a:rPr>
              <a:t>．航海；航行 </a:t>
            </a:r>
            <a:r>
              <a:rPr lang="en-US" altLang="zh-CN" sz="2500" b="0" dirty="0">
                <a:solidFill>
                  <a:schemeClr val="tx1"/>
                </a:solidFill>
              </a:rPr>
              <a:t>____________             </a:t>
            </a:r>
          </a:p>
          <a:p>
            <a:pPr eaLnBrk="1" fontAlgn="auto" hangingPunct="1">
              <a:lnSpc>
                <a:spcPct val="150000"/>
              </a:lnSpc>
              <a:spcBef>
                <a:spcPts val="0"/>
              </a:spcBef>
              <a:spcAft>
                <a:spcPts val="0"/>
              </a:spcAft>
              <a:defRPr/>
            </a:pPr>
            <a:r>
              <a:rPr lang="en-US" altLang="zh-CN" sz="2500" b="0" dirty="0">
                <a:solidFill>
                  <a:schemeClr val="tx1"/>
                </a:solidFill>
              </a:rPr>
              <a:t>8.</a:t>
            </a:r>
            <a:r>
              <a:rPr lang="zh-CN" altLang="en-US" sz="2500" b="0" dirty="0">
                <a:solidFill>
                  <a:schemeClr val="tx1"/>
                </a:solidFill>
              </a:rPr>
              <a:t>结果；后果 </a:t>
            </a:r>
            <a:r>
              <a:rPr lang="en-US" altLang="zh-CN" sz="2500" b="0" dirty="0">
                <a:solidFill>
                  <a:schemeClr val="tx1"/>
                </a:solidFill>
              </a:rPr>
              <a:t>____________ </a:t>
            </a:r>
            <a:endParaRPr lang="zh-CN" altLang="en-US" sz="2500" b="0" dirty="0">
              <a:solidFill>
                <a:schemeClr val="tx1"/>
              </a:solidFill>
            </a:endParaRPr>
          </a:p>
        </p:txBody>
      </p:sp>
      <p:sp>
        <p:nvSpPr>
          <p:cNvPr id="3" name="矩形 30"/>
          <p:cNvSpPr>
            <a:spLocks noChangeArrowheads="1"/>
          </p:cNvSpPr>
          <p:nvPr/>
        </p:nvSpPr>
        <p:spPr bwMode="auto">
          <a:xfrm>
            <a:off x="229791" y="857250"/>
            <a:ext cx="845700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一、必背单词</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请在课文中找出下列单词</a:t>
            </a:r>
            <a:r>
              <a:rPr lang="en-US" altLang="zh-CN" sz="1400" kern="100" dirty="0">
                <a:latin typeface="宋体" panose="02010600030101010101" pitchFamily="2" charset="-122"/>
                <a:ea typeface="+mn-ea"/>
                <a:cs typeface="Times New Roman" panose="02020603050405020304"/>
              </a:rPr>
              <a:t>)</a:t>
            </a:r>
            <a:endParaRPr lang="zh-CN" altLang="en-US" sz="1900" kern="100" dirty="0">
              <a:latin typeface="Calibri" panose="020F0502020204030204"/>
              <a:ea typeface="+mn-ea"/>
              <a:cs typeface="Times New Roman" panose="02020603050405020304"/>
            </a:endParaRPr>
          </a:p>
        </p:txBody>
      </p:sp>
      <p:sp>
        <p:nvSpPr>
          <p:cNvPr id="5" name="Rectangle 3"/>
          <p:cNvSpPr>
            <a:spLocks noChangeArrowheads="1"/>
          </p:cNvSpPr>
          <p:nvPr/>
        </p:nvSpPr>
        <p:spPr bwMode="auto">
          <a:xfrm>
            <a:off x="1029891" y="2228851"/>
            <a:ext cx="28563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person   </a:t>
            </a:r>
          </a:p>
        </p:txBody>
      </p:sp>
      <p:sp>
        <p:nvSpPr>
          <p:cNvPr id="6" name="Rectangle 3"/>
          <p:cNvSpPr>
            <a:spLocks noChangeArrowheads="1"/>
          </p:cNvSpPr>
          <p:nvPr/>
        </p:nvSpPr>
        <p:spPr bwMode="auto">
          <a:xfrm>
            <a:off x="6286500" y="2228851"/>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interest   </a:t>
            </a:r>
          </a:p>
        </p:txBody>
      </p:sp>
      <p:sp>
        <p:nvSpPr>
          <p:cNvPr id="8" name="圆角矩形 7"/>
          <p:cNvSpPr/>
          <p:nvPr/>
        </p:nvSpPr>
        <p:spPr>
          <a:xfrm>
            <a:off x="2969419" y="400051"/>
            <a:ext cx="3317081" cy="422672"/>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362585" eaLnBrk="1" fontAlgn="auto" hangingPunct="1">
              <a:spcBef>
                <a:spcPts val="0"/>
              </a:spcBef>
              <a:spcAft>
                <a:spcPts val="0"/>
              </a:spcAft>
              <a:defRPr/>
            </a:pPr>
            <a:r>
              <a:rPr lang="zh-CN" altLang="en-US" sz="1400" dirty="0">
                <a:solidFill>
                  <a:srgbClr val="FFFFFF"/>
                </a:solidFill>
                <a:latin typeface="Arial" panose="020B0604020202020204" pitchFamily="34" charset="0"/>
                <a:ea typeface="微软雅黑" panose="020B0503020204020204" pitchFamily="34" charset="-122"/>
              </a:rPr>
              <a:t>课 前 预 习 </a:t>
            </a:r>
          </a:p>
        </p:txBody>
      </p:sp>
      <p:sp>
        <p:nvSpPr>
          <p:cNvPr id="9" name="Rectangle 3"/>
          <p:cNvSpPr>
            <a:spLocks noChangeArrowheads="1"/>
          </p:cNvSpPr>
          <p:nvPr/>
        </p:nvSpPr>
        <p:spPr bwMode="auto">
          <a:xfrm>
            <a:off x="2400300" y="280154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skill    </a:t>
            </a:r>
          </a:p>
        </p:txBody>
      </p:sp>
      <p:sp>
        <p:nvSpPr>
          <p:cNvPr id="10" name="Rectangle 3"/>
          <p:cNvSpPr>
            <a:spLocks noChangeArrowheads="1"/>
          </p:cNvSpPr>
          <p:nvPr/>
        </p:nvSpPr>
        <p:spPr bwMode="auto">
          <a:xfrm>
            <a:off x="5599510" y="2801542"/>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 activity  </a:t>
            </a:r>
          </a:p>
        </p:txBody>
      </p:sp>
      <p:sp>
        <p:nvSpPr>
          <p:cNvPr id="11" name="矩形 30"/>
          <p:cNvSpPr>
            <a:spLocks noChangeArrowheads="1"/>
          </p:cNvSpPr>
          <p:nvPr/>
        </p:nvSpPr>
        <p:spPr bwMode="auto">
          <a:xfrm>
            <a:off x="229791" y="1535907"/>
            <a:ext cx="1484709" cy="289322"/>
          </a:xfrm>
          <a:prstGeom prst="rect">
            <a:avLst/>
          </a:prstGeom>
          <a:noFill/>
          <a:ln w="9525">
            <a:noFill/>
            <a:miter lim="800000"/>
          </a:ln>
        </p:spPr>
        <p:txBody>
          <a:bodyPr lIns="68580" tIns="34290" rIns="68580" bIns="34290">
            <a:spAutoFit/>
          </a:bodyPr>
          <a:lstStyle/>
          <a:p>
            <a:pPr algn="just" eaLnBrk="1" fontAlgn="auto" hangingPunct="1">
              <a:spcBef>
                <a:spcPts val="0"/>
              </a:spcBef>
              <a:spcAft>
                <a:spcPts val="0"/>
              </a:spcAft>
              <a:defRPr/>
            </a:pPr>
            <a:r>
              <a:rPr lang="zh-CN" altLang="en-US" sz="1400" kern="100" dirty="0">
                <a:latin typeface="Times New Roman" panose="02020603050405020304"/>
                <a:ea typeface="+mn-ea"/>
              </a:rPr>
              <a:t>名词</a:t>
            </a:r>
          </a:p>
        </p:txBody>
      </p:sp>
      <p:sp>
        <p:nvSpPr>
          <p:cNvPr id="12" name="Rectangle 3"/>
          <p:cNvSpPr>
            <a:spLocks noChangeArrowheads="1"/>
          </p:cNvSpPr>
          <p:nvPr/>
        </p:nvSpPr>
        <p:spPr bwMode="auto">
          <a:xfrm>
            <a:off x="2520554" y="3367088"/>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pleasure  </a:t>
            </a:r>
          </a:p>
        </p:txBody>
      </p:sp>
      <p:sp>
        <p:nvSpPr>
          <p:cNvPr id="13" name="Rectangle 3"/>
          <p:cNvSpPr>
            <a:spLocks noChangeArrowheads="1"/>
          </p:cNvSpPr>
          <p:nvPr/>
        </p:nvSpPr>
        <p:spPr bwMode="auto">
          <a:xfrm>
            <a:off x="6400800" y="3367088"/>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 success  </a:t>
            </a:r>
          </a:p>
        </p:txBody>
      </p:sp>
      <p:sp>
        <p:nvSpPr>
          <p:cNvPr id="14" name="Rectangle 3"/>
          <p:cNvSpPr>
            <a:spLocks noChangeArrowheads="1"/>
          </p:cNvSpPr>
          <p:nvPr/>
        </p:nvSpPr>
        <p:spPr bwMode="auto">
          <a:xfrm>
            <a:off x="2641997" y="3939779"/>
            <a:ext cx="28575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sailing    </a:t>
            </a:r>
          </a:p>
        </p:txBody>
      </p:sp>
      <p:sp>
        <p:nvSpPr>
          <p:cNvPr id="15" name="Rectangle 3"/>
          <p:cNvSpPr>
            <a:spLocks noChangeArrowheads="1"/>
          </p:cNvSpPr>
          <p:nvPr/>
        </p:nvSpPr>
        <p:spPr bwMode="auto">
          <a:xfrm>
            <a:off x="2514600" y="4516041"/>
            <a:ext cx="28575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 result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2" grpId="0"/>
      <p:bldP spid="13" grpId="0"/>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二、单项填空。</a:t>
            </a:r>
          </a:p>
          <a:p>
            <a:pPr eaLnBrk="1" fontAlgn="auto" hangingPunct="1">
              <a:lnSpc>
                <a:spcPct val="150000"/>
              </a:lnSpc>
              <a:spcBef>
                <a:spcPts val="0"/>
              </a:spcBef>
              <a:spcAft>
                <a:spcPts val="0"/>
              </a:spcAft>
              <a:defRPr/>
            </a:pPr>
            <a:r>
              <a:rPr lang="en-US" altLang="zh-CN" sz="2500" b="0">
                <a:solidFill>
                  <a:schemeClr val="tx1"/>
                </a:solidFill>
              </a:rPr>
              <a:t>(      )1.—Would you like to help me with my English</a:t>
            </a:r>
            <a:r>
              <a:rPr lang="zh-CN" altLang="en-US" sz="2500" b="0">
                <a:solidFill>
                  <a:schemeClr val="tx1"/>
                </a:solidFill>
              </a:rPr>
              <a:t>？</a:t>
            </a:r>
            <a:endParaRPr lang="en-US" altLang="zh-CN" sz="2500" b="0">
              <a:solidFill>
                <a:schemeClr val="tx1"/>
              </a:solidFill>
            </a:endParaRPr>
          </a:p>
          <a:p>
            <a:pPr eaLnBrk="1" fontAlgn="auto" hangingPunct="1">
              <a:lnSpc>
                <a:spcPct val="150000"/>
              </a:lnSpc>
              <a:spcBef>
                <a:spcPts val="0"/>
              </a:spcBef>
              <a:spcAft>
                <a:spcPts val="0"/>
              </a:spcAft>
              <a:defRPr/>
            </a:pPr>
            <a:r>
              <a:rPr lang="zh-CN" altLang="en-US" sz="2500" b="0">
                <a:solidFill>
                  <a:schemeClr val="tx1"/>
                </a:solidFill>
              </a:rPr>
              <a:t> </a:t>
            </a:r>
            <a:r>
              <a:rPr lang="en-US" altLang="zh-CN" sz="2500" b="0">
                <a:solidFill>
                  <a:schemeClr val="tx1"/>
                </a:solidFill>
              </a:rPr>
              <a:t>—________.</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Never mind      B</a:t>
            </a:r>
            <a:r>
              <a:rPr lang="zh-CN" altLang="en-US" sz="2500" b="0">
                <a:solidFill>
                  <a:schemeClr val="tx1"/>
                </a:solidFill>
              </a:rPr>
              <a:t>．</a:t>
            </a:r>
            <a:r>
              <a:rPr lang="en-US" altLang="zh-CN" sz="2500" b="0">
                <a:solidFill>
                  <a:schemeClr val="tx1"/>
                </a:solidFill>
              </a:rPr>
              <a:t>It doesn't matter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With pleasure   D</a:t>
            </a:r>
            <a:r>
              <a:rPr lang="zh-CN" altLang="en-US" sz="2500" b="0">
                <a:solidFill>
                  <a:schemeClr val="tx1"/>
                </a:solidFill>
              </a:rPr>
              <a:t>．</a:t>
            </a:r>
            <a:r>
              <a:rPr lang="en-US" altLang="zh-CN" sz="2500" b="0">
                <a:solidFill>
                  <a:schemeClr val="tx1"/>
                </a:solidFill>
              </a:rPr>
              <a:t>Don't mention it</a:t>
            </a:r>
          </a:p>
        </p:txBody>
      </p:sp>
      <p:sp>
        <p:nvSpPr>
          <p:cNvPr id="5" name="Rectangle 3"/>
          <p:cNvSpPr>
            <a:spLocks noChangeArrowheads="1"/>
          </p:cNvSpPr>
          <p:nvPr/>
        </p:nvSpPr>
        <p:spPr bwMode="auto">
          <a:xfrm>
            <a:off x="457200" y="1541860"/>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)2.Every day I spend two hours ________ my homework.</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finish doing      B</a:t>
            </a:r>
            <a:r>
              <a:rPr lang="zh-CN" altLang="en-US" sz="2500" b="0">
                <a:solidFill>
                  <a:schemeClr val="tx1"/>
                </a:solidFill>
              </a:rPr>
              <a:t>．</a:t>
            </a:r>
            <a:r>
              <a:rPr lang="en-US" altLang="zh-CN" sz="2500" b="0">
                <a:solidFill>
                  <a:schemeClr val="tx1"/>
                </a:solidFill>
              </a:rPr>
              <a:t>finishing to do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to finish to do   D</a:t>
            </a:r>
            <a:r>
              <a:rPr lang="zh-CN" altLang="en-US" sz="2500" b="0">
                <a:solidFill>
                  <a:schemeClr val="tx1"/>
                </a:solidFill>
              </a:rPr>
              <a:t>．</a:t>
            </a:r>
            <a:r>
              <a:rPr lang="en-US" altLang="zh-CN" sz="2500" b="0">
                <a:solidFill>
                  <a:schemeClr val="tx1"/>
                </a:solidFill>
              </a:rPr>
              <a:t>finishing doing</a:t>
            </a:r>
          </a:p>
          <a:p>
            <a:pPr eaLnBrk="1" fontAlgn="auto" hangingPunct="1">
              <a:lnSpc>
                <a:spcPct val="150000"/>
              </a:lnSpc>
              <a:spcBef>
                <a:spcPts val="0"/>
              </a:spcBef>
              <a:spcAft>
                <a:spcPts val="0"/>
              </a:spcAft>
              <a:defRPr/>
            </a:pPr>
            <a:r>
              <a:rPr lang="en-US" altLang="zh-CN" sz="2500" b="0">
                <a:solidFill>
                  <a:schemeClr val="tx1"/>
                </a:solidFill>
              </a:rPr>
              <a:t>(      )3.Daming's hobby is ________ tickets.He has collected them for two years.</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collects   B</a:t>
            </a:r>
            <a:r>
              <a:rPr lang="zh-CN" altLang="en-US" sz="2500" b="0">
                <a:solidFill>
                  <a:schemeClr val="tx1"/>
                </a:solidFill>
              </a:rPr>
              <a:t>．</a:t>
            </a:r>
            <a:r>
              <a:rPr lang="en-US" altLang="zh-CN" sz="2500" b="0">
                <a:solidFill>
                  <a:schemeClr val="tx1"/>
                </a:solidFill>
              </a:rPr>
              <a:t>collected   C</a:t>
            </a:r>
            <a:r>
              <a:rPr lang="zh-CN" altLang="en-US" sz="2500" b="0">
                <a:solidFill>
                  <a:schemeClr val="tx1"/>
                </a:solidFill>
              </a:rPr>
              <a:t>．</a:t>
            </a:r>
            <a:r>
              <a:rPr lang="en-US" altLang="zh-CN" sz="2500" b="0">
                <a:solidFill>
                  <a:schemeClr val="tx1"/>
                </a:solidFill>
              </a:rPr>
              <a:t>will collect   D</a:t>
            </a:r>
            <a:r>
              <a:rPr lang="zh-CN" altLang="en-US" sz="2500" b="0">
                <a:solidFill>
                  <a:schemeClr val="tx1"/>
                </a:solidFill>
              </a:rPr>
              <a:t>．</a:t>
            </a:r>
            <a:r>
              <a:rPr lang="en-US" altLang="zh-CN" sz="2500" b="0">
                <a:solidFill>
                  <a:schemeClr val="tx1"/>
                </a:solidFill>
              </a:rPr>
              <a:t>collecting</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
        <p:nvSpPr>
          <p:cNvPr id="4" name="Rectangle 3"/>
          <p:cNvSpPr>
            <a:spLocks noChangeArrowheads="1"/>
          </p:cNvSpPr>
          <p:nvPr/>
        </p:nvSpPr>
        <p:spPr bwMode="auto">
          <a:xfrm>
            <a:off x="457200" y="2794397"/>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30"/>
          <p:cNvSpPr>
            <a:spLocks noChangeArrowheads="1"/>
          </p:cNvSpPr>
          <p:nvPr/>
        </p:nvSpPr>
        <p:spPr bwMode="auto">
          <a:xfrm>
            <a:off x="191691" y="857251"/>
            <a:ext cx="8722519"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)4.The boss makes him ________ twelve hours a day.</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working   B</a:t>
            </a:r>
            <a:r>
              <a:rPr lang="zh-CN" altLang="en-US" sz="2500" b="0">
                <a:solidFill>
                  <a:schemeClr val="tx1"/>
                </a:solidFill>
              </a:rPr>
              <a:t>．</a:t>
            </a:r>
            <a:r>
              <a:rPr lang="en-US" altLang="zh-CN" sz="2500" b="0">
                <a:solidFill>
                  <a:schemeClr val="tx1"/>
                </a:solidFill>
              </a:rPr>
              <a:t>work           C</a:t>
            </a:r>
            <a:r>
              <a:rPr lang="zh-CN" altLang="en-US" sz="2500" b="0">
                <a:solidFill>
                  <a:schemeClr val="tx1"/>
                </a:solidFill>
              </a:rPr>
              <a:t>．</a:t>
            </a:r>
            <a:r>
              <a:rPr lang="en-US" altLang="zh-CN" sz="2500" b="0">
                <a:solidFill>
                  <a:schemeClr val="tx1"/>
                </a:solidFill>
              </a:rPr>
              <a:t>worked     D</a:t>
            </a:r>
            <a:r>
              <a:rPr lang="zh-CN" altLang="en-US" sz="2500" b="0">
                <a:solidFill>
                  <a:schemeClr val="tx1"/>
                </a:solidFill>
              </a:rPr>
              <a:t>．</a:t>
            </a:r>
            <a:r>
              <a:rPr lang="en-US" altLang="zh-CN" sz="2500" b="0">
                <a:solidFill>
                  <a:schemeClr val="tx1"/>
                </a:solidFill>
              </a:rPr>
              <a:t>works</a:t>
            </a:r>
          </a:p>
          <a:p>
            <a:pPr eaLnBrk="1" fontAlgn="auto" hangingPunct="1">
              <a:lnSpc>
                <a:spcPct val="150000"/>
              </a:lnSpc>
              <a:spcBef>
                <a:spcPts val="0"/>
              </a:spcBef>
              <a:spcAft>
                <a:spcPts val="0"/>
              </a:spcAft>
              <a:defRPr/>
            </a:pPr>
            <a:r>
              <a:rPr lang="en-US" altLang="zh-CN" sz="2500" b="0">
                <a:solidFill>
                  <a:schemeClr val="tx1"/>
                </a:solidFill>
              </a:rPr>
              <a:t>(      )5.Mr Green wrote a book.It ________ last month.</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took out   B</a:t>
            </a:r>
            <a:r>
              <a:rPr lang="zh-CN" altLang="en-US" sz="2500" b="0">
                <a:solidFill>
                  <a:schemeClr val="tx1"/>
                </a:solidFill>
              </a:rPr>
              <a:t>．</a:t>
            </a:r>
            <a:r>
              <a:rPr lang="en-US" altLang="zh-CN" sz="2500" b="0">
                <a:solidFill>
                  <a:schemeClr val="tx1"/>
                </a:solidFill>
              </a:rPr>
              <a:t>turned out   C</a:t>
            </a:r>
            <a:r>
              <a:rPr lang="zh-CN" altLang="en-US" sz="2500" b="0">
                <a:solidFill>
                  <a:schemeClr val="tx1"/>
                </a:solidFill>
              </a:rPr>
              <a:t>．</a:t>
            </a:r>
            <a:r>
              <a:rPr lang="en-US" altLang="zh-CN" sz="2500" b="0">
                <a:solidFill>
                  <a:schemeClr val="tx1"/>
                </a:solidFill>
              </a:rPr>
              <a:t>came out   D</a:t>
            </a:r>
            <a:r>
              <a:rPr lang="zh-CN" altLang="en-US" sz="2500" b="0">
                <a:solidFill>
                  <a:schemeClr val="tx1"/>
                </a:solidFill>
              </a:rPr>
              <a:t>．</a:t>
            </a:r>
            <a:r>
              <a:rPr lang="en-US" altLang="zh-CN" sz="2500" b="0">
                <a:solidFill>
                  <a:schemeClr val="tx1"/>
                </a:solidFill>
              </a:rPr>
              <a:t>went out</a:t>
            </a:r>
          </a:p>
          <a:p>
            <a:pPr eaLnBrk="1" fontAlgn="auto" hangingPunct="1">
              <a:lnSpc>
                <a:spcPct val="150000"/>
              </a:lnSpc>
              <a:spcBef>
                <a:spcPts val="0"/>
              </a:spcBef>
              <a:spcAft>
                <a:spcPts val="0"/>
              </a:spcAft>
              <a:defRPr/>
            </a:pPr>
            <a:r>
              <a:rPr lang="en-US" altLang="zh-CN" sz="2500" b="0">
                <a:solidFill>
                  <a:schemeClr val="tx1"/>
                </a:solidFill>
              </a:rPr>
              <a:t>(      )6.Lin Tao  has a lot of hobbies, ________ singing, painting and playing football.</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for example   B</a:t>
            </a:r>
            <a:r>
              <a:rPr lang="zh-CN" altLang="en-US" sz="2500" b="0">
                <a:solidFill>
                  <a:schemeClr val="tx1"/>
                </a:solidFill>
              </a:rPr>
              <a:t>．</a:t>
            </a:r>
            <a:r>
              <a:rPr lang="en-US" altLang="zh-CN" sz="2500" b="0">
                <a:solidFill>
                  <a:schemeClr val="tx1"/>
                </a:solidFill>
              </a:rPr>
              <a:t>such as   C</a:t>
            </a:r>
            <a:r>
              <a:rPr lang="zh-CN" altLang="en-US" sz="2500" b="0">
                <a:solidFill>
                  <a:schemeClr val="tx1"/>
                </a:solidFill>
              </a:rPr>
              <a:t>．</a:t>
            </a:r>
            <a:r>
              <a:rPr lang="en-US" altLang="zh-CN" sz="2500" b="0">
                <a:solidFill>
                  <a:schemeClr val="tx1"/>
                </a:solidFill>
              </a:rPr>
              <a:t>look like   D</a:t>
            </a:r>
            <a:r>
              <a:rPr lang="zh-CN" altLang="en-US" sz="2500" b="0">
                <a:solidFill>
                  <a:schemeClr val="tx1"/>
                </a:solidFill>
              </a:rPr>
              <a:t>．</a:t>
            </a:r>
            <a:r>
              <a:rPr lang="en-US" altLang="zh-CN" sz="2500" b="0">
                <a:solidFill>
                  <a:schemeClr val="tx1"/>
                </a:solidFill>
              </a:rPr>
              <a:t>as</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4" name="Rectangle 3"/>
          <p:cNvSpPr>
            <a:spLocks noChangeArrowheads="1"/>
          </p:cNvSpPr>
          <p:nvPr/>
        </p:nvSpPr>
        <p:spPr bwMode="auto">
          <a:xfrm>
            <a:off x="457200" y="2224088"/>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
        <p:nvSpPr>
          <p:cNvPr id="6" name="Rectangle 3"/>
          <p:cNvSpPr>
            <a:spLocks noChangeArrowheads="1"/>
          </p:cNvSpPr>
          <p:nvPr/>
        </p:nvSpPr>
        <p:spPr bwMode="auto">
          <a:xfrm>
            <a:off x="457200" y="3367088"/>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)7.She is a singer ________ an actress.</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as well as   B</a:t>
            </a:r>
            <a:r>
              <a:rPr lang="zh-CN" altLang="en-US" sz="2500" b="0">
                <a:solidFill>
                  <a:schemeClr val="tx1"/>
                </a:solidFill>
              </a:rPr>
              <a:t>．</a:t>
            </a:r>
            <a:r>
              <a:rPr lang="en-US" altLang="zh-CN" sz="2500" b="0">
                <a:solidFill>
                  <a:schemeClr val="tx1"/>
                </a:solidFill>
              </a:rPr>
              <a:t>so well   C</a:t>
            </a:r>
            <a:r>
              <a:rPr lang="zh-CN" altLang="en-US" sz="2500" b="0">
                <a:solidFill>
                  <a:schemeClr val="tx1"/>
                </a:solidFill>
              </a:rPr>
              <a:t>．</a:t>
            </a:r>
            <a:r>
              <a:rPr lang="en-US" altLang="zh-CN" sz="2500" b="0">
                <a:solidFill>
                  <a:schemeClr val="tx1"/>
                </a:solidFill>
              </a:rPr>
              <a:t>as well   D</a:t>
            </a:r>
            <a:r>
              <a:rPr lang="zh-CN" altLang="en-US" sz="2500" b="0">
                <a:solidFill>
                  <a:schemeClr val="tx1"/>
                </a:solidFill>
              </a:rPr>
              <a:t>．</a:t>
            </a:r>
            <a:r>
              <a:rPr lang="en-US" altLang="zh-CN" sz="2500" b="0">
                <a:solidFill>
                  <a:schemeClr val="tx1"/>
                </a:solidFill>
              </a:rPr>
              <a:t>as good</a:t>
            </a:r>
          </a:p>
          <a:p>
            <a:pPr eaLnBrk="1" fontAlgn="auto" hangingPunct="1">
              <a:lnSpc>
                <a:spcPct val="150000"/>
              </a:lnSpc>
              <a:spcBef>
                <a:spcPts val="0"/>
              </a:spcBef>
              <a:spcAft>
                <a:spcPts val="0"/>
              </a:spcAft>
              <a:defRPr/>
            </a:pPr>
            <a:r>
              <a:rPr lang="en-US" altLang="zh-CN" sz="2500" b="0">
                <a:solidFill>
                  <a:schemeClr val="tx1"/>
                </a:solidFill>
              </a:rPr>
              <a:t>(      )8.Jackie asked me ________ anything in the museum.</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not touch        B</a:t>
            </a:r>
            <a:r>
              <a:rPr lang="zh-CN" altLang="en-US" sz="2500" b="0">
                <a:solidFill>
                  <a:schemeClr val="tx1"/>
                </a:solidFill>
              </a:rPr>
              <a:t>．</a:t>
            </a:r>
            <a:r>
              <a:rPr lang="en-US" altLang="zh-CN" sz="2500" b="0">
                <a:solidFill>
                  <a:schemeClr val="tx1"/>
                </a:solidFill>
              </a:rPr>
              <a:t>not touched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not touching   D</a:t>
            </a:r>
            <a:r>
              <a:rPr lang="zh-CN" altLang="en-US" sz="2500" b="0">
                <a:solidFill>
                  <a:schemeClr val="tx1"/>
                </a:solidFill>
              </a:rPr>
              <a:t>．</a:t>
            </a:r>
            <a:r>
              <a:rPr lang="en-US" altLang="zh-CN" sz="2500" b="0">
                <a:solidFill>
                  <a:schemeClr val="tx1"/>
                </a:solidFill>
              </a:rPr>
              <a:t>not to touch</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
        <p:nvSpPr>
          <p:cNvPr id="4" name="Rectangle 3"/>
          <p:cNvSpPr>
            <a:spLocks noChangeArrowheads="1"/>
          </p:cNvSpPr>
          <p:nvPr/>
        </p:nvSpPr>
        <p:spPr bwMode="auto">
          <a:xfrm>
            <a:off x="457200" y="2224088"/>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)9.Since then, the young man ________ another bad habit.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has developed   B</a:t>
            </a:r>
            <a:r>
              <a:rPr lang="zh-CN" altLang="en-US" sz="2500" b="0">
                <a:solidFill>
                  <a:schemeClr val="tx1"/>
                </a:solidFill>
              </a:rPr>
              <a:t>．</a:t>
            </a:r>
            <a:r>
              <a:rPr lang="en-US" altLang="zh-CN" sz="2500" b="0">
                <a:solidFill>
                  <a:schemeClr val="tx1"/>
                </a:solidFill>
              </a:rPr>
              <a:t>developed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will develop       D</a:t>
            </a:r>
            <a:r>
              <a:rPr lang="zh-CN" altLang="en-US" sz="2500" b="0">
                <a:solidFill>
                  <a:schemeClr val="tx1"/>
                </a:solidFill>
              </a:rPr>
              <a:t>．</a:t>
            </a:r>
            <a:r>
              <a:rPr lang="en-US" altLang="zh-CN" sz="2500" b="0">
                <a:solidFill>
                  <a:schemeClr val="tx1"/>
                </a:solidFill>
              </a:rPr>
              <a:t>develops</a:t>
            </a:r>
          </a:p>
          <a:p>
            <a:pPr eaLnBrk="1" fontAlgn="auto" hangingPunct="1">
              <a:lnSpc>
                <a:spcPct val="150000"/>
              </a:lnSpc>
              <a:spcBef>
                <a:spcPts val="0"/>
              </a:spcBef>
              <a:spcAft>
                <a:spcPts val="0"/>
              </a:spcAft>
              <a:defRPr/>
            </a:pPr>
            <a:r>
              <a:rPr lang="en-US" altLang="zh-CN" sz="2500" b="0">
                <a:solidFill>
                  <a:schemeClr val="tx1"/>
                </a:solidFill>
              </a:rPr>
              <a:t>(      )10.There is something interesting in today's newspaper.It makes him ________ very happy.</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feel   B</a:t>
            </a:r>
            <a:r>
              <a:rPr lang="zh-CN" altLang="en-US" sz="2500" b="0">
                <a:solidFill>
                  <a:schemeClr val="tx1"/>
                </a:solidFill>
              </a:rPr>
              <a:t>．</a:t>
            </a:r>
            <a:r>
              <a:rPr lang="en-US" altLang="zh-CN" sz="2500" b="0">
                <a:solidFill>
                  <a:schemeClr val="tx1"/>
                </a:solidFill>
              </a:rPr>
              <a:t>to feel   C</a:t>
            </a:r>
            <a:r>
              <a:rPr lang="zh-CN" altLang="en-US" sz="2500" b="0">
                <a:solidFill>
                  <a:schemeClr val="tx1"/>
                </a:solidFill>
              </a:rPr>
              <a:t>．</a:t>
            </a:r>
            <a:r>
              <a:rPr lang="en-US" altLang="zh-CN" sz="2500" b="0">
                <a:solidFill>
                  <a:schemeClr val="tx1"/>
                </a:solidFill>
              </a:rPr>
              <a:t>feels   D</a:t>
            </a:r>
            <a:r>
              <a:rPr lang="zh-CN" altLang="en-US" sz="2500" b="0">
                <a:solidFill>
                  <a:schemeClr val="tx1"/>
                </a:solidFill>
              </a:rPr>
              <a:t>．</a:t>
            </a:r>
            <a:r>
              <a:rPr lang="en-US" altLang="zh-CN" sz="2500" b="0">
                <a:solidFill>
                  <a:schemeClr val="tx1"/>
                </a:solidFill>
              </a:rPr>
              <a:t>felt</a:t>
            </a:r>
          </a:p>
        </p:txBody>
      </p:sp>
      <p:sp>
        <p:nvSpPr>
          <p:cNvPr id="5" name="Rectangle 3"/>
          <p:cNvSpPr>
            <a:spLocks noChangeArrowheads="1"/>
          </p:cNvSpPr>
          <p:nvPr/>
        </p:nvSpPr>
        <p:spPr bwMode="auto">
          <a:xfrm>
            <a:off x="457200" y="973932"/>
            <a:ext cx="9144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
        <p:nvSpPr>
          <p:cNvPr id="4" name="Rectangle 3"/>
          <p:cNvSpPr>
            <a:spLocks noChangeArrowheads="1"/>
          </p:cNvSpPr>
          <p:nvPr/>
        </p:nvSpPr>
        <p:spPr bwMode="auto">
          <a:xfrm>
            <a:off x="457200" y="2794397"/>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0"/>
          <p:cNvSpPr>
            <a:spLocks noChangeArrowheads="1"/>
          </p:cNvSpPr>
          <p:nvPr/>
        </p:nvSpPr>
        <p:spPr bwMode="auto">
          <a:xfrm>
            <a:off x="191691" y="857251"/>
            <a:ext cx="8722519" cy="4688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三、根据句意和汉语提示完成句子。</a:t>
            </a:r>
          </a:p>
          <a:p>
            <a:pPr eaLnBrk="1" fontAlgn="auto" hangingPunct="1">
              <a:lnSpc>
                <a:spcPct val="150000"/>
              </a:lnSpc>
              <a:spcBef>
                <a:spcPts val="0"/>
              </a:spcBef>
              <a:spcAft>
                <a:spcPts val="0"/>
              </a:spcAft>
              <a:defRPr/>
            </a:pPr>
            <a:r>
              <a:rPr lang="en-US" altLang="zh-CN" sz="2500" b="0">
                <a:solidFill>
                  <a:schemeClr val="tx1"/>
                </a:solidFill>
              </a:rPr>
              <a:t>1</a:t>
            </a:r>
            <a:r>
              <a:rPr lang="zh-CN" altLang="en-US" sz="2500" b="0">
                <a:solidFill>
                  <a:schemeClr val="tx1"/>
                </a:solidFill>
              </a:rPr>
              <a:t>．商店卖很多东西，比如学习用品、食品和玩具。</a:t>
            </a:r>
          </a:p>
          <a:p>
            <a:pPr eaLnBrk="1" fontAlgn="auto" hangingPunct="1">
              <a:lnSpc>
                <a:spcPct val="150000"/>
              </a:lnSpc>
              <a:spcBef>
                <a:spcPts val="0"/>
              </a:spcBef>
              <a:spcAft>
                <a:spcPts val="0"/>
              </a:spcAft>
              <a:defRPr/>
            </a:pPr>
            <a:r>
              <a:rPr lang="en-US" altLang="zh-CN" sz="2500" b="0">
                <a:solidFill>
                  <a:schemeClr val="tx1"/>
                </a:solidFill>
              </a:rPr>
              <a:t>The shop sells many things, ____________ school things, food and toys.</a:t>
            </a:r>
          </a:p>
          <a:p>
            <a:pPr eaLnBrk="1" fontAlgn="auto" hangingPunct="1">
              <a:lnSpc>
                <a:spcPct val="150000"/>
              </a:lnSpc>
              <a:spcBef>
                <a:spcPts val="0"/>
              </a:spcBef>
              <a:spcAft>
                <a:spcPts val="0"/>
              </a:spcAft>
              <a:defRPr/>
            </a:pPr>
            <a:r>
              <a:rPr lang="en-US" altLang="zh-CN" sz="2500" b="0">
                <a:solidFill>
                  <a:schemeClr val="tx1"/>
                </a:solidFill>
              </a:rPr>
              <a:t>2</a:t>
            </a:r>
            <a:r>
              <a:rPr lang="zh-CN" altLang="en-US" sz="2500" b="0">
                <a:solidFill>
                  <a:schemeClr val="tx1"/>
                </a:solidFill>
              </a:rPr>
              <a:t>．他父母不在家，因此他不得不在家照顾小妹妹。</a:t>
            </a:r>
          </a:p>
          <a:p>
            <a:pPr eaLnBrk="1" fontAlgn="auto" hangingPunct="1">
              <a:lnSpc>
                <a:spcPct val="150000"/>
              </a:lnSpc>
              <a:spcBef>
                <a:spcPts val="0"/>
              </a:spcBef>
              <a:spcAft>
                <a:spcPts val="0"/>
              </a:spcAft>
              <a:defRPr/>
            </a:pPr>
            <a:r>
              <a:rPr lang="en-US" altLang="zh-CN" sz="2500" b="0">
                <a:solidFill>
                  <a:schemeClr val="tx1"/>
                </a:solidFill>
              </a:rPr>
              <a:t>His parents were out, so he had to _______________________ his little sister at home.</a:t>
            </a:r>
          </a:p>
          <a:p>
            <a:pPr eaLnBrk="1" fontAlgn="auto" hangingPunct="1">
              <a:lnSpc>
                <a:spcPct val="150000"/>
              </a:lnSpc>
              <a:spcBef>
                <a:spcPts val="0"/>
              </a:spcBef>
              <a:spcAft>
                <a:spcPts val="0"/>
              </a:spcAft>
              <a:defRPr/>
            </a:pPr>
            <a:endParaRPr lang="en-US" altLang="zh-CN" sz="2500" b="0">
              <a:solidFill>
                <a:schemeClr val="tx1"/>
              </a:solidFill>
            </a:endParaRPr>
          </a:p>
        </p:txBody>
      </p:sp>
      <p:sp>
        <p:nvSpPr>
          <p:cNvPr id="5" name="Rectangle 3"/>
          <p:cNvSpPr>
            <a:spLocks noChangeArrowheads="1"/>
          </p:cNvSpPr>
          <p:nvPr/>
        </p:nvSpPr>
        <p:spPr bwMode="auto">
          <a:xfrm>
            <a:off x="4206479" y="2072878"/>
            <a:ext cx="56007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such as   </a:t>
            </a:r>
          </a:p>
        </p:txBody>
      </p:sp>
      <p:sp>
        <p:nvSpPr>
          <p:cNvPr id="6" name="Rectangle 3"/>
          <p:cNvSpPr>
            <a:spLocks noChangeArrowheads="1"/>
          </p:cNvSpPr>
          <p:nvPr/>
        </p:nvSpPr>
        <p:spPr bwMode="auto">
          <a:xfrm>
            <a:off x="5001816" y="3855244"/>
            <a:ext cx="56007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look after/take care of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3</a:t>
            </a:r>
            <a:r>
              <a:rPr lang="zh-CN" altLang="en-US" sz="2500" b="0">
                <a:solidFill>
                  <a:schemeClr val="tx1"/>
                </a:solidFill>
              </a:rPr>
              <a:t>．我们都想去上海，也想去北京。</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We all want to visit Beijing ___________ Shanghai.</a:t>
            </a:r>
          </a:p>
          <a:p>
            <a:pPr eaLnBrk="1" fontAlgn="auto" hangingPunct="1">
              <a:lnSpc>
                <a:spcPct val="150000"/>
              </a:lnSpc>
              <a:spcBef>
                <a:spcPts val="0"/>
              </a:spcBef>
              <a:spcAft>
                <a:spcPts val="0"/>
              </a:spcAft>
              <a:defRPr/>
            </a:pPr>
            <a:r>
              <a:rPr lang="en-US" altLang="zh-CN" sz="2500" b="0">
                <a:solidFill>
                  <a:schemeClr val="tx1"/>
                </a:solidFill>
              </a:rPr>
              <a:t>4</a:t>
            </a:r>
            <a:r>
              <a:rPr lang="zh-CN" altLang="en-US" sz="2500" b="0">
                <a:solidFill>
                  <a:schemeClr val="tx1"/>
                </a:solidFill>
              </a:rPr>
              <a:t>．你的新书什么时候出版？</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When will your new book ____________</a:t>
            </a:r>
            <a:r>
              <a:rPr lang="zh-CN" altLang="en-US" sz="2500" b="0">
                <a:solidFill>
                  <a:schemeClr val="tx1"/>
                </a:solidFill>
              </a:rPr>
              <a:t>？</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5</a:t>
            </a:r>
            <a:r>
              <a:rPr lang="zh-CN" altLang="en-US" sz="2500" b="0">
                <a:solidFill>
                  <a:schemeClr val="tx1"/>
                </a:solidFill>
              </a:rPr>
              <a:t>．我弟弟</a:t>
            </a:r>
            <a:r>
              <a:rPr lang="en-US" altLang="zh-CN" sz="2500" b="0">
                <a:solidFill>
                  <a:schemeClr val="tx1"/>
                </a:solidFill>
              </a:rPr>
              <a:t>10</a:t>
            </a:r>
            <a:r>
              <a:rPr lang="zh-CN" altLang="en-US" sz="2500" b="0">
                <a:solidFill>
                  <a:schemeClr val="tx1"/>
                </a:solidFill>
              </a:rPr>
              <a:t>岁的时候对跳舞很感兴趣。</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My brother ______________________ dancing at the age of 10.</a:t>
            </a:r>
          </a:p>
        </p:txBody>
      </p:sp>
      <p:sp>
        <p:nvSpPr>
          <p:cNvPr id="5" name="Rectangle 3"/>
          <p:cNvSpPr>
            <a:spLocks noChangeArrowheads="1"/>
          </p:cNvSpPr>
          <p:nvPr/>
        </p:nvSpPr>
        <p:spPr bwMode="auto">
          <a:xfrm>
            <a:off x="4027885" y="1507332"/>
            <a:ext cx="5599509"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as well as  </a:t>
            </a:r>
          </a:p>
        </p:txBody>
      </p:sp>
      <p:sp>
        <p:nvSpPr>
          <p:cNvPr id="6" name="Rectangle 3"/>
          <p:cNvSpPr>
            <a:spLocks noChangeArrowheads="1"/>
          </p:cNvSpPr>
          <p:nvPr/>
        </p:nvSpPr>
        <p:spPr bwMode="auto">
          <a:xfrm>
            <a:off x="4026694" y="2692004"/>
            <a:ext cx="56007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come out </a:t>
            </a:r>
          </a:p>
        </p:txBody>
      </p:sp>
      <p:sp>
        <p:nvSpPr>
          <p:cNvPr id="2" name="Rectangle 3"/>
          <p:cNvSpPr>
            <a:spLocks noChangeArrowheads="1"/>
          </p:cNvSpPr>
          <p:nvPr/>
        </p:nvSpPr>
        <p:spPr bwMode="auto">
          <a:xfrm>
            <a:off x="2191942" y="3817144"/>
            <a:ext cx="560189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was interested in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a:solidFill>
                  <a:schemeClr val="tx1"/>
                </a:solidFill>
              </a:rPr>
              <a:t>四、阅读理解。</a:t>
            </a:r>
          </a:p>
          <a:p>
            <a:pPr eaLnBrk="1" fontAlgn="auto" hangingPunct="1">
              <a:lnSpc>
                <a:spcPct val="150000"/>
              </a:lnSpc>
              <a:spcBef>
                <a:spcPts val="0"/>
              </a:spcBef>
              <a:spcAft>
                <a:spcPts val="0"/>
              </a:spcAft>
              <a:defRPr/>
            </a:pPr>
            <a:r>
              <a:rPr lang="en-US" altLang="zh-CN" sz="2500" b="0">
                <a:solidFill>
                  <a:schemeClr val="tx1"/>
                </a:solidFill>
              </a:rPr>
              <a:t>     On a Sunday morning, people from around the world got around two tables in a hutong of Beijing.They were playing a special Chinese game, mahjong.Now many foreign travelers have an interest in the game.They say it's quite easy to learn to play mahjong.</a:t>
            </a:r>
          </a:p>
          <a:p>
            <a:pPr eaLnBrk="1" fontAlgn="auto" hangingPunct="1">
              <a:lnSpc>
                <a:spcPct val="150000"/>
              </a:lnSpc>
              <a:spcBef>
                <a:spcPts val="0"/>
              </a:spcBef>
              <a:spcAft>
                <a:spcPts val="0"/>
              </a:spcAft>
              <a:defRPr/>
            </a:pPr>
            <a:endParaRPr lang="en-US" altLang="zh-CN" sz="2500" b="0">
              <a:solidFill>
                <a:schemeClr val="tx1"/>
              </a:solidFill>
            </a:endParaRP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“Mahjong is a good way to experience Chinese culture</a:t>
            </a:r>
            <a:r>
              <a:rPr lang="zh-CN" altLang="en-US" sz="2500" b="0">
                <a:solidFill>
                  <a:schemeClr val="tx1"/>
                </a:solidFill>
              </a:rPr>
              <a:t>，</a:t>
            </a:r>
            <a:r>
              <a:rPr lang="en-US" altLang="zh-CN" sz="2500" b="0">
                <a:solidFill>
                  <a:schemeClr val="tx1"/>
                </a:solidFill>
              </a:rPr>
              <a:t>”says Cheremnikh.“When you walk down a street in China, no matter what city you're in, you can always find people playing it.It's a part of the culture</a:t>
            </a:r>
            <a:r>
              <a:rPr lang="zh-CN" altLang="en-US" sz="2500" b="0">
                <a:solidFill>
                  <a:schemeClr val="tx1"/>
                </a:solidFill>
              </a:rPr>
              <a:t>，</a:t>
            </a:r>
            <a:r>
              <a:rPr lang="en-US" altLang="zh-CN" sz="2500" b="0">
                <a:solidFill>
                  <a:schemeClr val="tx1"/>
                </a:solidFill>
              </a:rPr>
              <a:t>”says the 32­year­old Israeli.</a:t>
            </a:r>
          </a:p>
          <a:p>
            <a:pPr eaLnBrk="1" fontAlgn="auto" hangingPunct="1">
              <a:lnSpc>
                <a:spcPct val="150000"/>
              </a:lnSpc>
              <a:spcBef>
                <a:spcPts val="0"/>
              </a:spcBef>
              <a:spcAft>
                <a:spcPts val="0"/>
              </a:spcAft>
              <a:defRPr/>
            </a:pPr>
            <a:r>
              <a:rPr lang="en-US" altLang="zh-CN" sz="2500" b="0">
                <a:solidFill>
                  <a:schemeClr val="tx1"/>
                </a:solidFill>
              </a:rPr>
              <a:t>    Jelle Alsemgeest from the Netherlands also likes playing this game.He has lived in China for more than three years.He first played </a:t>
            </a:r>
            <a:r>
              <a:rPr lang="en-US" altLang="zh-CN" sz="2500" b="0" i="1">
                <a:solidFill>
                  <a:schemeClr val="tx1"/>
                </a:solidFill>
              </a:rPr>
              <a:t>mahjong</a:t>
            </a:r>
            <a:r>
              <a:rPr lang="en-US" altLang="zh-CN" sz="2500" b="0">
                <a:solidFill>
                  <a:schemeClr val="tx1"/>
                </a:solidFill>
              </a:rPr>
              <a:t> last summer, </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30"/>
          <p:cNvSpPr>
            <a:spLocks noChangeArrowheads="1"/>
          </p:cNvSpPr>
          <p:nvPr/>
        </p:nvSpPr>
        <p:spPr bwMode="auto">
          <a:xfrm>
            <a:off x="191691" y="857250"/>
            <a:ext cx="8722519" cy="410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when he was on a business trip in Gansu Province.A group of Chinese friends invited him to play.He thought the game was quite difficult and would take him weeks to learn.He was very surprised that it only took him one evening to learn the basic rules and know how to play it.</a:t>
            </a:r>
          </a:p>
          <a:p>
            <a:pPr eaLnBrk="1" fontAlgn="auto" hangingPunct="1">
              <a:lnSpc>
                <a:spcPct val="150000"/>
              </a:lnSpc>
              <a:spcBef>
                <a:spcPts val="0"/>
              </a:spcBef>
              <a:spcAft>
                <a:spcPts val="0"/>
              </a:spcAft>
              <a:defRPr/>
            </a:pPr>
            <a:r>
              <a:rPr lang="en-US" altLang="zh-CN" sz="2500" b="0">
                <a:solidFill>
                  <a:schemeClr val="tx1"/>
                </a:solidFill>
              </a:rPr>
              <a:t>    Alsemgeest brought along his parents to China, so they could experience this part of Chinese culture.</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30"/>
          <p:cNvSpPr>
            <a:spLocks noChangeArrowheads="1"/>
          </p:cNvSpPr>
          <p:nvPr/>
        </p:nvSpPr>
        <p:spPr bwMode="auto">
          <a:xfrm>
            <a:off x="191691" y="857250"/>
            <a:ext cx="872251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二、常用短语</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请在课文中画出下列短语</a:t>
            </a:r>
            <a:r>
              <a:rPr lang="en-US" altLang="zh-CN" sz="1400" kern="100" dirty="0">
                <a:latin typeface="宋体" panose="02010600030101010101" pitchFamily="2" charset="-122"/>
                <a:ea typeface="+mn-ea"/>
                <a:cs typeface="Times New Roman" panose="02020603050405020304"/>
              </a:rPr>
              <a:t>)</a:t>
            </a:r>
            <a:endParaRPr lang="en-US" altLang="zh-CN" sz="1400" dirty="0">
              <a:latin typeface="+mn-lt"/>
              <a:ea typeface="+mn-ea"/>
            </a:endParaRPr>
          </a:p>
        </p:txBody>
      </p:sp>
      <p:sp>
        <p:nvSpPr>
          <p:cNvPr id="6147" name="矩形 30"/>
          <p:cNvSpPr>
            <a:spLocks noChangeArrowheads="1"/>
          </p:cNvSpPr>
          <p:nvPr/>
        </p:nvSpPr>
        <p:spPr bwMode="auto">
          <a:xfrm>
            <a:off x="114300" y="1595438"/>
            <a:ext cx="872371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比如    </a:t>
            </a:r>
            <a:r>
              <a:rPr lang="en-US" altLang="zh-CN" sz="2500" b="0" dirty="0">
                <a:solidFill>
                  <a:schemeClr val="tx1"/>
                </a:solidFill>
              </a:rPr>
              <a:t>such as reading</a:t>
            </a:r>
          </a:p>
          <a:p>
            <a:pPr eaLnBrk="1" fontAlgn="auto" hangingPunct="1">
              <a:lnSpc>
                <a:spcPct val="150000"/>
              </a:lnSpc>
              <a:spcBef>
                <a:spcPts val="0"/>
              </a:spcBef>
              <a:spcAft>
                <a:spcPts val="0"/>
              </a:spcAft>
              <a:defRPr/>
            </a:pPr>
            <a:r>
              <a:rPr lang="en-US" altLang="zh-CN" sz="2500" b="0" dirty="0">
                <a:solidFill>
                  <a:schemeClr val="tx1"/>
                </a:solidFill>
              </a:rPr>
              <a:t>2.</a:t>
            </a:r>
            <a:r>
              <a:rPr lang="zh-CN" altLang="en-US" sz="2500" b="0" dirty="0">
                <a:solidFill>
                  <a:schemeClr val="tx1"/>
                </a:solidFill>
              </a:rPr>
              <a:t>种蔬菜   </a:t>
            </a:r>
            <a:r>
              <a:rPr lang="en-US" altLang="zh-CN" sz="2500" b="0" dirty="0">
                <a:solidFill>
                  <a:schemeClr val="tx1"/>
                </a:solidFill>
              </a:rPr>
              <a:t>grow vegetables</a:t>
            </a:r>
          </a:p>
          <a:p>
            <a:pPr eaLnBrk="1" fontAlgn="auto" hangingPunct="1">
              <a:lnSpc>
                <a:spcPct val="150000"/>
              </a:lnSpc>
              <a:spcBef>
                <a:spcPts val="0"/>
              </a:spcBef>
              <a:spcAft>
                <a:spcPts val="0"/>
              </a:spcAft>
              <a:defRPr/>
            </a:pPr>
            <a:r>
              <a:rPr lang="en-US" altLang="zh-CN" sz="2500" b="0" dirty="0">
                <a:solidFill>
                  <a:schemeClr val="tx1"/>
                </a:solidFill>
              </a:rPr>
              <a:t>3.</a:t>
            </a:r>
            <a:r>
              <a:rPr lang="zh-CN" altLang="en-US" sz="2500" b="0" dirty="0">
                <a:solidFill>
                  <a:schemeClr val="tx1"/>
                </a:solidFill>
              </a:rPr>
              <a:t>照顾；照看   </a:t>
            </a:r>
            <a:r>
              <a:rPr lang="en-US" altLang="zh-CN" sz="2500" b="0" dirty="0">
                <a:solidFill>
                  <a:schemeClr val="tx1"/>
                </a:solidFill>
              </a:rPr>
              <a:t>look after</a:t>
            </a:r>
          </a:p>
          <a:p>
            <a:pPr eaLnBrk="1" fontAlgn="auto" hangingPunct="1">
              <a:lnSpc>
                <a:spcPct val="150000"/>
              </a:lnSpc>
              <a:spcBef>
                <a:spcPts val="0"/>
              </a:spcBef>
              <a:spcAft>
                <a:spcPts val="0"/>
              </a:spcAft>
              <a:defRPr/>
            </a:pPr>
            <a:r>
              <a:rPr lang="en-US" altLang="zh-CN" sz="2500" b="0" dirty="0">
                <a:solidFill>
                  <a:schemeClr val="tx1"/>
                </a:solidFill>
              </a:rPr>
              <a:t>4.</a:t>
            </a:r>
            <a:r>
              <a:rPr lang="zh-CN" altLang="en-US" sz="2500" b="0" dirty="0">
                <a:solidFill>
                  <a:schemeClr val="tx1"/>
                </a:solidFill>
              </a:rPr>
              <a:t>长大成人   </a:t>
            </a:r>
            <a:r>
              <a:rPr lang="en-US" altLang="zh-CN" sz="2500" b="0" dirty="0">
                <a:solidFill>
                  <a:schemeClr val="tx1"/>
                </a:solidFill>
              </a:rPr>
              <a:t>grow as a person</a:t>
            </a:r>
          </a:p>
          <a:p>
            <a:pPr eaLnBrk="1" fontAlgn="auto" hangingPunct="1">
              <a:lnSpc>
                <a:spcPct val="150000"/>
              </a:lnSpc>
              <a:spcBef>
                <a:spcPts val="0"/>
              </a:spcBef>
              <a:spcAft>
                <a:spcPts val="0"/>
              </a:spcAft>
              <a:defRPr/>
            </a:pPr>
            <a:r>
              <a:rPr lang="en-US" altLang="zh-CN" sz="2500" b="0" dirty="0">
                <a:solidFill>
                  <a:schemeClr val="tx1"/>
                </a:solidFill>
              </a:rPr>
              <a:t>5.</a:t>
            </a:r>
            <a:r>
              <a:rPr lang="zh-CN" altLang="en-US" sz="2500" b="0" dirty="0">
                <a:solidFill>
                  <a:schemeClr val="tx1"/>
                </a:solidFill>
              </a:rPr>
              <a:t>培养某人的兴趣   </a:t>
            </a:r>
            <a:r>
              <a:rPr lang="en-US" altLang="zh-CN" sz="2500" b="0" dirty="0">
                <a:solidFill>
                  <a:schemeClr val="tx1"/>
                </a:solidFill>
              </a:rPr>
              <a:t>develop one's interests</a:t>
            </a: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矩形 30"/>
          <p:cNvSpPr>
            <a:spLocks noChangeArrowheads="1"/>
          </p:cNvSpPr>
          <p:nvPr/>
        </p:nvSpPr>
        <p:spPr bwMode="auto">
          <a:xfrm>
            <a:off x="191691" y="857250"/>
            <a:ext cx="8722519" cy="35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His parents, both older than 60, were able to learn the game quickly and even won a round.His mother enjoyed the game so much that she was thinking about joining a </a:t>
            </a:r>
            <a:r>
              <a:rPr lang="en-US" altLang="zh-CN" sz="2500" b="0" i="1">
                <a:solidFill>
                  <a:schemeClr val="tx1"/>
                </a:solidFill>
              </a:rPr>
              <a:t>mahjong</a:t>
            </a:r>
            <a:r>
              <a:rPr lang="en-US" altLang="zh-CN" sz="2500" b="0">
                <a:solidFill>
                  <a:schemeClr val="tx1"/>
                </a:solidFill>
              </a:rPr>
              <a:t> club in her hometown of IJsselstein.“Maybe I will play it many times in the future.It's a good way to learn and think.Good for my brain</a:t>
            </a:r>
            <a:r>
              <a:rPr lang="zh-CN" altLang="en-US" sz="2500" b="0">
                <a:solidFill>
                  <a:schemeClr val="tx1"/>
                </a:solidFill>
              </a:rPr>
              <a:t>，</a:t>
            </a:r>
            <a:r>
              <a:rPr lang="en-US" altLang="zh-CN" sz="2500" b="0">
                <a:solidFill>
                  <a:schemeClr val="tx1"/>
                </a:solidFill>
              </a:rPr>
              <a:t>” jokes Alsemgeest's mother.</a:t>
            </a: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)1.How long has Jelle Alsemgeest lived in China?</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Over 2 years.   B</a:t>
            </a:r>
            <a:r>
              <a:rPr lang="zh-CN" altLang="en-US" sz="2500" b="0">
                <a:solidFill>
                  <a:schemeClr val="tx1"/>
                </a:solidFill>
              </a:rPr>
              <a:t>．</a:t>
            </a:r>
            <a:r>
              <a:rPr lang="en-US" altLang="zh-CN" sz="2500" b="0">
                <a:solidFill>
                  <a:schemeClr val="tx1"/>
                </a:solidFill>
              </a:rPr>
              <a:t>Over 3 years.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Over 32 years.  D</a:t>
            </a:r>
            <a:r>
              <a:rPr lang="zh-CN" altLang="en-US" sz="2500" b="0">
                <a:solidFill>
                  <a:schemeClr val="tx1"/>
                </a:solidFill>
              </a:rPr>
              <a:t>．</a:t>
            </a:r>
            <a:r>
              <a:rPr lang="en-US" altLang="zh-CN" sz="2500" b="0">
                <a:solidFill>
                  <a:schemeClr val="tx1"/>
                </a:solidFill>
              </a:rPr>
              <a:t>Over 60 years.</a:t>
            </a:r>
          </a:p>
          <a:p>
            <a:pPr eaLnBrk="1" fontAlgn="auto" hangingPunct="1">
              <a:lnSpc>
                <a:spcPct val="150000"/>
              </a:lnSpc>
              <a:spcBef>
                <a:spcPts val="0"/>
              </a:spcBef>
              <a:spcAft>
                <a:spcPts val="0"/>
              </a:spcAft>
              <a:defRPr/>
            </a:pPr>
            <a:r>
              <a:rPr lang="en-US" altLang="zh-CN" sz="2500" b="0">
                <a:solidFill>
                  <a:schemeClr val="tx1"/>
                </a:solidFill>
              </a:rPr>
              <a:t>(      )2.It took Alsemgeest ________ to learn the basic rules of playing </a:t>
            </a:r>
            <a:r>
              <a:rPr lang="en-US" altLang="zh-CN" sz="2500" b="0" i="1">
                <a:solidFill>
                  <a:schemeClr val="tx1"/>
                </a:solidFill>
              </a:rPr>
              <a:t>mahjong</a:t>
            </a:r>
            <a:r>
              <a:rPr lang="en-US" altLang="zh-CN" sz="2500" b="0">
                <a:solidFill>
                  <a:schemeClr val="tx1"/>
                </a:solidFill>
              </a:rPr>
              <a:t>.</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a few weeks  B</a:t>
            </a:r>
            <a:r>
              <a:rPr lang="zh-CN" altLang="en-US" sz="2500" b="0">
                <a:solidFill>
                  <a:schemeClr val="tx1"/>
                </a:solidFill>
              </a:rPr>
              <a:t>．</a:t>
            </a:r>
            <a:r>
              <a:rPr lang="en-US" altLang="zh-CN" sz="2500" b="0">
                <a:solidFill>
                  <a:schemeClr val="tx1"/>
                </a:solidFill>
              </a:rPr>
              <a:t>a week  C</a:t>
            </a:r>
            <a:r>
              <a:rPr lang="zh-CN" altLang="en-US" sz="2500" b="0">
                <a:solidFill>
                  <a:schemeClr val="tx1"/>
                </a:solidFill>
              </a:rPr>
              <a:t>．</a:t>
            </a:r>
            <a:r>
              <a:rPr lang="en-US" altLang="zh-CN" sz="2500" b="0">
                <a:solidFill>
                  <a:schemeClr val="tx1"/>
                </a:solidFill>
              </a:rPr>
              <a:t>one day  D</a:t>
            </a:r>
            <a:r>
              <a:rPr lang="zh-CN" altLang="en-US" sz="2500" b="0">
                <a:solidFill>
                  <a:schemeClr val="tx1"/>
                </a:solidFill>
              </a:rPr>
              <a:t>．</a:t>
            </a:r>
            <a:r>
              <a:rPr lang="en-US" altLang="zh-CN" sz="2500" b="0">
                <a:solidFill>
                  <a:schemeClr val="tx1"/>
                </a:solidFill>
              </a:rPr>
              <a:t>one evening</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B</a:t>
            </a:r>
            <a:endParaRPr lang="zh-CN" altLang="en-US" sz="2500"/>
          </a:p>
        </p:txBody>
      </p:sp>
      <p:sp>
        <p:nvSpPr>
          <p:cNvPr id="6" name="Rectangle 3"/>
          <p:cNvSpPr>
            <a:spLocks noChangeArrowheads="1"/>
          </p:cNvSpPr>
          <p:nvPr/>
        </p:nvSpPr>
        <p:spPr bwMode="auto">
          <a:xfrm>
            <a:off x="457200" y="2796779"/>
            <a:ext cx="8001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矩形 30"/>
          <p:cNvSpPr>
            <a:spLocks noChangeArrowheads="1"/>
          </p:cNvSpPr>
          <p:nvPr/>
        </p:nvSpPr>
        <p:spPr bwMode="auto">
          <a:xfrm>
            <a:off x="191691" y="857250"/>
            <a:ext cx="8722519" cy="351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)3.The underlined word “experience” means ________ in Chinese.</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．发现  </a:t>
            </a:r>
            <a:r>
              <a:rPr lang="en-US" altLang="zh-CN" sz="2500" b="0">
                <a:solidFill>
                  <a:schemeClr val="tx1"/>
                </a:solidFill>
              </a:rPr>
              <a:t>B</a:t>
            </a:r>
            <a:r>
              <a:rPr lang="zh-CN" altLang="en-US" sz="2500" b="0">
                <a:solidFill>
                  <a:schemeClr val="tx1"/>
                </a:solidFill>
              </a:rPr>
              <a:t>．经验  </a:t>
            </a:r>
            <a:r>
              <a:rPr lang="en-US" altLang="zh-CN" sz="2500" b="0">
                <a:solidFill>
                  <a:schemeClr val="tx1"/>
                </a:solidFill>
              </a:rPr>
              <a:t>C</a:t>
            </a:r>
            <a:r>
              <a:rPr lang="zh-CN" altLang="en-US" sz="2500" b="0">
                <a:solidFill>
                  <a:schemeClr val="tx1"/>
                </a:solidFill>
              </a:rPr>
              <a:t>．学习  </a:t>
            </a:r>
            <a:r>
              <a:rPr lang="en-US" altLang="zh-CN" sz="2500" b="0">
                <a:solidFill>
                  <a:schemeClr val="tx1"/>
                </a:solidFill>
              </a:rPr>
              <a:t>D</a:t>
            </a:r>
            <a:r>
              <a:rPr lang="zh-CN" altLang="en-US" sz="2500" b="0">
                <a:solidFill>
                  <a:schemeClr val="tx1"/>
                </a:solidFill>
              </a:rPr>
              <a:t>．经历</a:t>
            </a:r>
          </a:p>
          <a:p>
            <a:pPr eaLnBrk="1" fontAlgn="auto" hangingPunct="1">
              <a:lnSpc>
                <a:spcPct val="150000"/>
              </a:lnSpc>
              <a:spcBef>
                <a:spcPts val="0"/>
              </a:spcBef>
              <a:spcAft>
                <a:spcPts val="0"/>
              </a:spcAft>
              <a:defRPr/>
            </a:pPr>
            <a:r>
              <a:rPr lang="en-US" altLang="zh-CN" sz="2500" b="0">
                <a:solidFill>
                  <a:schemeClr val="tx1"/>
                </a:solidFill>
              </a:rPr>
              <a:t>(      )4.________ would like to join a </a:t>
            </a:r>
            <a:r>
              <a:rPr lang="en-US" altLang="zh-CN" sz="2500" b="0" i="1">
                <a:solidFill>
                  <a:schemeClr val="tx1"/>
                </a:solidFill>
              </a:rPr>
              <a:t>mahjong</a:t>
            </a:r>
            <a:r>
              <a:rPr lang="en-US" altLang="zh-CN" sz="2500" b="0">
                <a:solidFill>
                  <a:schemeClr val="tx1"/>
                </a:solidFill>
              </a:rPr>
              <a:t> club.</a:t>
            </a: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Cheremnikh                B</a:t>
            </a:r>
            <a:r>
              <a:rPr lang="zh-CN" altLang="en-US" sz="2500" b="0">
                <a:solidFill>
                  <a:schemeClr val="tx1"/>
                </a:solidFill>
              </a:rPr>
              <a:t>．</a:t>
            </a:r>
            <a:r>
              <a:rPr lang="en-US" altLang="zh-CN" sz="2500" b="0">
                <a:solidFill>
                  <a:schemeClr val="tx1"/>
                </a:solidFill>
              </a:rPr>
              <a:t>Alsemgeest  </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Alsemgeest's mother  D</a:t>
            </a:r>
            <a:r>
              <a:rPr lang="zh-CN" altLang="en-US" sz="2500" b="0">
                <a:solidFill>
                  <a:schemeClr val="tx1"/>
                </a:solidFill>
              </a:rPr>
              <a:t>．</a:t>
            </a:r>
            <a:r>
              <a:rPr lang="en-US" altLang="zh-CN" sz="2500" b="0">
                <a:solidFill>
                  <a:schemeClr val="tx1"/>
                </a:solidFill>
              </a:rPr>
              <a:t>Alsemgeest's father</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D</a:t>
            </a:r>
            <a:endParaRPr lang="zh-CN" altLang="en-US" sz="2500"/>
          </a:p>
        </p:txBody>
      </p:sp>
      <p:sp>
        <p:nvSpPr>
          <p:cNvPr id="6" name="Rectangle 3"/>
          <p:cNvSpPr>
            <a:spLocks noChangeArrowheads="1"/>
          </p:cNvSpPr>
          <p:nvPr/>
        </p:nvSpPr>
        <p:spPr bwMode="auto">
          <a:xfrm>
            <a:off x="457200" y="2796779"/>
            <a:ext cx="800100" cy="45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C</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      )5.What do the foreigners think of the Chinese game </a:t>
            </a:r>
            <a:r>
              <a:rPr lang="en-US" altLang="zh-CN" sz="2500" b="0" i="1">
                <a:solidFill>
                  <a:schemeClr val="tx1"/>
                </a:solidFill>
              </a:rPr>
              <a:t>mahjong?</a:t>
            </a:r>
            <a:endParaRPr lang="en-US" altLang="zh-CN" sz="2500" b="0">
              <a:solidFill>
                <a:schemeClr val="tx1"/>
              </a:solidFill>
            </a:endParaRPr>
          </a:p>
          <a:p>
            <a:pPr eaLnBrk="1" fontAlgn="auto" hangingPunct="1">
              <a:lnSpc>
                <a:spcPct val="150000"/>
              </a:lnSpc>
              <a:spcBef>
                <a:spcPts val="0"/>
              </a:spcBef>
              <a:spcAft>
                <a:spcPts val="0"/>
              </a:spcAft>
              <a:defRPr/>
            </a:pPr>
            <a:r>
              <a:rPr lang="en-US" altLang="zh-CN" sz="2500" b="0">
                <a:solidFill>
                  <a:schemeClr val="tx1"/>
                </a:solidFill>
              </a:rPr>
              <a:t>A</a:t>
            </a:r>
            <a:r>
              <a:rPr lang="zh-CN" altLang="en-US" sz="2500" b="0">
                <a:solidFill>
                  <a:schemeClr val="tx1"/>
                </a:solidFill>
              </a:rPr>
              <a:t>．</a:t>
            </a:r>
            <a:r>
              <a:rPr lang="en-US" altLang="zh-CN" sz="2500" b="0">
                <a:solidFill>
                  <a:schemeClr val="tx1"/>
                </a:solidFill>
              </a:rPr>
              <a:t>It's a good way to experience Chinese culture.  </a:t>
            </a:r>
          </a:p>
          <a:p>
            <a:pPr eaLnBrk="1" fontAlgn="auto" hangingPunct="1">
              <a:lnSpc>
                <a:spcPct val="150000"/>
              </a:lnSpc>
              <a:spcBef>
                <a:spcPts val="0"/>
              </a:spcBef>
              <a:spcAft>
                <a:spcPts val="0"/>
              </a:spcAft>
              <a:defRPr/>
            </a:pPr>
            <a:r>
              <a:rPr lang="en-US" altLang="zh-CN" sz="2500" b="0">
                <a:solidFill>
                  <a:schemeClr val="tx1"/>
                </a:solidFill>
              </a:rPr>
              <a:t>B</a:t>
            </a:r>
            <a:r>
              <a:rPr lang="zh-CN" altLang="en-US" sz="2500" b="0">
                <a:solidFill>
                  <a:schemeClr val="tx1"/>
                </a:solidFill>
              </a:rPr>
              <a:t>．</a:t>
            </a:r>
            <a:r>
              <a:rPr lang="en-US" altLang="zh-CN" sz="2500" b="0">
                <a:solidFill>
                  <a:schemeClr val="tx1"/>
                </a:solidFill>
              </a:rPr>
              <a:t>It's difficult to learn how to play </a:t>
            </a:r>
            <a:r>
              <a:rPr lang="en-US" altLang="zh-CN" sz="2500" b="0" i="1">
                <a:solidFill>
                  <a:schemeClr val="tx1"/>
                </a:solidFill>
              </a:rPr>
              <a:t>mahjong</a:t>
            </a:r>
            <a:r>
              <a:rPr lang="en-US" altLang="zh-CN" sz="2500" b="0">
                <a:solidFill>
                  <a:schemeClr val="tx1"/>
                </a:solidFill>
              </a:rPr>
              <a:t>.</a:t>
            </a:r>
          </a:p>
          <a:p>
            <a:pPr eaLnBrk="1" fontAlgn="auto" hangingPunct="1">
              <a:lnSpc>
                <a:spcPct val="150000"/>
              </a:lnSpc>
              <a:spcBef>
                <a:spcPts val="0"/>
              </a:spcBef>
              <a:spcAft>
                <a:spcPts val="0"/>
              </a:spcAft>
              <a:defRPr/>
            </a:pPr>
            <a:r>
              <a:rPr lang="en-US" altLang="zh-CN" sz="2500" b="0">
                <a:solidFill>
                  <a:schemeClr val="tx1"/>
                </a:solidFill>
              </a:rPr>
              <a:t>C</a:t>
            </a:r>
            <a:r>
              <a:rPr lang="zh-CN" altLang="en-US" sz="2500" b="0">
                <a:solidFill>
                  <a:schemeClr val="tx1"/>
                </a:solidFill>
              </a:rPr>
              <a:t>．</a:t>
            </a:r>
            <a:r>
              <a:rPr lang="en-US" altLang="zh-CN" sz="2500" b="0">
                <a:solidFill>
                  <a:schemeClr val="tx1"/>
                </a:solidFill>
              </a:rPr>
              <a:t>It's a good way to keep healthy.  </a:t>
            </a:r>
          </a:p>
          <a:p>
            <a:pPr eaLnBrk="1" fontAlgn="auto" hangingPunct="1">
              <a:lnSpc>
                <a:spcPct val="150000"/>
              </a:lnSpc>
              <a:spcBef>
                <a:spcPts val="0"/>
              </a:spcBef>
              <a:spcAft>
                <a:spcPts val="0"/>
              </a:spcAft>
              <a:defRPr/>
            </a:pPr>
            <a:r>
              <a:rPr lang="en-US" altLang="zh-CN" sz="2500" b="0">
                <a:solidFill>
                  <a:schemeClr val="tx1"/>
                </a:solidFill>
              </a:rPr>
              <a:t>D</a:t>
            </a:r>
            <a:r>
              <a:rPr lang="zh-CN" altLang="en-US" sz="2500" b="0">
                <a:solidFill>
                  <a:schemeClr val="tx1"/>
                </a:solidFill>
              </a:rPr>
              <a:t>．</a:t>
            </a:r>
            <a:r>
              <a:rPr lang="en-US" altLang="zh-CN" sz="2500" b="0">
                <a:solidFill>
                  <a:schemeClr val="tx1"/>
                </a:solidFill>
              </a:rPr>
              <a:t>It's a good way to make friends.</a:t>
            </a:r>
          </a:p>
        </p:txBody>
      </p:sp>
      <p:sp>
        <p:nvSpPr>
          <p:cNvPr id="5" name="Rectangle 3"/>
          <p:cNvSpPr>
            <a:spLocks noChangeArrowheads="1"/>
          </p:cNvSpPr>
          <p:nvPr/>
        </p:nvSpPr>
        <p:spPr bwMode="auto">
          <a:xfrm>
            <a:off x="457200" y="967978"/>
            <a:ext cx="914400"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spcBef>
                <a:spcPts val="0"/>
              </a:spcBef>
              <a:spcAft>
                <a:spcPts val="0"/>
              </a:spcAft>
              <a:defRPr/>
            </a:pPr>
            <a:r>
              <a:rPr lang="en-US" altLang="zh-CN" sz="2500"/>
              <a:t>A</a:t>
            </a:r>
            <a:endParaRPr lang="zh-CN" altLang="en-US" sz="25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30"/>
          <p:cNvSpPr>
            <a:spLocks noChangeArrowheads="1"/>
          </p:cNvSpPr>
          <p:nvPr/>
        </p:nvSpPr>
        <p:spPr bwMode="auto">
          <a:xfrm>
            <a:off x="114300" y="742951"/>
            <a:ext cx="8723710" cy="409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a:solidFill>
                  <a:schemeClr val="tx1"/>
                </a:solidFill>
              </a:rPr>
              <a:t>6.</a:t>
            </a:r>
            <a:r>
              <a:rPr lang="zh-CN" altLang="en-US" sz="2500" b="0">
                <a:solidFill>
                  <a:schemeClr val="tx1"/>
                </a:solidFill>
              </a:rPr>
              <a:t>既</a:t>
            </a:r>
            <a:r>
              <a:rPr lang="en-US" altLang="zh-CN" sz="2500" b="0">
                <a:solidFill>
                  <a:schemeClr val="tx1"/>
                </a:solidFill>
              </a:rPr>
              <a:t>……</a:t>
            </a:r>
            <a:r>
              <a:rPr lang="zh-CN" altLang="en-US" sz="2500" b="0">
                <a:solidFill>
                  <a:schemeClr val="tx1"/>
                </a:solidFill>
              </a:rPr>
              <a:t>又</a:t>
            </a:r>
            <a:r>
              <a:rPr lang="en-US" altLang="zh-CN" sz="2500" b="0">
                <a:solidFill>
                  <a:schemeClr val="tx1"/>
                </a:solidFill>
              </a:rPr>
              <a:t>……</a:t>
            </a:r>
            <a:r>
              <a:rPr lang="zh-CN" altLang="en-US" sz="2500" b="0">
                <a:solidFill>
                  <a:schemeClr val="tx1"/>
                </a:solidFill>
              </a:rPr>
              <a:t>； 除</a:t>
            </a:r>
            <a:r>
              <a:rPr lang="en-US" altLang="zh-CN" sz="2500" b="0">
                <a:solidFill>
                  <a:schemeClr val="tx1"/>
                </a:solidFill>
              </a:rPr>
              <a:t>……</a:t>
            </a:r>
            <a:r>
              <a:rPr lang="zh-CN" altLang="en-US" sz="2500" b="0">
                <a:solidFill>
                  <a:schemeClr val="tx1"/>
                </a:solidFill>
              </a:rPr>
              <a:t>之外</a:t>
            </a:r>
            <a:r>
              <a:rPr lang="en-US" altLang="zh-CN" sz="2500" b="0">
                <a:solidFill>
                  <a:schemeClr val="tx1"/>
                </a:solidFill>
              </a:rPr>
              <a:t>(</a:t>
            </a:r>
            <a:r>
              <a:rPr lang="zh-CN" altLang="en-US" sz="2500" b="0">
                <a:solidFill>
                  <a:schemeClr val="tx1"/>
                </a:solidFill>
              </a:rPr>
              <a:t>也</a:t>
            </a:r>
            <a:r>
              <a:rPr lang="en-US" altLang="zh-CN" sz="2500" b="0">
                <a:solidFill>
                  <a:schemeClr val="tx1"/>
                </a:solidFill>
              </a:rPr>
              <a:t>); </a:t>
            </a:r>
            <a:r>
              <a:rPr lang="zh-CN" altLang="en-US" sz="2500" b="0">
                <a:solidFill>
                  <a:schemeClr val="tx1"/>
                </a:solidFill>
              </a:rPr>
              <a:t>此外   </a:t>
            </a:r>
            <a:r>
              <a:rPr lang="en-US" altLang="zh-CN" sz="2500" b="0">
                <a:solidFill>
                  <a:schemeClr val="tx1"/>
                </a:solidFill>
              </a:rPr>
              <a:t>as well as</a:t>
            </a:r>
          </a:p>
          <a:p>
            <a:pPr eaLnBrk="1" fontAlgn="auto" hangingPunct="1">
              <a:lnSpc>
                <a:spcPct val="150000"/>
              </a:lnSpc>
              <a:spcBef>
                <a:spcPts val="0"/>
              </a:spcBef>
              <a:spcAft>
                <a:spcPts val="0"/>
              </a:spcAft>
              <a:defRPr/>
            </a:pPr>
            <a:r>
              <a:rPr lang="en-US" altLang="zh-CN" sz="2500" b="0">
                <a:solidFill>
                  <a:schemeClr val="tx1"/>
                </a:solidFill>
              </a:rPr>
              <a:t>7.</a:t>
            </a:r>
            <a:r>
              <a:rPr lang="zh-CN" altLang="en-US" sz="2500" b="0">
                <a:solidFill>
                  <a:schemeClr val="tx1"/>
                </a:solidFill>
              </a:rPr>
              <a:t>要求某人做某事   </a:t>
            </a:r>
            <a:r>
              <a:rPr lang="en-US" altLang="zh-CN" sz="2500" b="0">
                <a:solidFill>
                  <a:schemeClr val="tx1"/>
                </a:solidFill>
              </a:rPr>
              <a:t>ask sb.to do sth.</a:t>
            </a:r>
          </a:p>
          <a:p>
            <a:pPr eaLnBrk="1" fontAlgn="auto" hangingPunct="1">
              <a:lnSpc>
                <a:spcPct val="150000"/>
              </a:lnSpc>
              <a:spcBef>
                <a:spcPts val="0"/>
              </a:spcBef>
              <a:spcAft>
                <a:spcPts val="0"/>
              </a:spcAft>
              <a:defRPr/>
            </a:pPr>
            <a:r>
              <a:rPr lang="en-US" altLang="zh-CN" sz="2500" b="0">
                <a:solidFill>
                  <a:schemeClr val="tx1"/>
                </a:solidFill>
              </a:rPr>
              <a:t>8.</a:t>
            </a:r>
            <a:r>
              <a:rPr lang="zh-CN" altLang="en-US" sz="2500" b="0">
                <a:solidFill>
                  <a:schemeClr val="tx1"/>
                </a:solidFill>
              </a:rPr>
              <a:t>谈论；讨论   </a:t>
            </a:r>
            <a:r>
              <a:rPr lang="en-US" altLang="zh-CN" sz="2500" b="0">
                <a:solidFill>
                  <a:schemeClr val="tx1"/>
                </a:solidFill>
              </a:rPr>
              <a:t>talk about</a:t>
            </a:r>
          </a:p>
          <a:p>
            <a:pPr eaLnBrk="1" fontAlgn="auto" hangingPunct="1">
              <a:lnSpc>
                <a:spcPct val="150000"/>
              </a:lnSpc>
              <a:spcBef>
                <a:spcPts val="0"/>
              </a:spcBef>
              <a:spcAft>
                <a:spcPts val="0"/>
              </a:spcAft>
              <a:defRPr/>
            </a:pPr>
            <a:r>
              <a:rPr lang="en-US" altLang="zh-CN" sz="2500" b="0">
                <a:solidFill>
                  <a:schemeClr val="tx1"/>
                </a:solidFill>
              </a:rPr>
              <a:t>9.</a:t>
            </a:r>
            <a:r>
              <a:rPr lang="zh-CN" altLang="en-US" sz="2500" b="0">
                <a:solidFill>
                  <a:schemeClr val="tx1"/>
                </a:solidFill>
              </a:rPr>
              <a:t>讲故事   </a:t>
            </a:r>
            <a:r>
              <a:rPr lang="en-US" altLang="zh-CN" sz="2500" b="0">
                <a:solidFill>
                  <a:schemeClr val="tx1"/>
                </a:solidFill>
              </a:rPr>
              <a:t>tell stories</a:t>
            </a:r>
          </a:p>
          <a:p>
            <a:pPr eaLnBrk="1" fontAlgn="auto" hangingPunct="1">
              <a:lnSpc>
                <a:spcPct val="150000"/>
              </a:lnSpc>
              <a:spcBef>
                <a:spcPts val="0"/>
              </a:spcBef>
              <a:spcAft>
                <a:spcPts val="0"/>
              </a:spcAft>
              <a:defRPr/>
            </a:pPr>
            <a:r>
              <a:rPr lang="en-US" altLang="zh-CN" sz="2500" b="0">
                <a:solidFill>
                  <a:schemeClr val="tx1"/>
                </a:solidFill>
              </a:rPr>
              <a:t>10.</a:t>
            </a:r>
            <a:r>
              <a:rPr lang="zh-CN" altLang="en-US" sz="2500" b="0">
                <a:solidFill>
                  <a:schemeClr val="tx1"/>
                </a:solidFill>
              </a:rPr>
              <a:t>鼓励某人做某事   </a:t>
            </a:r>
            <a:r>
              <a:rPr lang="en-US" altLang="zh-CN" sz="2500" b="0">
                <a:solidFill>
                  <a:schemeClr val="tx1"/>
                </a:solidFill>
              </a:rPr>
              <a:t>encourage sb.to do sth.</a:t>
            </a:r>
          </a:p>
          <a:p>
            <a:pPr eaLnBrk="1" fontAlgn="auto" hangingPunct="1">
              <a:lnSpc>
                <a:spcPct val="150000"/>
              </a:lnSpc>
              <a:spcBef>
                <a:spcPts val="0"/>
              </a:spcBef>
              <a:spcAft>
                <a:spcPts val="0"/>
              </a:spcAft>
              <a:defRPr/>
            </a:pPr>
            <a:r>
              <a:rPr lang="en-US" altLang="zh-CN" sz="2500" b="0">
                <a:solidFill>
                  <a:schemeClr val="tx1"/>
                </a:solidFill>
              </a:rPr>
              <a:t>11.</a:t>
            </a:r>
            <a:r>
              <a:rPr lang="zh-CN" altLang="en-US" sz="2500" b="0">
                <a:solidFill>
                  <a:schemeClr val="tx1"/>
                </a:solidFill>
              </a:rPr>
              <a:t>出版；问世    </a:t>
            </a:r>
            <a:r>
              <a:rPr lang="en-US" altLang="zh-CN" sz="2500" b="0">
                <a:solidFill>
                  <a:schemeClr val="tx1"/>
                </a:solidFill>
              </a:rPr>
              <a:t>come out</a:t>
            </a:r>
          </a:p>
          <a:p>
            <a:pPr eaLnBrk="1" fontAlgn="auto" hangingPunct="1">
              <a:lnSpc>
                <a:spcPct val="150000"/>
              </a:lnSpc>
              <a:spcBef>
                <a:spcPts val="0"/>
              </a:spcBef>
              <a:spcAft>
                <a:spcPts val="0"/>
              </a:spcAft>
              <a:defRPr/>
            </a:pPr>
            <a:r>
              <a:rPr lang="en-US" altLang="zh-CN" sz="2500" b="0">
                <a:solidFill>
                  <a:schemeClr val="tx1"/>
                </a:solidFill>
              </a:rPr>
              <a:t>12.</a:t>
            </a:r>
            <a:r>
              <a:rPr lang="zh-CN" altLang="en-US" sz="2500" b="0">
                <a:solidFill>
                  <a:schemeClr val="tx1"/>
                </a:solidFill>
              </a:rPr>
              <a:t>结果，因此    </a:t>
            </a:r>
            <a:r>
              <a:rPr lang="en-US" altLang="zh-CN" sz="2500" b="0">
                <a:solidFill>
                  <a:schemeClr val="tx1"/>
                </a:solidFill>
              </a:rPr>
              <a:t>as a result</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30"/>
          <p:cNvSpPr>
            <a:spLocks noChangeArrowheads="1"/>
          </p:cNvSpPr>
          <p:nvPr/>
        </p:nvSpPr>
        <p:spPr bwMode="auto">
          <a:xfrm>
            <a:off x="229791" y="857250"/>
            <a:ext cx="6856809" cy="392415"/>
          </a:xfrm>
          <a:prstGeom prst="rect">
            <a:avLst/>
          </a:prstGeom>
          <a:noFill/>
          <a:ln w="9525">
            <a:noFill/>
            <a:miter lim="800000"/>
          </a:ln>
        </p:spPr>
        <p:txBody>
          <a:bodyPr lIns="68580" tIns="34290" rIns="68580" bIns="34290">
            <a:spAutoFit/>
          </a:bodyPr>
          <a:lstStyle/>
          <a:p>
            <a:pPr algn="just" eaLnBrk="1" fontAlgn="auto" hangingPunct="1">
              <a:lnSpc>
                <a:spcPct val="150000"/>
              </a:lnSpc>
              <a:spcBef>
                <a:spcPts val="0"/>
              </a:spcBef>
              <a:spcAft>
                <a:spcPts val="0"/>
              </a:spcAft>
              <a:defRPr/>
            </a:pPr>
            <a:r>
              <a:rPr lang="zh-CN" altLang="en-US" sz="1400" kern="100" dirty="0">
                <a:latin typeface="宋体" panose="02010600030101010101" pitchFamily="2" charset="-122"/>
                <a:ea typeface="+mn-ea"/>
                <a:cs typeface="Times New Roman" panose="02020603050405020304"/>
              </a:rPr>
              <a:t>三、经典句型</a:t>
            </a:r>
            <a:r>
              <a:rPr lang="en-US" altLang="zh-CN" sz="1400" kern="100" dirty="0">
                <a:latin typeface="宋体" panose="02010600030101010101" pitchFamily="2" charset="-122"/>
                <a:ea typeface="+mn-ea"/>
                <a:cs typeface="Times New Roman" panose="02020603050405020304"/>
              </a:rPr>
              <a:t>(</a:t>
            </a:r>
            <a:r>
              <a:rPr lang="zh-CN" altLang="en-US" sz="1400" kern="100" dirty="0">
                <a:latin typeface="宋体" panose="02010600030101010101" pitchFamily="2" charset="-122"/>
                <a:ea typeface="+mn-ea"/>
                <a:cs typeface="Times New Roman" panose="02020603050405020304"/>
              </a:rPr>
              <a:t>请在课文中画出下列句型</a:t>
            </a:r>
            <a:r>
              <a:rPr lang="en-US" altLang="zh-CN" sz="1400" kern="100" dirty="0">
                <a:latin typeface="宋体" panose="02010600030101010101" pitchFamily="2" charset="-122"/>
                <a:ea typeface="+mn-ea"/>
                <a:cs typeface="Times New Roman" panose="02020603050405020304"/>
              </a:rPr>
              <a:t>)</a:t>
            </a:r>
            <a:endParaRPr lang="zh-CN" altLang="en-US" sz="1900" kern="100" dirty="0">
              <a:latin typeface="Calibri" panose="020F0502020204030204"/>
              <a:ea typeface="+mn-ea"/>
              <a:cs typeface="Times New Roman" panose="02020603050405020304"/>
            </a:endParaRPr>
          </a:p>
        </p:txBody>
      </p:sp>
      <p:graphicFrame>
        <p:nvGraphicFramePr>
          <p:cNvPr id="4" name="表格 3"/>
          <p:cNvGraphicFramePr>
            <a:graphicFrameLocks noGrp="1"/>
          </p:cNvGraphicFramePr>
          <p:nvPr/>
        </p:nvGraphicFramePr>
        <p:xfrm>
          <a:off x="342900" y="1657350"/>
          <a:ext cx="8457010" cy="3238576"/>
        </p:xfrm>
        <a:graphic>
          <a:graphicData uri="http://schemas.openxmlformats.org/drawingml/2006/table">
            <a:tbl>
              <a:tblPr/>
              <a:tblGrid>
                <a:gridCol w="3543300">
                  <a:extLst>
                    <a:ext uri="{9D8B030D-6E8A-4147-A177-3AD203B41FA5}">
                      <a16:colId xmlns:a16="http://schemas.microsoft.com/office/drawing/2014/main" val="20000"/>
                    </a:ext>
                  </a:extLst>
                </a:gridCol>
                <a:gridCol w="4913710">
                  <a:extLst>
                    <a:ext uri="{9D8B030D-6E8A-4147-A177-3AD203B41FA5}">
                      <a16:colId xmlns:a16="http://schemas.microsoft.com/office/drawing/2014/main" val="20001"/>
                    </a:ext>
                  </a:extLst>
                </a:gridCol>
              </a:tblGrid>
              <a:tr h="1927898">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1.</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爱好可以促使你成长，培养你的兴趣，并帮助你学习新技能。</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8119" marB="381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Hobbies can make you grow as a person, develop your interests and help you learn new skills.</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8119" marB="381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678">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然后她鼓励我们写关于我们露营的经历。</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8119" marB="381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Then she encouraged us to write about our experiences at the camp.</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8119" marB="381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42900" y="971550"/>
          <a:ext cx="8457010" cy="3751714"/>
        </p:xfrm>
        <a:graphic>
          <a:graphicData uri="http://schemas.openxmlformats.org/drawingml/2006/table">
            <a:tbl>
              <a:tblPr/>
              <a:tblGrid>
                <a:gridCol w="422791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2475932">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3.</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回到学校后，戴维开始写一个关于</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16</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岁男孩的生活的故事，这本书于</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2012</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年成书出版。</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7816" marB="378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Back at school, David wrote a story about the life of a </a:t>
                      </a:r>
                      <a:r>
                        <a:rPr kumimoji="0" lang="en-US" altLang="zh-CN" sz="24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sixteen­year­old</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 boy, and it came out as a book in 2012.</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7816" marB="378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75782">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 4.</a:t>
                      </a:r>
                      <a:r>
                        <a:rPr kumimoji="0" lang="zh-CN" altLang="en-US"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他也对其他很多东西感兴趣。</a:t>
                      </a:r>
                      <a:endParaRPr kumimoji="0" lang="zh-CN" altLang="en-US" sz="2400" b="0" i="0" u="none" strike="noStrike" cap="none" normalizeH="0" baseline="0" dirty="0" smtClean="0">
                        <a:ln>
                          <a:noFill/>
                        </a:ln>
                        <a:solidFill>
                          <a:schemeClr val="tx1"/>
                        </a:solidFill>
                        <a:effectLst/>
                        <a:latin typeface="宋体" panose="02010600030101010101" pitchFamily="2" charset="-122"/>
                        <a:ea typeface="等线" panose="02010600030101010101" pitchFamily="2" charset="-122"/>
                        <a:cs typeface="Courier New" panose="02070309020205020404" pitchFamily="49" charset="0"/>
                      </a:endParaRPr>
                    </a:p>
                  </a:txBody>
                  <a:tcPr marL="54423" marR="54423" marT="37816" marB="378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He is also interested in many other things.</a:t>
                      </a:r>
                      <a:endParaRPr kumimoji="0" lang="en-US" altLang="zh-CN" sz="24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54423" marR="54423" marT="37816" marB="378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圆角矩形 3"/>
          <p:cNvSpPr>
            <a:spLocks noChangeArrowheads="1"/>
          </p:cNvSpPr>
          <p:nvPr/>
        </p:nvSpPr>
        <p:spPr bwMode="auto">
          <a:xfrm>
            <a:off x="2857500" y="400051"/>
            <a:ext cx="3314700" cy="422672"/>
          </a:xfrm>
          <a:prstGeom prst="roundRect">
            <a:avLst>
              <a:gd name="adj" fmla="val 50000"/>
            </a:avLst>
          </a:prstGeom>
          <a:solidFill>
            <a:schemeClr val="accent1"/>
          </a:solidFill>
          <a:ln>
            <a:noFill/>
          </a:ln>
          <a:extLst>
            <a:ext uri="{91240B29-F687-4F45-9708-019B960494DF}">
              <a14:hiddenLine xmlns:a14="http://schemas.microsoft.com/office/drawing/2010/main" w="12700">
                <a:solidFill>
                  <a:srgbClr val="000000"/>
                </a:solidFill>
                <a:round/>
              </a14:hiddenLine>
            </a:ext>
          </a:extLst>
        </p:spPr>
        <p:txBody>
          <a:bodyPr lIns="68580" tIns="34290" rIns="68580" bIns="34290" anchor="ctr"/>
          <a:lstStyle>
            <a:lvl1pPr defTabSz="457200"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defTabSz="45720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defTabSz="4572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defTabSz="4572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defTabSz="4572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defTabSz="4572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algn="ctr" eaLnBrk="1" fontAlgn="auto" hangingPunct="1">
              <a:spcBef>
                <a:spcPts val="0"/>
              </a:spcBef>
              <a:spcAft>
                <a:spcPts val="0"/>
              </a:spcAft>
              <a:defRPr/>
            </a:pPr>
            <a:r>
              <a:rPr lang="zh-CN" altLang="en-US" sz="2500" dirty="0">
                <a:solidFill>
                  <a:schemeClr val="bg1"/>
                </a:solidFill>
                <a:latin typeface="微软雅黑" panose="020B0503020204020204" pitchFamily="34" charset="-122"/>
                <a:ea typeface="微软雅黑" panose="020B0503020204020204" pitchFamily="34" charset="-122"/>
              </a:rPr>
              <a:t>课 堂 导 学</a:t>
            </a:r>
          </a:p>
        </p:txBody>
      </p:sp>
      <p:sp>
        <p:nvSpPr>
          <p:cNvPr id="10243" name="矩形 30"/>
          <p:cNvSpPr>
            <a:spLocks noChangeArrowheads="1"/>
          </p:cNvSpPr>
          <p:nvPr/>
        </p:nvSpPr>
        <p:spPr bwMode="auto">
          <a:xfrm>
            <a:off x="191691" y="857250"/>
            <a:ext cx="8722519"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en-US" altLang="zh-CN" sz="2500" b="0" dirty="0">
                <a:solidFill>
                  <a:schemeClr val="tx1"/>
                </a:solidFill>
              </a:rPr>
              <a:t>1</a:t>
            </a:r>
            <a:r>
              <a:rPr lang="zh-CN" altLang="en-US" sz="2500" b="0" dirty="0">
                <a:solidFill>
                  <a:schemeClr val="tx1"/>
                </a:solidFill>
              </a:rPr>
              <a:t>．</a:t>
            </a:r>
            <a:r>
              <a:rPr lang="en-US" altLang="zh-CN" sz="2500" b="0" dirty="0">
                <a:solidFill>
                  <a:schemeClr val="tx1"/>
                </a:solidFill>
              </a:rPr>
              <a:t>Hobbies can make you grow as a person, develop your interests and help you learn new skills.</a:t>
            </a:r>
          </a:p>
          <a:p>
            <a:pPr eaLnBrk="1" fontAlgn="auto" hangingPunct="1">
              <a:lnSpc>
                <a:spcPct val="150000"/>
              </a:lnSpc>
              <a:spcBef>
                <a:spcPts val="0"/>
              </a:spcBef>
              <a:spcAft>
                <a:spcPts val="0"/>
              </a:spcAft>
              <a:defRPr/>
            </a:pPr>
            <a:r>
              <a:rPr lang="zh-CN" altLang="en-US" sz="2500" b="0" dirty="0">
                <a:solidFill>
                  <a:schemeClr val="tx1"/>
                </a:solidFill>
              </a:rPr>
              <a:t>爱好可以促使你成长，培养你的兴趣，并帮助你学习新技能。</a:t>
            </a:r>
          </a:p>
          <a:p>
            <a:pPr eaLnBrk="1" fontAlgn="auto" hangingPunct="1">
              <a:lnSpc>
                <a:spcPct val="150000"/>
              </a:lnSpc>
              <a:spcBef>
                <a:spcPts val="0"/>
              </a:spcBef>
              <a:spcAft>
                <a:spcPts val="0"/>
              </a:spcAft>
              <a:defRPr/>
            </a:pPr>
            <a:r>
              <a:rPr lang="en-US" altLang="zh-CN" sz="2500" b="0" dirty="0">
                <a:solidFill>
                  <a:schemeClr val="tx1"/>
                </a:solidFill>
              </a:rPr>
              <a:t>(1)make</a:t>
            </a:r>
            <a:r>
              <a:rPr lang="zh-CN" altLang="en-US" sz="2500" b="0" dirty="0">
                <a:solidFill>
                  <a:schemeClr val="tx1"/>
                </a:solidFill>
              </a:rPr>
              <a:t>在此作使役动词，意为“使</a:t>
            </a:r>
            <a:r>
              <a:rPr lang="en-US" altLang="zh-CN" sz="2500" b="0" dirty="0">
                <a:solidFill>
                  <a:schemeClr val="tx1"/>
                </a:solidFill>
              </a:rPr>
              <a:t>……”</a:t>
            </a:r>
            <a:r>
              <a:rPr lang="zh-CN" altLang="en-US" sz="2500" b="0" dirty="0">
                <a:solidFill>
                  <a:schemeClr val="tx1"/>
                </a:solidFill>
              </a:rPr>
              <a:t>，后面可以接省略</a:t>
            </a:r>
            <a:r>
              <a:rPr lang="en-US" altLang="zh-CN" sz="2500" b="0" dirty="0">
                <a:solidFill>
                  <a:schemeClr val="tx1"/>
                </a:solidFill>
              </a:rPr>
              <a:t>to</a:t>
            </a:r>
            <a:r>
              <a:rPr lang="zh-CN" altLang="en-US" sz="2500" b="0" dirty="0">
                <a:solidFill>
                  <a:schemeClr val="tx1"/>
                </a:solidFill>
              </a:rPr>
              <a:t>的动词不定式、形容词或名词作宾补。</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30"/>
          <p:cNvSpPr>
            <a:spLocks noChangeArrowheads="1"/>
          </p:cNvSpPr>
          <p:nvPr/>
        </p:nvSpPr>
        <p:spPr bwMode="auto">
          <a:xfrm>
            <a:off x="191691" y="857250"/>
            <a:ext cx="8722519" cy="237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sz="3200" b="1">
                <a:solidFill>
                  <a:srgbClr val="FF0000"/>
                </a:solidFill>
                <a:latin typeface="Times New Roman" panose="02020603050405020304" pitchFamily="18" charset="0"/>
                <a:ea typeface="宋体" panose="02010600030101010101" pitchFamily="2" charset="-122"/>
              </a:defRPr>
            </a:lvl1pPr>
            <a:lvl2pPr marL="742950" indent="-285750" eaLnBrk="0" hangingPunct="0">
              <a:defRPr sz="3200" b="1">
                <a:solidFill>
                  <a:srgbClr val="FF0000"/>
                </a:solidFill>
                <a:latin typeface="Times New Roman" panose="02020603050405020304" pitchFamily="18" charset="0"/>
                <a:ea typeface="宋体" panose="02010600030101010101" pitchFamily="2" charset="-122"/>
              </a:defRPr>
            </a:lvl2pPr>
            <a:lvl3pPr marL="1143000" indent="-228600" eaLnBrk="0" hangingPunct="0">
              <a:defRPr sz="3200" b="1">
                <a:solidFill>
                  <a:srgbClr val="FF0000"/>
                </a:solidFill>
                <a:latin typeface="Times New Roman" panose="02020603050405020304" pitchFamily="18" charset="0"/>
                <a:ea typeface="宋体" panose="02010600030101010101" pitchFamily="2" charset="-122"/>
              </a:defRPr>
            </a:lvl3pPr>
            <a:lvl4pPr marL="1600200" indent="-228600" eaLnBrk="0" hangingPunct="0">
              <a:defRPr sz="3200" b="1">
                <a:solidFill>
                  <a:srgbClr val="FF0000"/>
                </a:solidFill>
                <a:latin typeface="Times New Roman" panose="02020603050405020304" pitchFamily="18" charset="0"/>
                <a:ea typeface="宋体" panose="02010600030101010101" pitchFamily="2" charset="-122"/>
              </a:defRPr>
            </a:lvl4pPr>
            <a:lvl5pPr marL="2057400" indent="-228600" eaLnBrk="0" hangingPunct="0">
              <a:defRPr sz="3200" b="1">
                <a:solidFill>
                  <a:srgbClr val="FF00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200" b="1">
                <a:solidFill>
                  <a:srgbClr val="FF0000"/>
                </a:solidFill>
                <a:latin typeface="Times New Roman" panose="02020603050405020304" pitchFamily="18"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500" b="0" dirty="0">
                <a:solidFill>
                  <a:schemeClr val="tx1"/>
                </a:solidFill>
              </a:rPr>
              <a:t>其常用结构如下：</a:t>
            </a:r>
          </a:p>
          <a:p>
            <a:pPr eaLnBrk="1" fontAlgn="auto" hangingPunct="1">
              <a:lnSpc>
                <a:spcPct val="150000"/>
              </a:lnSpc>
              <a:spcBef>
                <a:spcPts val="0"/>
              </a:spcBef>
              <a:spcAft>
                <a:spcPts val="0"/>
              </a:spcAft>
              <a:defRPr/>
            </a:pPr>
            <a:r>
              <a:rPr lang="en-US" altLang="zh-CN" sz="2500" b="0" dirty="0">
                <a:solidFill>
                  <a:schemeClr val="tx1"/>
                </a:solidFill>
              </a:rPr>
              <a:t>make sb.do </a:t>
            </a:r>
            <a:r>
              <a:rPr lang="en-US" altLang="zh-CN" sz="2500" b="0" dirty="0" err="1">
                <a:solidFill>
                  <a:schemeClr val="tx1"/>
                </a:solidFill>
              </a:rPr>
              <a:t>sth</a:t>
            </a:r>
            <a:r>
              <a:rPr lang="en-US" altLang="zh-CN" sz="2500" b="0" dirty="0">
                <a:solidFill>
                  <a:schemeClr val="tx1"/>
                </a:solidFill>
              </a:rPr>
              <a:t>.</a:t>
            </a:r>
            <a:r>
              <a:rPr lang="zh-CN" altLang="en-US" sz="2500" b="0" dirty="0">
                <a:solidFill>
                  <a:schemeClr val="tx1"/>
                </a:solidFill>
              </a:rPr>
              <a:t>使某人做某事</a:t>
            </a:r>
          </a:p>
          <a:p>
            <a:pPr eaLnBrk="1" fontAlgn="auto" hangingPunct="1">
              <a:lnSpc>
                <a:spcPct val="150000"/>
              </a:lnSpc>
              <a:spcBef>
                <a:spcPts val="0"/>
              </a:spcBef>
              <a:spcAft>
                <a:spcPts val="0"/>
              </a:spcAft>
              <a:defRPr/>
            </a:pPr>
            <a:r>
              <a:rPr lang="en-US" altLang="zh-CN" sz="2500" b="0" dirty="0">
                <a:solidFill>
                  <a:schemeClr val="tx1"/>
                </a:solidFill>
              </a:rPr>
              <a:t>make sb.</a:t>
            </a:r>
            <a:r>
              <a:rPr lang="zh-CN" altLang="en-US" sz="2500" b="0" dirty="0">
                <a:solidFill>
                  <a:schemeClr val="tx1"/>
                </a:solidFill>
              </a:rPr>
              <a:t>＋</a:t>
            </a:r>
            <a:r>
              <a:rPr lang="en-US" altLang="zh-CN" sz="2500" b="0" i="1" dirty="0">
                <a:solidFill>
                  <a:schemeClr val="tx1"/>
                </a:solidFill>
              </a:rPr>
              <a:t>adj</a:t>
            </a:r>
            <a:r>
              <a:rPr lang="en-US" altLang="zh-CN" sz="2500" b="0" dirty="0">
                <a:solidFill>
                  <a:schemeClr val="tx1"/>
                </a:solidFill>
              </a:rPr>
              <a:t>.</a:t>
            </a:r>
            <a:r>
              <a:rPr lang="zh-CN" altLang="en-US" sz="2500" b="0" dirty="0">
                <a:solidFill>
                  <a:schemeClr val="tx1"/>
                </a:solidFill>
              </a:rPr>
              <a:t>使某人处于某种状态</a:t>
            </a:r>
          </a:p>
          <a:p>
            <a:pPr eaLnBrk="1" fontAlgn="auto" hangingPunct="1">
              <a:lnSpc>
                <a:spcPct val="150000"/>
              </a:lnSpc>
              <a:spcBef>
                <a:spcPts val="0"/>
              </a:spcBef>
              <a:spcAft>
                <a:spcPts val="0"/>
              </a:spcAft>
              <a:defRPr/>
            </a:pPr>
            <a:r>
              <a:rPr lang="en-US" altLang="zh-CN" sz="2500" b="0" dirty="0">
                <a:solidFill>
                  <a:schemeClr val="tx1"/>
                </a:solidFill>
              </a:rPr>
              <a:t>make sb.</a:t>
            </a:r>
            <a:r>
              <a:rPr lang="zh-CN" altLang="en-US" sz="2500" b="0" dirty="0">
                <a:solidFill>
                  <a:schemeClr val="tx1"/>
                </a:solidFill>
              </a:rPr>
              <a:t>＋</a:t>
            </a:r>
            <a:r>
              <a:rPr lang="en-US" altLang="zh-CN" sz="2500" b="0" i="1" dirty="0">
                <a:solidFill>
                  <a:schemeClr val="tx1"/>
                </a:solidFill>
              </a:rPr>
              <a:t>n</a:t>
            </a:r>
            <a:r>
              <a:rPr lang="en-US" altLang="zh-CN" sz="2500" b="0" dirty="0">
                <a:solidFill>
                  <a:schemeClr val="tx1"/>
                </a:solidFill>
              </a:rPr>
              <a:t>.</a:t>
            </a:r>
            <a:r>
              <a:rPr lang="zh-CN" altLang="en-US" sz="2500" b="0" dirty="0">
                <a:solidFill>
                  <a:schemeClr val="tx1"/>
                </a:solidFill>
              </a:rPr>
              <a:t>使某人成为</a:t>
            </a:r>
            <a:r>
              <a:rPr lang="en-US" altLang="zh-CN" sz="2500" b="0" dirty="0">
                <a:solidFill>
                  <a:schemeClr val="tx1"/>
                </a:solidFill>
              </a:rPr>
              <a:t>……</a:t>
            </a:r>
            <a:endParaRPr lang="zh-CN" altLang="en-US" sz="2500" b="0" dirty="0">
              <a:solidFill>
                <a:schemeClr val="tx1"/>
              </a:solidFill>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2476</Words>
  <Application>Microsoft Office PowerPoint</Application>
  <PresentationFormat>全屏显示(16:9)</PresentationFormat>
  <Paragraphs>268</Paragraphs>
  <Slides>43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43</vt:i4>
      </vt:variant>
    </vt:vector>
  </HeadingPairs>
  <TitlesOfParts>
    <vt:vector size="52" baseType="lpstr">
      <vt:lpstr>等线</vt:lpstr>
      <vt:lpstr>等线 Light</vt:lpstr>
      <vt:lpstr>宋体</vt:lpstr>
      <vt:lpstr>微软雅黑</vt:lpstr>
      <vt:lpstr>Arial</vt:lpstr>
      <vt:lpstr>Calibri</vt:lpstr>
      <vt:lpstr>Courier New</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2018-12-18T11:00:00Z</dcterms:created>
  <dcterms:modified xsi:type="dcterms:W3CDTF">2023-01-16T20:01:38Z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CB1E81F1B18441F58755F9A4EA7B84C2</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