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2" r:id="rId2"/>
    <p:sldId id="264" r:id="rId3"/>
    <p:sldId id="263" r:id="rId4"/>
    <p:sldId id="359" r:id="rId5"/>
    <p:sldId id="403" r:id="rId6"/>
    <p:sldId id="404" r:id="rId7"/>
    <p:sldId id="467" r:id="rId8"/>
    <p:sldId id="468" r:id="rId9"/>
    <p:sldId id="470" r:id="rId10"/>
    <p:sldId id="471" r:id="rId11"/>
    <p:sldId id="405" r:id="rId12"/>
    <p:sldId id="472" r:id="rId13"/>
    <p:sldId id="473" r:id="rId14"/>
    <p:sldId id="474" r:id="rId15"/>
    <p:sldId id="475" r:id="rId16"/>
    <p:sldId id="476" r:id="rId17"/>
    <p:sldId id="435" r:id="rId18"/>
    <p:sldId id="436" r:id="rId19"/>
    <p:sldId id="406" r:id="rId20"/>
    <p:sldId id="477" r:id="rId21"/>
    <p:sldId id="388" r:id="rId22"/>
    <p:sldId id="389" r:id="rId23"/>
    <p:sldId id="480" r:id="rId24"/>
    <p:sldId id="481" r:id="rId25"/>
    <p:sldId id="482" r:id="rId26"/>
    <p:sldId id="483" r:id="rId27"/>
    <p:sldId id="484" r:id="rId28"/>
    <p:sldId id="478" r:id="rId29"/>
    <p:sldId id="479" r:id="rId30"/>
    <p:sldId id="347" r:id="rId31"/>
    <p:sldId id="293" r:id="rId32"/>
    <p:sldId id="497" r:id="rId33"/>
    <p:sldId id="498" r:id="rId34"/>
    <p:sldId id="499" r:id="rId35"/>
    <p:sldId id="515" r:id="rId36"/>
    <p:sldId id="522" r:id="rId37"/>
    <p:sldId id="521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CE775DB-EA16-4604-988E-4CF472EBB240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0906596-D8FA-4DA8-8B7E-97AB7734386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C8DF73A-908D-48A6-A55F-442CCF5F6B6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23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32615F3-DB1E-4514-A081-AF02674EB88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727AE0-E764-4592-9BA6-9E4957F846C9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364AA8-776F-4CCC-B783-B6458489A75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2E8AC6A-62CB-4756-9F95-E85EAF8B009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7E7F037-2531-4F7F-B92C-E600871881C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815D2F8-924A-4B06-8955-74FCDF5A60BC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910A03D-54B4-4569-A195-4F2B6432745C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812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3167"/>
            <a:ext cx="12191998" cy="3848017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66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7878" y="3570213"/>
            <a:ext cx="92198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3.4 </a:t>
            </a:r>
            <a:r>
              <a:rPr lang="zh-CN" altLang="en-US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长方体和正方体的体积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2320285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2710" y="4587341"/>
            <a:ext cx="74150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THE SURFACE AREA OF CUBOIDS AND CUBES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5325817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2980070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体 7"/>
          <p:cNvSpPr/>
          <p:nvPr/>
        </p:nvSpPr>
        <p:spPr>
          <a:xfrm>
            <a:off x="679845" y="3481143"/>
            <a:ext cx="1165709" cy="1165709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193800" y="1847747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95" name="文本框 2"/>
          <p:cNvSpPr txBox="1">
            <a:spLocks noChangeArrowheads="1"/>
          </p:cNvSpPr>
          <p:nvPr/>
        </p:nvSpPr>
        <p:spPr bwMode="auto">
          <a:xfrm>
            <a:off x="1193800" y="4704018"/>
            <a:ext cx="723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观察表格，你发现了什么？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869951" y="1801076"/>
            <a:ext cx="3875077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通过上面的实验我们得出：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2669228" y="4054175"/>
            <a:ext cx="6604767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长方体的体积正好等于长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高的积。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669228" y="2697214"/>
            <a:ext cx="6604768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长方体所含体积单位的数量就是长方体的体积。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99124" y="3937371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pic>
        <p:nvPicPr>
          <p:cNvPr id="23554" name="Picture 3" descr="15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47" y="3267895"/>
            <a:ext cx="3254631" cy="224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052513" y="1446316"/>
            <a:ext cx="10088562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lnSpc>
                <a:spcPct val="20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表示长方体的体积，用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分别表示长方体的长、宽、高，那么长方体的体积计算公式可以写成：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9"/>
          <p:cNvGrpSpPr/>
          <p:nvPr/>
        </p:nvGrpSpPr>
        <p:grpSpPr bwMode="auto">
          <a:xfrm>
            <a:off x="3053717" y="1726923"/>
            <a:ext cx="6949738" cy="2399348"/>
            <a:chOff x="300802" y="2352934"/>
            <a:chExt cx="6949838" cy="2398813"/>
          </a:xfrm>
        </p:grpSpPr>
        <p:sp>
          <p:nvSpPr>
            <p:cNvPr id="24578" name="Rectangle 8"/>
            <p:cNvSpPr>
              <a:spLocks noChangeArrowheads="1"/>
            </p:cNvSpPr>
            <p:nvPr/>
          </p:nvSpPr>
          <p:spPr bwMode="auto">
            <a:xfrm>
              <a:off x="4355116" y="3153260"/>
              <a:ext cx="2895524" cy="51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2400" b="1" i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V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 b h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</a:p>
          </p:txBody>
        </p:sp>
        <p:pic>
          <p:nvPicPr>
            <p:cNvPr id="24579" name="Picture 3" descr="1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02" y="2352934"/>
              <a:ext cx="3475086" cy="239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3"/>
          <p:cNvGrpSpPr/>
          <p:nvPr/>
        </p:nvGrpSpPr>
        <p:grpSpPr bwMode="auto">
          <a:xfrm>
            <a:off x="1779889" y="4330573"/>
            <a:ext cx="8469371" cy="1905126"/>
            <a:chOff x="655553" y="3200314"/>
            <a:chExt cx="8469326" cy="1905662"/>
          </a:xfrm>
        </p:grpSpPr>
        <p:sp>
          <p:nvSpPr>
            <p:cNvPr id="24581" name="AutoShape 27"/>
            <p:cNvSpPr>
              <a:spLocks noChangeArrowheads="1"/>
            </p:cNvSpPr>
            <p:nvPr/>
          </p:nvSpPr>
          <p:spPr bwMode="auto">
            <a:xfrm>
              <a:off x="2322795" y="3200314"/>
              <a:ext cx="6802084" cy="957275"/>
            </a:xfrm>
            <a:prstGeom prst="wedgeRoundRectCallout">
              <a:avLst>
                <a:gd name="adj1" fmla="val -56815"/>
                <a:gd name="adj2" fmla="val -13236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00B0F0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根据长方体和正方体的关系，你能想出正方体的体积怎样计算吗？</a:t>
              </a:r>
            </a:p>
          </p:txBody>
        </p:sp>
        <p:pic>
          <p:nvPicPr>
            <p:cNvPr id="2458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553" y="3526772"/>
              <a:ext cx="1273821" cy="157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60400" y="1228622"/>
            <a:ext cx="104044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正方体是长、宽、高相等的长方体，所以正方体的体积也能用长方体的体积表示。正方体的长、宽、高均是棱长，所以正方体的体积是：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3957638" y="3077994"/>
            <a:ext cx="461962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6267450" y="3077993"/>
            <a:ext cx="525145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11" name="立方体 10"/>
          <p:cNvSpPr/>
          <p:nvPr/>
        </p:nvSpPr>
        <p:spPr>
          <a:xfrm>
            <a:off x="5343294" y="4123967"/>
            <a:ext cx="1505411" cy="1505411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400" y="1496258"/>
            <a:ext cx="10113963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tx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表示正方体的体积，用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表示它的棱长，那么正方体的体积计算公式可以写成：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108" y="2519587"/>
            <a:ext cx="3932238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·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pic>
        <p:nvPicPr>
          <p:cNvPr id="10" name="Picture 5" descr="16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2" y="3235621"/>
            <a:ext cx="2652682" cy="28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66081" y="2188394"/>
            <a:ext cx="417195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·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a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pic>
        <p:nvPicPr>
          <p:cNvPr id="10" name="Picture 5" descr="16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2" y="1420954"/>
            <a:ext cx="1955594" cy="20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038350" y="4949315"/>
            <a:ext cx="81153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正方体的体积公式一般写成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en-US" altLang="zh-CN" sz="24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7654" name="AutoShape 27"/>
          <p:cNvSpPr>
            <a:spLocks noChangeArrowheads="1"/>
          </p:cNvSpPr>
          <p:nvPr/>
        </p:nvSpPr>
        <p:spPr bwMode="auto">
          <a:xfrm>
            <a:off x="1917749" y="3761046"/>
            <a:ext cx="8356502" cy="683136"/>
          </a:xfrm>
          <a:prstGeom prst="wedgeRoundRectCallout">
            <a:avLst>
              <a:gd name="adj1" fmla="val -53550"/>
              <a:gd name="adj2" fmla="val -10329"/>
              <a:gd name="adj3" fmla="val 16667"/>
            </a:avLst>
          </a:prstGeom>
          <a:solidFill>
            <a:srgbClr val="FFFFFF"/>
          </a:solidFill>
          <a:ln w="22225">
            <a:solidFill>
              <a:srgbClr val="00B0F0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也可以写作“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，读作“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的立方”，表示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相乘。</a:t>
            </a:r>
            <a:endParaRPr lang="zh-CN" altLang="zh-CN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097601"/>
            <a:ext cx="99568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zh-CN" altLang="zh-CN">
                <a:sym typeface="OPPOSans R" panose="00020600040101010101" pitchFamily="18" charset="-122"/>
              </a:rPr>
              <a:t>长方体的体积＝长×宽×高，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用字母表示：V＝a b h。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正方体的体积＝棱长×棱长×棱长，</a:t>
            </a:r>
          </a:p>
          <a:p>
            <a:pPr algn="ctr"/>
            <a:r>
              <a:rPr lang="zh-CN" altLang="zh-CN">
                <a:sym typeface="OPPOSans R" panose="00020600040101010101" pitchFamily="18" charset="-122"/>
              </a:rPr>
              <a:t>用字母表示：V＝a3。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7412782" y="1737375"/>
            <a:ext cx="300915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T1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725" name="TextBox 29"/>
          <p:cNvSpPr txBox="1">
            <a:spLocks noChangeArrowheads="1"/>
          </p:cNvSpPr>
          <p:nvPr/>
        </p:nvSpPr>
        <p:spPr bwMode="auto">
          <a:xfrm>
            <a:off x="919164" y="1720622"/>
            <a:ext cx="99822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一块长方体肥皂的尺寸如下图，它的体积是多少？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7289" y="2778125"/>
            <a:ext cx="34829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V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71751" y="3535363"/>
            <a:ext cx="34575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＝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15×7×8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71750" y="4291013"/>
            <a:ext cx="3455988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840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9400" y="5301038"/>
            <a:ext cx="61214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答：它的体积是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840 cm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0730" name="Picture 13" descr="RTX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20" y="2999877"/>
            <a:ext cx="34274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3"/>
          <p:cNvSpPr>
            <a:spLocks noChangeArrowheads="1"/>
          </p:cNvSpPr>
          <p:nvPr/>
        </p:nvSpPr>
        <p:spPr bwMode="auto">
          <a:xfrm>
            <a:off x="2199406" y="2265159"/>
            <a:ext cx="51736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计算下面图形的体积。</a:t>
            </a:r>
          </a:p>
        </p:txBody>
      </p:sp>
      <p:pic>
        <p:nvPicPr>
          <p:cNvPr id="31746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9" y="134636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5"/>
          <p:cNvSpPr txBox="1">
            <a:spLocks noChangeArrowheads="1"/>
          </p:cNvSpPr>
          <p:nvPr/>
        </p:nvSpPr>
        <p:spPr bwMode="auto">
          <a:xfrm>
            <a:off x="947664" y="1319374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3174925" y="1338423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长方体和正方体的体积计算公式的应用</a:t>
            </a:r>
          </a:p>
        </p:txBody>
      </p:sp>
      <p:grpSp>
        <p:nvGrpSpPr>
          <p:cNvPr id="31749" name="组合 27"/>
          <p:cNvGrpSpPr/>
          <p:nvPr/>
        </p:nvGrpSpPr>
        <p:grpSpPr bwMode="auto">
          <a:xfrm>
            <a:off x="1211981" y="2306730"/>
            <a:ext cx="987425" cy="754062"/>
            <a:chOff x="1277" y="3118"/>
            <a:chExt cx="1555" cy="1187"/>
          </a:xfrm>
        </p:grpSpPr>
        <p:pic>
          <p:nvPicPr>
            <p:cNvPr id="31750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31752" name="组合 5"/>
          <p:cNvGrpSpPr/>
          <p:nvPr/>
        </p:nvGrpSpPr>
        <p:grpSpPr bwMode="auto">
          <a:xfrm>
            <a:off x="1988729" y="3397667"/>
            <a:ext cx="3851275" cy="2321653"/>
            <a:chOff x="3432" y="4290"/>
            <a:chExt cx="6064" cy="3658"/>
          </a:xfrm>
        </p:grpSpPr>
        <p:pic>
          <p:nvPicPr>
            <p:cNvPr id="31753" name="Picture 3" descr="C:\Users\Administrator\Desktop\图片20.png图片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2" t="3520" r="4837" b="16472"/>
            <a:stretch>
              <a:fillRect/>
            </a:stretch>
          </p:blipFill>
          <p:spPr bwMode="auto">
            <a:xfrm>
              <a:off x="3432" y="4290"/>
              <a:ext cx="521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矩形 33"/>
            <p:cNvSpPr>
              <a:spLocks noChangeArrowheads="1"/>
            </p:cNvSpPr>
            <p:nvPr/>
          </p:nvSpPr>
          <p:spPr bwMode="auto">
            <a:xfrm>
              <a:off x="4346" y="7221"/>
              <a:ext cx="26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 cm</a:t>
              </a:r>
            </a:p>
          </p:txBody>
        </p:sp>
        <p:sp>
          <p:nvSpPr>
            <p:cNvPr id="31755" name="矩形 33"/>
            <p:cNvSpPr>
              <a:spLocks noChangeArrowheads="1"/>
            </p:cNvSpPr>
            <p:nvPr/>
          </p:nvSpPr>
          <p:spPr bwMode="auto">
            <a:xfrm rot="19080000">
              <a:off x="7678" y="6753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  <p:sp>
          <p:nvSpPr>
            <p:cNvPr id="31756" name="矩形 33"/>
            <p:cNvSpPr>
              <a:spLocks noChangeArrowheads="1"/>
            </p:cNvSpPr>
            <p:nvPr/>
          </p:nvSpPr>
          <p:spPr bwMode="auto">
            <a:xfrm rot="16200000">
              <a:off x="6390" y="5785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cm</a:t>
              </a:r>
            </a:p>
          </p:txBody>
        </p:sp>
      </p:grp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6979057" y="3312011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b h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197365" y="4042261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18002" y="4772511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72280" y="1672099"/>
            <a:ext cx="10646619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 经历推导长方体、正方体的体积公式的过程，掌握长方体、正方体的体积计算的方法，并能正确地计算。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 理解长方体、正方体的体积计算公式的推导过程。  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3"/>
          <p:cNvSpPr>
            <a:spLocks noChangeArrowheads="1"/>
          </p:cNvSpPr>
          <p:nvPr/>
        </p:nvSpPr>
        <p:spPr bwMode="auto">
          <a:xfrm>
            <a:off x="1054100" y="1689676"/>
            <a:ext cx="517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计算下面图形的体积。</a:t>
            </a:r>
          </a:p>
        </p:txBody>
      </p:sp>
      <p:grpSp>
        <p:nvGrpSpPr>
          <p:cNvPr id="33794" name="组合 5"/>
          <p:cNvGrpSpPr/>
          <p:nvPr/>
        </p:nvGrpSpPr>
        <p:grpSpPr bwMode="auto">
          <a:xfrm>
            <a:off x="2312989" y="2641600"/>
            <a:ext cx="2689225" cy="2631102"/>
            <a:chOff x="4145" y="4246"/>
            <a:chExt cx="4234" cy="4143"/>
          </a:xfrm>
        </p:grpSpPr>
        <p:pic>
          <p:nvPicPr>
            <p:cNvPr id="33795" name="Picture 3" descr="F:\0.菜单\人教人物图片\图片21.png图片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7" t="-3729" r="-1169" b="-1717"/>
            <a:stretch>
              <a:fillRect/>
            </a:stretch>
          </p:blipFill>
          <p:spPr bwMode="auto">
            <a:xfrm>
              <a:off x="4145" y="4246"/>
              <a:ext cx="3427" cy="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矩形 33"/>
            <p:cNvSpPr>
              <a:spLocks noChangeArrowheads="1"/>
            </p:cNvSpPr>
            <p:nvPr/>
          </p:nvSpPr>
          <p:spPr bwMode="auto">
            <a:xfrm>
              <a:off x="4398" y="7662"/>
              <a:ext cx="265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  <p:sp>
          <p:nvSpPr>
            <p:cNvPr id="33797" name="矩形 33"/>
            <p:cNvSpPr>
              <a:spLocks noChangeArrowheads="1"/>
            </p:cNvSpPr>
            <p:nvPr/>
          </p:nvSpPr>
          <p:spPr bwMode="auto">
            <a:xfrm rot="19080000">
              <a:off x="6561" y="7319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  <p:sp>
          <p:nvSpPr>
            <p:cNvPr id="33798" name="矩形 33"/>
            <p:cNvSpPr>
              <a:spLocks noChangeArrowheads="1"/>
            </p:cNvSpPr>
            <p:nvPr/>
          </p:nvSpPr>
          <p:spPr bwMode="auto">
            <a:xfrm rot="16200000">
              <a:off x="5264" y="6091"/>
              <a:ext cx="181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</p:grp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7082708" y="2589798"/>
            <a:ext cx="28956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082708" y="3442285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76358" y="4294772"/>
            <a:ext cx="3924300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319696"/>
            <a:ext cx="9956800" cy="147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已知长方体的长、宽、高或正方体的棱长，求体积时，可以根据体积公式直接代入计算。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文本框 1"/>
          <p:cNvSpPr txBox="1">
            <a:spLocks noChangeArrowheads="1"/>
          </p:cNvSpPr>
          <p:nvPr/>
        </p:nvSpPr>
        <p:spPr bwMode="auto">
          <a:xfrm>
            <a:off x="1338264" y="1566864"/>
            <a:ext cx="9577387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有一块棱长为 2dm 的正方体铁块，现把它熔铸成一块长方体铁块，这个长方体的底面是一个长 4cm、宽 2cm 的长方形，这个长方体铁块高多少分米？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7275617" y="946134"/>
            <a:ext cx="1897880" cy="513191"/>
          </a:xfrm>
          <a:prstGeom prst="wedgeRoundRectCallout">
            <a:avLst>
              <a:gd name="adj1" fmla="val -34352"/>
              <a:gd name="adj2" fmla="val 97537"/>
              <a:gd name="adj3" fmla="val 16667"/>
            </a:avLst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体积不变。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84571" y="3779842"/>
            <a:ext cx="9255125" cy="185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2 dm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cm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20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答：这个长方体铁块高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分米。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494503" y="2277653"/>
            <a:ext cx="88451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94503" y="3095982"/>
            <a:ext cx="54175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7331075" y="4021307"/>
            <a:ext cx="1766888" cy="406400"/>
          </a:xfrm>
          <a:custGeom>
            <a:avLst/>
            <a:gdLst>
              <a:gd name="connisteX0" fmla="*/ 0 w 1767205"/>
              <a:gd name="connsiteY0" fmla="*/ 407035 h 407035"/>
              <a:gd name="connisteX1" fmla="*/ 412115 w 1767205"/>
              <a:gd name="connsiteY1" fmla="*/ 0 h 407035"/>
              <a:gd name="connisteX2" fmla="*/ 1767205 w 1767205"/>
              <a:gd name="connsiteY2" fmla="*/ 4445 h 407035"/>
              <a:gd name="connisteX3" fmla="*/ 1364615 w 1767205"/>
              <a:gd name="connsiteY3" fmla="*/ 407035 h 407035"/>
              <a:gd name="connisteX4" fmla="*/ 0 w 1767205"/>
              <a:gd name="connsiteY4" fmla="*/ 407035 h 407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67205" h="407035">
                <a:moveTo>
                  <a:pt x="0" y="407035"/>
                </a:moveTo>
                <a:lnTo>
                  <a:pt x="412115" y="0"/>
                </a:lnTo>
                <a:lnTo>
                  <a:pt x="1767205" y="4445"/>
                </a:lnTo>
                <a:lnTo>
                  <a:pt x="1364615" y="407035"/>
                </a:lnTo>
                <a:lnTo>
                  <a:pt x="0" y="407035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382838" y="3907007"/>
            <a:ext cx="2876550" cy="514350"/>
          </a:xfrm>
          <a:custGeom>
            <a:avLst/>
            <a:gdLst>
              <a:gd name="connisteX0" fmla="*/ 0 w 2876550"/>
              <a:gd name="connsiteY0" fmla="*/ 514350 h 514350"/>
              <a:gd name="connisteX1" fmla="*/ 517525 w 2876550"/>
              <a:gd name="connsiteY1" fmla="*/ 0 h 514350"/>
              <a:gd name="connisteX2" fmla="*/ 2876550 w 2876550"/>
              <a:gd name="connsiteY2" fmla="*/ 0 h 514350"/>
              <a:gd name="connisteX3" fmla="*/ 2362200 w 2876550"/>
              <a:gd name="connsiteY3" fmla="*/ 511175 h 514350"/>
              <a:gd name="connisteX4" fmla="*/ 0 w 2876550"/>
              <a:gd name="connsiteY4" fmla="*/ 514350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76550" h="514350">
                <a:moveTo>
                  <a:pt x="0" y="514350"/>
                </a:moveTo>
                <a:lnTo>
                  <a:pt x="517525" y="0"/>
                </a:lnTo>
                <a:lnTo>
                  <a:pt x="2876550" y="0"/>
                </a:lnTo>
                <a:lnTo>
                  <a:pt x="2362200" y="511175"/>
                </a:lnTo>
                <a:lnTo>
                  <a:pt x="0" y="514350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789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1" y="12811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902496" y="1254127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37893" name="文本框 7"/>
          <p:cNvSpPr txBox="1">
            <a:spLocks noChangeArrowheads="1"/>
          </p:cNvSpPr>
          <p:nvPr/>
        </p:nvSpPr>
        <p:spPr bwMode="auto">
          <a:xfrm>
            <a:off x="3129757" y="1273176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长方体和正方体统一的体积计算公式</a:t>
            </a:r>
          </a:p>
        </p:txBody>
      </p:sp>
      <p:sp>
        <p:nvSpPr>
          <p:cNvPr id="37894" name="AutoShape 34"/>
          <p:cNvSpPr>
            <a:spLocks noChangeArrowheads="1"/>
          </p:cNvSpPr>
          <p:nvPr/>
        </p:nvSpPr>
        <p:spPr bwMode="auto">
          <a:xfrm>
            <a:off x="2374900" y="3068808"/>
            <a:ext cx="2890838" cy="1354137"/>
          </a:xfrm>
          <a:prstGeom prst="cube">
            <a:avLst>
              <a:gd name="adj" fmla="val 38421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895" name="AutoShape 35"/>
          <p:cNvSpPr>
            <a:spLocks noChangeArrowheads="1"/>
          </p:cNvSpPr>
          <p:nvPr/>
        </p:nvSpPr>
        <p:spPr bwMode="auto">
          <a:xfrm>
            <a:off x="7332663" y="2805282"/>
            <a:ext cx="1770062" cy="16240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7896" name="组合 12"/>
          <p:cNvGrpSpPr/>
          <p:nvPr/>
        </p:nvGrpSpPr>
        <p:grpSpPr bwMode="auto">
          <a:xfrm>
            <a:off x="2370139" y="3064044"/>
            <a:ext cx="2898775" cy="1365250"/>
            <a:chOff x="3257" y="3967"/>
            <a:chExt cx="4565" cy="214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092" y="3967"/>
              <a:ext cx="0" cy="131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79" y="5286"/>
              <a:ext cx="37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57" y="5266"/>
              <a:ext cx="850" cy="8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0" name="组合 13"/>
          <p:cNvGrpSpPr/>
          <p:nvPr/>
        </p:nvGrpSpPr>
        <p:grpSpPr bwMode="auto">
          <a:xfrm>
            <a:off x="7327901" y="2797344"/>
            <a:ext cx="1757363" cy="1633538"/>
            <a:chOff x="3250" y="3528"/>
            <a:chExt cx="2767" cy="2573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12" y="3528"/>
              <a:ext cx="0" cy="19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920" y="5461"/>
              <a:ext cx="20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50" y="5421"/>
              <a:ext cx="680" cy="68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04" name="Rectangle 2"/>
          <p:cNvSpPr>
            <a:spLocks noChangeArrowheads="1"/>
          </p:cNvSpPr>
          <p:nvPr/>
        </p:nvSpPr>
        <p:spPr bwMode="auto">
          <a:xfrm>
            <a:off x="1244242" y="2024645"/>
            <a:ext cx="82280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长方体或正方体底面的面积叫做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7905" name="文本框 21"/>
          <p:cNvSpPr txBox="1">
            <a:spLocks noChangeArrowheads="1"/>
          </p:cNvSpPr>
          <p:nvPr/>
        </p:nvSpPr>
        <p:spPr bwMode="auto">
          <a:xfrm>
            <a:off x="3333751" y="387049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37906" name="文本框 22"/>
          <p:cNvSpPr txBox="1">
            <a:spLocks noChangeArrowheads="1"/>
          </p:cNvSpPr>
          <p:nvPr/>
        </p:nvSpPr>
        <p:spPr bwMode="auto">
          <a:xfrm>
            <a:off x="7712076" y="395145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37909" name="AutoShape 27"/>
          <p:cNvSpPr>
            <a:spLocks noChangeArrowheads="1"/>
          </p:cNvSpPr>
          <p:nvPr/>
        </p:nvSpPr>
        <p:spPr bwMode="auto">
          <a:xfrm>
            <a:off x="3574257" y="5071935"/>
            <a:ext cx="5043487" cy="620584"/>
          </a:xfrm>
          <a:prstGeom prst="wedgeRoundRectCallout">
            <a:avLst>
              <a:gd name="adj1" fmla="val -54116"/>
              <a:gd name="adj2" fmla="val -10956"/>
              <a:gd name="adj3" fmla="val 16667"/>
            </a:avLst>
          </a:prstGeom>
          <a:solidFill>
            <a:srgbClr val="FFFFFF"/>
          </a:solidFill>
          <a:ln w="22225">
            <a:solidFill>
              <a:srgbClr val="3399FF"/>
            </a:solidFill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长方体和正方体的底面积怎样求呢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任意多边形 13"/>
          <p:cNvSpPr>
            <a:spLocks noChangeArrowheads="1"/>
          </p:cNvSpPr>
          <p:nvPr/>
        </p:nvSpPr>
        <p:spPr bwMode="auto">
          <a:xfrm>
            <a:off x="3642903" y="3471066"/>
            <a:ext cx="4729162" cy="679450"/>
          </a:xfrm>
          <a:custGeom>
            <a:avLst/>
            <a:gdLst>
              <a:gd name="T0" fmla="*/ 0 w 2541"/>
              <a:gd name="T1" fmla="*/ 363 h 363"/>
              <a:gd name="T2" fmla="*/ 2178 w 2541"/>
              <a:gd name="T3" fmla="*/ 363 h 363"/>
              <a:gd name="T4" fmla="*/ 2541 w 2541"/>
              <a:gd name="T5" fmla="*/ 0 h 363"/>
              <a:gd name="T6" fmla="*/ 409 w 2541"/>
              <a:gd name="T7" fmla="*/ 0 h 363"/>
              <a:gd name="T8" fmla="*/ 0 w 2541"/>
              <a:gd name="T9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" h="363">
                <a:moveTo>
                  <a:pt x="0" y="363"/>
                </a:moveTo>
                <a:lnTo>
                  <a:pt x="2178" y="363"/>
                </a:lnTo>
                <a:lnTo>
                  <a:pt x="2541" y="0"/>
                </a:lnTo>
                <a:lnTo>
                  <a:pt x="409" y="0"/>
                </a:lnTo>
                <a:lnTo>
                  <a:pt x="0" y="363"/>
                </a:lnTo>
                <a:close/>
              </a:path>
            </a:pathLst>
          </a:custGeom>
          <a:solidFill>
            <a:srgbClr val="F8DCA6"/>
          </a:solidFill>
          <a:ln w="9525">
            <a:solidFill>
              <a:srgbClr val="F8DCA6"/>
            </a:solidFill>
            <a:round/>
          </a:ln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38" name="立方体 1"/>
          <p:cNvSpPr>
            <a:spLocks noChangeArrowheads="1"/>
          </p:cNvSpPr>
          <p:nvPr/>
        </p:nvSpPr>
        <p:spPr bwMode="auto">
          <a:xfrm>
            <a:off x="3636554" y="1373979"/>
            <a:ext cx="4727575" cy="2805113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19909" y="4375296"/>
            <a:ext cx="666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长方体的体积＝长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7454901" y="5563390"/>
            <a:ext cx="2366963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372101" y="5106190"/>
            <a:ext cx="1528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5581556" y="5561804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6134100" y="5106190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4" name="直接连接符 10"/>
          <p:cNvSpPr>
            <a:spLocks noChangeShapeType="1"/>
          </p:cNvSpPr>
          <p:nvPr/>
        </p:nvSpPr>
        <p:spPr bwMode="auto">
          <a:xfrm>
            <a:off x="4347753" y="1393029"/>
            <a:ext cx="0" cy="212407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5" name="直接连接符 11"/>
          <p:cNvSpPr>
            <a:spLocks noChangeShapeType="1"/>
          </p:cNvSpPr>
          <p:nvPr/>
        </p:nvSpPr>
        <p:spPr bwMode="auto">
          <a:xfrm flipV="1">
            <a:off x="3636553" y="3471066"/>
            <a:ext cx="711200" cy="711200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46" name="直接连接符 12"/>
          <p:cNvSpPr>
            <a:spLocks noChangeShapeType="1"/>
          </p:cNvSpPr>
          <p:nvPr/>
        </p:nvSpPr>
        <p:spPr bwMode="auto">
          <a:xfrm flipH="1">
            <a:off x="4347753" y="3467892"/>
            <a:ext cx="4024312" cy="317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7230654" y="2421728"/>
            <a:ext cx="54133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5732053" y="3496467"/>
            <a:ext cx="508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7949790" y="3583778"/>
            <a:ext cx="508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13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立方体 727042"/>
          <p:cNvSpPr>
            <a:spLocks noChangeArrowheads="1"/>
          </p:cNvSpPr>
          <p:nvPr/>
        </p:nvSpPr>
        <p:spPr bwMode="auto">
          <a:xfrm>
            <a:off x="4666730" y="1375716"/>
            <a:ext cx="2376487" cy="2376488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4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727043"/>
          <p:cNvSpPr txBox="1">
            <a:spLocks noChangeArrowheads="1"/>
          </p:cNvSpPr>
          <p:nvPr/>
        </p:nvSpPr>
        <p:spPr bwMode="auto">
          <a:xfrm>
            <a:off x="3717290" y="4238657"/>
            <a:ext cx="894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5" name="文本框 727044"/>
          <p:cNvSpPr txBox="1">
            <a:spLocks noChangeArrowheads="1"/>
          </p:cNvSpPr>
          <p:nvPr/>
        </p:nvSpPr>
        <p:spPr bwMode="auto">
          <a:xfrm>
            <a:off x="7213600" y="5229226"/>
            <a:ext cx="2497138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857751" y="4808538"/>
            <a:ext cx="26463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27047"/>
          <p:cNvSpPr txBox="1">
            <a:spLocks noChangeArrowheads="1"/>
          </p:cNvSpPr>
          <p:nvPr/>
        </p:nvSpPr>
        <p:spPr bwMode="auto">
          <a:xfrm>
            <a:off x="5592668" y="5236212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67438" y="4813300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7" name="直接连接符 727049"/>
          <p:cNvSpPr>
            <a:spLocks noChangeShapeType="1"/>
          </p:cNvSpPr>
          <p:nvPr/>
        </p:nvSpPr>
        <p:spPr bwMode="auto">
          <a:xfrm>
            <a:off x="5257279" y="1375717"/>
            <a:ext cx="0" cy="1800225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8" name="直接连接符 727050"/>
          <p:cNvSpPr>
            <a:spLocks noChangeShapeType="1"/>
          </p:cNvSpPr>
          <p:nvPr/>
        </p:nvSpPr>
        <p:spPr bwMode="auto">
          <a:xfrm flipV="1">
            <a:off x="4666730" y="3161654"/>
            <a:ext cx="606425" cy="590550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9" name="直接连接符 727051"/>
          <p:cNvSpPr>
            <a:spLocks noChangeShapeType="1"/>
          </p:cNvSpPr>
          <p:nvPr/>
        </p:nvSpPr>
        <p:spPr bwMode="auto">
          <a:xfrm flipH="1">
            <a:off x="5249341" y="3161655"/>
            <a:ext cx="1798638" cy="1587"/>
          </a:xfrm>
          <a:prstGeom prst="line">
            <a:avLst/>
          </a:prstGeom>
          <a:noFill/>
          <a:ln w="25400">
            <a:solidFill>
              <a:srgbClr val="00B0F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框 727045"/>
          <p:cNvSpPr txBox="1">
            <a:spLocks noChangeArrowheads="1"/>
          </p:cNvSpPr>
          <p:nvPr/>
        </p:nvSpPr>
        <p:spPr bwMode="auto">
          <a:xfrm>
            <a:off x="5479282" y="3737327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3" name="文本框 727052"/>
          <p:cNvSpPr txBox="1">
            <a:spLocks noChangeArrowheads="1"/>
          </p:cNvSpPr>
          <p:nvPr/>
        </p:nvSpPr>
        <p:spPr bwMode="auto">
          <a:xfrm>
            <a:off x="6841084" y="3277205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4" name="文本框 727053"/>
          <p:cNvSpPr txBox="1">
            <a:spLocks noChangeArrowheads="1"/>
          </p:cNvSpPr>
          <p:nvPr/>
        </p:nvSpPr>
        <p:spPr bwMode="auto">
          <a:xfrm>
            <a:off x="5958954" y="2350442"/>
            <a:ext cx="3725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4676255" y="3166416"/>
            <a:ext cx="2351087" cy="579438"/>
          </a:xfrm>
          <a:custGeom>
            <a:avLst/>
            <a:gdLst>
              <a:gd name="connisteX0" fmla="*/ 0 w 2352040"/>
              <a:gd name="connsiteY0" fmla="*/ 579755 h 579755"/>
              <a:gd name="connisteX1" fmla="*/ 589915 w 2352040"/>
              <a:gd name="connsiteY1" fmla="*/ 5715 h 579755"/>
              <a:gd name="connisteX2" fmla="*/ 2352040 w 2352040"/>
              <a:gd name="connsiteY2" fmla="*/ 0 h 579755"/>
              <a:gd name="connisteX3" fmla="*/ 1778000 w 2352040"/>
              <a:gd name="connsiteY3" fmla="*/ 579755 h 579755"/>
              <a:gd name="connisteX4" fmla="*/ 0 w 2352040"/>
              <a:gd name="connsiteY4" fmla="*/ 579755 h 5797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352040" h="579755">
                <a:moveTo>
                  <a:pt x="0" y="579755"/>
                </a:moveTo>
                <a:lnTo>
                  <a:pt x="589915" y="5715"/>
                </a:lnTo>
                <a:lnTo>
                  <a:pt x="2352040" y="0"/>
                </a:lnTo>
                <a:lnTo>
                  <a:pt x="1778000" y="579755"/>
                </a:lnTo>
                <a:lnTo>
                  <a:pt x="0" y="579755"/>
                </a:lnTo>
                <a:close/>
              </a:path>
            </a:pathLst>
          </a:custGeom>
          <a:solidFill>
            <a:srgbClr val="F8D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8" grpId="0"/>
      <p:bldP spid="6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7649497" y="2590651"/>
            <a:ext cx="1766888" cy="406400"/>
          </a:xfrm>
          <a:custGeom>
            <a:avLst/>
            <a:gdLst>
              <a:gd name="connisteX0" fmla="*/ 0 w 1767205"/>
              <a:gd name="connsiteY0" fmla="*/ 407035 h 407035"/>
              <a:gd name="connisteX1" fmla="*/ 412115 w 1767205"/>
              <a:gd name="connsiteY1" fmla="*/ 0 h 407035"/>
              <a:gd name="connisteX2" fmla="*/ 1767205 w 1767205"/>
              <a:gd name="connsiteY2" fmla="*/ 4445 h 407035"/>
              <a:gd name="connisteX3" fmla="*/ 1364615 w 1767205"/>
              <a:gd name="connsiteY3" fmla="*/ 407035 h 407035"/>
              <a:gd name="connisteX4" fmla="*/ 0 w 1767205"/>
              <a:gd name="connsiteY4" fmla="*/ 407035 h 407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67205" h="407035">
                <a:moveTo>
                  <a:pt x="0" y="407035"/>
                </a:moveTo>
                <a:lnTo>
                  <a:pt x="412115" y="0"/>
                </a:lnTo>
                <a:lnTo>
                  <a:pt x="1767205" y="4445"/>
                </a:lnTo>
                <a:lnTo>
                  <a:pt x="1364615" y="407035"/>
                </a:lnTo>
                <a:lnTo>
                  <a:pt x="0" y="407035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01260" y="2476351"/>
            <a:ext cx="2876550" cy="514350"/>
          </a:xfrm>
          <a:custGeom>
            <a:avLst/>
            <a:gdLst>
              <a:gd name="connisteX0" fmla="*/ 0 w 2876550"/>
              <a:gd name="connsiteY0" fmla="*/ 514350 h 514350"/>
              <a:gd name="connisteX1" fmla="*/ 517525 w 2876550"/>
              <a:gd name="connsiteY1" fmla="*/ 0 h 514350"/>
              <a:gd name="connisteX2" fmla="*/ 2876550 w 2876550"/>
              <a:gd name="connsiteY2" fmla="*/ 0 h 514350"/>
              <a:gd name="connisteX3" fmla="*/ 2362200 w 2876550"/>
              <a:gd name="connsiteY3" fmla="*/ 511175 h 514350"/>
              <a:gd name="connisteX4" fmla="*/ 0 w 2876550"/>
              <a:gd name="connsiteY4" fmla="*/ 514350 h 514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76550" h="514350">
                <a:moveTo>
                  <a:pt x="0" y="514350"/>
                </a:moveTo>
                <a:lnTo>
                  <a:pt x="517525" y="0"/>
                </a:lnTo>
                <a:lnTo>
                  <a:pt x="2876550" y="0"/>
                </a:lnTo>
                <a:lnTo>
                  <a:pt x="2362200" y="511175"/>
                </a:lnTo>
                <a:lnTo>
                  <a:pt x="0" y="514350"/>
                </a:lnTo>
                <a:close/>
              </a:path>
            </a:pathLst>
          </a:custGeom>
          <a:solidFill>
            <a:srgbClr val="F59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987" name="AutoShape 34"/>
          <p:cNvSpPr>
            <a:spLocks noChangeArrowheads="1"/>
          </p:cNvSpPr>
          <p:nvPr/>
        </p:nvSpPr>
        <p:spPr bwMode="auto">
          <a:xfrm>
            <a:off x="2693322" y="1638151"/>
            <a:ext cx="2890838" cy="1352550"/>
          </a:xfrm>
          <a:prstGeom prst="cube">
            <a:avLst>
              <a:gd name="adj" fmla="val 38421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988" name="AutoShape 35"/>
          <p:cNvSpPr>
            <a:spLocks noChangeArrowheads="1"/>
          </p:cNvSpPr>
          <p:nvPr/>
        </p:nvSpPr>
        <p:spPr bwMode="auto">
          <a:xfrm>
            <a:off x="7651085" y="1374627"/>
            <a:ext cx="1770062" cy="1624013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1989" name="组合 12"/>
          <p:cNvGrpSpPr/>
          <p:nvPr/>
        </p:nvGrpSpPr>
        <p:grpSpPr bwMode="auto">
          <a:xfrm>
            <a:off x="2688561" y="1633389"/>
            <a:ext cx="2898775" cy="1365250"/>
            <a:chOff x="3257" y="3967"/>
            <a:chExt cx="4565" cy="214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092" y="3967"/>
              <a:ext cx="0" cy="131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79" y="5286"/>
              <a:ext cx="37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57" y="5266"/>
              <a:ext cx="850" cy="8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3" name="组合 13"/>
          <p:cNvGrpSpPr/>
          <p:nvPr/>
        </p:nvGrpSpPr>
        <p:grpSpPr bwMode="auto">
          <a:xfrm>
            <a:off x="7646323" y="1366690"/>
            <a:ext cx="1757363" cy="1633537"/>
            <a:chOff x="3250" y="3528"/>
            <a:chExt cx="2767" cy="2573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12" y="3528"/>
              <a:ext cx="0" cy="192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920" y="5461"/>
              <a:ext cx="20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50" y="5421"/>
              <a:ext cx="680" cy="68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7" name="文本框 21"/>
          <p:cNvSpPr txBox="1">
            <a:spLocks noChangeArrowheads="1"/>
          </p:cNvSpPr>
          <p:nvPr/>
        </p:nvSpPr>
        <p:spPr bwMode="auto">
          <a:xfrm>
            <a:off x="3652173" y="243825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41998" name="文本框 22"/>
          <p:cNvSpPr txBox="1">
            <a:spLocks noChangeArrowheads="1"/>
          </p:cNvSpPr>
          <p:nvPr/>
        </p:nvSpPr>
        <p:spPr bwMode="auto">
          <a:xfrm>
            <a:off x="8030498" y="252080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087812" y="3203564"/>
            <a:ext cx="666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长方体的体积＝长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宽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</a:p>
        </p:txBody>
      </p:sp>
      <p:sp>
        <p:nvSpPr>
          <p:cNvPr id="2" name="直接连接符 1"/>
          <p:cNvSpPr>
            <a:spLocks noChangeShapeType="1"/>
          </p:cNvSpPr>
          <p:nvPr/>
        </p:nvSpPr>
        <p:spPr bwMode="auto">
          <a:xfrm>
            <a:off x="5373783" y="3678002"/>
            <a:ext cx="15287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5557744" y="3975033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135782" y="3676416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框 727043"/>
          <p:cNvSpPr txBox="1">
            <a:spLocks noChangeArrowheads="1"/>
          </p:cNvSpPr>
          <p:nvPr/>
        </p:nvSpPr>
        <p:spPr bwMode="auto">
          <a:xfrm>
            <a:off x="4140200" y="4647369"/>
            <a:ext cx="894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正方体的体积＝棱长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棱长</a:t>
            </a: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772025" y="5252978"/>
            <a:ext cx="2647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27047"/>
          <p:cNvSpPr txBox="1">
            <a:spLocks noChangeArrowheads="1"/>
          </p:cNvSpPr>
          <p:nvPr/>
        </p:nvSpPr>
        <p:spPr bwMode="auto">
          <a:xfrm>
            <a:off x="5557744" y="5626385"/>
            <a:ext cx="11050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底面积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081713" y="5257742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86709" y="1703695"/>
            <a:ext cx="9910763" cy="29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所以，长方体和正方体的体积也可以这样来计算：</a:t>
            </a: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或正方体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的体积＝底面积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</a:t>
            </a:r>
            <a:endParaRPr lang="zh-CN" altLang="en-US" sz="2400" b="1" dirty="0">
              <a:solidFill>
                <a:srgbClr val="FF3399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如果用字母 </a:t>
            </a:r>
            <a:r>
              <a:rPr lang="en-US" altLang="zh-CN" sz="2400" b="1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表示底面积，上面的公式可以写成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5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7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17600" y="2486844"/>
            <a:ext cx="99568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长方体（或正方体）的体积＝底面积×高，用字母表示：V ＝ S h。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9"/>
          <p:cNvSpPr txBox="1">
            <a:spLocks noChangeArrowheads="1"/>
          </p:cNvSpPr>
          <p:nvPr/>
        </p:nvSpPr>
        <p:spPr bwMode="auto">
          <a:xfrm>
            <a:off x="878707" y="1872988"/>
            <a:ext cx="10895781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一根长方体木料，长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，横截面的面积是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0.06 m</a:t>
            </a:r>
            <a:r>
              <a:rPr lang="en-US" altLang="zh-CN" sz="2400" baseline="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。这个木料的体积是多少？</a:t>
            </a:r>
          </a:p>
        </p:txBody>
      </p:sp>
      <p:sp>
        <p:nvSpPr>
          <p:cNvPr id="45061" name="文本框 1"/>
          <p:cNvSpPr txBox="1">
            <a:spLocks noChangeArrowheads="1"/>
          </p:cNvSpPr>
          <p:nvPr/>
        </p:nvSpPr>
        <p:spPr bwMode="auto">
          <a:xfrm>
            <a:off x="8344873" y="2387039"/>
            <a:ext cx="30716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P31  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55124" y="3078100"/>
            <a:ext cx="6283325" cy="147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0.06×5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0.3(m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答：这个木料的体积是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0.3m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3078100"/>
            <a:ext cx="4509934" cy="15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660400" y="1433433"/>
            <a:ext cx="9368497" cy="2192354"/>
            <a:chOff x="1125" y="1969"/>
            <a:chExt cx="14752" cy="3452"/>
          </a:xfrm>
        </p:grpSpPr>
        <p:sp>
          <p:nvSpPr>
            <p:cNvPr id="7171" name="圆角矩形标注 34"/>
            <p:cNvSpPr>
              <a:spLocks noChangeArrowheads="1"/>
            </p:cNvSpPr>
            <p:nvPr/>
          </p:nvSpPr>
          <p:spPr bwMode="auto">
            <a:xfrm>
              <a:off x="4578" y="1969"/>
              <a:ext cx="11299" cy="1994"/>
            </a:xfrm>
            <a:prstGeom prst="wedgeRoundRectCallout">
              <a:avLst>
                <a:gd name="adj1" fmla="val -56727"/>
                <a:gd name="adj2" fmla="val -23690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想一想，什么叫体积？计量物体体积常用的单位有哪些？</a:t>
              </a:r>
            </a:p>
          </p:txBody>
        </p:sp>
        <p:pic>
          <p:nvPicPr>
            <p:cNvPr id="7172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5" y="2495"/>
              <a:ext cx="2361" cy="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2853397" y="2966958"/>
            <a:ext cx="8518852" cy="2120900"/>
            <a:chOff x="4777" y="1906"/>
            <a:chExt cx="13416" cy="3340"/>
          </a:xfrm>
        </p:grpSpPr>
        <p:sp>
          <p:nvSpPr>
            <p:cNvPr id="7174" name="圆角矩形标注 34"/>
            <p:cNvSpPr>
              <a:spLocks noChangeArrowheads="1"/>
            </p:cNvSpPr>
            <p:nvPr/>
          </p:nvSpPr>
          <p:spPr bwMode="auto">
            <a:xfrm>
              <a:off x="4777" y="1906"/>
              <a:ext cx="11299" cy="2182"/>
            </a:xfrm>
            <a:prstGeom prst="wedgeRoundRectCallout">
              <a:avLst>
                <a:gd name="adj1" fmla="val 55718"/>
                <a:gd name="adj2" fmla="val -1535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物体所占空间的大小叫做物体的体积。</a:t>
              </a:r>
            </a:p>
          </p:txBody>
        </p:sp>
        <p:pic>
          <p:nvPicPr>
            <p:cNvPr id="7175" name="图片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36" y="2427"/>
              <a:ext cx="1957" cy="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 bwMode="auto">
          <a:xfrm>
            <a:off x="921727" y="4492463"/>
            <a:ext cx="9107170" cy="1982788"/>
            <a:chOff x="1535" y="1699"/>
            <a:chExt cx="14342" cy="3121"/>
          </a:xfrm>
        </p:grpSpPr>
        <p:sp>
          <p:nvSpPr>
            <p:cNvPr id="7177" name="圆角矩形标注 34"/>
            <p:cNvSpPr>
              <a:spLocks noChangeArrowheads="1"/>
            </p:cNvSpPr>
            <p:nvPr/>
          </p:nvSpPr>
          <p:spPr bwMode="auto">
            <a:xfrm>
              <a:off x="4578" y="1969"/>
              <a:ext cx="11299" cy="2897"/>
            </a:xfrm>
            <a:prstGeom prst="wedgeRoundRectCallout">
              <a:avLst>
                <a:gd name="adj1" fmla="val -56727"/>
                <a:gd name="adj2" fmla="val -23690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>
                  <a:solidFill>
                    <a:schemeClr val="bg1"/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常用的体积单位有立方厘米、立方分米和立方米，可以分别写成 cm3、dm3 和 m3。</a:t>
              </a:r>
            </a:p>
          </p:txBody>
        </p:sp>
        <p:pic>
          <p:nvPicPr>
            <p:cNvPr id="7178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1699"/>
              <a:ext cx="2463" cy="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745888" y="4058808"/>
            <a:ext cx="10542587" cy="1400180"/>
            <a:chOff x="1229" y="6561"/>
            <a:chExt cx="16602" cy="2204"/>
          </a:xfrm>
        </p:grpSpPr>
        <p:pic>
          <p:nvPicPr>
            <p:cNvPr id="46083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23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文本框 5"/>
            <p:cNvSpPr txBox="1">
              <a:spLocks noChangeArrowheads="1"/>
            </p:cNvSpPr>
            <p:nvPr/>
          </p:nvSpPr>
          <p:spPr bwMode="auto">
            <a:xfrm>
              <a:off x="1229" y="6561"/>
              <a:ext cx="16602" cy="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错误解答错在弄混了 0.8</a:t>
              </a:r>
              <a:r>
                <a:rPr lang="zh-CN" altLang="zh-CN" sz="2400" baseline="300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和 0.8×3 的含义。计算时要注意题中单位是否统一。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63639" y="2674950"/>
            <a:ext cx="7818437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0.8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＝0.8×3＝2.4（dm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答：这个木箱的体积是 2.4 dm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63639" y="2674950"/>
            <a:ext cx="10593387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 m＝8 dm       8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＝8×8×8＝512（dm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答：这个木箱的体积是 512 dm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6087" name="文本框 3"/>
          <p:cNvSpPr txBox="1">
            <a:spLocks noChangeArrowheads="1"/>
          </p:cNvSpPr>
          <p:nvPr/>
        </p:nvSpPr>
        <p:spPr bwMode="auto">
          <a:xfrm>
            <a:off x="660400" y="1557352"/>
            <a:ext cx="102981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一个正方体的木箱，棱长是 0.8m。这个木箱的体积是多少立方分米？                          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87660" y="2718949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2"/>
          <p:cNvSpPr txBox="1">
            <a:spLocks noChangeArrowheads="1"/>
          </p:cNvSpPr>
          <p:nvPr/>
        </p:nvSpPr>
        <p:spPr bwMode="auto">
          <a:xfrm>
            <a:off x="718779" y="1540421"/>
            <a:ext cx="104457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建筑工地要挖一个长50m、宽30m、深50cm的长方体土坑，一共要挖出多少方的土？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T8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6714" y="2873356"/>
            <a:ext cx="677545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 cm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50×30×0.5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750(m³)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答：一共要挖出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750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方的土。</a:t>
            </a:r>
          </a:p>
        </p:txBody>
      </p:sp>
      <p:sp>
        <p:nvSpPr>
          <p:cNvPr id="47109" name="文本框 1"/>
          <p:cNvSpPr>
            <a:spLocks noChangeArrowheads="1"/>
          </p:cNvSpPr>
          <p:nvPr/>
        </p:nvSpPr>
        <p:spPr bwMode="auto">
          <a:xfrm>
            <a:off x="6973018" y="3233022"/>
            <a:ext cx="3982268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F0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在工程上，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m</a:t>
            </a:r>
            <a:r>
              <a:rPr lang="en-US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的土、沙、石等均简称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“1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2"/>
          <p:cNvSpPr txBox="1">
            <a:spLocks noChangeArrowheads="1"/>
          </p:cNvSpPr>
          <p:nvPr/>
        </p:nvSpPr>
        <p:spPr bwMode="auto">
          <a:xfrm>
            <a:off x="660399" y="1477656"/>
            <a:ext cx="11364453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一块棱长30cm的正方体冰块，它的体积是多少立方厘米？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P33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T9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85580" y="2811514"/>
            <a:ext cx="677386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30×30×30＝27000(cm³)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答：它的体积是27000 cm³。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2"/>
          <p:cNvSpPr txBox="1">
            <a:spLocks noChangeArrowheads="1"/>
          </p:cNvSpPr>
          <p:nvPr/>
        </p:nvSpPr>
        <p:spPr bwMode="auto">
          <a:xfrm>
            <a:off x="785966" y="1421326"/>
            <a:ext cx="104457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某公司预订了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400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根枕木，每根枕木长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4m，横截面的面积为 1.5dm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这些枕木一共需要多大的空间存放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注意单位统一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13642" y="2895640"/>
            <a:ext cx="913765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m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dm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24000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en-US" altLang="zh-CN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baseline="30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答：这些枕木一共需要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立方米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存放。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2"/>
          <p:cNvSpPr txBox="1">
            <a:spLocks noChangeArrowheads="1"/>
          </p:cNvSpPr>
          <p:nvPr/>
        </p:nvSpPr>
        <p:spPr bwMode="auto">
          <a:xfrm>
            <a:off x="736804" y="1478798"/>
            <a:ext cx="1044575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4.将一块棱长 10 cm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的正方体钢坯锻造成一个底面积是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25 cm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的长方体钢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材。锻造成的钢材高多少厘米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？（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钢坯由正方体变为长方体，只是形状发生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了变化，体积不变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77370" y="3429000"/>
            <a:ext cx="65690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10×10×10÷25＝40（cm）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答：锻造成的钢材高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750" y="2502627"/>
            <a:ext cx="108585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长方体的体积＝长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用字母表示：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a b h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正方体的体积＝棱长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棱长，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用字母表示：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a</a:t>
            </a:r>
            <a:r>
              <a:rPr lang="en-US" altLang="zh-CN" sz="2400" baseline="300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750" y="2502627"/>
            <a:ext cx="10858500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已知长方体的长、宽、高或正方体的棱长，求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体积时，可以根据体积公式直接代入计算。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6750" y="4085169"/>
            <a:ext cx="10858500" cy="1151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长方体（或正方体）的体积＝底面积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高，用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字母表示：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V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S h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165068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68400" y="162370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181350" y="1642752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长方体和正方体的体积计算公式</a:t>
            </a:r>
          </a:p>
        </p:txBody>
      </p:sp>
      <p:sp>
        <p:nvSpPr>
          <p:cNvPr id="8197" name="Rectangle 43"/>
          <p:cNvSpPr>
            <a:spLocks noChangeArrowheads="1"/>
          </p:cNvSpPr>
          <p:nvPr/>
        </p:nvSpPr>
        <p:spPr bwMode="auto">
          <a:xfrm>
            <a:off x="1171575" y="2344152"/>
            <a:ext cx="4182853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怎样求一个长方体的体积呢？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7486650" y="3322178"/>
            <a:ext cx="2090738" cy="1273612"/>
          </a:xfrm>
          <a:prstGeom prst="wedgeRoundRectCallout">
            <a:avLst>
              <a:gd name="adj1" fmla="val -69015"/>
              <a:gd name="adj2" fmla="val -2979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先测量，再计算出体积。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2451101" y="3096036"/>
            <a:ext cx="2271712" cy="1886545"/>
          </a:xfrm>
          <a:prstGeom prst="wedgeRoundRectCallout">
            <a:avLst>
              <a:gd name="adj1" fmla="val 63273"/>
              <a:gd name="adj2" fmla="val -2603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如果能切成大小相同的正方体就好了。</a:t>
            </a:r>
          </a:p>
        </p:txBody>
      </p:sp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6" y="3527837"/>
            <a:ext cx="1577065" cy="19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6763" y="1255564"/>
            <a:ext cx="106600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实验：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用体积为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1cm</a:t>
            </a:r>
            <a:r>
              <a:rPr lang="en-US" altLang="zh-CN" sz="2400" b="1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的小正方体摆成不同的长方体。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6764" y="1862139"/>
            <a:ext cx="41433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说说你是怎么摆的。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6764" y="2602190"/>
            <a:ext cx="111140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把小组内摆法不同的长方体的相关数据填入下表。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31106" y="3567725"/>
          <a:ext cx="9729787" cy="25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 marT="45726" marB="4572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028700" y="3211812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36" name="AutoShape 15"/>
          <p:cNvSpPr>
            <a:spLocks noChangeArrowheads="1"/>
          </p:cNvSpPr>
          <p:nvPr/>
        </p:nvSpPr>
        <p:spPr bwMode="auto">
          <a:xfrm>
            <a:off x="20462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26765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305176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935413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565651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1958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8261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454776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7085013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715251" y="1759250"/>
            <a:ext cx="836613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8345488" y="1759250"/>
            <a:ext cx="836612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8975726" y="1759250"/>
            <a:ext cx="835025" cy="830262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rgbClr val="7030A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046289" y="2594275"/>
            <a:ext cx="755808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9591676" y="2381550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9604375" y="1965625"/>
            <a:ext cx="0" cy="6477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223964" y="3822999"/>
            <a:ext cx="49885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86013" y="382299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51213" y="382299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45138" y="3822999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821738" y="3822999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6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387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1028700" y="3665220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4030100" y="2179091"/>
            <a:ext cx="3984625" cy="828675"/>
            <a:chOff x="2988" y="2783"/>
            <a:chExt cx="6276" cy="1306"/>
          </a:xfrm>
        </p:grpSpPr>
        <p:sp>
          <p:nvSpPr>
            <p:cNvPr id="13352" name="AutoShape 15"/>
            <p:cNvSpPr>
              <a:spLocks noChangeArrowheads="1"/>
            </p:cNvSpPr>
            <p:nvPr/>
          </p:nvSpPr>
          <p:spPr bwMode="auto">
            <a:xfrm>
              <a:off x="298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3" name="AutoShape 15"/>
            <p:cNvSpPr>
              <a:spLocks noChangeArrowheads="1"/>
            </p:cNvSpPr>
            <p:nvPr/>
          </p:nvSpPr>
          <p:spPr bwMode="auto">
            <a:xfrm>
              <a:off x="398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4" name="AutoShape 15"/>
            <p:cNvSpPr>
              <a:spLocks noChangeArrowheads="1"/>
            </p:cNvSpPr>
            <p:nvPr/>
          </p:nvSpPr>
          <p:spPr bwMode="auto">
            <a:xfrm>
              <a:off x="497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5" name="AutoShape 15"/>
            <p:cNvSpPr>
              <a:spLocks noChangeArrowheads="1"/>
            </p:cNvSpPr>
            <p:nvPr/>
          </p:nvSpPr>
          <p:spPr bwMode="auto">
            <a:xfrm>
              <a:off x="596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6" name="AutoShape 15"/>
            <p:cNvSpPr>
              <a:spLocks noChangeArrowheads="1"/>
            </p:cNvSpPr>
            <p:nvPr/>
          </p:nvSpPr>
          <p:spPr bwMode="auto">
            <a:xfrm>
              <a:off x="695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57" name="AutoShape 15"/>
            <p:cNvSpPr>
              <a:spLocks noChangeArrowheads="1"/>
            </p:cNvSpPr>
            <p:nvPr/>
          </p:nvSpPr>
          <p:spPr bwMode="auto">
            <a:xfrm>
              <a:off x="794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028513" y="1555203"/>
            <a:ext cx="3984625" cy="828675"/>
            <a:chOff x="8940" y="2783"/>
            <a:chExt cx="6274" cy="1306"/>
          </a:xfrm>
        </p:grpSpPr>
        <p:sp>
          <p:nvSpPr>
            <p:cNvPr id="13359" name="AutoShape 15"/>
            <p:cNvSpPr>
              <a:spLocks noChangeArrowheads="1"/>
            </p:cNvSpPr>
            <p:nvPr/>
          </p:nvSpPr>
          <p:spPr bwMode="auto">
            <a:xfrm>
              <a:off x="894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0" name="AutoShape 15"/>
            <p:cNvSpPr>
              <a:spLocks noChangeArrowheads="1"/>
            </p:cNvSpPr>
            <p:nvPr/>
          </p:nvSpPr>
          <p:spPr bwMode="auto">
            <a:xfrm>
              <a:off x="993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1" name="AutoShape 15"/>
            <p:cNvSpPr>
              <a:spLocks noChangeArrowheads="1"/>
            </p:cNvSpPr>
            <p:nvPr/>
          </p:nvSpPr>
          <p:spPr bwMode="auto">
            <a:xfrm>
              <a:off x="1092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2" name="AutoShape 15"/>
            <p:cNvSpPr>
              <a:spLocks noChangeArrowheads="1"/>
            </p:cNvSpPr>
            <p:nvPr/>
          </p:nvSpPr>
          <p:spPr bwMode="auto">
            <a:xfrm>
              <a:off x="1191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3" name="AutoShape 15"/>
            <p:cNvSpPr>
              <a:spLocks noChangeArrowheads="1"/>
            </p:cNvSpPr>
            <p:nvPr/>
          </p:nvSpPr>
          <p:spPr bwMode="auto">
            <a:xfrm>
              <a:off x="1290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64" name="AutoShape 15"/>
            <p:cNvSpPr>
              <a:spLocks noChangeArrowheads="1"/>
            </p:cNvSpPr>
            <p:nvPr/>
          </p:nvSpPr>
          <p:spPr bwMode="auto">
            <a:xfrm>
              <a:off x="1390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4017399" y="3001415"/>
            <a:ext cx="37973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802000" y="2801390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790887" y="1752053"/>
            <a:ext cx="0" cy="128111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433513" y="4765818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452688" y="4765818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417888" y="4765818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611813" y="4765818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977313" y="4765818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028700" y="3570933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 bwMode="auto">
          <a:xfrm>
            <a:off x="4733925" y="2455433"/>
            <a:ext cx="2724150" cy="830262"/>
            <a:chOff x="10923" y="2783"/>
            <a:chExt cx="4291" cy="1306"/>
          </a:xfrm>
        </p:grpSpPr>
        <p:sp>
          <p:nvSpPr>
            <p:cNvPr id="15400" name="AutoShape 15"/>
            <p:cNvSpPr>
              <a:spLocks noChangeArrowheads="1"/>
            </p:cNvSpPr>
            <p:nvPr/>
          </p:nvSpPr>
          <p:spPr bwMode="auto">
            <a:xfrm>
              <a:off x="1092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1" name="AutoShape 15"/>
            <p:cNvSpPr>
              <a:spLocks noChangeArrowheads="1"/>
            </p:cNvSpPr>
            <p:nvPr/>
          </p:nvSpPr>
          <p:spPr bwMode="auto">
            <a:xfrm>
              <a:off x="1191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2" name="AutoShape 15"/>
            <p:cNvSpPr>
              <a:spLocks noChangeArrowheads="1"/>
            </p:cNvSpPr>
            <p:nvPr/>
          </p:nvSpPr>
          <p:spPr bwMode="auto">
            <a:xfrm>
              <a:off x="1290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03" name="AutoShape 15"/>
            <p:cNvSpPr>
              <a:spLocks noChangeArrowheads="1"/>
            </p:cNvSpPr>
            <p:nvPr/>
          </p:nvSpPr>
          <p:spPr bwMode="auto">
            <a:xfrm>
              <a:off x="1390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4733926" y="3290458"/>
            <a:ext cx="251936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240589" y="3077733"/>
            <a:ext cx="219075" cy="2159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1337342" y="5081669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56517" y="5081669"/>
            <a:ext cx="3097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21717" y="5081669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15642" y="5081669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884317" y="5081669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733925" y="1831546"/>
            <a:ext cx="2725738" cy="830263"/>
            <a:chOff x="6955" y="2783"/>
            <a:chExt cx="4293" cy="1306"/>
          </a:xfrm>
        </p:grpSpPr>
        <p:sp>
          <p:nvSpPr>
            <p:cNvPr id="15412" name="AutoShape 15"/>
            <p:cNvSpPr>
              <a:spLocks noChangeArrowheads="1"/>
            </p:cNvSpPr>
            <p:nvPr/>
          </p:nvSpPr>
          <p:spPr bwMode="auto">
            <a:xfrm>
              <a:off x="6955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3" name="AutoShape 15"/>
            <p:cNvSpPr>
              <a:spLocks noChangeArrowheads="1"/>
            </p:cNvSpPr>
            <p:nvPr/>
          </p:nvSpPr>
          <p:spPr bwMode="auto">
            <a:xfrm>
              <a:off x="794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4" name="AutoShape 15"/>
            <p:cNvSpPr>
              <a:spLocks noChangeArrowheads="1"/>
            </p:cNvSpPr>
            <p:nvPr/>
          </p:nvSpPr>
          <p:spPr bwMode="auto">
            <a:xfrm>
              <a:off x="894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5" name="AutoShape 15"/>
            <p:cNvSpPr>
              <a:spLocks noChangeArrowheads="1"/>
            </p:cNvSpPr>
            <p:nvPr/>
          </p:nvSpPr>
          <p:spPr bwMode="auto">
            <a:xfrm>
              <a:off x="993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4735513" y="1212421"/>
            <a:ext cx="2724150" cy="828675"/>
            <a:chOff x="2988" y="2783"/>
            <a:chExt cx="4291" cy="1306"/>
          </a:xfrm>
        </p:grpSpPr>
        <p:sp>
          <p:nvSpPr>
            <p:cNvPr id="15417" name="AutoShape 15"/>
            <p:cNvSpPr>
              <a:spLocks noChangeArrowheads="1"/>
            </p:cNvSpPr>
            <p:nvPr/>
          </p:nvSpPr>
          <p:spPr bwMode="auto">
            <a:xfrm>
              <a:off x="2987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8" name="AutoShape 15"/>
            <p:cNvSpPr>
              <a:spLocks noChangeArrowheads="1"/>
            </p:cNvSpPr>
            <p:nvPr/>
          </p:nvSpPr>
          <p:spPr bwMode="auto">
            <a:xfrm>
              <a:off x="3980" y="278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19" name="AutoShape 15"/>
            <p:cNvSpPr>
              <a:spLocks noChangeArrowheads="1"/>
            </p:cNvSpPr>
            <p:nvPr/>
          </p:nvSpPr>
          <p:spPr bwMode="auto">
            <a:xfrm>
              <a:off x="4970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420" name="AutoShape 15"/>
            <p:cNvSpPr>
              <a:spLocks noChangeArrowheads="1"/>
            </p:cNvSpPr>
            <p:nvPr/>
          </p:nvSpPr>
          <p:spPr bwMode="auto">
            <a:xfrm>
              <a:off x="5962" y="278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7253288" y="1380696"/>
            <a:ext cx="0" cy="192881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 bwMode="auto">
          <a:xfrm>
            <a:off x="4934924" y="1899447"/>
            <a:ext cx="2097087" cy="830262"/>
            <a:chOff x="5963" y="1992"/>
            <a:chExt cx="3301" cy="1306"/>
          </a:xfrm>
        </p:grpSpPr>
        <p:sp>
          <p:nvSpPr>
            <p:cNvPr id="17410" name="AutoShape 15"/>
            <p:cNvSpPr>
              <a:spLocks noChangeArrowheads="1"/>
            </p:cNvSpPr>
            <p:nvPr/>
          </p:nvSpPr>
          <p:spPr bwMode="auto">
            <a:xfrm>
              <a:off x="5963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1" name="AutoShape 15"/>
            <p:cNvSpPr>
              <a:spLocks noChangeArrowheads="1"/>
            </p:cNvSpPr>
            <p:nvPr/>
          </p:nvSpPr>
          <p:spPr bwMode="auto">
            <a:xfrm>
              <a:off x="6955" y="1992"/>
              <a:ext cx="1318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2" name="AutoShape 15"/>
            <p:cNvSpPr>
              <a:spLocks noChangeArrowheads="1"/>
            </p:cNvSpPr>
            <p:nvPr/>
          </p:nvSpPr>
          <p:spPr bwMode="auto">
            <a:xfrm>
              <a:off x="7948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4725373" y="2107410"/>
            <a:ext cx="2095500" cy="830263"/>
            <a:chOff x="2988" y="1992"/>
            <a:chExt cx="3300" cy="1306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2988" y="1992"/>
              <a:ext cx="1317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5" name="AutoShape 15"/>
            <p:cNvSpPr>
              <a:spLocks noChangeArrowheads="1"/>
            </p:cNvSpPr>
            <p:nvPr/>
          </p:nvSpPr>
          <p:spPr bwMode="auto">
            <a:xfrm>
              <a:off x="3980" y="1992"/>
              <a:ext cx="1315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6" name="AutoShape 15"/>
            <p:cNvSpPr>
              <a:spLocks noChangeArrowheads="1"/>
            </p:cNvSpPr>
            <p:nvPr/>
          </p:nvSpPr>
          <p:spPr bwMode="auto">
            <a:xfrm>
              <a:off x="4970" y="1992"/>
              <a:ext cx="1318" cy="1307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12700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4725373" y="1277148"/>
            <a:ext cx="2305050" cy="1038225"/>
            <a:chOff x="1968" y="623"/>
            <a:chExt cx="3630" cy="1634"/>
          </a:xfrm>
        </p:grpSpPr>
        <p:grpSp>
          <p:nvGrpSpPr>
            <p:cNvPr id="17418" name="组合 52"/>
            <p:cNvGrpSpPr/>
            <p:nvPr/>
          </p:nvGrpSpPr>
          <p:grpSpPr bwMode="auto">
            <a:xfrm>
              <a:off x="2298" y="623"/>
              <a:ext cx="3301" cy="1306"/>
              <a:chOff x="5963" y="1992"/>
              <a:chExt cx="3301" cy="1306"/>
            </a:xfrm>
          </p:grpSpPr>
          <p:sp>
            <p:nvSpPr>
              <p:cNvPr id="17419" name="AutoShape 15"/>
              <p:cNvSpPr>
                <a:spLocks noChangeArrowheads="1"/>
              </p:cNvSpPr>
              <p:nvPr/>
            </p:nvSpPr>
            <p:spPr bwMode="auto">
              <a:xfrm>
                <a:off x="5963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0" name="AutoShape 15"/>
              <p:cNvSpPr>
                <a:spLocks noChangeArrowheads="1"/>
              </p:cNvSpPr>
              <p:nvPr/>
            </p:nvSpPr>
            <p:spPr bwMode="auto">
              <a:xfrm>
                <a:off x="6955" y="1992"/>
                <a:ext cx="1318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1" name="AutoShape 15"/>
              <p:cNvSpPr>
                <a:spLocks noChangeArrowheads="1"/>
              </p:cNvSpPr>
              <p:nvPr/>
            </p:nvSpPr>
            <p:spPr bwMode="auto">
              <a:xfrm>
                <a:off x="7948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7422" name="组合 56"/>
            <p:cNvGrpSpPr/>
            <p:nvPr/>
          </p:nvGrpSpPr>
          <p:grpSpPr bwMode="auto">
            <a:xfrm>
              <a:off x="1968" y="951"/>
              <a:ext cx="3300" cy="1306"/>
              <a:chOff x="2988" y="1992"/>
              <a:chExt cx="3300" cy="1306"/>
            </a:xfrm>
          </p:grpSpPr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>
                <a:off x="2988" y="1992"/>
                <a:ext cx="1317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4" name="AutoShape 15"/>
              <p:cNvSpPr>
                <a:spLocks noChangeArrowheads="1"/>
              </p:cNvSpPr>
              <p:nvPr/>
            </p:nvSpPr>
            <p:spPr bwMode="auto">
              <a:xfrm>
                <a:off x="3980" y="1992"/>
                <a:ext cx="1315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25" name="AutoShape 15"/>
              <p:cNvSpPr>
                <a:spLocks noChangeArrowheads="1"/>
              </p:cNvSpPr>
              <p:nvPr/>
            </p:nvSpPr>
            <p:spPr bwMode="auto">
              <a:xfrm>
                <a:off x="4970" y="1992"/>
                <a:ext cx="1318" cy="1307"/>
              </a:xfrm>
              <a:prstGeom prst="cube">
                <a:avLst>
                  <a:gd name="adj" fmla="val 25000"/>
                </a:avLst>
              </a:prstGeom>
              <a:solidFill>
                <a:srgbClr val="FFC000"/>
              </a:solidFill>
              <a:ln w="12700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aphicFrame>
        <p:nvGraphicFramePr>
          <p:cNvPr id="8" name="表格 7"/>
          <p:cNvGraphicFramePr/>
          <p:nvPr/>
        </p:nvGraphicFramePr>
        <p:xfrm>
          <a:off x="1028700" y="3180401"/>
          <a:ext cx="9729787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宽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高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小正方体的数量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长方体的体积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</a:t>
                      </a: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43" marR="91443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4715848" y="2937672"/>
            <a:ext cx="189071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609736" y="2515398"/>
            <a:ext cx="428625" cy="4349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66838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2386013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3351213" y="5174452"/>
            <a:ext cx="37382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5545138" y="5174452"/>
            <a:ext cx="9906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2" name="文本框 1"/>
          <p:cNvSpPr txBox="1">
            <a:spLocks noChangeArrowheads="1"/>
          </p:cNvSpPr>
          <p:nvPr/>
        </p:nvSpPr>
        <p:spPr bwMode="auto">
          <a:xfrm>
            <a:off x="8964613" y="5174452"/>
            <a:ext cx="9890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6609735" y="1683548"/>
            <a:ext cx="0" cy="126047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a01f2152-350f-4e3b-8d04-d186ce30298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280eafd-7670-4f59-9fdd-edac09b6288d}"/>
</p:tagLst>
</file>

<file path=ppt/theme/theme1.xml><?xml version="1.0" encoding="utf-8"?>
<a:theme xmlns:a="http://schemas.openxmlformats.org/drawingml/2006/main" name="www.2ppt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宽屏</PresentationFormat>
  <Paragraphs>252</Paragraphs>
  <Slides>37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FandolFang R</vt:lpstr>
      <vt:lpstr>OPPOSans B</vt:lpstr>
      <vt:lpstr>OPPOSans H</vt:lpstr>
      <vt:lpstr>OPPOSans R</vt:lpstr>
      <vt:lpstr>黑体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349</cp:revision>
  <dcterms:created xsi:type="dcterms:W3CDTF">2020-07-01T00:49:00Z</dcterms:created>
  <dcterms:modified xsi:type="dcterms:W3CDTF">2023-01-13T20:08:59Z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B58F34C37B434DA79959C67438F1C773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