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783" r:id="rId2"/>
    <p:sldId id="777" r:id="rId3"/>
    <p:sldId id="778" r:id="rId4"/>
    <p:sldId id="779" r:id="rId5"/>
    <p:sldId id="780" r:id="rId6"/>
    <p:sldId id="781" r:id="rId7"/>
    <p:sldId id="782" r:id="rId8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Objects="1">
      <p:cViewPr>
        <p:scale>
          <a:sx n="100" d="100"/>
          <a:sy n="100" d="100"/>
        </p:scale>
        <p:origin x="-126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 snapToObjects="1">
      <p:cViewPr varScale="1">
        <p:scale>
          <a:sx n="81" d="100"/>
          <a:sy n="81" d="100"/>
        </p:scale>
        <p:origin x="-2088" y="-102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FD11103-E431-4C05-82D1-ADF1B1F61AE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134811FD-BCA9-4185-8953-4AAE040526BD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6" name="页眉占位符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6461AAE-2FE9-4EAC-9031-4EBADD933CC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78A3DF5-031D-457A-BE76-DFF1746778B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40EAC7F-1F55-453C-B05D-D6400C669D95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0538D49-9E76-4CC4-83B1-EA56CD69E68D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B594239-CBE4-4201-A49D-226F3A965B0B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2B6444F-8113-4AC4-8756-98B6E905543A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EB9B795-5827-428D-A7EE-EE2AACF8E793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349250"/>
            <a:ext cx="3395663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7838282" y="5541963"/>
            <a:ext cx="1487487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44141" y="5872164"/>
            <a:ext cx="7653338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28732" y="3910928"/>
            <a:ext cx="6773636" cy="808237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 highlightClick="1"/>
          </p:cNvPr>
          <p:cNvSpPr/>
          <p:nvPr userDrawn="1"/>
        </p:nvSpPr>
        <p:spPr>
          <a:xfrm>
            <a:off x="8242697" y="6513513"/>
            <a:ext cx="20955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动作按钮: 前进或下一项 13">
            <a:hlinkClick r:id="" action="ppaction://hlinkshowjump?jump=nextslide" highlightClick="1"/>
          </p:cNvPr>
          <p:cNvSpPr/>
          <p:nvPr userDrawn="1"/>
        </p:nvSpPr>
        <p:spPr>
          <a:xfrm>
            <a:off x="8515351" y="6526213"/>
            <a:ext cx="202406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动作按钮: 结束 14">
            <a:hlinkClick r:id="" action="ppaction://hlinkshowjump?jump=endshow" highlightClick="1"/>
          </p:cNvPr>
          <p:cNvSpPr/>
          <p:nvPr userDrawn="1"/>
        </p:nvSpPr>
        <p:spPr>
          <a:xfrm>
            <a:off x="8780860" y="6515101"/>
            <a:ext cx="1905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1262064"/>
            <a:ext cx="2226469" cy="2905125"/>
            <a:chOff x="-949635" y="0"/>
            <a:chExt cx="7009631" cy="6858000"/>
          </a:xfrm>
        </p:grpSpPr>
        <p:sp>
          <p:nvSpPr>
            <p:cNvPr id="3" name="Diamond 3"/>
            <p:cNvSpPr/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chemeClr val="tx2">
                <a:lumMod val="20000"/>
                <a:lumOff val="80000"/>
                <a:alpha val="3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4" name="Diamond 4"/>
            <p:cNvSpPr/>
            <p:nvPr/>
          </p:nvSpPr>
          <p:spPr bwMode="auto">
            <a:xfrm>
              <a:off x="-177451" y="652072"/>
              <a:ext cx="5648939" cy="5527622"/>
            </a:xfrm>
            <a:prstGeom prst="diamond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ea typeface="+mn-ea"/>
              </a:endParaRPr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825625"/>
            <a:ext cx="1333500" cy="17780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4400" dirty="0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400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950914"/>
            <a:ext cx="554831" cy="739775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762126"/>
            <a:ext cx="554831" cy="739775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908301"/>
            <a:ext cx="554831" cy="739775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3768725"/>
            <a:ext cx="554831" cy="739775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1135063"/>
            <a:ext cx="1908572" cy="361950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550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930400"/>
            <a:ext cx="1909763" cy="361950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550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3149600"/>
            <a:ext cx="1909763" cy="361950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550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4024313"/>
            <a:ext cx="1908572" cy="361950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550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sp>
        <p:nvSpPr>
          <p:cNvPr id="26" name="动作按钮: 后退或前一项 25">
            <a:hlinkClick r:id="" action="ppaction://hlinkshowjump?jump=previousslide" highlightClick="1"/>
          </p:cNvPr>
          <p:cNvSpPr/>
          <p:nvPr userDrawn="1"/>
        </p:nvSpPr>
        <p:spPr>
          <a:xfrm>
            <a:off x="8281988" y="6513513"/>
            <a:ext cx="20955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 highlightClick="1"/>
          </p:cNvPr>
          <p:cNvSpPr/>
          <p:nvPr userDrawn="1"/>
        </p:nvSpPr>
        <p:spPr>
          <a:xfrm>
            <a:off x="8554642" y="6526213"/>
            <a:ext cx="202406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 highlightClick="1"/>
          </p:cNvPr>
          <p:cNvSpPr/>
          <p:nvPr userDrawn="1"/>
        </p:nvSpPr>
        <p:spPr>
          <a:xfrm>
            <a:off x="8820150" y="6515101"/>
            <a:ext cx="1905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自定义 2">
            <a:hlinkClick r:id="" action="ppaction://noaction" highlightClick="1"/>
          </p:cNvPr>
          <p:cNvSpPr/>
          <p:nvPr userDrawn="1"/>
        </p:nvSpPr>
        <p:spPr>
          <a:xfrm>
            <a:off x="564357" y="5360988"/>
            <a:ext cx="1279922" cy="368300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8281988" y="6513513"/>
            <a:ext cx="20955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8554642" y="6526213"/>
            <a:ext cx="202406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8820150" y="6515101"/>
            <a:ext cx="1905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04775" y="6292850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104775" y="792163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>
            <a:off x="2347913" y="1222376"/>
            <a:ext cx="0" cy="4640263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20"/>
          <p:cNvGrpSpPr/>
          <p:nvPr userDrawn="1"/>
        </p:nvGrpSpPr>
        <p:grpSpPr bwMode="auto">
          <a:xfrm>
            <a:off x="80963" y="2106614"/>
            <a:ext cx="2270522" cy="2905125"/>
            <a:chOff x="755951" y="2210607"/>
            <a:chExt cx="3026493" cy="2905010"/>
          </a:xfrm>
        </p:grpSpPr>
        <p:grpSp>
          <p:nvGrpSpPr>
            <p:cNvPr id="11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7" name="Diamond 3"/>
              <p:cNvSpPr/>
              <p:nvPr/>
            </p:nvSpPr>
            <p:spPr bwMode="auto">
              <a:xfrm>
                <a:off x="-949918" y="0"/>
                <a:ext cx="7009914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  <p:sp>
            <p:nvSpPr>
              <p:cNvPr id="18" name="Diamond 4"/>
              <p:cNvSpPr/>
              <p:nvPr/>
            </p:nvSpPr>
            <p:spPr bwMode="auto">
              <a:xfrm>
                <a:off x="-178116" y="652072"/>
                <a:ext cx="5649892" cy="5527622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</p:grpSp>
        <p:grpSp>
          <p:nvGrpSpPr>
            <p:cNvPr id="12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3" name="Diamond 5"/>
              <p:cNvSpPr>
                <a:spLocks noChangeArrowheads="1"/>
              </p:cNvSpPr>
              <p:nvPr/>
            </p:nvSpPr>
            <p:spPr bwMode="auto">
              <a:xfrm>
                <a:off x="990600" y="2045349"/>
                <a:ext cx="2769087" cy="2767302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zh-CN" altLang="zh-CN"/>
              </a:p>
            </p:txBody>
          </p:sp>
          <p:grpSp>
            <p:nvGrpSpPr>
              <p:cNvPr id="14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5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44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</a:p>
              </p:txBody>
            </p:sp>
            <p:sp>
              <p:nvSpPr>
                <p:cNvPr id="16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14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167" y="80457"/>
            <a:ext cx="8929483" cy="644166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9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6430964"/>
            <a:ext cx="279797" cy="365125"/>
          </a:xfrm>
        </p:spPr>
        <p:txBody>
          <a:bodyPr/>
          <a:lstStyle>
            <a:lvl1pPr>
              <a:defRPr/>
            </a:lvl1pPr>
          </a:lstStyle>
          <a:p>
            <a:fld id="{CD4805E9-E211-44B1-8AE1-D225C4F8CB9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8281988" y="6513513"/>
            <a:ext cx="20955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8554642" y="6526213"/>
            <a:ext cx="202406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8820150" y="6515101"/>
            <a:ext cx="1905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4064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燕尾形 15">
            <a:hlinkClick r:id="rId2" action="ppaction://hlinksldjump"/>
          </p:cNvPr>
          <p:cNvSpPr/>
          <p:nvPr userDrawn="1"/>
        </p:nvSpPr>
        <p:spPr>
          <a:xfrm>
            <a:off x="4842273" y="6505576"/>
            <a:ext cx="1563290" cy="352425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 defTabSz="687070" eaLnBrk="1" hangingPunct="1"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自主学习</a:t>
            </a:r>
          </a:p>
        </p:txBody>
      </p:sp>
      <p:sp>
        <p:nvSpPr>
          <p:cNvPr id="9" name="燕尾形 16">
            <a:hlinkClick r:id="rId3" action="ppaction://hlinksldjump"/>
          </p:cNvPr>
          <p:cNvSpPr/>
          <p:nvPr userDrawn="1"/>
        </p:nvSpPr>
        <p:spPr>
          <a:xfrm>
            <a:off x="6548438" y="6505576"/>
            <a:ext cx="1563291" cy="352425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 defTabSz="687070" eaLnBrk="1" hangingPunct="1"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互动探究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1155" y="534839"/>
            <a:ext cx="8775808" cy="5911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4141" y="5872164"/>
            <a:ext cx="7653338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3403600"/>
            <a:ext cx="3000375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2489201"/>
            <a:ext cx="9144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spc="300" dirty="0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DCC51F2-AE4B-4868-A507-B1F20BBC033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5AC26C6-1324-4770-B803-C54254A2648B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6500814"/>
            <a:ext cx="32027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fld id="{FF07E66A-7DDB-4DBF-9E86-DE8FF9F3D8A6}" type="slidenum">
              <a:rPr lang="zh-CN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6280150"/>
            <a:ext cx="344091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6280150"/>
            <a:ext cx="344091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1"/>
          <p:cNvSpPr>
            <a:spLocks noChangeArrowheads="1"/>
          </p:cNvSpPr>
          <p:nvPr/>
        </p:nvSpPr>
        <p:spPr bwMode="auto">
          <a:xfrm>
            <a:off x="373856" y="4149100"/>
            <a:ext cx="8428435" cy="94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73000"/>
              </a:lnSpc>
              <a:spcBef>
                <a:spcPts val="1300"/>
              </a:spcBef>
              <a:spcAft>
                <a:spcPts val="1300"/>
              </a:spcAft>
            </a:pPr>
            <a:r>
              <a:rPr lang="en-US" altLang="zh-CN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Section </a:t>
            </a:r>
            <a:r>
              <a:rPr lang="en-US" altLang="zh-CN" sz="3200" b="1" dirty="0">
                <a:latin typeface="宋体" panose="02010600030101010101" pitchFamily="2" charset="-122"/>
                <a:cs typeface="Times New Roman" panose="02020603050405020304" pitchFamily="18" charset="0"/>
              </a:rPr>
              <a:t>Ⅷ</a:t>
            </a:r>
            <a:r>
              <a:rPr lang="zh-CN" altLang="zh-CN" sz="3200" b="1" dirty="0">
                <a:latin typeface="Cambria" panose="02040503050406030204" pitchFamily="18" charset="0"/>
              </a:rPr>
              <a:t>　</a:t>
            </a:r>
            <a:r>
              <a:rPr lang="en-US" altLang="zh-CN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Assessing Your Progress</a:t>
            </a:r>
            <a:endParaRPr lang="zh-CN" altLang="zh-CN" sz="32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51650" y="2420860"/>
            <a:ext cx="612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/>
              <a:t>Languages Around The World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6021360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11"/>
          <p:cNvSpPr>
            <a:spLocks noChangeArrowheads="1"/>
          </p:cNvSpPr>
          <p:nvPr/>
        </p:nvSpPr>
        <p:spPr bwMode="auto">
          <a:xfrm>
            <a:off x="314325" y="764630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Ⅰ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单词拼写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196" name="矩形 11"/>
          <p:cNvSpPr>
            <a:spLocks noChangeArrowheads="1"/>
          </p:cNvSpPr>
          <p:nvPr/>
        </p:nvSpPr>
        <p:spPr bwMode="auto">
          <a:xfrm>
            <a:off x="377428" y="1317079"/>
            <a:ext cx="842843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1.This is an animal that is ____________(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特有的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 to this part of Africa.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2.I’m writing to express my sincere ____________(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感激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 for the MP5 you sent to me.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3.The twins differ from each other in ____________(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性格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4.She is now crazy about ____________(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古典的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 music and will not miss any chance to attend a concert.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5.As you design your ____________(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系统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consider how it should be tested.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01299" y="1108628"/>
            <a:ext cx="1275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specific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81057" y="2348850"/>
            <a:ext cx="1699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appreciation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76070" y="3367360"/>
            <a:ext cx="1699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character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89651" y="4005080"/>
            <a:ext cx="1699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classical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41750" y="5013220"/>
            <a:ext cx="1697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system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矩形 11"/>
          <p:cNvSpPr>
            <a:spLocks noChangeArrowheads="1"/>
          </p:cNvSpPr>
          <p:nvPr/>
        </p:nvSpPr>
        <p:spPr bwMode="auto">
          <a:xfrm>
            <a:off x="454819" y="1484313"/>
            <a:ext cx="842843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6.English is not the ____________(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本国的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 language for almost half of our overseas visitors.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7.____________(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尽管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 his terrible injuries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he wouldn’t give up the struggle for life.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8.There are certain ____________(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因素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 I must consider on my new invention.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9.There are ____________(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各种各样的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 reasons why they want part-time jobs.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10.What subject did you ____________(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主修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 in when you were in university?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11066" y="1484313"/>
            <a:ext cx="1338263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native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53691" y="2506663"/>
            <a:ext cx="1338263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Despite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93181" y="3140076"/>
            <a:ext cx="1338263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factors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74056" y="3668713"/>
            <a:ext cx="1338263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various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07532" y="4173538"/>
            <a:ext cx="133707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major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1"/>
          <p:cNvSpPr>
            <a:spLocks noChangeArrowheads="1"/>
          </p:cNvSpPr>
          <p:nvPr/>
        </p:nvSpPr>
        <p:spPr bwMode="auto">
          <a:xfrm>
            <a:off x="233363" y="376238"/>
            <a:ext cx="84284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Ⅱ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单句语法填空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243" name="矩形 11"/>
          <p:cNvSpPr>
            <a:spLocks noChangeArrowheads="1"/>
          </p:cNvSpPr>
          <p:nvPr/>
        </p:nvSpPr>
        <p:spPr bwMode="auto">
          <a:xfrm>
            <a:off x="266700" y="881063"/>
            <a:ext cx="8877300" cy="729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1.Birds usually only fly together with other birds 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 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the same kind.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.________ 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no means am I satisfied with what you have done.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3.In Dali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there is a healthier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more relaxed attitude 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 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life.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4.When I said some people were stupid I wasn’t referring 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 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you.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5.There are ____________(variety) things on sale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so you can choose whatever interests you.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6.I prefer him to major ____________ French.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7.I don’t appreciate ________________(treat) like a second-class citizen.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8.He has been struggling ____________ success in his business.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9.She gave the police a clear ____________(describe) of the accident.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10.There must be ____________(equal) of rights for all citizens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regardless of nationality. 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94722" y="871538"/>
            <a:ext cx="133707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of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16794" y="1365251"/>
            <a:ext cx="696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By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73478" y="1869857"/>
            <a:ext cx="1673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to/towards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452400" y="2483962"/>
            <a:ext cx="669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79640" y="2972562"/>
            <a:ext cx="1338263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various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63478" y="3619500"/>
            <a:ext cx="1940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in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66975" y="4076701"/>
            <a:ext cx="2033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being treated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31593" y="4724401"/>
            <a:ext cx="13523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for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80147" y="5229226"/>
            <a:ext cx="1338263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description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207419" y="5732463"/>
            <a:ext cx="1338263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equality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1"/>
          <p:cNvSpPr>
            <a:spLocks noChangeArrowheads="1"/>
          </p:cNvSpPr>
          <p:nvPr/>
        </p:nvSpPr>
        <p:spPr bwMode="auto">
          <a:xfrm>
            <a:off x="242888" y="624682"/>
            <a:ext cx="8428434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Ⅲ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用定语从句合并下面的句子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   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1267" name="矩形 11"/>
          <p:cNvSpPr>
            <a:spLocks noChangeArrowheads="1"/>
          </p:cNvSpPr>
          <p:nvPr/>
        </p:nvSpPr>
        <p:spPr bwMode="auto">
          <a:xfrm>
            <a:off x="242888" y="1312932"/>
            <a:ext cx="8770144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1.The boy was often late for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school.The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reason is still unknown.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	→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2.I’ll never forget the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days.We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studied together then.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	→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3.We’ll go to hear the famous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singer.We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have often talked about the famous singer.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	→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46535" y="1922463"/>
            <a:ext cx="75057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The reason why(for which) the boy was often late for school is still unknown.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83444" y="3475038"/>
            <a:ext cx="75057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I’ll never forget the days when we studied together.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63204" y="5589300"/>
            <a:ext cx="75057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We’ll go to hear the famous singer about whom we have often talked.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矩形 11"/>
          <p:cNvSpPr>
            <a:spLocks noChangeArrowheads="1"/>
          </p:cNvSpPr>
          <p:nvPr/>
        </p:nvSpPr>
        <p:spPr bwMode="auto">
          <a:xfrm>
            <a:off x="369477" y="836640"/>
            <a:ext cx="8428435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4.The house has been pulled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down.He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lived in the house 10 years ago.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	→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5.The school lies in the east of the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town.He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once studied in the school.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	→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6.The man is my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friend.You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talked with the man.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	→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____________________________________________________________________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56060" y="1851026"/>
            <a:ext cx="75057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The house where(in which)he lived 10 years ago has been pulled down.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5520" y="3929794"/>
            <a:ext cx="750451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The school where(in which)he once studied lies in the east of the town.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15520" y="5589300"/>
            <a:ext cx="75057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The man with whom you talked is my friend.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3403600"/>
            <a:ext cx="3000375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436</Words>
  <Application>Microsoft Office PowerPoint</Application>
  <PresentationFormat>全屏显示(4:3)</PresentationFormat>
  <Paragraphs>69</Paragraphs>
  <Slides>7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0" baseType="lpstr">
      <vt:lpstr>等线</vt:lpstr>
      <vt:lpstr>黑体</vt:lpstr>
      <vt:lpstr>华文中宋</vt:lpstr>
      <vt:lpstr>宋体</vt:lpstr>
      <vt:lpstr>微软雅黑</vt:lpstr>
      <vt:lpstr>Arial</vt:lpstr>
      <vt:lpstr>Calibri</vt:lpstr>
      <vt:lpstr>Calibri Light</vt:lpstr>
      <vt:lpstr>Cambria</vt:lpstr>
      <vt:lpstr>Courier New</vt:lpstr>
      <vt:lpstr>Impact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2023-01-16T20:02:09Z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D8A5952CEF7E487B85D5010B2FC45113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