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90" y="-108"/>
      </p:cViewPr>
      <p:guideLst>
        <p:guide orient="horz" pos="2160"/>
        <p:guide pos="2880"/>
      </p:guideLst>
    </p:cSldViewPr>
  </p:slideViewPr>
  <p:notesTextViewPr>
    <p:cViewPr>
      <p:scale>
        <a:sx n="1" d="1"/>
        <a:sy n="1" d="1"/>
      </p:scale>
      <p:origin x="0" y="0"/>
    </p:cViewPr>
  </p:notesTextViewPr>
  <p:sorterViewPr>
    <p:cViewPr>
      <p:scale>
        <a:sx n="68" d="100"/>
        <a:sy n="6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image" Target="../media/image5.png"/><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601B6C-F955-4C6B-936A-BACB01628FB3}"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95EC2A-1236-419B-A3C9-EC96BEA07A3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195EC2A-1236-419B-A3C9-EC96BEA07A39}"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C5D26679-ACA3-4CCE-9FC5-12C1A27D1C22}" type="slidenum">
              <a:rPr lang="zh-CN" altLang="en-US">
                <a:solidFill>
                  <a:prstClr val="black"/>
                </a:solidFill>
              </a:rPr>
              <a:t>3</a:t>
            </a:fld>
            <a:endParaRPr lang="en-US">
              <a:solidFill>
                <a:prstClr val="black"/>
              </a:solidFill>
            </a:endParaRPr>
          </a:p>
        </p:txBody>
      </p:sp>
      <p:sp>
        <p:nvSpPr>
          <p:cNvPr id="1187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0"/>
              </a:spcBef>
              <a:defRPr>
                <a:solidFill>
                  <a:schemeClr val="tx1"/>
                </a:solidFill>
                <a:latin typeface="Arial" panose="020B0604020202020204" pitchFamily="34" charset="0"/>
                <a:ea typeface="宋体" panose="02010600030101010101" pitchFamily="2" charset="-122"/>
              </a:defRPr>
            </a:lvl1pPr>
            <a:lvl2pPr marL="742950" indent="-285750">
              <a:spcBef>
                <a:spcPct val="0"/>
              </a:spcBef>
              <a:defRPr>
                <a:solidFill>
                  <a:schemeClr val="tx1"/>
                </a:solidFill>
                <a:latin typeface="Arial" panose="020B0604020202020204" pitchFamily="34" charset="0"/>
                <a:ea typeface="宋体" panose="02010600030101010101" pitchFamily="2" charset="-122"/>
              </a:defRPr>
            </a:lvl2pPr>
            <a:lvl3pPr marL="1143000" indent="-228600">
              <a:spcBef>
                <a:spcPct val="0"/>
              </a:spcBef>
              <a:defRPr>
                <a:solidFill>
                  <a:schemeClr val="tx1"/>
                </a:solidFill>
                <a:latin typeface="Arial" panose="020B0604020202020204" pitchFamily="34" charset="0"/>
                <a:ea typeface="宋体" panose="02010600030101010101" pitchFamily="2" charset="-122"/>
              </a:defRPr>
            </a:lvl3pPr>
            <a:lvl4pPr marL="1600200" indent="-228600">
              <a:spcBef>
                <a:spcPct val="0"/>
              </a:spcBef>
              <a:defRPr>
                <a:solidFill>
                  <a:schemeClr val="tx1"/>
                </a:solidFill>
                <a:latin typeface="Arial" panose="020B0604020202020204" pitchFamily="34" charset="0"/>
                <a:ea typeface="宋体" panose="02010600030101010101" pitchFamily="2" charset="-122"/>
              </a:defRPr>
            </a:lvl4pPr>
            <a:lvl5pPr marL="2057400" indent="-228600">
              <a:spcBef>
                <a:spcPct val="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fontAlgn="base">
              <a:spcAft>
                <a:spcPct val="0"/>
              </a:spcAft>
            </a:pPr>
            <a:fld id="{840F6DF7-204D-45B9-A96B-F27E6FBD52A2}" type="slidenum">
              <a:rPr kumimoji="1" lang="zh-CN" altLang="en-US" sz="1200">
                <a:solidFill>
                  <a:prstClr val="black"/>
                </a:solidFill>
                <a:latin typeface="Times New Roman" panose="02020603050405020304" pitchFamily="18" charset="0"/>
              </a:rPr>
              <a:t>3</a:t>
            </a:fld>
            <a:endParaRPr kumimoji="1" lang="en-US" altLang="zh-CN" sz="1200">
              <a:solidFill>
                <a:prstClr val="black"/>
              </a:solidFill>
              <a:latin typeface="Times New Roman" panose="02020603050405020304" pitchFamily="18" charset="0"/>
            </a:endParaRPr>
          </a:p>
        </p:txBody>
      </p:sp>
      <p:sp>
        <p:nvSpPr>
          <p:cNvPr id="118787" name="Rectangle 2"/>
          <p:cNvSpPr>
            <a:spLocks noGrp="1" noRot="1" noChangeAspect="1" noChangeArrowheads="1" noTextEdit="1"/>
          </p:cNvSpPr>
          <p:nvPr>
            <p:ph type="sldImg"/>
          </p:nvPr>
        </p:nvSpPr>
        <p:spPr/>
      </p:sp>
      <p:sp>
        <p:nvSpPr>
          <p:cNvPr id="118788" name="Rectangle 3"/>
          <p:cNvSpPr>
            <a:spLocks noGrp="1" noChangeArrowheads="1"/>
          </p:cNvSpPr>
          <p:nvPr>
            <p:ph type="body" idx="1"/>
          </p:nvPr>
        </p:nvSpPr>
        <p:spPr>
          <a:xfrm>
            <a:off x="914400" y="4343400"/>
            <a:ext cx="5029200" cy="4114800"/>
          </a:xfrm>
        </p:spPr>
        <p:txBody>
          <a:bodyPr anchor="t"/>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193F2CF-3A92-429F-B6F8-A496AC51B575}" type="slidenum">
              <a:rPr lang="zh-CN" altLang="en-US">
                <a:solidFill>
                  <a:prstClr val="black"/>
                </a:solidFill>
              </a:rPr>
              <a:t>17</a:t>
            </a:fld>
            <a:endParaRPr lang="en-US">
              <a:solidFill>
                <a:prstClr val="black"/>
              </a:solidFill>
            </a:endParaRPr>
          </a:p>
        </p:txBody>
      </p:sp>
      <p:sp>
        <p:nvSpPr>
          <p:cNvPr id="39938" name="Rectangle 2"/>
          <p:cNvSpPr>
            <a:spLocks noGrp="1" noRot="1" noChangeAspect="1" noChangeArrowheads="1" noTextEdit="1"/>
          </p:cNvSpPr>
          <p:nvPr>
            <p:ph type="sldImg"/>
          </p:nvPr>
        </p:nvSpPr>
        <p:spPr/>
      </p:sp>
      <p:sp>
        <p:nvSpPr>
          <p:cNvPr id="39939" name="Rectangle 3"/>
          <p:cNvSpPr>
            <a:spLocks noGrp="1" noRot="1" noChangeArrowheads="1"/>
          </p:cNvSpPr>
          <p:nvPr>
            <p:ph type="body" idx="1"/>
          </p:nvPr>
        </p:nvSpPr>
        <p:spPr>
          <a:xfrm>
            <a:off x="914400" y="4343400"/>
            <a:ext cx="5029200" cy="4114800"/>
          </a:xfrm>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8C8FBAED-2022-4267-A684-3B318FEC9F0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BC866A5D-0946-4006-B503-533A1B53ABEC}"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B2F6978E-01EA-4F6A-805A-FB1E8D91F7AB}"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A9F63CF7-61B0-47EB-822D-1C8C696686EA}"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76C240D3-05B1-43B0-9A79-23EA22935B85}"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C2F77816-50A7-45E1-A72A-F6AF7B413784}"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F788E33D-5749-4CD0-B0C5-4DDA882F9414}"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endParaRPr lang="zh-CN" altLang="en-US"/>
          </a:p>
        </p:txBody>
      </p:sp>
      <p:sp>
        <p:nvSpPr>
          <p:cNvPr id="6" name="灯片编号占位符 5"/>
          <p:cNvSpPr>
            <a:spLocks noGrp="1"/>
          </p:cNvSpPr>
          <p:nvPr>
            <p:ph type="sldNum" sz="quarter" idx="12"/>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ED0ECD0F-ED7F-45B3-AD91-A822D8E06028}"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07B63517-4BA7-44BA-9837-FEDAC216BF48}" type="datetimeFigureOut">
              <a:rPr lang="zh-CN" altLang="en-US"/>
              <a:t>2023-01-17</a:t>
            </a:fld>
            <a:endParaRPr lang="zh-CN" altLang="en-US"/>
          </a:p>
        </p:txBody>
      </p:sp>
      <p:sp>
        <p:nvSpPr>
          <p:cNvPr id="6" name="页脚占位符 5"/>
          <p:cNvSpPr>
            <a:spLocks noGrp="1"/>
          </p:cNvSpPr>
          <p:nvPr>
            <p:ph type="ftr" sz="quarter" idx="11"/>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endParaRPr lang="zh-CN" altLang="en-US"/>
          </a:p>
        </p:txBody>
      </p:sp>
      <p:sp>
        <p:nvSpPr>
          <p:cNvPr id="7" name="灯片编号占位符 6"/>
          <p:cNvSpPr>
            <a:spLocks noGrp="1"/>
          </p:cNvSpPr>
          <p:nvPr>
            <p:ph type="sldNum" sz="quarter" idx="12"/>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11331734-985D-409D-96A2-61A2B8553F67}"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039EFDA6-A270-4E94-9977-655476817D7C}" type="datetimeFigureOut">
              <a:rPr lang="zh-CN" altLang="en-US"/>
              <a:t>2023-01-17</a:t>
            </a:fld>
            <a:endParaRPr lang="zh-CN" altLang="en-US"/>
          </a:p>
        </p:txBody>
      </p:sp>
      <p:sp>
        <p:nvSpPr>
          <p:cNvPr id="8" name="页脚占位符 7"/>
          <p:cNvSpPr>
            <a:spLocks noGrp="1"/>
          </p:cNvSpPr>
          <p:nvPr>
            <p:ph type="ftr" sz="quarter" idx="11"/>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endParaRPr lang="zh-CN" altLang="en-US"/>
          </a:p>
        </p:txBody>
      </p:sp>
      <p:sp>
        <p:nvSpPr>
          <p:cNvPr id="9" name="灯片编号占位符 8"/>
          <p:cNvSpPr>
            <a:spLocks noGrp="1"/>
          </p:cNvSpPr>
          <p:nvPr>
            <p:ph type="sldNum" sz="quarter" idx="12"/>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E1853F5D-B5A4-44BE-A536-56C4AE75F12B}"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FB0C5CF4-CDDB-42EF-8F6F-D539B782B16E}" type="datetimeFigureOut">
              <a:rPr lang="zh-CN" altLang="en-US"/>
              <a:t>2023-01-17</a:t>
            </a:fld>
            <a:endParaRPr lang="zh-CN" altLang="en-US"/>
          </a:p>
        </p:txBody>
      </p:sp>
      <p:sp>
        <p:nvSpPr>
          <p:cNvPr id="4" name="页脚占位符 3"/>
          <p:cNvSpPr>
            <a:spLocks noGrp="1"/>
          </p:cNvSpPr>
          <p:nvPr>
            <p:ph type="ftr" sz="quarter" idx="11"/>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endParaRPr lang="zh-CN" altLang="en-US"/>
          </a:p>
        </p:txBody>
      </p:sp>
      <p:sp>
        <p:nvSpPr>
          <p:cNvPr id="5" name="灯片编号占位符 4"/>
          <p:cNvSpPr>
            <a:spLocks noGrp="1"/>
          </p:cNvSpPr>
          <p:nvPr>
            <p:ph type="sldNum" sz="quarter" idx="12"/>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95D84C5C-91D2-4EEC-9084-C355C870FF29}"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79682986-DB51-4690-AE6B-CFCC832F322B}" type="datetimeFigureOut">
              <a:rPr lang="zh-CN" altLang="en-US"/>
              <a:t>2023-01-17</a:t>
            </a:fld>
            <a:endParaRPr lang="zh-CN" altLang="en-US"/>
          </a:p>
        </p:txBody>
      </p:sp>
      <p:sp>
        <p:nvSpPr>
          <p:cNvPr id="3" name="页脚占位符 2"/>
          <p:cNvSpPr>
            <a:spLocks noGrp="1"/>
          </p:cNvSpPr>
          <p:nvPr>
            <p:ph type="ftr" sz="quarter" idx="11"/>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endParaRPr lang="zh-CN" altLang="en-US"/>
          </a:p>
        </p:txBody>
      </p:sp>
      <p:sp>
        <p:nvSpPr>
          <p:cNvPr id="4" name="灯片编号占位符 3"/>
          <p:cNvSpPr>
            <a:spLocks noGrp="1"/>
          </p:cNvSpPr>
          <p:nvPr>
            <p:ph type="sldNum" sz="quarter" idx="12"/>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4DEDE873-D0DB-4D66-B4A9-48CAFCA14154}"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FCEA4CA3-49BC-47C4-8A24-EEBD82B00EE0}" type="datetimeFigureOut">
              <a:rPr lang="zh-CN" altLang="en-US"/>
              <a:t>2023-01-17</a:t>
            </a:fld>
            <a:endParaRPr lang="zh-CN" altLang="en-US"/>
          </a:p>
        </p:txBody>
      </p:sp>
      <p:sp>
        <p:nvSpPr>
          <p:cNvPr id="6" name="页脚占位符 5"/>
          <p:cNvSpPr>
            <a:spLocks noGrp="1"/>
          </p:cNvSpPr>
          <p:nvPr>
            <p:ph type="ftr" sz="quarter" idx="11"/>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endParaRPr lang="zh-CN" altLang="en-US"/>
          </a:p>
        </p:txBody>
      </p:sp>
      <p:sp>
        <p:nvSpPr>
          <p:cNvPr id="7" name="灯片编号占位符 6"/>
          <p:cNvSpPr>
            <a:spLocks noGrp="1"/>
          </p:cNvSpPr>
          <p:nvPr>
            <p:ph type="sldNum" sz="quarter" idx="12"/>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2A7AF21E-BCB7-402E-B408-ECCC38CD3E70}"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3CEB8742-D20F-47AF-B223-1691DC438F22}" type="datetimeFigureOut">
              <a:rPr lang="zh-CN" altLang="en-US"/>
              <a:t>2023-01-17</a:t>
            </a:fld>
            <a:endParaRPr lang="zh-CN" altLang="en-US"/>
          </a:p>
        </p:txBody>
      </p:sp>
      <p:sp>
        <p:nvSpPr>
          <p:cNvPr id="6" name="页脚占位符 5"/>
          <p:cNvSpPr>
            <a:spLocks noGrp="1"/>
          </p:cNvSpPr>
          <p:nvPr>
            <p:ph type="ftr" sz="quarter" idx="11"/>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endParaRPr lang="zh-CN" altLang="en-US"/>
          </a:p>
        </p:txBody>
      </p:sp>
      <p:sp>
        <p:nvSpPr>
          <p:cNvPr id="7" name="灯片编号占位符 6"/>
          <p:cNvSpPr>
            <a:spLocks noGrp="1"/>
          </p:cNvSpPr>
          <p:nvPr>
            <p:ph type="sldNum" sz="quarter" idx="12"/>
          </p:nvPr>
        </p:nvSpPr>
        <p:spPr/>
        <p:txBody>
          <a:bodyPr/>
          <a:lstStyle>
            <a:lvl1pPr fontAlgn="base">
              <a:spcBef>
                <a:spcPct val="0"/>
              </a:spcBef>
              <a:spcAft>
                <a:spcPct val="0"/>
              </a:spcAft>
              <a:defRPr b="1">
                <a:latin typeface="Arial" panose="020B0604020202020204" pitchFamily="34" charset="0"/>
                <a:ea typeface="华文彩云" panose="02010800040101010101" pitchFamily="2" charset="-122"/>
              </a:defRPr>
            </a:lvl1pPr>
          </a:lstStyle>
          <a:p>
            <a:pPr>
              <a:defRPr/>
            </a:pPr>
            <a:fld id="{866E1D9E-8739-47DE-97C9-EEC65C5EED95}"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099"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smtClean="0">
                <a:solidFill>
                  <a:prstClr val="black">
                    <a:tint val="75000"/>
                  </a:prstClr>
                </a:solidFill>
                <a:latin typeface="Calibri" panose="020F0502020204030204"/>
                <a:ea typeface="宋体" panose="02010600030101010101" pitchFamily="2" charset="-122"/>
              </a:defRPr>
            </a:lvl1pPr>
          </a:lstStyle>
          <a:p>
            <a:pPr>
              <a:defRPr/>
            </a:pPr>
            <a:fld id="{B0C474FB-BD9F-4AD8-9F2E-36A0E7A54497}" type="datetimeFigureOut">
              <a:rPr lang="zh-CN" altLang="en-US"/>
              <a:t>2023-01-17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a:solidFill>
                  <a:prstClr val="black">
                    <a:tint val="75000"/>
                  </a:prstClr>
                </a:solidFill>
                <a:latin typeface="Calibri" panose="020F0502020204030204"/>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smtClean="0">
                <a:solidFill>
                  <a:prstClr val="black">
                    <a:tint val="75000"/>
                  </a:prstClr>
                </a:solidFill>
                <a:latin typeface="Calibri" panose="020F0502020204030204"/>
                <a:ea typeface="宋体" panose="02010600030101010101" pitchFamily="2" charset="-122"/>
              </a:defRPr>
            </a:lvl1pPr>
          </a:lstStyle>
          <a:p>
            <a:pPr>
              <a:defRPr/>
            </a:pPr>
            <a:fld id="{A7B9BFB5-5540-46B7-BD95-63807675AD1A}"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 Target="slide1.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 Target="slide1.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 Target="slide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 Target="slide1.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9.png"/><Relationship Id="rId18" Type="http://schemas.openxmlformats.org/officeDocument/2006/relationships/oleObject" Target="../embeddings/oleObject8.bin"/><Relationship Id="rId26" Type="http://schemas.openxmlformats.org/officeDocument/2006/relationships/image" Target="../media/image3.png"/><Relationship Id="rId3" Type="http://schemas.openxmlformats.org/officeDocument/2006/relationships/notesSlide" Target="../notesSlides/notesSlide2.xml"/><Relationship Id="rId21" Type="http://schemas.openxmlformats.org/officeDocument/2006/relationships/oleObject" Target="../embeddings/oleObject10.bin"/><Relationship Id="rId7" Type="http://schemas.openxmlformats.org/officeDocument/2006/relationships/image" Target="../media/image6.png"/><Relationship Id="rId12" Type="http://schemas.openxmlformats.org/officeDocument/2006/relationships/oleObject" Target="../embeddings/oleObject5.bin"/><Relationship Id="rId17" Type="http://schemas.openxmlformats.org/officeDocument/2006/relationships/image" Target="../media/image11.png"/><Relationship Id="rId25" Type="http://schemas.openxmlformats.org/officeDocument/2006/relationships/slide" Target="slide1.xml"/><Relationship Id="rId2" Type="http://schemas.openxmlformats.org/officeDocument/2006/relationships/slideLayout" Target="../slideLayouts/slideLayout7.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8.png"/><Relationship Id="rId24" Type="http://schemas.openxmlformats.org/officeDocument/2006/relationships/image" Target="../media/image2.png"/><Relationship Id="rId5" Type="http://schemas.openxmlformats.org/officeDocument/2006/relationships/image" Target="../media/image5.png"/><Relationship Id="rId15" Type="http://schemas.openxmlformats.org/officeDocument/2006/relationships/image" Target="../media/image10.png"/><Relationship Id="rId23" Type="http://schemas.openxmlformats.org/officeDocument/2006/relationships/oleObject" Target="../embeddings/oleObject12.bin"/><Relationship Id="rId10" Type="http://schemas.openxmlformats.org/officeDocument/2006/relationships/oleObject" Target="../embeddings/oleObject4.bin"/><Relationship Id="rId19" Type="http://schemas.openxmlformats.org/officeDocument/2006/relationships/image" Target="../media/image12.png"/><Relationship Id="rId4" Type="http://schemas.openxmlformats.org/officeDocument/2006/relationships/oleObject" Target="../embeddings/oleObject1.bin"/><Relationship Id="rId9" Type="http://schemas.openxmlformats.org/officeDocument/2006/relationships/image" Target="../media/image7.png"/><Relationship Id="rId14" Type="http://schemas.openxmlformats.org/officeDocument/2006/relationships/oleObject" Target="../embeddings/oleObject6.bin"/><Relationship Id="rId22" Type="http://schemas.openxmlformats.org/officeDocument/2006/relationships/oleObject" Target="../embeddings/oleObject11.bin"/><Relationship Id="rId27"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audio" Target="../media/audio2.wav"/><Relationship Id="rId7" Type="http://schemas.openxmlformats.org/officeDocument/2006/relationships/slide" Target="slide1.xm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audio" Target="../media/audio4.wav"/><Relationship Id="rId4" Type="http://schemas.openxmlformats.org/officeDocument/2006/relationships/audio" Target="../media/audio3.wav"/><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image" Target="../media/image14.jpeg"/><Relationship Id="rId7"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16.jpeg"/><Relationship Id="rId10" Type="http://schemas.openxmlformats.org/officeDocument/2006/relationships/image" Target="../media/image4.png"/><Relationship Id="rId4" Type="http://schemas.openxmlformats.org/officeDocument/2006/relationships/image" Target="../media/image15.jpeg"/><Relationship Id="rId9"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 Target="slide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WordArt 4"/>
          <p:cNvSpPr>
            <a:spLocks noChangeArrowheads="1" noChangeShapeType="1" noTextEdit="1"/>
          </p:cNvSpPr>
          <p:nvPr/>
        </p:nvSpPr>
        <p:spPr bwMode="auto">
          <a:xfrm>
            <a:off x="1619672" y="2132856"/>
            <a:ext cx="6049963" cy="1223566"/>
          </a:xfrm>
          <a:prstGeom prst="rect">
            <a:avLst/>
          </a:prstGeom>
        </p:spPr>
        <p:txBody>
          <a:bodyPr wrap="none" fromWordArt="1">
            <a:prstTxWarp prst="textPlain">
              <a:avLst>
                <a:gd name="adj" fmla="val 48926"/>
              </a:avLst>
            </a:prstTxWarp>
          </a:bodyPr>
          <a:lstStyle/>
          <a:p>
            <a:pPr algn="ctr" fontAlgn="base">
              <a:spcBef>
                <a:spcPct val="20000"/>
              </a:spcBef>
              <a:spcAft>
                <a:spcPct val="0"/>
              </a:spcAft>
            </a:pPr>
            <a:r>
              <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华文隶书" panose="02010800040101010101" charset="-122"/>
                <a:ea typeface="华文隶书" panose="02010800040101010101" charset="-122"/>
              </a:rPr>
              <a:t>三角形的</a:t>
            </a:r>
            <a:r>
              <a:rPr lang="zh-CN" altLang="en-US" sz="3600" b="1" kern="10" dirty="0" smtClean="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华文隶书" panose="02010800040101010101" charset="-122"/>
                <a:ea typeface="华文隶书" panose="02010800040101010101" charset="-122"/>
              </a:rPr>
              <a:t>面积</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华文隶书" panose="02010800040101010101" charset="-122"/>
              <a:ea typeface="华文隶书" panose="02010800040101010101" charset="-122"/>
            </a:endParaRPr>
          </a:p>
        </p:txBody>
      </p:sp>
      <p:pic>
        <p:nvPicPr>
          <p:cNvPr id="47111" name="Picture 7">
            <a:hlinkClick r:id="" action="ppaction://hlinkshowjump?jump=previousslide"/>
          </p:cNvPr>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47112" name="Picture 8">
            <a:hlinkClick r:id="rId4" action="ppaction://hlinksldjump"/>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47113" name="Picture 9">
            <a:hlinkClick r:id="" action="ppaction://hlinkshowjump?jump=nextslide"/>
          </p:cNvPr>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1712984" y="764704"/>
            <a:ext cx="3890809" cy="646331"/>
          </a:xfrm>
          <a:prstGeom prst="rect">
            <a:avLst/>
          </a:prstGeom>
        </p:spPr>
        <p:txBody>
          <a:bodyPr wrap="none">
            <a:spAutoFit/>
          </a:bodyPr>
          <a:lstStyle/>
          <a:p>
            <a:r>
              <a:rPr lang="zh-CN" altLang="en-US" sz="3600" b="1" dirty="0"/>
              <a:t>多边形面积的计算</a:t>
            </a:r>
            <a:endParaRPr lang="zh-CN" altLang="en-US" sz="3600" dirty="0"/>
          </a:p>
        </p:txBody>
      </p:sp>
      <p:sp>
        <p:nvSpPr>
          <p:cNvPr id="9" name="矩形 8"/>
          <p:cNvSpPr/>
          <p:nvPr/>
        </p:nvSpPr>
        <p:spPr>
          <a:xfrm>
            <a:off x="3254689" y="5686425"/>
            <a:ext cx="2779928" cy="430887"/>
          </a:xfrm>
          <a:prstGeom prst="rect">
            <a:avLst/>
          </a:prstGeom>
        </p:spPr>
        <p:txBody>
          <a:bodyPr wrap="none">
            <a:spAutoFit/>
          </a:bodyPr>
          <a:lstStyle/>
          <a:p>
            <a:pPr marL="342900" marR="0" lvl="0" indent="-342900" algn="ctr" defTabSz="914400" rtl="0" eaLnBrk="1" fontAlgn="base" latinLnBrk="0" hangingPunct="1">
              <a:lnSpc>
                <a:spcPct val="110000"/>
              </a:lnSpc>
              <a:spcBef>
                <a:spcPct val="0"/>
              </a:spcBef>
              <a:spcAft>
                <a:spcPct val="0"/>
              </a:spcAft>
              <a:buClrTx/>
              <a:buSzTx/>
              <a:buFontTx/>
              <a:buNone/>
              <a:defRPr/>
            </a:pPr>
            <a:r>
              <a:rPr lang="en-US" altLang="zh-CN" sz="2000" b="1" kern="0" noProof="0" smtClean="0">
                <a:ln>
                  <a:noFill/>
                </a:ln>
                <a:solidFill>
                  <a:srgbClr val="000000"/>
                </a:solidFill>
                <a:effectLst/>
                <a:uLnTx/>
                <a:uFillTx/>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10" name="Freeform 7"/>
          <p:cNvSpPr/>
          <p:nvPr/>
        </p:nvSpPr>
        <p:spPr bwMode="auto">
          <a:xfrm flipH="1">
            <a:off x="2566910" y="3789040"/>
            <a:ext cx="3960440" cy="1696442"/>
          </a:xfrm>
          <a:custGeom>
            <a:avLst/>
            <a:gdLst>
              <a:gd name="T0" fmla="*/ 288 w 909"/>
              <a:gd name="T1" fmla="*/ 0 h 672"/>
              <a:gd name="T2" fmla="*/ 0 w 909"/>
              <a:gd name="T3" fmla="*/ 672 h 672"/>
              <a:gd name="T4" fmla="*/ 909 w 909"/>
              <a:gd name="T5" fmla="*/ 670 h 672"/>
              <a:gd name="T6" fmla="*/ 288 w 909"/>
              <a:gd name="T7" fmla="*/ 0 h 672"/>
            </a:gdLst>
            <a:ahLst/>
            <a:cxnLst>
              <a:cxn ang="0">
                <a:pos x="T0" y="T1"/>
              </a:cxn>
              <a:cxn ang="0">
                <a:pos x="T2" y="T3"/>
              </a:cxn>
              <a:cxn ang="0">
                <a:pos x="T4" y="T5"/>
              </a:cxn>
              <a:cxn ang="0">
                <a:pos x="T6" y="T7"/>
              </a:cxn>
            </a:cxnLst>
            <a:rect l="0" t="0" r="r" b="b"/>
            <a:pathLst>
              <a:path w="909" h="672">
                <a:moveTo>
                  <a:pt x="288" y="0"/>
                </a:moveTo>
                <a:lnTo>
                  <a:pt x="0" y="672"/>
                </a:lnTo>
                <a:lnTo>
                  <a:pt x="909" y="670"/>
                </a:lnTo>
                <a:lnTo>
                  <a:pt x="288" y="0"/>
                </a:lnTo>
                <a:close/>
              </a:path>
            </a:pathLst>
          </a:custGeom>
          <a:solidFill>
            <a:srgbClr val="FF0000"/>
          </a:solidFill>
          <a:ln w="12700" cmpd="sng">
            <a:noFill/>
            <a:round/>
          </a:ln>
          <a:effectLst/>
        </p:spPr>
        <p:txBody>
          <a:bodyPr wrap="none" anchor="ctr"/>
          <a:lstStyle/>
          <a:p>
            <a:pPr fontAlgn="base">
              <a:spcBef>
                <a:spcPct val="20000"/>
              </a:spcBef>
              <a:spcAft>
                <a:spcPct val="0"/>
              </a:spcAft>
              <a:buFontTx/>
              <a:buChar char="•"/>
            </a:pPr>
            <a:endParaRPr lang="zh-CN" altLang="en-US" sz="300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7108"/>
                                        </p:tgtEl>
                                        <p:attrNameLst>
                                          <p:attrName>style.visibility</p:attrName>
                                        </p:attrNameLst>
                                      </p:cBhvr>
                                      <p:to>
                                        <p:strVal val="visible"/>
                                      </p:to>
                                    </p:set>
                                    <p:anim calcmode="lin" valueType="num">
                                      <p:cBhvr>
                                        <p:cTn id="7" dur="5000" fill="hold"/>
                                        <p:tgtEl>
                                          <p:spTgt spid="47108"/>
                                        </p:tgtEl>
                                        <p:attrNameLst>
                                          <p:attrName>ppt_w</p:attrName>
                                        </p:attrNameLst>
                                      </p:cBhvr>
                                      <p:tavLst>
                                        <p:tav tm="0">
                                          <p:val>
                                            <p:fltVal val="0"/>
                                          </p:val>
                                        </p:tav>
                                        <p:tav tm="100000">
                                          <p:val>
                                            <p:strVal val="#ppt_w"/>
                                          </p:val>
                                        </p:tav>
                                      </p:tavLst>
                                    </p:anim>
                                    <p:anim calcmode="lin" valueType="num">
                                      <p:cBhvr>
                                        <p:cTn id="8" dur="5000" fill="hold"/>
                                        <p:tgtEl>
                                          <p:spTgt spid="47108"/>
                                        </p:tgtEl>
                                        <p:attrNameLst>
                                          <p:attrName>ppt_h</p:attrName>
                                        </p:attrNameLst>
                                      </p:cBhvr>
                                      <p:tavLst>
                                        <p:tav tm="0">
                                          <p:val>
                                            <p:fltVal val="0"/>
                                          </p:val>
                                        </p:tav>
                                        <p:tav tm="100000">
                                          <p:val>
                                            <p:strVal val="#ppt_h"/>
                                          </p:val>
                                        </p:tav>
                                      </p:tavLst>
                                    </p:anim>
                                    <p:anim calcmode="lin" valueType="num">
                                      <p:cBhvr>
                                        <p:cTn id="9" dur="5000" fill="hold"/>
                                        <p:tgtEl>
                                          <p:spTgt spid="47108"/>
                                        </p:tgtEl>
                                        <p:attrNameLst>
                                          <p:attrName>style.rotation</p:attrName>
                                        </p:attrNameLst>
                                      </p:cBhvr>
                                      <p:tavLst>
                                        <p:tav tm="0">
                                          <p:val>
                                            <p:fltVal val="90"/>
                                          </p:val>
                                        </p:tav>
                                        <p:tav tm="100000">
                                          <p:val>
                                            <p:fltVal val="0"/>
                                          </p:val>
                                        </p:tav>
                                      </p:tavLst>
                                    </p:anim>
                                    <p:animEffect transition="in" filter="fade">
                                      <p:cBhvr>
                                        <p:cTn id="10" dur="50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body" idx="1"/>
          </p:nvPr>
        </p:nvSpPr>
        <p:spPr>
          <a:xfrm>
            <a:off x="395288" y="260350"/>
            <a:ext cx="7345362" cy="5400675"/>
          </a:xfrm>
        </p:spPr>
        <p:txBody>
          <a:bodyPr/>
          <a:lstStyle/>
          <a:p>
            <a:pPr>
              <a:lnSpc>
                <a:spcPct val="110000"/>
              </a:lnSpc>
              <a:buClr>
                <a:srgbClr val="FF3399"/>
              </a:buClr>
              <a:buFont typeface="Arial" panose="020B0604020202020204" pitchFamily="34" charset="0"/>
              <a:buNone/>
            </a:pPr>
            <a:r>
              <a:rPr lang="en-US" altLang="zh-CN" b="1"/>
              <a:t>1</a:t>
            </a:r>
            <a:r>
              <a:rPr lang="zh-CN" altLang="en-US" b="1"/>
              <a:t>、计算三角形的面积。</a:t>
            </a:r>
          </a:p>
          <a:p>
            <a:pPr>
              <a:lnSpc>
                <a:spcPct val="110000"/>
              </a:lnSpc>
              <a:buClr>
                <a:srgbClr val="FF3399"/>
              </a:buClr>
              <a:buFont typeface="Arial" panose="020B0604020202020204" pitchFamily="34" charset="0"/>
              <a:buNone/>
            </a:pPr>
            <a:r>
              <a:rPr lang="zh-CN" altLang="en-US" sz="2400" b="1">
                <a:solidFill>
                  <a:srgbClr val="FF3399"/>
                </a:solidFill>
                <a:effectLst>
                  <a:outerShdw blurRad="38100" dist="38100" dir="2700000" algn="tl">
                    <a:srgbClr val="C0C0C0"/>
                  </a:outerShdw>
                </a:effectLst>
              </a:rPr>
              <a:t>在计算三角形的面积时，底和高应该注意什么</a:t>
            </a:r>
            <a:r>
              <a:rPr lang="en-US" altLang="zh-CN" sz="2400" b="1">
                <a:solidFill>
                  <a:srgbClr val="FF3399"/>
                </a:solidFill>
                <a:effectLst>
                  <a:outerShdw blurRad="38100" dist="38100" dir="2700000" algn="tl">
                    <a:srgbClr val="C0C0C0"/>
                  </a:outerShdw>
                </a:effectLst>
              </a:rPr>
              <a:t>?</a:t>
            </a:r>
          </a:p>
          <a:p>
            <a:pPr>
              <a:lnSpc>
                <a:spcPct val="110000"/>
              </a:lnSpc>
              <a:buClr>
                <a:srgbClr val="FF3399"/>
              </a:buClr>
              <a:buFont typeface="Arial" panose="020B0604020202020204" pitchFamily="34" charset="0"/>
              <a:buNone/>
            </a:pPr>
            <a:r>
              <a:rPr lang="zh-CN" altLang="en-US" sz="2400" b="1">
                <a:solidFill>
                  <a:srgbClr val="FF3399"/>
                </a:solidFill>
                <a:effectLst>
                  <a:outerShdw blurRad="38100" dist="38100" dir="2700000" algn="tl">
                    <a:srgbClr val="C0C0C0"/>
                  </a:outerShdw>
                </a:effectLst>
              </a:rPr>
              <a:t>注意底和高应该是相对应的。</a:t>
            </a:r>
            <a:r>
              <a:rPr lang="zh-CN" altLang="en-US" b="1">
                <a:solidFill>
                  <a:srgbClr val="FF3399"/>
                </a:solidFill>
                <a:effectLst>
                  <a:outerShdw blurRad="38100" dist="38100" dir="2700000" algn="tl">
                    <a:srgbClr val="C0C0C0"/>
                  </a:outerShdw>
                </a:effectLst>
              </a:rPr>
              <a:t> </a:t>
            </a:r>
          </a:p>
        </p:txBody>
      </p:sp>
      <p:grpSp>
        <p:nvGrpSpPr>
          <p:cNvPr id="106499" name="Group 3"/>
          <p:cNvGrpSpPr/>
          <p:nvPr/>
        </p:nvGrpSpPr>
        <p:grpSpPr bwMode="auto">
          <a:xfrm>
            <a:off x="1908175" y="1989138"/>
            <a:ext cx="3384550" cy="2338387"/>
            <a:chOff x="1202" y="1253"/>
            <a:chExt cx="2132" cy="1473"/>
          </a:xfrm>
        </p:grpSpPr>
        <p:grpSp>
          <p:nvGrpSpPr>
            <p:cNvPr id="106500" name="Group 4"/>
            <p:cNvGrpSpPr/>
            <p:nvPr/>
          </p:nvGrpSpPr>
          <p:grpSpPr bwMode="auto">
            <a:xfrm>
              <a:off x="1202" y="1253"/>
              <a:ext cx="2132" cy="1104"/>
              <a:chOff x="8421" y="11818"/>
              <a:chExt cx="2040" cy="1272"/>
            </a:xfrm>
          </p:grpSpPr>
          <p:grpSp>
            <p:nvGrpSpPr>
              <p:cNvPr id="106501" name="Group 5"/>
              <p:cNvGrpSpPr/>
              <p:nvPr/>
            </p:nvGrpSpPr>
            <p:grpSpPr bwMode="auto">
              <a:xfrm>
                <a:off x="8421" y="11818"/>
                <a:ext cx="2040" cy="1272"/>
                <a:chOff x="7033" y="11298"/>
                <a:chExt cx="2040" cy="1272"/>
              </a:xfrm>
            </p:grpSpPr>
            <p:grpSp>
              <p:nvGrpSpPr>
                <p:cNvPr id="106502" name="Group 6"/>
                <p:cNvGrpSpPr/>
                <p:nvPr/>
              </p:nvGrpSpPr>
              <p:grpSpPr bwMode="auto">
                <a:xfrm>
                  <a:off x="7033" y="11298"/>
                  <a:ext cx="2040" cy="1272"/>
                  <a:chOff x="7033" y="11298"/>
                  <a:chExt cx="2040" cy="1272"/>
                </a:xfrm>
              </p:grpSpPr>
              <p:grpSp>
                <p:nvGrpSpPr>
                  <p:cNvPr id="106503" name="Group 7"/>
                  <p:cNvGrpSpPr/>
                  <p:nvPr/>
                </p:nvGrpSpPr>
                <p:grpSpPr bwMode="auto">
                  <a:xfrm>
                    <a:off x="7033" y="11298"/>
                    <a:ext cx="2040" cy="1272"/>
                    <a:chOff x="7033" y="11298"/>
                    <a:chExt cx="2040" cy="1272"/>
                  </a:xfrm>
                </p:grpSpPr>
                <p:sp>
                  <p:nvSpPr>
                    <p:cNvPr id="106504" name="AutoShape 8"/>
                    <p:cNvSpPr>
                      <a:spLocks noChangeArrowheads="1"/>
                    </p:cNvSpPr>
                    <p:nvPr/>
                  </p:nvSpPr>
                  <p:spPr bwMode="auto">
                    <a:xfrm>
                      <a:off x="7033" y="11298"/>
                      <a:ext cx="2040" cy="1248"/>
                    </a:xfrm>
                    <a:prstGeom prst="triangle">
                      <a:avLst>
                        <a:gd name="adj" fmla="val 74102"/>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6505" name="Line 9"/>
                    <p:cNvSpPr>
                      <a:spLocks noChangeShapeType="1"/>
                    </p:cNvSpPr>
                    <p:nvPr/>
                  </p:nvSpPr>
                  <p:spPr bwMode="auto">
                    <a:xfrm>
                      <a:off x="8541" y="11322"/>
                      <a:ext cx="0" cy="1248"/>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sp>
                <p:nvSpPr>
                  <p:cNvPr id="106506" name="Line 10"/>
                  <p:cNvSpPr>
                    <a:spLocks noChangeShapeType="1"/>
                  </p:cNvSpPr>
                  <p:nvPr/>
                </p:nvSpPr>
                <p:spPr bwMode="auto">
                  <a:xfrm>
                    <a:off x="8301" y="11506"/>
                    <a:ext cx="765" cy="1041"/>
                  </a:xfrm>
                  <a:prstGeom prst="line">
                    <a:avLst/>
                  </a:prstGeom>
                  <a:noFill/>
                  <a:ln w="9525">
                    <a:solidFill>
                      <a:srgbClr val="000000"/>
                    </a:solidFill>
                    <a:prstDash val="dash"/>
                    <a:round/>
                  </a:ln>
                  <a:extLst>
                    <a:ext uri="{909E8E84-426E-40DD-AFC4-6F175D3DCCD1}">
                      <a14:hiddenFill xmlns:a14="http://schemas.microsoft.com/office/drawing/2010/main">
                        <a:no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sp>
              <p:nvSpPr>
                <p:cNvPr id="106507" name="Freeform 11"/>
                <p:cNvSpPr/>
                <p:nvPr/>
              </p:nvSpPr>
              <p:spPr bwMode="auto">
                <a:xfrm>
                  <a:off x="8541" y="12391"/>
                  <a:ext cx="164" cy="155"/>
                </a:xfrm>
                <a:custGeom>
                  <a:avLst/>
                  <a:gdLst>
                    <a:gd name="T0" fmla="*/ 0 w 240"/>
                    <a:gd name="T1" fmla="*/ 0 h 312"/>
                    <a:gd name="T2" fmla="*/ 240 w 240"/>
                    <a:gd name="T3" fmla="*/ 0 h 312"/>
                    <a:gd name="T4" fmla="*/ 240 w 240"/>
                    <a:gd name="T5" fmla="*/ 312 h 312"/>
                  </a:gdLst>
                  <a:ahLst/>
                  <a:cxnLst>
                    <a:cxn ang="0">
                      <a:pos x="T0" y="T1"/>
                    </a:cxn>
                    <a:cxn ang="0">
                      <a:pos x="T2" y="T3"/>
                    </a:cxn>
                    <a:cxn ang="0">
                      <a:pos x="T4" y="T5"/>
                    </a:cxn>
                  </a:cxnLst>
                  <a:rect l="0" t="0" r="r" b="b"/>
                  <a:pathLst>
                    <a:path w="240" h="312">
                      <a:moveTo>
                        <a:pt x="0" y="0"/>
                      </a:moveTo>
                      <a:lnTo>
                        <a:pt x="240" y="0"/>
                      </a:lnTo>
                      <a:lnTo>
                        <a:pt x="240" y="312"/>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sp>
            <p:nvSpPr>
              <p:cNvPr id="106508" name="Freeform 12"/>
              <p:cNvSpPr/>
              <p:nvPr/>
            </p:nvSpPr>
            <p:spPr bwMode="auto">
              <a:xfrm rot="-45492272">
                <a:off x="9621" y="12039"/>
                <a:ext cx="132" cy="129"/>
              </a:xfrm>
              <a:custGeom>
                <a:avLst/>
                <a:gdLst>
                  <a:gd name="T0" fmla="*/ 0 w 960"/>
                  <a:gd name="T1" fmla="*/ 0 h 936"/>
                  <a:gd name="T2" fmla="*/ 0 w 960"/>
                  <a:gd name="T3" fmla="*/ 936 h 936"/>
                  <a:gd name="T4" fmla="*/ 960 w 960"/>
                  <a:gd name="T5" fmla="*/ 936 h 936"/>
                </a:gdLst>
                <a:ahLst/>
                <a:cxnLst>
                  <a:cxn ang="0">
                    <a:pos x="T0" y="T1"/>
                  </a:cxn>
                  <a:cxn ang="0">
                    <a:pos x="T2" y="T3"/>
                  </a:cxn>
                  <a:cxn ang="0">
                    <a:pos x="T4" y="T5"/>
                  </a:cxn>
                </a:cxnLst>
                <a:rect l="0" t="0" r="r" b="b"/>
                <a:pathLst>
                  <a:path w="960" h="936">
                    <a:moveTo>
                      <a:pt x="0" y="0"/>
                    </a:moveTo>
                    <a:lnTo>
                      <a:pt x="0" y="936"/>
                    </a:lnTo>
                    <a:lnTo>
                      <a:pt x="960" y="936"/>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sp>
          <p:nvSpPr>
            <p:cNvPr id="106509" name="Text Box 13"/>
            <p:cNvSpPr txBox="1">
              <a:spLocks noChangeArrowheads="1"/>
            </p:cNvSpPr>
            <p:nvPr/>
          </p:nvSpPr>
          <p:spPr bwMode="auto">
            <a:xfrm>
              <a:off x="2064" y="2365"/>
              <a:ext cx="721"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0" fontAlgn="base" hangingPunct="0">
                <a:spcBef>
                  <a:spcPct val="0"/>
                </a:spcBef>
                <a:spcAft>
                  <a:spcPct val="0"/>
                </a:spcAft>
              </a:pPr>
              <a:r>
                <a:rPr lang="en-US" altLang="zh-CN" sz="2800">
                  <a:solidFill>
                    <a:srgbClr val="000000"/>
                  </a:solidFill>
                  <a:latin typeface="Times New Roman" panose="02020603050405020304" pitchFamily="18" charset="0"/>
                </a:rPr>
                <a:t>5cm</a:t>
              </a:r>
              <a:endParaRPr lang="en-US" altLang="zh-CN" sz="4400">
                <a:solidFill>
                  <a:srgbClr val="000000"/>
                </a:solidFill>
              </a:endParaRPr>
            </a:p>
          </p:txBody>
        </p:sp>
        <p:sp>
          <p:nvSpPr>
            <p:cNvPr id="106510" name="Text Box 14"/>
            <p:cNvSpPr txBox="1">
              <a:spLocks noChangeArrowheads="1"/>
            </p:cNvSpPr>
            <p:nvPr/>
          </p:nvSpPr>
          <p:spPr bwMode="auto">
            <a:xfrm>
              <a:off x="1673" y="1433"/>
              <a:ext cx="663"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0" fontAlgn="base" hangingPunct="0">
                <a:spcBef>
                  <a:spcPct val="0"/>
                </a:spcBef>
                <a:spcAft>
                  <a:spcPct val="0"/>
                </a:spcAft>
              </a:pPr>
              <a:r>
                <a:rPr lang="en-US" altLang="zh-CN" sz="2400">
                  <a:solidFill>
                    <a:srgbClr val="000000"/>
                  </a:solidFill>
                  <a:latin typeface="Times New Roman" panose="02020603050405020304" pitchFamily="18" charset="0"/>
                </a:rPr>
                <a:t>4cm</a:t>
              </a:r>
              <a:endParaRPr lang="en-US" altLang="zh-CN" sz="4000">
                <a:solidFill>
                  <a:srgbClr val="000000"/>
                </a:solidFill>
              </a:endParaRPr>
            </a:p>
          </p:txBody>
        </p:sp>
        <p:sp>
          <p:nvSpPr>
            <p:cNvPr id="106511" name="Text Box 15"/>
            <p:cNvSpPr txBox="1">
              <a:spLocks noChangeArrowheads="1"/>
            </p:cNvSpPr>
            <p:nvPr/>
          </p:nvSpPr>
          <p:spPr bwMode="auto">
            <a:xfrm rot="2480239">
              <a:off x="2653" y="1616"/>
              <a:ext cx="663"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0" fontAlgn="base" hangingPunct="0">
                <a:spcBef>
                  <a:spcPct val="0"/>
                </a:spcBef>
                <a:spcAft>
                  <a:spcPct val="0"/>
                </a:spcAft>
              </a:pPr>
              <a:r>
                <a:rPr lang="en-US" altLang="zh-CN" sz="2800">
                  <a:solidFill>
                    <a:srgbClr val="000000"/>
                  </a:solidFill>
                  <a:latin typeface="Times New Roman" panose="02020603050405020304" pitchFamily="18" charset="0"/>
                </a:rPr>
                <a:t>3cm</a:t>
              </a:r>
              <a:endParaRPr lang="en-US" altLang="zh-CN" sz="4400">
                <a:solidFill>
                  <a:srgbClr val="000000"/>
                </a:solidFill>
              </a:endParaRPr>
            </a:p>
          </p:txBody>
        </p:sp>
      </p:grpSp>
      <p:sp>
        <p:nvSpPr>
          <p:cNvPr id="106512" name="Rectangle 16"/>
          <p:cNvSpPr>
            <a:spLocks noChangeArrowheads="1"/>
          </p:cNvSpPr>
          <p:nvPr/>
        </p:nvSpPr>
        <p:spPr bwMode="auto">
          <a:xfrm>
            <a:off x="2700338" y="4262438"/>
            <a:ext cx="3024187" cy="219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pPr>
            <a:r>
              <a:rPr lang="en-US" altLang="zh-CN" sz="3600" b="1">
                <a:solidFill>
                  <a:srgbClr val="FF0000"/>
                </a:solidFill>
                <a:effectLst>
                  <a:outerShdw blurRad="38100" dist="38100" dir="2700000" algn="tl">
                    <a:srgbClr val="C0C0C0"/>
                  </a:outerShdw>
                </a:effectLst>
              </a:rPr>
              <a:t>S</a:t>
            </a:r>
            <a:r>
              <a:rPr lang="zh-CN" altLang="en-US" sz="3600" b="1">
                <a:solidFill>
                  <a:srgbClr val="FF0000"/>
                </a:solidFill>
                <a:effectLst>
                  <a:outerShdw blurRad="38100" dist="38100" dir="2700000" algn="tl">
                    <a:srgbClr val="C0C0C0"/>
                  </a:outerShdw>
                </a:effectLst>
              </a:rPr>
              <a:t>＝</a:t>
            </a:r>
            <a:r>
              <a:rPr lang="en-US" altLang="zh-CN" sz="3600" b="1">
                <a:solidFill>
                  <a:srgbClr val="FF0000"/>
                </a:solidFill>
                <a:effectLst>
                  <a:outerShdw blurRad="38100" dist="38100" dir="2700000" algn="tl">
                    <a:srgbClr val="C0C0C0"/>
                  </a:outerShdw>
                </a:effectLst>
              </a:rPr>
              <a:t>ah÷2</a:t>
            </a:r>
          </a:p>
          <a:p>
            <a:pPr marL="342900" indent="-342900" fontAlgn="base">
              <a:spcBef>
                <a:spcPct val="20000"/>
              </a:spcBef>
              <a:spcAft>
                <a:spcPct val="0"/>
              </a:spcAft>
            </a:pPr>
            <a:r>
              <a:rPr lang="en-US" altLang="zh-CN" sz="3600" b="1">
                <a:solidFill>
                  <a:srgbClr val="FF0000"/>
                </a:solidFill>
                <a:effectLst>
                  <a:outerShdw blurRad="38100" dist="38100" dir="2700000" algn="tl">
                    <a:srgbClr val="C0C0C0"/>
                  </a:outerShdw>
                </a:effectLst>
              </a:rPr>
              <a:t> </a:t>
            </a:r>
            <a:r>
              <a:rPr lang="zh-CN" altLang="en-US" sz="3600" b="1">
                <a:solidFill>
                  <a:srgbClr val="FF0000"/>
                </a:solidFill>
                <a:effectLst>
                  <a:outerShdw blurRad="38100" dist="38100" dir="2700000" algn="tl">
                    <a:srgbClr val="C0C0C0"/>
                  </a:outerShdw>
                </a:effectLst>
              </a:rPr>
              <a:t>＝</a:t>
            </a:r>
            <a:r>
              <a:rPr lang="en-US" altLang="zh-CN" sz="3600" b="1">
                <a:solidFill>
                  <a:srgbClr val="FF0000"/>
                </a:solidFill>
                <a:effectLst>
                  <a:outerShdw blurRad="38100" dist="38100" dir="2700000" algn="tl">
                    <a:srgbClr val="C0C0C0"/>
                  </a:outerShdw>
                </a:effectLst>
              </a:rPr>
              <a:t>4×3÷2</a:t>
            </a:r>
          </a:p>
          <a:p>
            <a:pPr marL="342900" indent="-342900" fontAlgn="base">
              <a:spcBef>
                <a:spcPct val="20000"/>
              </a:spcBef>
              <a:spcAft>
                <a:spcPct val="0"/>
              </a:spcAft>
            </a:pPr>
            <a:r>
              <a:rPr lang="en-US" altLang="zh-CN" sz="3600" b="1">
                <a:solidFill>
                  <a:srgbClr val="FF0000"/>
                </a:solidFill>
                <a:effectLst>
                  <a:outerShdw blurRad="38100" dist="38100" dir="2700000" algn="tl">
                    <a:srgbClr val="C0C0C0"/>
                  </a:outerShdw>
                </a:effectLst>
              </a:rPr>
              <a:t> </a:t>
            </a:r>
            <a:r>
              <a:rPr lang="zh-CN" altLang="en-US" sz="3600" b="1">
                <a:solidFill>
                  <a:srgbClr val="FF0000"/>
                </a:solidFill>
                <a:effectLst>
                  <a:outerShdw blurRad="38100" dist="38100" dir="2700000" algn="tl">
                    <a:srgbClr val="C0C0C0"/>
                  </a:outerShdw>
                </a:effectLst>
              </a:rPr>
              <a:t>＝</a:t>
            </a:r>
            <a:r>
              <a:rPr lang="en-US" altLang="zh-CN" sz="3600" b="1">
                <a:solidFill>
                  <a:srgbClr val="FF0000"/>
                </a:solidFill>
                <a:effectLst>
                  <a:outerShdw blurRad="38100" dist="38100" dir="2700000" algn="tl">
                    <a:srgbClr val="C0C0C0"/>
                  </a:outerShdw>
                </a:effectLst>
              </a:rPr>
              <a:t>6</a:t>
            </a:r>
            <a:r>
              <a:rPr lang="zh-CN" altLang="en-US" sz="3600" b="1">
                <a:solidFill>
                  <a:srgbClr val="FF0000"/>
                </a:solidFill>
                <a:effectLst>
                  <a:outerShdw blurRad="38100" dist="38100" dir="2700000" algn="tl">
                    <a:srgbClr val="C0C0C0"/>
                  </a:outerShdw>
                </a:effectLst>
              </a:rPr>
              <a:t>（</a:t>
            </a:r>
            <a:r>
              <a:rPr lang="en-US" altLang="zh-CN" sz="3600" b="1">
                <a:solidFill>
                  <a:srgbClr val="FF0000"/>
                </a:solidFill>
                <a:effectLst>
                  <a:outerShdw blurRad="38100" dist="38100" dir="2700000" algn="tl">
                    <a:srgbClr val="C0C0C0"/>
                  </a:outerShdw>
                </a:effectLst>
              </a:rPr>
              <a:t>cm</a:t>
            </a:r>
            <a:r>
              <a:rPr lang="en-US" altLang="zh-CN" sz="3600" b="1" baseline="30000">
                <a:solidFill>
                  <a:srgbClr val="FF0000"/>
                </a:solidFill>
                <a:effectLst>
                  <a:outerShdw blurRad="38100" dist="38100" dir="2700000" algn="tl">
                    <a:srgbClr val="C0C0C0"/>
                  </a:outerShdw>
                </a:effectLst>
              </a:rPr>
              <a:t>2</a:t>
            </a:r>
            <a:r>
              <a:rPr lang="zh-CN" altLang="en-US" sz="3600" b="1">
                <a:solidFill>
                  <a:srgbClr val="FF0000"/>
                </a:solidFill>
                <a:effectLst>
                  <a:outerShdw blurRad="38100" dist="38100" dir="2700000" algn="tl">
                    <a:srgbClr val="C0C0C0"/>
                  </a:outerShdw>
                </a:effectLst>
              </a:rPr>
              <a:t>）</a:t>
            </a:r>
          </a:p>
        </p:txBody>
      </p:sp>
      <p:pic>
        <p:nvPicPr>
          <p:cNvPr id="106513" name="Picture 17">
            <a:hlinkClick r:id="" action="ppaction://hlinkshowjump?jump=previousslide"/>
          </p:cNvPr>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106514" name="Picture 18">
            <a:hlinkClick r:id="rId3" action="ppaction://hlinksldjump"/>
          </p:cNvPr>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106515" name="Picture 19">
            <a:hlinkClick r:id="" action="ppaction://hlinkshowjump?jump=nextslide"/>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6498">
                                            <p:txEl>
                                              <p:pRg st="0" end="0"/>
                                            </p:txEl>
                                          </p:spTgt>
                                        </p:tgtEl>
                                        <p:attrNameLst>
                                          <p:attrName>style.visibility</p:attrName>
                                        </p:attrNameLst>
                                      </p:cBhvr>
                                      <p:to>
                                        <p:strVal val="visible"/>
                                      </p:to>
                                    </p:set>
                                    <p:animEffect transition="in" filter="fade">
                                      <p:cBhvr>
                                        <p:cTn id="7" dur="1000"/>
                                        <p:tgtEl>
                                          <p:spTgt spid="106498">
                                            <p:txEl>
                                              <p:pRg st="0" end="0"/>
                                            </p:txEl>
                                          </p:spTgt>
                                        </p:tgtEl>
                                      </p:cBhvr>
                                    </p:animEffect>
                                    <p:anim calcmode="lin" valueType="num">
                                      <p:cBhvr>
                                        <p:cTn id="8" dur="1000" fill="hold"/>
                                        <p:tgtEl>
                                          <p:spTgt spid="10649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649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6499"/>
                                        </p:tgtEl>
                                        <p:attrNameLst>
                                          <p:attrName>style.visibility</p:attrName>
                                        </p:attrNameLst>
                                      </p:cBhvr>
                                      <p:to>
                                        <p:strVal val="visible"/>
                                      </p:to>
                                    </p:set>
                                    <p:animEffect transition="in" filter="fade">
                                      <p:cBhvr>
                                        <p:cTn id="14" dur="2000"/>
                                        <p:tgtEl>
                                          <p:spTgt spid="106499"/>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06498">
                                            <p:txEl>
                                              <p:pRg st="1" end="1"/>
                                            </p:txEl>
                                          </p:spTgt>
                                        </p:tgtEl>
                                        <p:attrNameLst>
                                          <p:attrName>style.visibility</p:attrName>
                                        </p:attrNameLst>
                                      </p:cBhvr>
                                      <p:to>
                                        <p:strVal val="visible"/>
                                      </p:to>
                                    </p:set>
                                    <p:animEffect transition="in" filter="fade">
                                      <p:cBhvr>
                                        <p:cTn id="19" dur="1000"/>
                                        <p:tgtEl>
                                          <p:spTgt spid="106498">
                                            <p:txEl>
                                              <p:pRg st="1" end="1"/>
                                            </p:txEl>
                                          </p:spTgt>
                                        </p:tgtEl>
                                      </p:cBhvr>
                                    </p:animEffect>
                                    <p:anim calcmode="lin" valueType="num">
                                      <p:cBhvr>
                                        <p:cTn id="20" dur="1000" fill="hold"/>
                                        <p:tgtEl>
                                          <p:spTgt spid="106498">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0649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06498">
                                            <p:txEl>
                                              <p:pRg st="2" end="2"/>
                                            </p:txEl>
                                          </p:spTgt>
                                        </p:tgtEl>
                                        <p:attrNameLst>
                                          <p:attrName>style.visibility</p:attrName>
                                        </p:attrNameLst>
                                      </p:cBhvr>
                                      <p:to>
                                        <p:strVal val="visible"/>
                                      </p:to>
                                    </p:set>
                                    <p:animEffect transition="in" filter="fade">
                                      <p:cBhvr>
                                        <p:cTn id="26" dur="1000"/>
                                        <p:tgtEl>
                                          <p:spTgt spid="106498">
                                            <p:txEl>
                                              <p:pRg st="2" end="2"/>
                                            </p:txEl>
                                          </p:spTgt>
                                        </p:tgtEl>
                                      </p:cBhvr>
                                    </p:animEffect>
                                    <p:anim calcmode="lin" valueType="num">
                                      <p:cBhvr>
                                        <p:cTn id="27" dur="1000" fill="hold"/>
                                        <p:tgtEl>
                                          <p:spTgt spid="106498">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0649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0" presetClass="entr" presetSubtype="0" fill="hold" grpId="0" nodeType="clickEffect">
                                  <p:stCondLst>
                                    <p:cond delay="0"/>
                                  </p:stCondLst>
                                  <p:iterate type="lt">
                                    <p:tmPct val="10000"/>
                                  </p:iterate>
                                  <p:childTnLst>
                                    <p:set>
                                      <p:cBhvr>
                                        <p:cTn id="32" dur="1" fill="hold">
                                          <p:stCondLst>
                                            <p:cond delay="0"/>
                                          </p:stCondLst>
                                        </p:cTn>
                                        <p:tgtEl>
                                          <p:spTgt spid="106512">
                                            <p:txEl>
                                              <p:pRg st="0" end="0"/>
                                            </p:txEl>
                                          </p:spTgt>
                                        </p:tgtEl>
                                        <p:attrNameLst>
                                          <p:attrName>style.visibility</p:attrName>
                                        </p:attrNameLst>
                                      </p:cBhvr>
                                      <p:to>
                                        <p:strVal val="visible"/>
                                      </p:to>
                                    </p:set>
                                    <p:animEffect transition="in" filter="fade">
                                      <p:cBhvr>
                                        <p:cTn id="33" dur="1000"/>
                                        <p:tgtEl>
                                          <p:spTgt spid="106512">
                                            <p:txEl>
                                              <p:pRg st="0" end="0"/>
                                            </p:txEl>
                                          </p:spTgt>
                                        </p:tgtEl>
                                      </p:cBhvr>
                                    </p:animEffect>
                                    <p:anim calcmode="lin" valueType="num">
                                      <p:cBhvr>
                                        <p:cTn id="34" dur="1000" fill="hold"/>
                                        <p:tgtEl>
                                          <p:spTgt spid="106512">
                                            <p:txEl>
                                              <p:pRg st="0" end="0"/>
                                            </p:txEl>
                                          </p:spTgt>
                                        </p:tgtEl>
                                        <p:attrNameLst>
                                          <p:attrName>ppt_x</p:attrName>
                                        </p:attrNameLst>
                                      </p:cBhvr>
                                      <p:tavLst>
                                        <p:tav tm="0">
                                          <p:val>
                                            <p:strVal val="#ppt_x-.1"/>
                                          </p:val>
                                        </p:tav>
                                        <p:tav tm="100000">
                                          <p:val>
                                            <p:strVal val="#ppt_x"/>
                                          </p:val>
                                        </p:tav>
                                      </p:tavLst>
                                    </p:anim>
                                    <p:anim calcmode="lin" valueType="num">
                                      <p:cBhvr>
                                        <p:cTn id="35" dur="1000" fill="hold"/>
                                        <p:tgtEl>
                                          <p:spTgt spid="1065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0" presetClass="entr" presetSubtype="0" fill="hold" grpId="0" nodeType="clickEffect">
                                  <p:stCondLst>
                                    <p:cond delay="0"/>
                                  </p:stCondLst>
                                  <p:iterate type="lt">
                                    <p:tmPct val="10000"/>
                                  </p:iterate>
                                  <p:childTnLst>
                                    <p:set>
                                      <p:cBhvr>
                                        <p:cTn id="39" dur="1" fill="hold">
                                          <p:stCondLst>
                                            <p:cond delay="0"/>
                                          </p:stCondLst>
                                        </p:cTn>
                                        <p:tgtEl>
                                          <p:spTgt spid="106512">
                                            <p:txEl>
                                              <p:pRg st="1" end="1"/>
                                            </p:txEl>
                                          </p:spTgt>
                                        </p:tgtEl>
                                        <p:attrNameLst>
                                          <p:attrName>style.visibility</p:attrName>
                                        </p:attrNameLst>
                                      </p:cBhvr>
                                      <p:to>
                                        <p:strVal val="visible"/>
                                      </p:to>
                                    </p:set>
                                    <p:animEffect transition="in" filter="fade">
                                      <p:cBhvr>
                                        <p:cTn id="40" dur="1000"/>
                                        <p:tgtEl>
                                          <p:spTgt spid="106512">
                                            <p:txEl>
                                              <p:pRg st="1" end="1"/>
                                            </p:txEl>
                                          </p:spTgt>
                                        </p:tgtEl>
                                      </p:cBhvr>
                                    </p:animEffect>
                                    <p:anim calcmode="lin" valueType="num">
                                      <p:cBhvr>
                                        <p:cTn id="41" dur="1000" fill="hold"/>
                                        <p:tgtEl>
                                          <p:spTgt spid="106512">
                                            <p:txEl>
                                              <p:pRg st="1" end="1"/>
                                            </p:txEl>
                                          </p:spTgt>
                                        </p:tgtEl>
                                        <p:attrNameLst>
                                          <p:attrName>ppt_x</p:attrName>
                                        </p:attrNameLst>
                                      </p:cBhvr>
                                      <p:tavLst>
                                        <p:tav tm="0">
                                          <p:val>
                                            <p:strVal val="#ppt_x-.1"/>
                                          </p:val>
                                        </p:tav>
                                        <p:tav tm="100000">
                                          <p:val>
                                            <p:strVal val="#ppt_x"/>
                                          </p:val>
                                        </p:tav>
                                      </p:tavLst>
                                    </p:anim>
                                    <p:anim calcmode="lin" valueType="num">
                                      <p:cBhvr>
                                        <p:cTn id="42" dur="1000" fill="hold"/>
                                        <p:tgtEl>
                                          <p:spTgt spid="1065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0" presetClass="entr" presetSubtype="0" fill="hold" grpId="0" nodeType="clickEffect">
                                  <p:stCondLst>
                                    <p:cond delay="0"/>
                                  </p:stCondLst>
                                  <p:iterate type="lt">
                                    <p:tmPct val="10000"/>
                                  </p:iterate>
                                  <p:childTnLst>
                                    <p:set>
                                      <p:cBhvr>
                                        <p:cTn id="46" dur="1" fill="hold">
                                          <p:stCondLst>
                                            <p:cond delay="0"/>
                                          </p:stCondLst>
                                        </p:cTn>
                                        <p:tgtEl>
                                          <p:spTgt spid="106512">
                                            <p:txEl>
                                              <p:pRg st="2" end="2"/>
                                            </p:txEl>
                                          </p:spTgt>
                                        </p:tgtEl>
                                        <p:attrNameLst>
                                          <p:attrName>style.visibility</p:attrName>
                                        </p:attrNameLst>
                                      </p:cBhvr>
                                      <p:to>
                                        <p:strVal val="visible"/>
                                      </p:to>
                                    </p:set>
                                    <p:animEffect transition="in" filter="fade">
                                      <p:cBhvr>
                                        <p:cTn id="47" dur="1000"/>
                                        <p:tgtEl>
                                          <p:spTgt spid="106512">
                                            <p:txEl>
                                              <p:pRg st="2" end="2"/>
                                            </p:txEl>
                                          </p:spTgt>
                                        </p:tgtEl>
                                      </p:cBhvr>
                                    </p:animEffect>
                                    <p:anim calcmode="lin" valueType="num">
                                      <p:cBhvr>
                                        <p:cTn id="48" dur="1000" fill="hold"/>
                                        <p:tgtEl>
                                          <p:spTgt spid="106512">
                                            <p:txEl>
                                              <p:pRg st="2" end="2"/>
                                            </p:txEl>
                                          </p:spTgt>
                                        </p:tgtEl>
                                        <p:attrNameLst>
                                          <p:attrName>ppt_x</p:attrName>
                                        </p:attrNameLst>
                                      </p:cBhvr>
                                      <p:tavLst>
                                        <p:tav tm="0">
                                          <p:val>
                                            <p:strVal val="#ppt_x-.1"/>
                                          </p:val>
                                        </p:tav>
                                        <p:tav tm="100000">
                                          <p:val>
                                            <p:strVal val="#ppt_x"/>
                                          </p:val>
                                        </p:tav>
                                      </p:tavLst>
                                    </p:anim>
                                    <p:anim calcmode="lin" valueType="num">
                                      <p:cBhvr>
                                        <p:cTn id="49" dur="1000" fill="hold"/>
                                        <p:tgtEl>
                                          <p:spTgt spid="10651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build="p"/>
      <p:bldP spid="1065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body" idx="1"/>
          </p:nvPr>
        </p:nvSpPr>
        <p:spPr>
          <a:xfrm>
            <a:off x="539750" y="549275"/>
            <a:ext cx="6553200" cy="574675"/>
          </a:xfrm>
          <a:noFill/>
          <a:extLst>
            <a:ext uri="{91240B29-F687-4F45-9708-019B960494DF}">
              <a14:hiddenLine xmlns:a14="http://schemas.microsoft.com/office/drawing/2010/main" w="9525">
                <a:solidFill>
                  <a:srgbClr val="FFFFFF"/>
                </a:solidFill>
                <a:miter lim="800000"/>
                <a:headEnd/>
                <a:tailEnd/>
              </a14:hiddenLine>
            </a:ext>
          </a:extLst>
        </p:spPr>
        <p:txBody>
          <a:bodyPr/>
          <a:lstStyle/>
          <a:p>
            <a:pPr>
              <a:lnSpc>
                <a:spcPct val="90000"/>
              </a:lnSpc>
              <a:buFontTx/>
              <a:buNone/>
            </a:pPr>
            <a:r>
              <a:rPr kumimoji="1" lang="en-US" altLang="zh-CN" b="1">
                <a:solidFill>
                  <a:srgbClr val="FF0000"/>
                </a:solidFill>
                <a:ea typeface="黑体" panose="02010609060101010101" pitchFamily="2" charset="-122"/>
              </a:rPr>
              <a:t>2</a:t>
            </a:r>
            <a:r>
              <a:rPr kumimoji="1" lang="zh-CN" altLang="en-US" b="1">
                <a:solidFill>
                  <a:srgbClr val="FF0000"/>
                </a:solidFill>
                <a:ea typeface="黑体" panose="02010609060101010101" pitchFamily="2" charset="-122"/>
              </a:rPr>
              <a:t>、我的面积谁会算</a:t>
            </a:r>
            <a:r>
              <a:rPr kumimoji="1" lang="en-US" altLang="zh-CN" b="1">
                <a:solidFill>
                  <a:srgbClr val="FF0000"/>
                </a:solidFill>
                <a:ea typeface="黑体" panose="02010609060101010101" pitchFamily="2" charset="-122"/>
              </a:rPr>
              <a:t>?</a:t>
            </a:r>
            <a:endParaRPr lang="en-US" altLang="zh-CN"/>
          </a:p>
        </p:txBody>
      </p:sp>
      <p:sp>
        <p:nvSpPr>
          <p:cNvPr id="107523" name="Text Box 3"/>
          <p:cNvSpPr txBox="1">
            <a:spLocks noChangeArrowheads="1"/>
          </p:cNvSpPr>
          <p:nvPr/>
        </p:nvSpPr>
        <p:spPr bwMode="auto">
          <a:xfrm>
            <a:off x="3867150" y="5640388"/>
            <a:ext cx="184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spAutoFit/>
          </a:bodyPr>
          <a:lstStyle/>
          <a:p>
            <a:pPr fontAlgn="base">
              <a:spcBef>
                <a:spcPct val="20000"/>
              </a:spcBef>
              <a:spcAft>
                <a:spcPct val="0"/>
              </a:spcAft>
              <a:buSzPct val="75000"/>
              <a:buFont typeface="Wingdings" panose="05000000000000000000" pitchFamily="2" charset="2"/>
              <a:buNone/>
            </a:pPr>
            <a:endParaRPr kumimoji="1" lang="zh-CN" altLang="en-US" sz="4000">
              <a:solidFill>
                <a:srgbClr val="000000"/>
              </a:solidFill>
              <a:latin typeface="Times New Roman" panose="02020603050405020304" pitchFamily="18" charset="0"/>
            </a:endParaRPr>
          </a:p>
        </p:txBody>
      </p:sp>
      <p:sp>
        <p:nvSpPr>
          <p:cNvPr id="107524" name="Text Box 4"/>
          <p:cNvSpPr txBox="1">
            <a:spLocks noChangeArrowheads="1"/>
          </p:cNvSpPr>
          <p:nvPr/>
        </p:nvSpPr>
        <p:spPr bwMode="auto">
          <a:xfrm flipV="1">
            <a:off x="250825" y="4748213"/>
            <a:ext cx="1460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lIns="92075" tIns="46038" rIns="92075" bIns="46038">
            <a:spAutoFit/>
          </a:bodyPr>
          <a:lstStyle/>
          <a:p>
            <a:pPr fontAlgn="base">
              <a:spcBef>
                <a:spcPct val="20000"/>
              </a:spcBef>
              <a:spcAft>
                <a:spcPct val="0"/>
              </a:spcAft>
              <a:buSzPct val="75000"/>
              <a:buFont typeface="Wingdings" panose="05000000000000000000" pitchFamily="2" charset="2"/>
              <a:buNone/>
            </a:pPr>
            <a:endParaRPr kumimoji="1" lang="zh-CN" altLang="en-US" sz="6000">
              <a:solidFill>
                <a:srgbClr val="FFFF00"/>
              </a:solidFill>
              <a:latin typeface="Times New Roman" panose="02020603050405020304" pitchFamily="18" charset="0"/>
            </a:endParaRPr>
          </a:p>
        </p:txBody>
      </p:sp>
      <p:grpSp>
        <p:nvGrpSpPr>
          <p:cNvPr id="107525" name="Group 5"/>
          <p:cNvGrpSpPr/>
          <p:nvPr/>
        </p:nvGrpSpPr>
        <p:grpSpPr bwMode="auto">
          <a:xfrm>
            <a:off x="1295400" y="2216150"/>
            <a:ext cx="457200" cy="2419350"/>
            <a:chOff x="3504" y="1372"/>
            <a:chExt cx="288" cy="1524"/>
          </a:xfrm>
        </p:grpSpPr>
        <p:sp>
          <p:nvSpPr>
            <p:cNvPr id="107526" name="Text Box 6"/>
            <p:cNvSpPr txBox="1">
              <a:spLocks noChangeArrowheads="1"/>
            </p:cNvSpPr>
            <p:nvPr/>
          </p:nvSpPr>
          <p:spPr bwMode="auto">
            <a:xfrm>
              <a:off x="3504" y="2064"/>
              <a:ext cx="288"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600" b="1">
                  <a:solidFill>
                    <a:srgbClr val="0000FF"/>
                  </a:solidFill>
                  <a:latin typeface="Times New Roman" panose="02020603050405020304" pitchFamily="18" charset="0"/>
                  <a:ea typeface="楷体_GB2312" pitchFamily="49" charset="-122"/>
                </a:rPr>
                <a:t>5</a:t>
              </a:r>
            </a:p>
          </p:txBody>
        </p:sp>
        <p:grpSp>
          <p:nvGrpSpPr>
            <p:cNvPr id="107527" name="Group 7"/>
            <p:cNvGrpSpPr/>
            <p:nvPr/>
          </p:nvGrpSpPr>
          <p:grpSpPr bwMode="auto">
            <a:xfrm>
              <a:off x="3523" y="1372"/>
              <a:ext cx="259" cy="1524"/>
              <a:chOff x="4483" y="1336"/>
              <a:chExt cx="259" cy="1524"/>
            </a:xfrm>
          </p:grpSpPr>
          <p:sp>
            <p:nvSpPr>
              <p:cNvPr id="107528" name="Line 8"/>
              <p:cNvSpPr>
                <a:spLocks noChangeShapeType="1"/>
              </p:cNvSpPr>
              <p:nvPr/>
            </p:nvSpPr>
            <p:spPr bwMode="auto">
              <a:xfrm>
                <a:off x="4483" y="1336"/>
                <a:ext cx="37" cy="1524"/>
              </a:xfrm>
              <a:prstGeom prst="line">
                <a:avLst/>
              </a:prstGeom>
              <a:noFill/>
              <a:ln w="60325">
                <a:solidFill>
                  <a:srgbClr val="3333CC"/>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7529" name="Rectangle 9"/>
              <p:cNvSpPr>
                <a:spLocks noChangeArrowheads="1"/>
              </p:cNvSpPr>
              <p:nvPr/>
            </p:nvSpPr>
            <p:spPr bwMode="auto">
              <a:xfrm>
                <a:off x="4520" y="2663"/>
                <a:ext cx="222" cy="193"/>
              </a:xfrm>
              <a:prstGeom prst="rect">
                <a:avLst/>
              </a:prstGeom>
              <a:noFill/>
              <a:ln w="60325" algn="ctr">
                <a:solidFill>
                  <a:srgbClr val="0000FF"/>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grpSp>
      <p:sp>
        <p:nvSpPr>
          <p:cNvPr id="107530" name="Text Box 10"/>
          <p:cNvSpPr txBox="1">
            <a:spLocks noChangeArrowheads="1"/>
          </p:cNvSpPr>
          <p:nvPr/>
        </p:nvSpPr>
        <p:spPr bwMode="auto">
          <a:xfrm>
            <a:off x="457200" y="5295900"/>
            <a:ext cx="28575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200" b="1">
                <a:solidFill>
                  <a:srgbClr val="FF0000"/>
                </a:solidFill>
                <a:latin typeface="Times New Roman" panose="02020603050405020304" pitchFamily="18" charset="0"/>
                <a:ea typeface="黑体" panose="02010609060101010101" pitchFamily="2" charset="-122"/>
              </a:rPr>
              <a:t>（单位：厘米）</a:t>
            </a:r>
          </a:p>
        </p:txBody>
      </p:sp>
      <p:grpSp>
        <p:nvGrpSpPr>
          <p:cNvPr id="107531" name="Group 11"/>
          <p:cNvGrpSpPr/>
          <p:nvPr/>
        </p:nvGrpSpPr>
        <p:grpSpPr bwMode="auto">
          <a:xfrm>
            <a:off x="0" y="2095500"/>
            <a:ext cx="3886200" cy="3101975"/>
            <a:chOff x="168" y="1380"/>
            <a:chExt cx="2448" cy="1954"/>
          </a:xfrm>
        </p:grpSpPr>
        <p:grpSp>
          <p:nvGrpSpPr>
            <p:cNvPr id="107532" name="Group 12"/>
            <p:cNvGrpSpPr/>
            <p:nvPr/>
          </p:nvGrpSpPr>
          <p:grpSpPr bwMode="auto">
            <a:xfrm>
              <a:off x="168" y="1380"/>
              <a:ext cx="2448" cy="1650"/>
              <a:chOff x="216" y="1332"/>
              <a:chExt cx="2448" cy="1626"/>
            </a:xfrm>
          </p:grpSpPr>
          <p:sp>
            <p:nvSpPr>
              <p:cNvPr id="107533" name="Line 13"/>
              <p:cNvSpPr>
                <a:spLocks noChangeShapeType="1"/>
              </p:cNvSpPr>
              <p:nvPr/>
            </p:nvSpPr>
            <p:spPr bwMode="auto">
              <a:xfrm flipV="1">
                <a:off x="216" y="2900"/>
                <a:ext cx="2448" cy="58"/>
              </a:xfrm>
              <a:prstGeom prst="line">
                <a:avLst/>
              </a:prstGeom>
              <a:noFill/>
              <a:ln w="603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nvGrpSpPr>
              <p:cNvPr id="107534" name="Group 14"/>
              <p:cNvGrpSpPr/>
              <p:nvPr/>
            </p:nvGrpSpPr>
            <p:grpSpPr bwMode="auto">
              <a:xfrm>
                <a:off x="228" y="1332"/>
                <a:ext cx="2412" cy="1595"/>
                <a:chOff x="240" y="1356"/>
                <a:chExt cx="2412" cy="1595"/>
              </a:xfrm>
            </p:grpSpPr>
            <p:sp>
              <p:nvSpPr>
                <p:cNvPr id="107535" name="Line 15"/>
                <p:cNvSpPr>
                  <a:spLocks noChangeShapeType="1"/>
                </p:cNvSpPr>
                <p:nvPr/>
              </p:nvSpPr>
              <p:spPr bwMode="auto">
                <a:xfrm flipV="1">
                  <a:off x="240" y="1368"/>
                  <a:ext cx="828" cy="1568"/>
                </a:xfrm>
                <a:prstGeom prst="line">
                  <a:avLst/>
                </a:prstGeom>
                <a:noFill/>
                <a:ln w="603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7536" name="Line 16"/>
                <p:cNvSpPr>
                  <a:spLocks noChangeShapeType="1"/>
                </p:cNvSpPr>
                <p:nvPr/>
              </p:nvSpPr>
              <p:spPr bwMode="auto">
                <a:xfrm flipV="1">
                  <a:off x="247" y="1721"/>
                  <a:ext cx="1176" cy="1230"/>
                </a:xfrm>
                <a:prstGeom prst="line">
                  <a:avLst/>
                </a:prstGeom>
                <a:noFill/>
                <a:ln w="60325">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7537" name="Line 17"/>
                <p:cNvSpPr>
                  <a:spLocks noChangeShapeType="1"/>
                </p:cNvSpPr>
                <p:nvPr/>
              </p:nvSpPr>
              <p:spPr bwMode="auto">
                <a:xfrm flipH="1" flipV="1">
                  <a:off x="1051" y="1356"/>
                  <a:ext cx="1601" cy="1538"/>
                </a:xfrm>
                <a:prstGeom prst="line">
                  <a:avLst/>
                </a:prstGeom>
                <a:noFill/>
                <a:ln w="603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7538" name="AutoShape 18"/>
                <p:cNvSpPr>
                  <a:spLocks noChangeArrowheads="1"/>
                </p:cNvSpPr>
                <p:nvPr/>
              </p:nvSpPr>
              <p:spPr bwMode="auto">
                <a:xfrm>
                  <a:off x="1286" y="1725"/>
                  <a:ext cx="290" cy="261"/>
                </a:xfrm>
                <a:prstGeom prst="diamond">
                  <a:avLst/>
                </a:prstGeom>
                <a:noFill/>
                <a:ln w="60325" algn="ctr">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grpSp>
        <p:sp>
          <p:nvSpPr>
            <p:cNvPr id="107539" name="Text Box 19"/>
            <p:cNvSpPr txBox="1">
              <a:spLocks noChangeArrowheads="1"/>
            </p:cNvSpPr>
            <p:nvPr/>
          </p:nvSpPr>
          <p:spPr bwMode="auto">
            <a:xfrm>
              <a:off x="732" y="2244"/>
              <a:ext cx="33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4000" b="1">
                  <a:solidFill>
                    <a:srgbClr val="FF0000"/>
                  </a:solidFill>
                  <a:latin typeface="黑体" panose="02010609060101010101" pitchFamily="2" charset="-122"/>
                  <a:ea typeface="黑体" panose="02010609060101010101" pitchFamily="2" charset="-122"/>
                </a:rPr>
                <a:t>6</a:t>
              </a:r>
            </a:p>
          </p:txBody>
        </p:sp>
        <p:sp>
          <p:nvSpPr>
            <p:cNvPr id="107540" name="Text Box 20"/>
            <p:cNvSpPr txBox="1">
              <a:spLocks noChangeArrowheads="1"/>
            </p:cNvSpPr>
            <p:nvPr/>
          </p:nvSpPr>
          <p:spPr bwMode="auto">
            <a:xfrm>
              <a:off x="1104" y="2892"/>
              <a:ext cx="43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4000" b="1">
                  <a:solidFill>
                    <a:srgbClr val="FF0000"/>
                  </a:solidFill>
                  <a:latin typeface="黑体" panose="02010609060101010101" pitchFamily="2" charset="-122"/>
                  <a:ea typeface="黑体" panose="02010609060101010101" pitchFamily="2" charset="-122"/>
                </a:rPr>
                <a:t>8</a:t>
              </a:r>
            </a:p>
          </p:txBody>
        </p:sp>
      </p:grpSp>
      <p:sp>
        <p:nvSpPr>
          <p:cNvPr id="107541" name="Text Box 21"/>
          <p:cNvSpPr txBox="1">
            <a:spLocks noChangeArrowheads="1"/>
          </p:cNvSpPr>
          <p:nvPr/>
        </p:nvSpPr>
        <p:spPr bwMode="auto">
          <a:xfrm>
            <a:off x="2571750" y="1295400"/>
            <a:ext cx="5810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600" b="1">
                <a:solidFill>
                  <a:srgbClr val="000000"/>
                </a:solidFill>
                <a:latin typeface="Times New Roman" panose="02020603050405020304" pitchFamily="18" charset="0"/>
                <a:ea typeface="楷体_GB2312" pitchFamily="49" charset="-122"/>
              </a:rPr>
              <a:t>8</a:t>
            </a:r>
            <a:r>
              <a:rPr kumimoji="1" lang="en-US" altLang="zh-CN" sz="3600" b="1">
                <a:solidFill>
                  <a:srgbClr val="000000"/>
                </a:solidFill>
                <a:latin typeface="楷体_GB2312" pitchFamily="49" charset="-122"/>
                <a:ea typeface="楷体_GB2312" pitchFamily="49" charset="-122"/>
              </a:rPr>
              <a:t>×6</a:t>
            </a:r>
            <a:r>
              <a:rPr kumimoji="1" lang="en-US" altLang="zh-CN" sz="3600" b="1">
                <a:solidFill>
                  <a:srgbClr val="000000"/>
                </a:solidFill>
                <a:latin typeface="Times New Roman" panose="02020603050405020304" pitchFamily="18" charset="0"/>
                <a:ea typeface="楷体_GB2312" pitchFamily="49" charset="-122"/>
                <a:cs typeface="Times New Roman" panose="02020603050405020304" pitchFamily="18" charset="0"/>
              </a:rPr>
              <a:t>÷2=24</a:t>
            </a:r>
            <a:r>
              <a:rPr kumimoji="1" lang="zh-CN" altLang="en-US" sz="3600" b="1">
                <a:solidFill>
                  <a:srgbClr val="000000"/>
                </a:solidFill>
                <a:latin typeface="Times New Roman" panose="02020603050405020304" pitchFamily="18" charset="0"/>
                <a:ea typeface="楷体_GB2312" pitchFamily="49" charset="-122"/>
                <a:cs typeface="Times New Roman" panose="02020603050405020304" pitchFamily="18" charset="0"/>
              </a:rPr>
              <a:t>（平方厘米）</a:t>
            </a:r>
          </a:p>
        </p:txBody>
      </p:sp>
      <p:sp>
        <p:nvSpPr>
          <p:cNvPr id="107542" name="Text Box 22"/>
          <p:cNvSpPr txBox="1">
            <a:spLocks noChangeArrowheads="1"/>
          </p:cNvSpPr>
          <p:nvPr/>
        </p:nvSpPr>
        <p:spPr bwMode="auto">
          <a:xfrm flipH="1">
            <a:off x="7426325" y="944563"/>
            <a:ext cx="1412875"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zh-CN" sz="7200" b="1">
                <a:solidFill>
                  <a:srgbClr val="FF0066"/>
                </a:solidFill>
                <a:latin typeface="宋体" panose="02010600030101010101" pitchFamily="2" charset="-122"/>
              </a:rPr>
              <a:t>×</a:t>
            </a:r>
          </a:p>
        </p:txBody>
      </p:sp>
      <p:sp>
        <p:nvSpPr>
          <p:cNvPr id="107543" name="Text Box 23"/>
          <p:cNvSpPr txBox="1">
            <a:spLocks noChangeArrowheads="1"/>
          </p:cNvSpPr>
          <p:nvPr/>
        </p:nvSpPr>
        <p:spPr bwMode="auto">
          <a:xfrm>
            <a:off x="2598738" y="2236788"/>
            <a:ext cx="5810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600" b="1">
                <a:solidFill>
                  <a:srgbClr val="000000"/>
                </a:solidFill>
                <a:latin typeface="Times New Roman" panose="02020603050405020304" pitchFamily="18" charset="0"/>
                <a:ea typeface="楷体_GB2312" pitchFamily="49" charset="-122"/>
              </a:rPr>
              <a:t>8</a:t>
            </a:r>
            <a:r>
              <a:rPr kumimoji="1" lang="en-US" altLang="zh-CN" sz="3600" b="1">
                <a:solidFill>
                  <a:srgbClr val="000000"/>
                </a:solidFill>
                <a:latin typeface="楷体_GB2312" pitchFamily="49" charset="-122"/>
                <a:ea typeface="楷体_GB2312" pitchFamily="49" charset="-122"/>
              </a:rPr>
              <a:t>×5</a:t>
            </a:r>
            <a:r>
              <a:rPr kumimoji="1" lang="en-US" altLang="zh-CN" sz="3600" b="1">
                <a:solidFill>
                  <a:srgbClr val="000000"/>
                </a:solidFill>
                <a:latin typeface="Times New Roman" panose="02020603050405020304" pitchFamily="18" charset="0"/>
                <a:ea typeface="楷体_GB2312" pitchFamily="49" charset="-122"/>
                <a:cs typeface="Times New Roman" panose="02020603050405020304" pitchFamily="18" charset="0"/>
              </a:rPr>
              <a:t>÷2=20</a:t>
            </a:r>
            <a:r>
              <a:rPr kumimoji="1" lang="zh-CN" altLang="en-US" sz="3600" b="1">
                <a:solidFill>
                  <a:srgbClr val="000000"/>
                </a:solidFill>
                <a:latin typeface="Times New Roman" panose="02020603050405020304" pitchFamily="18" charset="0"/>
                <a:ea typeface="楷体_GB2312" pitchFamily="49" charset="-122"/>
                <a:cs typeface="Times New Roman" panose="02020603050405020304" pitchFamily="18" charset="0"/>
              </a:rPr>
              <a:t>（平方厘米）</a:t>
            </a:r>
          </a:p>
        </p:txBody>
      </p:sp>
      <p:sp>
        <p:nvSpPr>
          <p:cNvPr id="107544" name="Text Box 24"/>
          <p:cNvSpPr txBox="1">
            <a:spLocks noChangeArrowheads="1"/>
          </p:cNvSpPr>
          <p:nvPr/>
        </p:nvSpPr>
        <p:spPr bwMode="auto">
          <a:xfrm flipH="1">
            <a:off x="7483475" y="1687513"/>
            <a:ext cx="1412875"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7200" b="1">
                <a:solidFill>
                  <a:srgbClr val="FF0066"/>
                </a:solidFill>
                <a:latin typeface="宋体" panose="02010600030101010101" pitchFamily="2" charset="-122"/>
              </a:rPr>
              <a:t>√</a:t>
            </a:r>
          </a:p>
        </p:txBody>
      </p:sp>
      <p:sp>
        <p:nvSpPr>
          <p:cNvPr id="107545" name="Text Box 25"/>
          <p:cNvSpPr txBox="1">
            <a:spLocks noChangeArrowheads="1"/>
          </p:cNvSpPr>
          <p:nvPr/>
        </p:nvSpPr>
        <p:spPr bwMode="auto">
          <a:xfrm>
            <a:off x="3143250" y="3182938"/>
            <a:ext cx="60007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4400" b="1">
                <a:solidFill>
                  <a:srgbClr val="000000"/>
                </a:solidFill>
                <a:latin typeface="Times New Roman" panose="02020603050405020304" pitchFamily="18" charset="0"/>
                <a:ea typeface="黑体" panose="02010609060101010101" pitchFamily="2" charset="-122"/>
              </a:rPr>
              <a:t>从中你受到什么启发？</a:t>
            </a:r>
          </a:p>
        </p:txBody>
      </p:sp>
      <p:sp>
        <p:nvSpPr>
          <p:cNvPr id="107546" name="Text Box 26"/>
          <p:cNvSpPr txBox="1">
            <a:spLocks noChangeArrowheads="1"/>
          </p:cNvSpPr>
          <p:nvPr/>
        </p:nvSpPr>
        <p:spPr bwMode="auto">
          <a:xfrm>
            <a:off x="4248150" y="4324350"/>
            <a:ext cx="48958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5400" b="1">
                <a:solidFill>
                  <a:srgbClr val="000000"/>
                </a:solidFill>
                <a:latin typeface="Times New Roman" panose="02020603050405020304" pitchFamily="18" charset="0"/>
                <a:ea typeface="黑体" panose="02010609060101010101" pitchFamily="2" charset="-122"/>
              </a:rPr>
              <a:t>底和高要</a:t>
            </a:r>
            <a:r>
              <a:rPr kumimoji="1" lang="zh-CN" altLang="en-US" sz="5400" b="1">
                <a:solidFill>
                  <a:srgbClr val="FF0000"/>
                </a:solidFill>
                <a:latin typeface="Times New Roman" panose="02020603050405020304" pitchFamily="18" charset="0"/>
                <a:ea typeface="黑体" panose="02010609060101010101" pitchFamily="2" charset="-122"/>
              </a:rPr>
              <a:t>对应</a:t>
            </a:r>
          </a:p>
        </p:txBody>
      </p:sp>
      <p:pic>
        <p:nvPicPr>
          <p:cNvPr id="107547" name="Picture 27">
            <a:hlinkClick r:id="" action="ppaction://hlinkshowjump?jump=previousslide"/>
          </p:cNvPr>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107548" name="Picture 28">
            <a:hlinkClick r:id="rId3" action="ppaction://hlinksldjump"/>
          </p:cNvPr>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107549" name="Picture 29">
            <a:hlinkClick r:id="" action="ppaction://hlinkshowjump?jump=nextslide"/>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7541"/>
                                        </p:tgtEl>
                                        <p:attrNameLst>
                                          <p:attrName>style.visibility</p:attrName>
                                        </p:attrNameLst>
                                      </p:cBhvr>
                                      <p:to>
                                        <p:strVal val="visible"/>
                                      </p:to>
                                    </p:set>
                                    <p:anim calcmode="lin" valueType="num">
                                      <p:cBhvr>
                                        <p:cTn id="7" dur="1000" fill="hold"/>
                                        <p:tgtEl>
                                          <p:spTgt spid="107541"/>
                                        </p:tgtEl>
                                        <p:attrNameLst>
                                          <p:attrName>ppt_w</p:attrName>
                                        </p:attrNameLst>
                                      </p:cBhvr>
                                      <p:tavLst>
                                        <p:tav tm="0">
                                          <p:val>
                                            <p:strVal val="#ppt_w*0.70"/>
                                          </p:val>
                                        </p:tav>
                                        <p:tav tm="100000">
                                          <p:val>
                                            <p:strVal val="#ppt_w"/>
                                          </p:val>
                                        </p:tav>
                                      </p:tavLst>
                                    </p:anim>
                                    <p:anim calcmode="lin" valueType="num">
                                      <p:cBhvr>
                                        <p:cTn id="8" dur="1000" fill="hold"/>
                                        <p:tgtEl>
                                          <p:spTgt spid="107541"/>
                                        </p:tgtEl>
                                        <p:attrNameLst>
                                          <p:attrName>ppt_h</p:attrName>
                                        </p:attrNameLst>
                                      </p:cBhvr>
                                      <p:tavLst>
                                        <p:tav tm="0">
                                          <p:val>
                                            <p:strVal val="#ppt_h"/>
                                          </p:val>
                                        </p:tav>
                                        <p:tav tm="100000">
                                          <p:val>
                                            <p:strVal val="#ppt_h"/>
                                          </p:val>
                                        </p:tav>
                                      </p:tavLst>
                                    </p:anim>
                                    <p:animEffect transition="in" filter="fade">
                                      <p:cBhvr>
                                        <p:cTn id="9" dur="1000"/>
                                        <p:tgtEl>
                                          <p:spTgt spid="107541"/>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42" fill="hold" grpId="0" nodeType="clickEffect">
                                  <p:stCondLst>
                                    <p:cond delay="0"/>
                                  </p:stCondLst>
                                  <p:childTnLst>
                                    <p:set>
                                      <p:cBhvr>
                                        <p:cTn id="13" dur="1" fill="hold">
                                          <p:stCondLst>
                                            <p:cond delay="0"/>
                                          </p:stCondLst>
                                        </p:cTn>
                                        <p:tgtEl>
                                          <p:spTgt spid="107542"/>
                                        </p:tgtEl>
                                        <p:attrNameLst>
                                          <p:attrName>style.visibility</p:attrName>
                                        </p:attrNameLst>
                                      </p:cBhvr>
                                      <p:to>
                                        <p:strVal val="visible"/>
                                      </p:to>
                                    </p:set>
                                    <p:animEffect transition="in" filter="barn(outHorizontal)">
                                      <p:cBhvr>
                                        <p:cTn id="14" dur="500"/>
                                        <p:tgtEl>
                                          <p:spTgt spid="10754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07525"/>
                                        </p:tgtEl>
                                        <p:attrNameLst>
                                          <p:attrName>style.visibility</p:attrName>
                                        </p:attrNameLst>
                                      </p:cBhvr>
                                      <p:to>
                                        <p:strVal val="visible"/>
                                      </p:to>
                                    </p:set>
                                    <p:anim calcmode="lin" valueType="num">
                                      <p:cBhvr additive="base">
                                        <p:cTn id="19" dur="500" fill="hold"/>
                                        <p:tgtEl>
                                          <p:spTgt spid="107525"/>
                                        </p:tgtEl>
                                        <p:attrNameLst>
                                          <p:attrName>ppt_x</p:attrName>
                                        </p:attrNameLst>
                                      </p:cBhvr>
                                      <p:tavLst>
                                        <p:tav tm="0">
                                          <p:val>
                                            <p:strVal val="0-#ppt_w/2"/>
                                          </p:val>
                                        </p:tav>
                                        <p:tav tm="100000">
                                          <p:val>
                                            <p:strVal val="#ppt_x"/>
                                          </p:val>
                                        </p:tav>
                                      </p:tavLst>
                                    </p:anim>
                                    <p:anim calcmode="lin" valueType="num">
                                      <p:cBhvr additive="base">
                                        <p:cTn id="20" dur="500" fill="hold"/>
                                        <p:tgtEl>
                                          <p:spTgt spid="10752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107543"/>
                                        </p:tgtEl>
                                        <p:attrNameLst>
                                          <p:attrName>style.visibility</p:attrName>
                                        </p:attrNameLst>
                                      </p:cBhvr>
                                      <p:to>
                                        <p:strVal val="visible"/>
                                      </p:to>
                                    </p:set>
                                    <p:anim calcmode="lin" valueType="num">
                                      <p:cBhvr>
                                        <p:cTn id="25" dur="1000" fill="hold"/>
                                        <p:tgtEl>
                                          <p:spTgt spid="107543"/>
                                        </p:tgtEl>
                                        <p:attrNameLst>
                                          <p:attrName>ppt_w</p:attrName>
                                        </p:attrNameLst>
                                      </p:cBhvr>
                                      <p:tavLst>
                                        <p:tav tm="0">
                                          <p:val>
                                            <p:strVal val="#ppt_w*0.70"/>
                                          </p:val>
                                        </p:tav>
                                        <p:tav tm="100000">
                                          <p:val>
                                            <p:strVal val="#ppt_w"/>
                                          </p:val>
                                        </p:tav>
                                      </p:tavLst>
                                    </p:anim>
                                    <p:anim calcmode="lin" valueType="num">
                                      <p:cBhvr>
                                        <p:cTn id="26" dur="1000" fill="hold"/>
                                        <p:tgtEl>
                                          <p:spTgt spid="107543"/>
                                        </p:tgtEl>
                                        <p:attrNameLst>
                                          <p:attrName>ppt_h</p:attrName>
                                        </p:attrNameLst>
                                      </p:cBhvr>
                                      <p:tavLst>
                                        <p:tav tm="0">
                                          <p:val>
                                            <p:strVal val="#ppt_h"/>
                                          </p:val>
                                        </p:tav>
                                        <p:tav tm="100000">
                                          <p:val>
                                            <p:strVal val="#ppt_h"/>
                                          </p:val>
                                        </p:tav>
                                      </p:tavLst>
                                    </p:anim>
                                    <p:animEffect transition="in" filter="fade">
                                      <p:cBhvr>
                                        <p:cTn id="27" dur="1000"/>
                                        <p:tgtEl>
                                          <p:spTgt spid="10754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42" fill="hold" grpId="0" nodeType="clickEffect">
                                  <p:stCondLst>
                                    <p:cond delay="0"/>
                                  </p:stCondLst>
                                  <p:childTnLst>
                                    <p:set>
                                      <p:cBhvr>
                                        <p:cTn id="31" dur="1" fill="hold">
                                          <p:stCondLst>
                                            <p:cond delay="0"/>
                                          </p:stCondLst>
                                        </p:cTn>
                                        <p:tgtEl>
                                          <p:spTgt spid="107544"/>
                                        </p:tgtEl>
                                        <p:attrNameLst>
                                          <p:attrName>style.visibility</p:attrName>
                                        </p:attrNameLst>
                                      </p:cBhvr>
                                      <p:to>
                                        <p:strVal val="visible"/>
                                      </p:to>
                                    </p:set>
                                    <p:animEffect transition="in" filter="barn(outHorizontal)">
                                      <p:cBhvr>
                                        <p:cTn id="32" dur="500"/>
                                        <p:tgtEl>
                                          <p:spTgt spid="107544"/>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107545"/>
                                        </p:tgtEl>
                                        <p:attrNameLst>
                                          <p:attrName>style.visibility</p:attrName>
                                        </p:attrNameLst>
                                      </p:cBhvr>
                                      <p:to>
                                        <p:strVal val="visible"/>
                                      </p:to>
                                    </p:set>
                                    <p:animEffect transition="in" filter="wheel(4)">
                                      <p:cBhvr>
                                        <p:cTn id="37" dur="500"/>
                                        <p:tgtEl>
                                          <p:spTgt spid="107545"/>
                                        </p:tgtEl>
                                      </p:cBhvr>
                                    </p:animEffec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107546">
                                            <p:txEl>
                                              <p:pRg st="0" end="0"/>
                                            </p:txEl>
                                          </p:spTgt>
                                        </p:tgtEl>
                                        <p:attrNameLst>
                                          <p:attrName>style.visibility</p:attrName>
                                        </p:attrNameLst>
                                      </p:cBhvr>
                                      <p:to>
                                        <p:strVal val="visible"/>
                                      </p:to>
                                    </p:set>
                                    <p:anim calcmode="discrete" valueType="clr">
                                      <p:cBhvr override="childStyle">
                                        <p:cTn id="42" dur="500"/>
                                        <p:tgtEl>
                                          <p:spTgt spid="10754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500"/>
                                        <p:tgtEl>
                                          <p:spTgt spid="107546">
                                            <p:txEl>
                                              <p:pRg st="0" end="0"/>
                                            </p:txEl>
                                          </p:spTgt>
                                        </p:tgtEl>
                                        <p:attrNameLst>
                                          <p:attrName>fillcolor</p:attrName>
                                        </p:attrNameLst>
                                      </p:cBhvr>
                                      <p:tavLst>
                                        <p:tav tm="0">
                                          <p:val>
                                            <p:clrVal>
                                              <a:schemeClr val="accent2"/>
                                            </p:clrVal>
                                          </p:val>
                                        </p:tav>
                                        <p:tav tm="50000">
                                          <p:val>
                                            <p:clrVal>
                                              <a:schemeClr val="hlink"/>
                                            </p:clrVal>
                                          </p:val>
                                        </p:tav>
                                      </p:tavLst>
                                    </p:anim>
                                    <p:set>
                                      <p:cBhvr>
                                        <p:cTn id="44" dur="500"/>
                                        <p:tgtEl>
                                          <p:spTgt spid="10754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41" grpId="0"/>
      <p:bldP spid="107542" grpId="0"/>
      <p:bldP spid="107543" grpId="0"/>
      <p:bldP spid="107544" grpId="0"/>
      <p:bldP spid="1075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179388" y="476250"/>
            <a:ext cx="8543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kumimoji="1" lang="en-US" altLang="zh-CN" sz="3200" b="1">
                <a:solidFill>
                  <a:srgbClr val="3333FF"/>
                </a:solidFill>
                <a:latin typeface="Times New Roman" panose="02020603050405020304" pitchFamily="18" charset="0"/>
                <a:ea typeface="楷体_GB2312" pitchFamily="49" charset="-122"/>
              </a:rPr>
              <a:t>3</a:t>
            </a:r>
            <a:r>
              <a:rPr kumimoji="1" lang="zh-CN" altLang="en-US" sz="3200" b="1">
                <a:solidFill>
                  <a:srgbClr val="3333FF"/>
                </a:solidFill>
                <a:latin typeface="Times New Roman" panose="02020603050405020304" pitchFamily="18" charset="0"/>
                <a:ea typeface="楷体_GB2312" pitchFamily="49" charset="-122"/>
              </a:rPr>
              <a:t>、用两种方法计算三角形的面积</a:t>
            </a:r>
            <a:r>
              <a:rPr kumimoji="1" lang="en-US" altLang="zh-CN" sz="3200" b="1">
                <a:solidFill>
                  <a:srgbClr val="3333FF"/>
                </a:solidFill>
                <a:latin typeface="Times New Roman" panose="02020603050405020304" pitchFamily="18" charset="0"/>
                <a:ea typeface="楷体_GB2312" pitchFamily="49" charset="-122"/>
              </a:rPr>
              <a:t>(</a:t>
            </a:r>
            <a:r>
              <a:rPr kumimoji="1" lang="zh-CN" altLang="en-US" sz="3200" b="1">
                <a:solidFill>
                  <a:srgbClr val="3333FF"/>
                </a:solidFill>
                <a:latin typeface="Times New Roman" panose="02020603050405020304" pitchFamily="18" charset="0"/>
                <a:ea typeface="楷体_GB2312" pitchFamily="49" charset="-122"/>
              </a:rPr>
              <a:t>单位</a:t>
            </a:r>
            <a:r>
              <a:rPr kumimoji="1" lang="en-US" altLang="zh-CN" sz="3200" b="1">
                <a:solidFill>
                  <a:srgbClr val="3333FF"/>
                </a:solidFill>
                <a:latin typeface="Times New Roman" panose="02020603050405020304" pitchFamily="18" charset="0"/>
                <a:ea typeface="楷体_GB2312" pitchFamily="49" charset="-122"/>
              </a:rPr>
              <a:t>:</a:t>
            </a:r>
            <a:r>
              <a:rPr kumimoji="1" lang="zh-CN" altLang="en-US" sz="3200" b="1">
                <a:solidFill>
                  <a:srgbClr val="3333FF"/>
                </a:solidFill>
                <a:latin typeface="Times New Roman" panose="02020603050405020304" pitchFamily="18" charset="0"/>
                <a:ea typeface="楷体_GB2312" pitchFamily="49" charset="-122"/>
              </a:rPr>
              <a:t>厘米</a:t>
            </a:r>
            <a:r>
              <a:rPr kumimoji="1" lang="en-US" altLang="zh-CN" sz="3200" b="1">
                <a:solidFill>
                  <a:srgbClr val="3333FF"/>
                </a:solidFill>
                <a:latin typeface="Times New Roman" panose="02020603050405020304" pitchFamily="18" charset="0"/>
                <a:ea typeface="楷体_GB2312" pitchFamily="49" charset="-122"/>
              </a:rPr>
              <a:t>)</a:t>
            </a:r>
            <a:r>
              <a:rPr kumimoji="1" lang="zh-CN" altLang="en-US" sz="3200" b="1">
                <a:solidFill>
                  <a:srgbClr val="3333FF"/>
                </a:solidFill>
                <a:latin typeface="Times New Roman" panose="02020603050405020304" pitchFamily="18" charset="0"/>
                <a:ea typeface="楷体_GB2312" pitchFamily="49" charset="-122"/>
              </a:rPr>
              <a:t>。</a:t>
            </a:r>
            <a:endParaRPr kumimoji="1" lang="zh-CN" altLang="en-US" sz="3200" b="1">
              <a:solidFill>
                <a:srgbClr val="3333FF"/>
              </a:solidFill>
              <a:latin typeface="Times New Roman" panose="02020603050405020304" pitchFamily="18" charset="0"/>
            </a:endParaRPr>
          </a:p>
        </p:txBody>
      </p:sp>
      <p:sp>
        <p:nvSpPr>
          <p:cNvPr id="108547" name="Line 3"/>
          <p:cNvSpPr>
            <a:spLocks noChangeShapeType="1"/>
          </p:cNvSpPr>
          <p:nvPr/>
        </p:nvSpPr>
        <p:spPr bwMode="auto">
          <a:xfrm>
            <a:off x="5181600" y="2133600"/>
            <a:ext cx="76200" cy="152400"/>
          </a:xfrm>
          <a:prstGeom prst="line">
            <a:avLst/>
          </a:prstGeom>
          <a:noFill/>
          <a:ln w="38100">
            <a:solidFill>
              <a:srgbClr val="3333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8548" name="Line 4"/>
          <p:cNvSpPr>
            <a:spLocks noChangeShapeType="1"/>
          </p:cNvSpPr>
          <p:nvPr/>
        </p:nvSpPr>
        <p:spPr bwMode="auto">
          <a:xfrm flipV="1">
            <a:off x="5257800" y="2133600"/>
            <a:ext cx="152400" cy="152400"/>
          </a:xfrm>
          <a:prstGeom prst="line">
            <a:avLst/>
          </a:prstGeom>
          <a:noFill/>
          <a:ln w="38100">
            <a:solidFill>
              <a:srgbClr val="3333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8549" name="Line 5"/>
          <p:cNvSpPr>
            <a:spLocks noChangeShapeType="1"/>
          </p:cNvSpPr>
          <p:nvPr/>
        </p:nvSpPr>
        <p:spPr bwMode="auto">
          <a:xfrm>
            <a:off x="2286000" y="4114800"/>
            <a:ext cx="4419600"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8550" name="Line 6"/>
          <p:cNvSpPr>
            <a:spLocks noChangeShapeType="1"/>
          </p:cNvSpPr>
          <p:nvPr/>
        </p:nvSpPr>
        <p:spPr bwMode="auto">
          <a:xfrm flipV="1">
            <a:off x="2286000" y="1295400"/>
            <a:ext cx="2590800" cy="281940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8551" name="Line 7"/>
          <p:cNvSpPr>
            <a:spLocks noChangeShapeType="1"/>
          </p:cNvSpPr>
          <p:nvPr/>
        </p:nvSpPr>
        <p:spPr bwMode="auto">
          <a:xfrm>
            <a:off x="4876800" y="1295400"/>
            <a:ext cx="1828800" cy="2895600"/>
          </a:xfrm>
          <a:prstGeom prst="line">
            <a:avLst/>
          </a:prstGeom>
          <a:noFill/>
          <a:ln w="571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8552" name="Line 8"/>
          <p:cNvSpPr>
            <a:spLocks noChangeShapeType="1"/>
          </p:cNvSpPr>
          <p:nvPr/>
        </p:nvSpPr>
        <p:spPr bwMode="auto">
          <a:xfrm flipV="1">
            <a:off x="2286000" y="1981200"/>
            <a:ext cx="3048000" cy="2133600"/>
          </a:xfrm>
          <a:prstGeom prst="line">
            <a:avLst/>
          </a:prstGeom>
          <a:noFill/>
          <a:ln w="57150" cap="rnd">
            <a:solidFill>
              <a:srgbClr val="FF0066"/>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8553" name="Line 9"/>
          <p:cNvSpPr>
            <a:spLocks noChangeShapeType="1"/>
          </p:cNvSpPr>
          <p:nvPr/>
        </p:nvSpPr>
        <p:spPr bwMode="auto">
          <a:xfrm flipH="1" flipV="1">
            <a:off x="4343400" y="1828800"/>
            <a:ext cx="2286000" cy="2286000"/>
          </a:xfrm>
          <a:prstGeom prst="line">
            <a:avLst/>
          </a:prstGeom>
          <a:noFill/>
          <a:ln w="57150">
            <a:solidFill>
              <a:srgbClr val="FF0066"/>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8554" name="Line 10"/>
          <p:cNvSpPr>
            <a:spLocks noChangeShapeType="1"/>
          </p:cNvSpPr>
          <p:nvPr/>
        </p:nvSpPr>
        <p:spPr bwMode="auto">
          <a:xfrm>
            <a:off x="4267200" y="1981200"/>
            <a:ext cx="152400" cy="152400"/>
          </a:xfrm>
          <a:prstGeom prst="line">
            <a:avLst/>
          </a:prstGeom>
          <a:noFill/>
          <a:ln w="38100">
            <a:solidFill>
              <a:srgbClr val="3333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8555" name="Line 11"/>
          <p:cNvSpPr>
            <a:spLocks noChangeShapeType="1"/>
          </p:cNvSpPr>
          <p:nvPr/>
        </p:nvSpPr>
        <p:spPr bwMode="auto">
          <a:xfrm flipH="1">
            <a:off x="4343400" y="1981200"/>
            <a:ext cx="152400" cy="152400"/>
          </a:xfrm>
          <a:prstGeom prst="line">
            <a:avLst/>
          </a:prstGeom>
          <a:noFill/>
          <a:ln w="38100">
            <a:solidFill>
              <a:srgbClr val="3333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8556" name="Text Box 12"/>
          <p:cNvSpPr txBox="1">
            <a:spLocks noChangeArrowheads="1"/>
          </p:cNvSpPr>
          <p:nvPr/>
        </p:nvSpPr>
        <p:spPr bwMode="auto">
          <a:xfrm>
            <a:off x="3124200" y="2209800"/>
            <a:ext cx="565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pPr>
            <a:r>
              <a:rPr kumimoji="1" lang="en-US" altLang="zh-CN" sz="2400">
                <a:solidFill>
                  <a:srgbClr val="000000"/>
                </a:solidFill>
                <a:latin typeface="Times New Roman" panose="02020603050405020304" pitchFamily="18" charset="0"/>
              </a:rPr>
              <a:t>4.8</a:t>
            </a:r>
          </a:p>
        </p:txBody>
      </p:sp>
      <p:sp>
        <p:nvSpPr>
          <p:cNvPr id="108557" name="Text Box 13"/>
          <p:cNvSpPr txBox="1">
            <a:spLocks noChangeArrowheads="1"/>
          </p:cNvSpPr>
          <p:nvPr/>
        </p:nvSpPr>
        <p:spPr bwMode="auto">
          <a:xfrm>
            <a:off x="5105400" y="28956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pPr>
            <a:r>
              <a:rPr kumimoji="1" lang="en-US" altLang="zh-CN" sz="2400">
                <a:solidFill>
                  <a:srgbClr val="000000"/>
                </a:solidFill>
                <a:latin typeface="Times New Roman" panose="02020603050405020304" pitchFamily="18" charset="0"/>
              </a:rPr>
              <a:t>5</a:t>
            </a:r>
          </a:p>
        </p:txBody>
      </p:sp>
      <p:sp>
        <p:nvSpPr>
          <p:cNvPr id="108558" name="Text Box 14"/>
          <p:cNvSpPr txBox="1">
            <a:spLocks noChangeArrowheads="1"/>
          </p:cNvSpPr>
          <p:nvPr/>
        </p:nvSpPr>
        <p:spPr bwMode="auto">
          <a:xfrm>
            <a:off x="3733800" y="30480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pPr>
            <a:r>
              <a:rPr kumimoji="1" lang="en-US" altLang="zh-CN" sz="2400">
                <a:solidFill>
                  <a:srgbClr val="000000"/>
                </a:solidFill>
                <a:latin typeface="Times New Roman" panose="02020603050405020304" pitchFamily="18" charset="0"/>
              </a:rPr>
              <a:t>6</a:t>
            </a:r>
          </a:p>
        </p:txBody>
      </p:sp>
      <p:sp>
        <p:nvSpPr>
          <p:cNvPr id="108559" name="Text Box 15"/>
          <p:cNvSpPr txBox="1">
            <a:spLocks noChangeArrowheads="1"/>
          </p:cNvSpPr>
          <p:nvPr/>
        </p:nvSpPr>
        <p:spPr bwMode="auto">
          <a:xfrm>
            <a:off x="5562600" y="205740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pPr>
            <a:r>
              <a:rPr kumimoji="1" lang="en-US" altLang="zh-CN" sz="2400">
                <a:solidFill>
                  <a:srgbClr val="000000"/>
                </a:solidFill>
                <a:latin typeface="Times New Roman" panose="02020603050405020304" pitchFamily="18" charset="0"/>
              </a:rPr>
              <a:t>4</a:t>
            </a:r>
          </a:p>
        </p:txBody>
      </p:sp>
      <p:sp>
        <p:nvSpPr>
          <p:cNvPr id="108560" name="Text Box 16"/>
          <p:cNvSpPr txBox="1">
            <a:spLocks noChangeArrowheads="1"/>
          </p:cNvSpPr>
          <p:nvPr/>
        </p:nvSpPr>
        <p:spPr bwMode="auto">
          <a:xfrm>
            <a:off x="1300163" y="4373563"/>
            <a:ext cx="19177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pPr>
            <a:r>
              <a:rPr kumimoji="1" lang="en-US" altLang="zh-CN" sz="3200" b="1">
                <a:solidFill>
                  <a:srgbClr val="3333FF"/>
                </a:solidFill>
                <a:latin typeface="Times New Roman" panose="02020603050405020304" pitchFamily="18" charset="0"/>
                <a:ea typeface="楷体_GB2312" pitchFamily="49" charset="-122"/>
              </a:rPr>
              <a:t>4.8×5÷2</a:t>
            </a:r>
            <a:endParaRPr kumimoji="1" lang="en-US" altLang="zh-CN" sz="2400">
              <a:solidFill>
                <a:srgbClr val="3333FF"/>
              </a:solidFill>
              <a:latin typeface="宋体" panose="02010600030101010101" pitchFamily="2" charset="-122"/>
            </a:endParaRPr>
          </a:p>
        </p:txBody>
      </p:sp>
      <p:sp>
        <p:nvSpPr>
          <p:cNvPr id="108561" name="Text Box 17"/>
          <p:cNvSpPr txBox="1">
            <a:spLocks noChangeArrowheads="1"/>
          </p:cNvSpPr>
          <p:nvPr/>
        </p:nvSpPr>
        <p:spPr bwMode="auto">
          <a:xfrm>
            <a:off x="1117600" y="5006975"/>
            <a:ext cx="16383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pPr>
            <a:r>
              <a:rPr kumimoji="1" lang="en-US" altLang="zh-CN" sz="3200" b="1">
                <a:solidFill>
                  <a:srgbClr val="3333FF"/>
                </a:solidFill>
                <a:latin typeface="Times New Roman" panose="02020603050405020304" pitchFamily="18" charset="0"/>
                <a:ea typeface="楷体_GB2312" pitchFamily="49" charset="-122"/>
              </a:rPr>
              <a:t>= 24 ÷2</a:t>
            </a:r>
            <a:endParaRPr kumimoji="1" lang="en-US" altLang="zh-CN" sz="3200" b="1">
              <a:solidFill>
                <a:srgbClr val="3333FF"/>
              </a:solidFill>
              <a:latin typeface="宋体" panose="02010600030101010101" pitchFamily="2" charset="-122"/>
              <a:ea typeface="仿宋_GB2312" pitchFamily="49" charset="-122"/>
            </a:endParaRPr>
          </a:p>
        </p:txBody>
      </p:sp>
      <p:sp>
        <p:nvSpPr>
          <p:cNvPr id="108562" name="Text Box 18"/>
          <p:cNvSpPr txBox="1">
            <a:spLocks noChangeArrowheads="1"/>
          </p:cNvSpPr>
          <p:nvPr/>
        </p:nvSpPr>
        <p:spPr bwMode="auto">
          <a:xfrm>
            <a:off x="1147763" y="5592763"/>
            <a:ext cx="29337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kumimoji="1" lang="en-US" altLang="zh-CN" sz="3200" b="1">
                <a:solidFill>
                  <a:srgbClr val="3333FF"/>
                </a:solidFill>
                <a:latin typeface="Times New Roman" panose="02020603050405020304" pitchFamily="18" charset="0"/>
                <a:ea typeface="楷体_GB2312" pitchFamily="49" charset="-122"/>
              </a:rPr>
              <a:t>= 12 (</a:t>
            </a:r>
            <a:r>
              <a:rPr kumimoji="1" lang="zh-CN" altLang="en-US" sz="3200" b="1">
                <a:solidFill>
                  <a:srgbClr val="3333FF"/>
                </a:solidFill>
                <a:latin typeface="Times New Roman" panose="02020603050405020304" pitchFamily="18" charset="0"/>
                <a:ea typeface="楷体_GB2312" pitchFamily="49" charset="-122"/>
              </a:rPr>
              <a:t>平方厘米</a:t>
            </a:r>
            <a:r>
              <a:rPr kumimoji="1" lang="en-US" altLang="zh-CN" sz="3200" b="1">
                <a:solidFill>
                  <a:srgbClr val="3333FF"/>
                </a:solidFill>
                <a:latin typeface="Times New Roman" panose="02020603050405020304" pitchFamily="18" charset="0"/>
                <a:ea typeface="楷体_GB2312" pitchFamily="49" charset="-122"/>
              </a:rPr>
              <a:t>)</a:t>
            </a:r>
            <a:endParaRPr kumimoji="1" lang="en-US" altLang="zh-CN" sz="2400">
              <a:solidFill>
                <a:srgbClr val="3333FF"/>
              </a:solidFill>
              <a:latin typeface="Times New Roman" panose="02020603050405020304" pitchFamily="18" charset="0"/>
            </a:endParaRPr>
          </a:p>
        </p:txBody>
      </p:sp>
      <p:sp>
        <p:nvSpPr>
          <p:cNvPr id="108563" name="Text Box 19"/>
          <p:cNvSpPr txBox="1">
            <a:spLocks noChangeArrowheads="1"/>
          </p:cNvSpPr>
          <p:nvPr/>
        </p:nvSpPr>
        <p:spPr bwMode="auto">
          <a:xfrm>
            <a:off x="5397500" y="4449763"/>
            <a:ext cx="16129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pPr>
            <a:r>
              <a:rPr kumimoji="1" lang="en-US" altLang="zh-CN" sz="3200" b="1">
                <a:solidFill>
                  <a:srgbClr val="3333FF"/>
                </a:solidFill>
                <a:latin typeface="Times New Roman" panose="02020603050405020304" pitchFamily="18" charset="0"/>
                <a:ea typeface="楷体_GB2312" pitchFamily="49" charset="-122"/>
              </a:rPr>
              <a:t>6×4÷2</a:t>
            </a:r>
            <a:endParaRPr kumimoji="1" lang="en-US" altLang="zh-CN" sz="2400">
              <a:solidFill>
                <a:srgbClr val="3333FF"/>
              </a:solidFill>
              <a:latin typeface="宋体" panose="02010600030101010101" pitchFamily="2" charset="-122"/>
            </a:endParaRPr>
          </a:p>
        </p:txBody>
      </p:sp>
      <p:sp>
        <p:nvSpPr>
          <p:cNvPr id="108564" name="Text Box 20"/>
          <p:cNvSpPr txBox="1">
            <a:spLocks noChangeArrowheads="1"/>
          </p:cNvSpPr>
          <p:nvPr/>
        </p:nvSpPr>
        <p:spPr bwMode="auto">
          <a:xfrm>
            <a:off x="5062538" y="5083175"/>
            <a:ext cx="16383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pPr>
            <a:r>
              <a:rPr kumimoji="1" lang="en-US" altLang="zh-CN" sz="3200" b="1">
                <a:solidFill>
                  <a:srgbClr val="3333FF"/>
                </a:solidFill>
                <a:latin typeface="Times New Roman" panose="02020603050405020304" pitchFamily="18" charset="0"/>
                <a:ea typeface="楷体_GB2312" pitchFamily="49" charset="-122"/>
              </a:rPr>
              <a:t>= 24 ÷2</a:t>
            </a:r>
            <a:endParaRPr kumimoji="1" lang="en-US" altLang="zh-CN" sz="3200" b="1">
              <a:solidFill>
                <a:srgbClr val="3333FF"/>
              </a:solidFill>
              <a:latin typeface="宋体" panose="02010600030101010101" pitchFamily="2" charset="-122"/>
              <a:ea typeface="仿宋_GB2312" pitchFamily="49" charset="-122"/>
            </a:endParaRPr>
          </a:p>
        </p:txBody>
      </p:sp>
      <p:sp>
        <p:nvSpPr>
          <p:cNvPr id="108565" name="Text Box 21"/>
          <p:cNvSpPr txBox="1">
            <a:spLocks noChangeArrowheads="1"/>
          </p:cNvSpPr>
          <p:nvPr/>
        </p:nvSpPr>
        <p:spPr bwMode="auto">
          <a:xfrm>
            <a:off x="5092700" y="5668963"/>
            <a:ext cx="29337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kumimoji="1" lang="en-US" altLang="zh-CN" sz="3200" b="1">
                <a:solidFill>
                  <a:srgbClr val="3333FF"/>
                </a:solidFill>
                <a:latin typeface="Times New Roman" panose="02020603050405020304" pitchFamily="18" charset="0"/>
                <a:ea typeface="楷体_GB2312" pitchFamily="49" charset="-122"/>
              </a:rPr>
              <a:t>= 12 (</a:t>
            </a:r>
            <a:r>
              <a:rPr kumimoji="1" lang="zh-CN" altLang="en-US" sz="3200" b="1">
                <a:solidFill>
                  <a:srgbClr val="3333FF"/>
                </a:solidFill>
                <a:latin typeface="Times New Roman" panose="02020603050405020304" pitchFamily="18" charset="0"/>
                <a:ea typeface="楷体_GB2312" pitchFamily="49" charset="-122"/>
              </a:rPr>
              <a:t>平方厘米</a:t>
            </a:r>
            <a:r>
              <a:rPr kumimoji="1" lang="en-US" altLang="zh-CN" sz="3200" b="1">
                <a:solidFill>
                  <a:srgbClr val="3333FF"/>
                </a:solidFill>
                <a:latin typeface="Times New Roman" panose="02020603050405020304" pitchFamily="18" charset="0"/>
                <a:ea typeface="楷体_GB2312" pitchFamily="49" charset="-122"/>
              </a:rPr>
              <a:t>)</a:t>
            </a:r>
            <a:endParaRPr kumimoji="1" lang="en-US" altLang="zh-CN" sz="2400">
              <a:solidFill>
                <a:srgbClr val="3333FF"/>
              </a:solidFill>
              <a:latin typeface="Times New Roman" panose="02020603050405020304" pitchFamily="18" charset="0"/>
            </a:endParaRPr>
          </a:p>
        </p:txBody>
      </p:sp>
      <p:pic>
        <p:nvPicPr>
          <p:cNvPr id="108566" name="Picture 22">
            <a:hlinkClick r:id="" action="ppaction://hlinkshowjump?jump=previousslide"/>
          </p:cNvPr>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108567" name="Picture 23">
            <a:hlinkClick r:id="rId3" action="ppaction://hlinksldjump"/>
          </p:cNvPr>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108568" name="Picture 24">
            <a:hlinkClick r:id="" action="ppaction://hlinkshowjump?jump=nextslide"/>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856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08561"/>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08562"/>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08563"/>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108564"/>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1085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60" grpId="0" autoUpdateAnimBg="0"/>
      <p:bldP spid="108561" grpId="0" autoUpdateAnimBg="0"/>
      <p:bldP spid="108562" grpId="0" autoUpdateAnimBg="0"/>
      <p:bldP spid="108563" grpId="0" autoUpdateAnimBg="0"/>
      <p:bldP spid="108564" grpId="0" autoUpdateAnimBg="0"/>
      <p:bldP spid="10856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86"/>
          <p:cNvPicPr>
            <a:picLocks noChangeAspect="1" noChangeArrowheads="1"/>
          </p:cNvPicPr>
          <p:nvPr/>
        </p:nvPicPr>
        <p:blipFill>
          <a:blip r:embed="rId2" cstate="email"/>
          <a:srcRect/>
          <a:stretch>
            <a:fillRect/>
          </a:stretch>
        </p:blipFill>
        <p:spPr bwMode="auto">
          <a:xfrm>
            <a:off x="612775" y="620713"/>
            <a:ext cx="7920038" cy="2014537"/>
          </a:xfrm>
          <a:prstGeom prst="rect">
            <a:avLst/>
          </a:prstGeom>
          <a:noFill/>
          <a:extLst>
            <a:ext uri="{909E8E84-426E-40DD-AFC4-6F175D3DCCD1}">
              <a14:hiddenFill xmlns:a14="http://schemas.microsoft.com/office/drawing/2010/main">
                <a:solidFill>
                  <a:srgbClr val="FFFFFF"/>
                </a:solidFill>
              </a14:hiddenFill>
            </a:ext>
          </a:extLst>
        </p:spPr>
      </p:pic>
      <p:sp>
        <p:nvSpPr>
          <p:cNvPr id="50179" name="Text Box 3"/>
          <p:cNvSpPr txBox="1">
            <a:spLocks noChangeArrowheads="1"/>
          </p:cNvSpPr>
          <p:nvPr/>
        </p:nvSpPr>
        <p:spPr bwMode="auto">
          <a:xfrm>
            <a:off x="827088" y="2781300"/>
            <a:ext cx="2635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rPr>
              <a:t>解：设高是</a:t>
            </a:r>
            <a:r>
              <a:rPr lang="en-US" altLang="zh-CN" sz="2400" b="1">
                <a:solidFill>
                  <a:srgbClr val="000000"/>
                </a:solidFill>
              </a:rPr>
              <a:t>χ</a:t>
            </a:r>
            <a:r>
              <a:rPr lang="zh-CN" altLang="en-US" sz="2400" b="1">
                <a:solidFill>
                  <a:srgbClr val="000000"/>
                </a:solidFill>
              </a:rPr>
              <a:t>米。</a:t>
            </a:r>
          </a:p>
        </p:txBody>
      </p:sp>
      <p:sp>
        <p:nvSpPr>
          <p:cNvPr id="50180" name="Text Box 4"/>
          <p:cNvSpPr txBox="1">
            <a:spLocks noChangeArrowheads="1"/>
          </p:cNvSpPr>
          <p:nvPr/>
        </p:nvSpPr>
        <p:spPr bwMode="auto">
          <a:xfrm>
            <a:off x="1403350" y="3309938"/>
            <a:ext cx="212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rPr>
              <a:t>22χ÷2</a:t>
            </a:r>
            <a:r>
              <a:rPr lang="zh-CN" altLang="en-US" sz="2400" b="1">
                <a:solidFill>
                  <a:srgbClr val="000000"/>
                </a:solidFill>
              </a:rPr>
              <a:t>＝</a:t>
            </a:r>
            <a:r>
              <a:rPr lang="en-US" altLang="zh-CN" sz="2400" b="1">
                <a:solidFill>
                  <a:srgbClr val="000000"/>
                </a:solidFill>
              </a:rPr>
              <a:t>176</a:t>
            </a:r>
          </a:p>
        </p:txBody>
      </p:sp>
      <p:sp>
        <p:nvSpPr>
          <p:cNvPr id="50181" name="Text Box 5"/>
          <p:cNvSpPr txBox="1">
            <a:spLocks noChangeArrowheads="1"/>
          </p:cNvSpPr>
          <p:nvPr/>
        </p:nvSpPr>
        <p:spPr bwMode="auto">
          <a:xfrm>
            <a:off x="920750" y="3741738"/>
            <a:ext cx="3074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rPr>
              <a:t>22χ÷2×2</a:t>
            </a:r>
            <a:r>
              <a:rPr lang="zh-CN" altLang="en-US" sz="2400" b="1">
                <a:solidFill>
                  <a:srgbClr val="000000"/>
                </a:solidFill>
              </a:rPr>
              <a:t>＝</a:t>
            </a:r>
            <a:r>
              <a:rPr lang="en-US" altLang="zh-CN" sz="2400" b="1">
                <a:solidFill>
                  <a:srgbClr val="000000"/>
                </a:solidFill>
              </a:rPr>
              <a:t>176×2</a:t>
            </a:r>
          </a:p>
        </p:txBody>
      </p:sp>
      <p:sp>
        <p:nvSpPr>
          <p:cNvPr id="50182" name="Text Box 6"/>
          <p:cNvSpPr txBox="1">
            <a:spLocks noChangeArrowheads="1"/>
          </p:cNvSpPr>
          <p:nvPr/>
        </p:nvSpPr>
        <p:spPr bwMode="auto">
          <a:xfrm>
            <a:off x="1847850" y="4114800"/>
            <a:ext cx="1646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rPr>
              <a:t>22χ</a:t>
            </a:r>
            <a:r>
              <a:rPr lang="zh-CN" altLang="en-US" sz="2400" b="1">
                <a:solidFill>
                  <a:srgbClr val="000000"/>
                </a:solidFill>
              </a:rPr>
              <a:t>＝</a:t>
            </a:r>
            <a:r>
              <a:rPr lang="en-US" altLang="zh-CN" sz="2400" b="1">
                <a:solidFill>
                  <a:srgbClr val="000000"/>
                </a:solidFill>
              </a:rPr>
              <a:t>352</a:t>
            </a:r>
          </a:p>
        </p:txBody>
      </p:sp>
      <p:sp>
        <p:nvSpPr>
          <p:cNvPr id="50183" name="Text Box 7"/>
          <p:cNvSpPr txBox="1">
            <a:spLocks noChangeArrowheads="1"/>
          </p:cNvSpPr>
          <p:nvPr/>
        </p:nvSpPr>
        <p:spPr bwMode="auto">
          <a:xfrm>
            <a:off x="1196975" y="4475163"/>
            <a:ext cx="2938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rPr>
              <a:t>22χ÷22</a:t>
            </a:r>
            <a:r>
              <a:rPr lang="zh-CN" altLang="en-US" sz="2400" b="1">
                <a:solidFill>
                  <a:srgbClr val="000000"/>
                </a:solidFill>
              </a:rPr>
              <a:t>＝</a:t>
            </a:r>
            <a:r>
              <a:rPr lang="en-US" altLang="zh-CN" sz="2400" b="1">
                <a:solidFill>
                  <a:srgbClr val="000000"/>
                </a:solidFill>
              </a:rPr>
              <a:t>352÷22</a:t>
            </a:r>
          </a:p>
        </p:txBody>
      </p:sp>
      <p:sp>
        <p:nvSpPr>
          <p:cNvPr id="50184" name="Text Box 8"/>
          <p:cNvSpPr txBox="1">
            <a:spLocks noChangeArrowheads="1"/>
          </p:cNvSpPr>
          <p:nvPr/>
        </p:nvSpPr>
        <p:spPr bwMode="auto">
          <a:xfrm>
            <a:off x="2209800" y="4822825"/>
            <a:ext cx="1136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rPr>
              <a:t>χ</a:t>
            </a:r>
            <a:r>
              <a:rPr lang="zh-CN" altLang="en-US" sz="2400" b="1">
                <a:solidFill>
                  <a:srgbClr val="000000"/>
                </a:solidFill>
              </a:rPr>
              <a:t>＝</a:t>
            </a:r>
            <a:r>
              <a:rPr lang="en-US" altLang="zh-CN" sz="2400" b="1">
                <a:solidFill>
                  <a:srgbClr val="000000"/>
                </a:solidFill>
              </a:rPr>
              <a:t>16</a:t>
            </a:r>
          </a:p>
        </p:txBody>
      </p:sp>
      <p:sp>
        <p:nvSpPr>
          <p:cNvPr id="50185" name="Text Box 9"/>
          <p:cNvSpPr txBox="1">
            <a:spLocks noChangeArrowheads="1"/>
          </p:cNvSpPr>
          <p:nvPr/>
        </p:nvSpPr>
        <p:spPr bwMode="auto">
          <a:xfrm>
            <a:off x="873125" y="52070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rPr>
              <a:t>答：高是</a:t>
            </a:r>
            <a:r>
              <a:rPr lang="en-US" altLang="zh-CN" sz="2400" b="1">
                <a:solidFill>
                  <a:srgbClr val="000000"/>
                </a:solidFill>
              </a:rPr>
              <a:t>16</a:t>
            </a:r>
            <a:r>
              <a:rPr lang="zh-CN" altLang="en-US" sz="2400" b="1">
                <a:solidFill>
                  <a:srgbClr val="000000"/>
                </a:solidFill>
              </a:rPr>
              <a:t>米。</a:t>
            </a:r>
          </a:p>
        </p:txBody>
      </p:sp>
      <p:sp>
        <p:nvSpPr>
          <p:cNvPr id="50186" name="Text Box 10"/>
          <p:cNvSpPr txBox="1">
            <a:spLocks noChangeArrowheads="1"/>
          </p:cNvSpPr>
          <p:nvPr/>
        </p:nvSpPr>
        <p:spPr bwMode="auto">
          <a:xfrm rot="-502063">
            <a:off x="4298950" y="2779713"/>
            <a:ext cx="44513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200" b="1">
                <a:solidFill>
                  <a:srgbClr val="FF3300"/>
                </a:solidFill>
                <a:latin typeface="经典空趣体简" pitchFamily="49" charset="-122"/>
                <a:ea typeface="经典空趣体简" pitchFamily="49" charset="-122"/>
              </a:rPr>
              <a:t>还有没有其它的方法 ？</a:t>
            </a:r>
          </a:p>
        </p:txBody>
      </p:sp>
      <p:sp>
        <p:nvSpPr>
          <p:cNvPr id="50187" name="Text Box 11"/>
          <p:cNvSpPr txBox="1">
            <a:spLocks noChangeArrowheads="1"/>
          </p:cNvSpPr>
          <p:nvPr/>
        </p:nvSpPr>
        <p:spPr bwMode="auto">
          <a:xfrm>
            <a:off x="6289675" y="3592513"/>
            <a:ext cx="181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rPr>
              <a:t>176×2÷22</a:t>
            </a:r>
          </a:p>
        </p:txBody>
      </p:sp>
      <p:sp>
        <p:nvSpPr>
          <p:cNvPr id="50188" name="Text Box 12"/>
          <p:cNvSpPr txBox="1">
            <a:spLocks noChangeArrowheads="1"/>
          </p:cNvSpPr>
          <p:nvPr/>
        </p:nvSpPr>
        <p:spPr bwMode="auto">
          <a:xfrm>
            <a:off x="5948363" y="4005263"/>
            <a:ext cx="1646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rPr>
              <a:t>＝</a:t>
            </a:r>
            <a:r>
              <a:rPr lang="en-US" altLang="zh-CN" sz="2400" b="1">
                <a:solidFill>
                  <a:srgbClr val="000000"/>
                </a:solidFill>
              </a:rPr>
              <a:t>352÷22</a:t>
            </a:r>
          </a:p>
        </p:txBody>
      </p:sp>
      <p:sp>
        <p:nvSpPr>
          <p:cNvPr id="50189" name="Text Box 13"/>
          <p:cNvSpPr txBox="1">
            <a:spLocks noChangeArrowheads="1"/>
          </p:cNvSpPr>
          <p:nvPr/>
        </p:nvSpPr>
        <p:spPr bwMode="auto">
          <a:xfrm>
            <a:off x="5935663" y="4378325"/>
            <a:ext cx="174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rPr>
              <a:t>＝</a:t>
            </a:r>
            <a:r>
              <a:rPr lang="en-US" altLang="zh-CN" sz="2400" b="1">
                <a:solidFill>
                  <a:srgbClr val="000000"/>
                </a:solidFill>
              </a:rPr>
              <a:t>16</a:t>
            </a:r>
            <a:r>
              <a:rPr lang="zh-CN" altLang="en-US" sz="2400" b="1">
                <a:solidFill>
                  <a:srgbClr val="000000"/>
                </a:solidFill>
              </a:rPr>
              <a:t>（米）</a:t>
            </a:r>
          </a:p>
        </p:txBody>
      </p:sp>
      <p:sp>
        <p:nvSpPr>
          <p:cNvPr id="50190" name="Text Box 14"/>
          <p:cNvSpPr txBox="1">
            <a:spLocks noChangeArrowheads="1"/>
          </p:cNvSpPr>
          <p:nvPr/>
        </p:nvSpPr>
        <p:spPr bwMode="auto">
          <a:xfrm>
            <a:off x="5962650" y="4797425"/>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rPr>
              <a:t>答：高是</a:t>
            </a:r>
            <a:r>
              <a:rPr lang="en-US" altLang="zh-CN" sz="2400" b="1">
                <a:solidFill>
                  <a:srgbClr val="000000"/>
                </a:solidFill>
              </a:rPr>
              <a:t>16</a:t>
            </a:r>
            <a:r>
              <a:rPr lang="zh-CN" altLang="en-US" sz="2400" b="1">
                <a:solidFill>
                  <a:srgbClr val="000000"/>
                </a:solidFill>
              </a:rPr>
              <a:t>米。</a:t>
            </a:r>
          </a:p>
        </p:txBody>
      </p:sp>
      <p:pic>
        <p:nvPicPr>
          <p:cNvPr id="50191" name="Picture 15">
            <a:hlinkClick r:id="" action="ppaction://hlinkshowjump?jump=previousslide"/>
          </p:cNvPr>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50192" name="Picture 16">
            <a:hlinkClick r:id="rId4" action="ppaction://hlinksldjump"/>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50193" name="Picture 17">
            <a:hlinkClick r:id="" action="ppaction://hlinkshowjump?jump=nextslide"/>
          </p:cNvPr>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0179"/>
                                        </p:tgtEl>
                                        <p:attrNameLst>
                                          <p:attrName>style.visibility</p:attrName>
                                        </p:attrNameLst>
                                      </p:cBhvr>
                                      <p:to>
                                        <p:strVal val="visible"/>
                                      </p:to>
                                    </p:set>
                                    <p:anim calcmode="discrete" valueType="clr">
                                      <p:cBhvr override="childStyle">
                                        <p:cTn id="7" dur="1000"/>
                                        <p:tgtEl>
                                          <p:spTgt spid="50179"/>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50179"/>
                                        </p:tgtEl>
                                        <p:attrNameLst>
                                          <p:attrName>fillcolor</p:attrName>
                                        </p:attrNameLst>
                                      </p:cBhvr>
                                      <p:tavLst>
                                        <p:tav tm="0">
                                          <p:val>
                                            <p:clrVal>
                                              <a:schemeClr val="accent2"/>
                                            </p:clrVal>
                                          </p:val>
                                        </p:tav>
                                        <p:tav tm="50000">
                                          <p:val>
                                            <p:clrVal>
                                              <a:schemeClr val="hlink"/>
                                            </p:clrVal>
                                          </p:val>
                                        </p:tav>
                                      </p:tavLst>
                                    </p:anim>
                                    <p:set>
                                      <p:cBhvr>
                                        <p:cTn id="9" dur="1000"/>
                                        <p:tgtEl>
                                          <p:spTgt spid="5017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50180"/>
                                        </p:tgtEl>
                                        <p:attrNameLst>
                                          <p:attrName>style.visibility</p:attrName>
                                        </p:attrNameLst>
                                      </p:cBhvr>
                                      <p:to>
                                        <p:strVal val="visible"/>
                                      </p:to>
                                    </p:set>
                                    <p:anim by="(-#ppt_w*2)" calcmode="lin" valueType="num">
                                      <p:cBhvr rctx="PPT">
                                        <p:cTn id="14" dur="500" autoRev="1" fill="hold">
                                          <p:stCondLst>
                                            <p:cond delay="0"/>
                                          </p:stCondLst>
                                        </p:cTn>
                                        <p:tgtEl>
                                          <p:spTgt spid="50180"/>
                                        </p:tgtEl>
                                        <p:attrNameLst>
                                          <p:attrName>ppt_w</p:attrName>
                                        </p:attrNameLst>
                                      </p:cBhvr>
                                    </p:anim>
                                    <p:anim by="(#ppt_w*0.50)" calcmode="lin" valueType="num">
                                      <p:cBhvr>
                                        <p:cTn id="15" dur="500" decel="50000" autoRev="1" fill="hold">
                                          <p:stCondLst>
                                            <p:cond delay="0"/>
                                          </p:stCondLst>
                                        </p:cTn>
                                        <p:tgtEl>
                                          <p:spTgt spid="50180"/>
                                        </p:tgtEl>
                                        <p:attrNameLst>
                                          <p:attrName>ppt_x</p:attrName>
                                        </p:attrNameLst>
                                      </p:cBhvr>
                                    </p:anim>
                                    <p:anim from="(-#ppt_h/2)" to="(#ppt_y)" calcmode="lin" valueType="num">
                                      <p:cBhvr>
                                        <p:cTn id="16" dur="1000" fill="hold">
                                          <p:stCondLst>
                                            <p:cond delay="0"/>
                                          </p:stCondLst>
                                        </p:cTn>
                                        <p:tgtEl>
                                          <p:spTgt spid="50180"/>
                                        </p:tgtEl>
                                        <p:attrNameLst>
                                          <p:attrName>ppt_y</p:attrName>
                                        </p:attrNameLst>
                                      </p:cBhvr>
                                    </p:anim>
                                    <p:animRot by="21600000">
                                      <p:cBhvr>
                                        <p:cTn id="17" dur="1000" fill="hold">
                                          <p:stCondLst>
                                            <p:cond delay="0"/>
                                          </p:stCondLst>
                                        </p:cTn>
                                        <p:tgtEl>
                                          <p:spTgt spid="50180"/>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56" presetClass="entr" presetSubtype="0" fill="hold" grpId="0" nodeType="clickEffect">
                                  <p:stCondLst>
                                    <p:cond delay="0"/>
                                  </p:stCondLst>
                                  <p:iterate type="lt">
                                    <p:tmPct val="10000"/>
                                  </p:iterate>
                                  <p:childTnLst>
                                    <p:set>
                                      <p:cBhvr>
                                        <p:cTn id="21" dur="1" fill="hold">
                                          <p:stCondLst>
                                            <p:cond delay="0"/>
                                          </p:stCondLst>
                                        </p:cTn>
                                        <p:tgtEl>
                                          <p:spTgt spid="50181"/>
                                        </p:tgtEl>
                                        <p:attrNameLst>
                                          <p:attrName>style.visibility</p:attrName>
                                        </p:attrNameLst>
                                      </p:cBhvr>
                                      <p:to>
                                        <p:strVal val="visible"/>
                                      </p:to>
                                    </p:set>
                                    <p:anim by="(-#ppt_w*2)" calcmode="lin" valueType="num">
                                      <p:cBhvr rctx="PPT">
                                        <p:cTn id="22" dur="500" autoRev="1" fill="hold">
                                          <p:stCondLst>
                                            <p:cond delay="0"/>
                                          </p:stCondLst>
                                        </p:cTn>
                                        <p:tgtEl>
                                          <p:spTgt spid="50181"/>
                                        </p:tgtEl>
                                        <p:attrNameLst>
                                          <p:attrName>ppt_w</p:attrName>
                                        </p:attrNameLst>
                                      </p:cBhvr>
                                    </p:anim>
                                    <p:anim by="(#ppt_w*0.50)" calcmode="lin" valueType="num">
                                      <p:cBhvr>
                                        <p:cTn id="23" dur="500" decel="50000" autoRev="1" fill="hold">
                                          <p:stCondLst>
                                            <p:cond delay="0"/>
                                          </p:stCondLst>
                                        </p:cTn>
                                        <p:tgtEl>
                                          <p:spTgt spid="50181"/>
                                        </p:tgtEl>
                                        <p:attrNameLst>
                                          <p:attrName>ppt_x</p:attrName>
                                        </p:attrNameLst>
                                      </p:cBhvr>
                                    </p:anim>
                                    <p:anim from="(-#ppt_h/2)" to="(#ppt_y)" calcmode="lin" valueType="num">
                                      <p:cBhvr>
                                        <p:cTn id="24" dur="1000" fill="hold">
                                          <p:stCondLst>
                                            <p:cond delay="0"/>
                                          </p:stCondLst>
                                        </p:cTn>
                                        <p:tgtEl>
                                          <p:spTgt spid="50181"/>
                                        </p:tgtEl>
                                        <p:attrNameLst>
                                          <p:attrName>ppt_y</p:attrName>
                                        </p:attrNameLst>
                                      </p:cBhvr>
                                    </p:anim>
                                    <p:animRot by="21600000">
                                      <p:cBhvr>
                                        <p:cTn id="25" dur="1000" fill="hold">
                                          <p:stCondLst>
                                            <p:cond delay="0"/>
                                          </p:stCondLst>
                                        </p:cTn>
                                        <p:tgtEl>
                                          <p:spTgt spid="50181"/>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56" presetClass="entr" presetSubtype="0" fill="hold" grpId="0" nodeType="clickEffect">
                                  <p:stCondLst>
                                    <p:cond delay="0"/>
                                  </p:stCondLst>
                                  <p:iterate type="lt">
                                    <p:tmPct val="10000"/>
                                  </p:iterate>
                                  <p:childTnLst>
                                    <p:set>
                                      <p:cBhvr>
                                        <p:cTn id="29" dur="1" fill="hold">
                                          <p:stCondLst>
                                            <p:cond delay="0"/>
                                          </p:stCondLst>
                                        </p:cTn>
                                        <p:tgtEl>
                                          <p:spTgt spid="50182"/>
                                        </p:tgtEl>
                                        <p:attrNameLst>
                                          <p:attrName>style.visibility</p:attrName>
                                        </p:attrNameLst>
                                      </p:cBhvr>
                                      <p:to>
                                        <p:strVal val="visible"/>
                                      </p:to>
                                    </p:set>
                                    <p:anim by="(-#ppt_w*2)" calcmode="lin" valueType="num">
                                      <p:cBhvr rctx="PPT">
                                        <p:cTn id="30" dur="500" autoRev="1" fill="hold">
                                          <p:stCondLst>
                                            <p:cond delay="0"/>
                                          </p:stCondLst>
                                        </p:cTn>
                                        <p:tgtEl>
                                          <p:spTgt spid="50182"/>
                                        </p:tgtEl>
                                        <p:attrNameLst>
                                          <p:attrName>ppt_w</p:attrName>
                                        </p:attrNameLst>
                                      </p:cBhvr>
                                    </p:anim>
                                    <p:anim by="(#ppt_w*0.50)" calcmode="lin" valueType="num">
                                      <p:cBhvr>
                                        <p:cTn id="31" dur="500" decel="50000" autoRev="1" fill="hold">
                                          <p:stCondLst>
                                            <p:cond delay="0"/>
                                          </p:stCondLst>
                                        </p:cTn>
                                        <p:tgtEl>
                                          <p:spTgt spid="50182"/>
                                        </p:tgtEl>
                                        <p:attrNameLst>
                                          <p:attrName>ppt_x</p:attrName>
                                        </p:attrNameLst>
                                      </p:cBhvr>
                                    </p:anim>
                                    <p:anim from="(-#ppt_h/2)" to="(#ppt_y)" calcmode="lin" valueType="num">
                                      <p:cBhvr>
                                        <p:cTn id="32" dur="1000" fill="hold">
                                          <p:stCondLst>
                                            <p:cond delay="0"/>
                                          </p:stCondLst>
                                        </p:cTn>
                                        <p:tgtEl>
                                          <p:spTgt spid="50182"/>
                                        </p:tgtEl>
                                        <p:attrNameLst>
                                          <p:attrName>ppt_y</p:attrName>
                                        </p:attrNameLst>
                                      </p:cBhvr>
                                    </p:anim>
                                    <p:animRot by="21600000">
                                      <p:cBhvr>
                                        <p:cTn id="33" dur="1000" fill="hold">
                                          <p:stCondLst>
                                            <p:cond delay="0"/>
                                          </p:stCondLst>
                                        </p:cTn>
                                        <p:tgtEl>
                                          <p:spTgt spid="50182"/>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56" presetClass="entr" presetSubtype="0" fill="hold" grpId="0" nodeType="clickEffect">
                                  <p:stCondLst>
                                    <p:cond delay="0"/>
                                  </p:stCondLst>
                                  <p:iterate type="lt">
                                    <p:tmPct val="10000"/>
                                  </p:iterate>
                                  <p:childTnLst>
                                    <p:set>
                                      <p:cBhvr>
                                        <p:cTn id="37" dur="1" fill="hold">
                                          <p:stCondLst>
                                            <p:cond delay="0"/>
                                          </p:stCondLst>
                                        </p:cTn>
                                        <p:tgtEl>
                                          <p:spTgt spid="50183"/>
                                        </p:tgtEl>
                                        <p:attrNameLst>
                                          <p:attrName>style.visibility</p:attrName>
                                        </p:attrNameLst>
                                      </p:cBhvr>
                                      <p:to>
                                        <p:strVal val="visible"/>
                                      </p:to>
                                    </p:set>
                                    <p:anim by="(-#ppt_w*2)" calcmode="lin" valueType="num">
                                      <p:cBhvr rctx="PPT">
                                        <p:cTn id="38" dur="500" autoRev="1" fill="hold">
                                          <p:stCondLst>
                                            <p:cond delay="0"/>
                                          </p:stCondLst>
                                        </p:cTn>
                                        <p:tgtEl>
                                          <p:spTgt spid="50183"/>
                                        </p:tgtEl>
                                        <p:attrNameLst>
                                          <p:attrName>ppt_w</p:attrName>
                                        </p:attrNameLst>
                                      </p:cBhvr>
                                    </p:anim>
                                    <p:anim by="(#ppt_w*0.50)" calcmode="lin" valueType="num">
                                      <p:cBhvr>
                                        <p:cTn id="39" dur="500" decel="50000" autoRev="1" fill="hold">
                                          <p:stCondLst>
                                            <p:cond delay="0"/>
                                          </p:stCondLst>
                                        </p:cTn>
                                        <p:tgtEl>
                                          <p:spTgt spid="50183"/>
                                        </p:tgtEl>
                                        <p:attrNameLst>
                                          <p:attrName>ppt_x</p:attrName>
                                        </p:attrNameLst>
                                      </p:cBhvr>
                                    </p:anim>
                                    <p:anim from="(-#ppt_h/2)" to="(#ppt_y)" calcmode="lin" valueType="num">
                                      <p:cBhvr>
                                        <p:cTn id="40" dur="1000" fill="hold">
                                          <p:stCondLst>
                                            <p:cond delay="0"/>
                                          </p:stCondLst>
                                        </p:cTn>
                                        <p:tgtEl>
                                          <p:spTgt spid="50183"/>
                                        </p:tgtEl>
                                        <p:attrNameLst>
                                          <p:attrName>ppt_y</p:attrName>
                                        </p:attrNameLst>
                                      </p:cBhvr>
                                    </p:anim>
                                    <p:animRot by="21600000">
                                      <p:cBhvr>
                                        <p:cTn id="41" dur="1000" fill="hold">
                                          <p:stCondLst>
                                            <p:cond delay="0"/>
                                          </p:stCondLst>
                                        </p:cTn>
                                        <p:tgtEl>
                                          <p:spTgt spid="50183"/>
                                        </p:tgtEl>
                                        <p:attrNameLst>
                                          <p:attrName>r</p:attrName>
                                        </p:attrNameLst>
                                      </p:cBhvr>
                                    </p:animRot>
                                  </p:childTnLst>
                                </p:cTn>
                              </p:par>
                            </p:childTnLst>
                          </p:cTn>
                        </p:par>
                      </p:childTnLst>
                    </p:cTn>
                  </p:par>
                  <p:par>
                    <p:cTn id="42" fill="hold">
                      <p:stCondLst>
                        <p:cond delay="indefinite"/>
                      </p:stCondLst>
                      <p:childTnLst>
                        <p:par>
                          <p:cTn id="43" fill="hold">
                            <p:stCondLst>
                              <p:cond delay="0"/>
                            </p:stCondLst>
                            <p:childTnLst>
                              <p:par>
                                <p:cTn id="44" presetID="56" presetClass="entr" presetSubtype="0" fill="hold" grpId="0" nodeType="clickEffect">
                                  <p:stCondLst>
                                    <p:cond delay="0"/>
                                  </p:stCondLst>
                                  <p:iterate type="lt">
                                    <p:tmPct val="10000"/>
                                  </p:iterate>
                                  <p:childTnLst>
                                    <p:set>
                                      <p:cBhvr>
                                        <p:cTn id="45" dur="1" fill="hold">
                                          <p:stCondLst>
                                            <p:cond delay="0"/>
                                          </p:stCondLst>
                                        </p:cTn>
                                        <p:tgtEl>
                                          <p:spTgt spid="50184"/>
                                        </p:tgtEl>
                                        <p:attrNameLst>
                                          <p:attrName>style.visibility</p:attrName>
                                        </p:attrNameLst>
                                      </p:cBhvr>
                                      <p:to>
                                        <p:strVal val="visible"/>
                                      </p:to>
                                    </p:set>
                                    <p:anim by="(-#ppt_w*2)" calcmode="lin" valueType="num">
                                      <p:cBhvr rctx="PPT">
                                        <p:cTn id="46" dur="500" autoRev="1" fill="hold">
                                          <p:stCondLst>
                                            <p:cond delay="0"/>
                                          </p:stCondLst>
                                        </p:cTn>
                                        <p:tgtEl>
                                          <p:spTgt spid="50184"/>
                                        </p:tgtEl>
                                        <p:attrNameLst>
                                          <p:attrName>ppt_w</p:attrName>
                                        </p:attrNameLst>
                                      </p:cBhvr>
                                    </p:anim>
                                    <p:anim by="(#ppt_w*0.50)" calcmode="lin" valueType="num">
                                      <p:cBhvr>
                                        <p:cTn id="47" dur="500" decel="50000" autoRev="1" fill="hold">
                                          <p:stCondLst>
                                            <p:cond delay="0"/>
                                          </p:stCondLst>
                                        </p:cTn>
                                        <p:tgtEl>
                                          <p:spTgt spid="50184"/>
                                        </p:tgtEl>
                                        <p:attrNameLst>
                                          <p:attrName>ppt_x</p:attrName>
                                        </p:attrNameLst>
                                      </p:cBhvr>
                                    </p:anim>
                                    <p:anim from="(-#ppt_h/2)" to="(#ppt_y)" calcmode="lin" valueType="num">
                                      <p:cBhvr>
                                        <p:cTn id="48" dur="1000" fill="hold">
                                          <p:stCondLst>
                                            <p:cond delay="0"/>
                                          </p:stCondLst>
                                        </p:cTn>
                                        <p:tgtEl>
                                          <p:spTgt spid="50184"/>
                                        </p:tgtEl>
                                        <p:attrNameLst>
                                          <p:attrName>ppt_y</p:attrName>
                                        </p:attrNameLst>
                                      </p:cBhvr>
                                    </p:anim>
                                    <p:animRot by="21600000">
                                      <p:cBhvr>
                                        <p:cTn id="49" dur="1000" fill="hold">
                                          <p:stCondLst>
                                            <p:cond delay="0"/>
                                          </p:stCondLst>
                                        </p:cTn>
                                        <p:tgtEl>
                                          <p:spTgt spid="50184"/>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56" presetClass="entr" presetSubtype="0" fill="hold" grpId="0" nodeType="clickEffect">
                                  <p:stCondLst>
                                    <p:cond delay="0"/>
                                  </p:stCondLst>
                                  <p:iterate type="lt">
                                    <p:tmPct val="10000"/>
                                  </p:iterate>
                                  <p:childTnLst>
                                    <p:set>
                                      <p:cBhvr>
                                        <p:cTn id="53" dur="1" fill="hold">
                                          <p:stCondLst>
                                            <p:cond delay="0"/>
                                          </p:stCondLst>
                                        </p:cTn>
                                        <p:tgtEl>
                                          <p:spTgt spid="50185"/>
                                        </p:tgtEl>
                                        <p:attrNameLst>
                                          <p:attrName>style.visibility</p:attrName>
                                        </p:attrNameLst>
                                      </p:cBhvr>
                                      <p:to>
                                        <p:strVal val="visible"/>
                                      </p:to>
                                    </p:set>
                                    <p:anim by="(-#ppt_w*2)" calcmode="lin" valueType="num">
                                      <p:cBhvr rctx="PPT">
                                        <p:cTn id="54" dur="500" autoRev="1" fill="hold">
                                          <p:stCondLst>
                                            <p:cond delay="0"/>
                                          </p:stCondLst>
                                        </p:cTn>
                                        <p:tgtEl>
                                          <p:spTgt spid="50185"/>
                                        </p:tgtEl>
                                        <p:attrNameLst>
                                          <p:attrName>ppt_w</p:attrName>
                                        </p:attrNameLst>
                                      </p:cBhvr>
                                    </p:anim>
                                    <p:anim by="(#ppt_w*0.50)" calcmode="lin" valueType="num">
                                      <p:cBhvr>
                                        <p:cTn id="55" dur="500" decel="50000" autoRev="1" fill="hold">
                                          <p:stCondLst>
                                            <p:cond delay="0"/>
                                          </p:stCondLst>
                                        </p:cTn>
                                        <p:tgtEl>
                                          <p:spTgt spid="50185"/>
                                        </p:tgtEl>
                                        <p:attrNameLst>
                                          <p:attrName>ppt_x</p:attrName>
                                        </p:attrNameLst>
                                      </p:cBhvr>
                                    </p:anim>
                                    <p:anim from="(-#ppt_h/2)" to="(#ppt_y)" calcmode="lin" valueType="num">
                                      <p:cBhvr>
                                        <p:cTn id="56" dur="1000" fill="hold">
                                          <p:stCondLst>
                                            <p:cond delay="0"/>
                                          </p:stCondLst>
                                        </p:cTn>
                                        <p:tgtEl>
                                          <p:spTgt spid="50185"/>
                                        </p:tgtEl>
                                        <p:attrNameLst>
                                          <p:attrName>ppt_y</p:attrName>
                                        </p:attrNameLst>
                                      </p:cBhvr>
                                    </p:anim>
                                    <p:animRot by="21600000">
                                      <p:cBhvr>
                                        <p:cTn id="57" dur="1000" fill="hold">
                                          <p:stCondLst>
                                            <p:cond delay="0"/>
                                          </p:stCondLst>
                                        </p:cTn>
                                        <p:tgtEl>
                                          <p:spTgt spid="50185"/>
                                        </p:tgtEl>
                                        <p:attrNameLst>
                                          <p:attrName>r</p:attrName>
                                        </p:attrNameLst>
                                      </p:cBhvr>
                                    </p:animRot>
                                  </p:childTnLst>
                                </p:cTn>
                              </p:par>
                            </p:childTnLst>
                          </p:cTn>
                        </p:par>
                      </p:childTnLst>
                    </p:cTn>
                  </p:par>
                  <p:par>
                    <p:cTn id="58" fill="hold">
                      <p:stCondLst>
                        <p:cond delay="indefinite"/>
                      </p:stCondLst>
                      <p:childTnLst>
                        <p:par>
                          <p:cTn id="59" fill="hold">
                            <p:stCondLst>
                              <p:cond delay="0"/>
                            </p:stCondLst>
                            <p:childTnLst>
                              <p:par>
                                <p:cTn id="60" presetID="56" presetClass="entr" presetSubtype="0" fill="hold" grpId="0" nodeType="clickEffect">
                                  <p:stCondLst>
                                    <p:cond delay="0"/>
                                  </p:stCondLst>
                                  <p:iterate type="lt">
                                    <p:tmPct val="10000"/>
                                  </p:iterate>
                                  <p:childTnLst>
                                    <p:set>
                                      <p:cBhvr>
                                        <p:cTn id="61" dur="1" fill="hold">
                                          <p:stCondLst>
                                            <p:cond delay="0"/>
                                          </p:stCondLst>
                                        </p:cTn>
                                        <p:tgtEl>
                                          <p:spTgt spid="50186"/>
                                        </p:tgtEl>
                                        <p:attrNameLst>
                                          <p:attrName>style.visibility</p:attrName>
                                        </p:attrNameLst>
                                      </p:cBhvr>
                                      <p:to>
                                        <p:strVal val="visible"/>
                                      </p:to>
                                    </p:set>
                                    <p:anim by="(-#ppt_w*2)" calcmode="lin" valueType="num">
                                      <p:cBhvr rctx="PPT">
                                        <p:cTn id="62" dur="500" autoRev="1" fill="hold">
                                          <p:stCondLst>
                                            <p:cond delay="0"/>
                                          </p:stCondLst>
                                        </p:cTn>
                                        <p:tgtEl>
                                          <p:spTgt spid="50186"/>
                                        </p:tgtEl>
                                        <p:attrNameLst>
                                          <p:attrName>ppt_w</p:attrName>
                                        </p:attrNameLst>
                                      </p:cBhvr>
                                    </p:anim>
                                    <p:anim by="(#ppt_w*0.50)" calcmode="lin" valueType="num">
                                      <p:cBhvr>
                                        <p:cTn id="63" dur="500" decel="50000" autoRev="1" fill="hold">
                                          <p:stCondLst>
                                            <p:cond delay="0"/>
                                          </p:stCondLst>
                                        </p:cTn>
                                        <p:tgtEl>
                                          <p:spTgt spid="50186"/>
                                        </p:tgtEl>
                                        <p:attrNameLst>
                                          <p:attrName>ppt_x</p:attrName>
                                        </p:attrNameLst>
                                      </p:cBhvr>
                                    </p:anim>
                                    <p:anim from="(-#ppt_h/2)" to="(#ppt_y)" calcmode="lin" valueType="num">
                                      <p:cBhvr>
                                        <p:cTn id="64" dur="1000" fill="hold">
                                          <p:stCondLst>
                                            <p:cond delay="0"/>
                                          </p:stCondLst>
                                        </p:cTn>
                                        <p:tgtEl>
                                          <p:spTgt spid="50186"/>
                                        </p:tgtEl>
                                        <p:attrNameLst>
                                          <p:attrName>ppt_y</p:attrName>
                                        </p:attrNameLst>
                                      </p:cBhvr>
                                    </p:anim>
                                    <p:animRot by="21600000">
                                      <p:cBhvr>
                                        <p:cTn id="65" dur="1000" fill="hold">
                                          <p:stCondLst>
                                            <p:cond delay="0"/>
                                          </p:stCondLst>
                                        </p:cTn>
                                        <p:tgtEl>
                                          <p:spTgt spid="50186"/>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38" presetClass="entr" presetSubtype="0" accel="50000" fill="hold" grpId="0" nodeType="clickEffect">
                                  <p:stCondLst>
                                    <p:cond delay="0"/>
                                  </p:stCondLst>
                                  <p:iterate type="lt">
                                    <p:tmPct val="50000"/>
                                  </p:iterate>
                                  <p:childTnLst>
                                    <p:set>
                                      <p:cBhvr>
                                        <p:cTn id="69" dur="1" fill="hold">
                                          <p:stCondLst>
                                            <p:cond delay="0"/>
                                          </p:stCondLst>
                                        </p:cTn>
                                        <p:tgtEl>
                                          <p:spTgt spid="50187"/>
                                        </p:tgtEl>
                                        <p:attrNameLst>
                                          <p:attrName>style.visibility</p:attrName>
                                        </p:attrNameLst>
                                      </p:cBhvr>
                                      <p:to>
                                        <p:strVal val="visible"/>
                                      </p:to>
                                    </p:set>
                                    <p:set>
                                      <p:cBhvr>
                                        <p:cTn id="70" dur="455" fill="hold">
                                          <p:stCondLst>
                                            <p:cond delay="0"/>
                                          </p:stCondLst>
                                        </p:cTn>
                                        <p:tgtEl>
                                          <p:spTgt spid="50187"/>
                                        </p:tgtEl>
                                        <p:attrNameLst>
                                          <p:attrName>style.rotation</p:attrName>
                                        </p:attrNameLst>
                                      </p:cBhvr>
                                      <p:to>
                                        <p:strVal val="-45.0"/>
                                      </p:to>
                                    </p:set>
                                    <p:anim calcmode="lin" valueType="num">
                                      <p:cBhvr>
                                        <p:cTn id="71" dur="455" fill="hold">
                                          <p:stCondLst>
                                            <p:cond delay="455"/>
                                          </p:stCondLst>
                                        </p:cTn>
                                        <p:tgtEl>
                                          <p:spTgt spid="50187"/>
                                        </p:tgtEl>
                                        <p:attrNameLst>
                                          <p:attrName>style.rotation</p:attrName>
                                        </p:attrNameLst>
                                      </p:cBhvr>
                                      <p:tavLst>
                                        <p:tav tm="0">
                                          <p:val>
                                            <p:fltVal val="-45"/>
                                          </p:val>
                                        </p:tav>
                                        <p:tav tm="69900">
                                          <p:val>
                                            <p:fltVal val="45"/>
                                          </p:val>
                                        </p:tav>
                                        <p:tav tm="100000">
                                          <p:val>
                                            <p:fltVal val="0"/>
                                          </p:val>
                                        </p:tav>
                                      </p:tavLst>
                                    </p:anim>
                                    <p:anim calcmode="lin" valueType="num">
                                      <p:cBhvr>
                                        <p:cTn id="72" dur="455" fill="hold">
                                          <p:stCondLst>
                                            <p:cond delay="0"/>
                                          </p:stCondLst>
                                        </p:cTn>
                                        <p:tgtEl>
                                          <p:spTgt spid="50187"/>
                                        </p:tgtEl>
                                        <p:attrNameLst>
                                          <p:attrName>ppt_y</p:attrName>
                                        </p:attrNameLst>
                                      </p:cBhvr>
                                      <p:tavLst>
                                        <p:tav tm="0">
                                          <p:val>
                                            <p:strVal val="#ppt_y-1"/>
                                          </p:val>
                                        </p:tav>
                                        <p:tav tm="100000">
                                          <p:val>
                                            <p:strVal val="#ppt_y-(0.354*#ppt_w-0.172*#ppt_h)"/>
                                          </p:val>
                                        </p:tav>
                                      </p:tavLst>
                                    </p:anim>
                                    <p:anim calcmode="lin" valueType="num">
                                      <p:cBhvr>
                                        <p:cTn id="73" dur="156" decel="50000" autoRev="1" fill="hold">
                                          <p:stCondLst>
                                            <p:cond delay="455"/>
                                          </p:stCondLst>
                                        </p:cTn>
                                        <p:tgtEl>
                                          <p:spTgt spid="50187"/>
                                        </p:tgtEl>
                                        <p:attrNameLst>
                                          <p:attrName>ppt_y</p:attrName>
                                        </p:attrNameLst>
                                      </p:cBhvr>
                                      <p:tavLst>
                                        <p:tav tm="0">
                                          <p:val>
                                            <p:strVal val="#ppt_y-(0.354*#ppt_w-0.172*#ppt_h)"/>
                                          </p:val>
                                        </p:tav>
                                        <p:tav tm="100000">
                                          <p:val>
                                            <p:strVal val="#ppt_y-(0.354*#ppt_w-0.172*#ppt_h)-#ppt_h/2"/>
                                          </p:val>
                                        </p:tav>
                                      </p:tavLst>
                                    </p:anim>
                                    <p:anim calcmode="lin" valueType="num">
                                      <p:cBhvr>
                                        <p:cTn id="74" dur="136" fill="hold">
                                          <p:stCondLst>
                                            <p:cond delay="864"/>
                                          </p:stCondLst>
                                        </p:cTn>
                                        <p:tgtEl>
                                          <p:spTgt spid="50187"/>
                                        </p:tgtEl>
                                        <p:attrNameLst>
                                          <p:attrName>ppt_y</p:attrName>
                                        </p:attrNameLst>
                                      </p:cBhvr>
                                      <p:tavLst>
                                        <p:tav tm="0">
                                          <p:val>
                                            <p:strVal val="#ppt_y-(0.354*#ppt_w-0.172*#ppt_h)"/>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56" presetClass="entr" presetSubtype="0" fill="hold" grpId="0" nodeType="clickEffect">
                                  <p:stCondLst>
                                    <p:cond delay="0"/>
                                  </p:stCondLst>
                                  <p:iterate type="lt">
                                    <p:tmPct val="10000"/>
                                  </p:iterate>
                                  <p:childTnLst>
                                    <p:set>
                                      <p:cBhvr>
                                        <p:cTn id="78" dur="1" fill="hold">
                                          <p:stCondLst>
                                            <p:cond delay="0"/>
                                          </p:stCondLst>
                                        </p:cTn>
                                        <p:tgtEl>
                                          <p:spTgt spid="50188"/>
                                        </p:tgtEl>
                                        <p:attrNameLst>
                                          <p:attrName>style.visibility</p:attrName>
                                        </p:attrNameLst>
                                      </p:cBhvr>
                                      <p:to>
                                        <p:strVal val="visible"/>
                                      </p:to>
                                    </p:set>
                                    <p:anim by="(-#ppt_w*2)" calcmode="lin" valueType="num">
                                      <p:cBhvr rctx="PPT">
                                        <p:cTn id="79" dur="500" autoRev="1" fill="hold">
                                          <p:stCondLst>
                                            <p:cond delay="0"/>
                                          </p:stCondLst>
                                        </p:cTn>
                                        <p:tgtEl>
                                          <p:spTgt spid="50188"/>
                                        </p:tgtEl>
                                        <p:attrNameLst>
                                          <p:attrName>ppt_w</p:attrName>
                                        </p:attrNameLst>
                                      </p:cBhvr>
                                    </p:anim>
                                    <p:anim by="(#ppt_w*0.50)" calcmode="lin" valueType="num">
                                      <p:cBhvr>
                                        <p:cTn id="80" dur="500" decel="50000" autoRev="1" fill="hold">
                                          <p:stCondLst>
                                            <p:cond delay="0"/>
                                          </p:stCondLst>
                                        </p:cTn>
                                        <p:tgtEl>
                                          <p:spTgt spid="50188"/>
                                        </p:tgtEl>
                                        <p:attrNameLst>
                                          <p:attrName>ppt_x</p:attrName>
                                        </p:attrNameLst>
                                      </p:cBhvr>
                                    </p:anim>
                                    <p:anim from="(-#ppt_h/2)" to="(#ppt_y)" calcmode="lin" valueType="num">
                                      <p:cBhvr>
                                        <p:cTn id="81" dur="1000" fill="hold">
                                          <p:stCondLst>
                                            <p:cond delay="0"/>
                                          </p:stCondLst>
                                        </p:cTn>
                                        <p:tgtEl>
                                          <p:spTgt spid="50188"/>
                                        </p:tgtEl>
                                        <p:attrNameLst>
                                          <p:attrName>ppt_y</p:attrName>
                                        </p:attrNameLst>
                                      </p:cBhvr>
                                    </p:anim>
                                    <p:animRot by="21600000">
                                      <p:cBhvr>
                                        <p:cTn id="82" dur="1000" fill="hold">
                                          <p:stCondLst>
                                            <p:cond delay="0"/>
                                          </p:stCondLst>
                                        </p:cTn>
                                        <p:tgtEl>
                                          <p:spTgt spid="50188"/>
                                        </p:tgtEl>
                                        <p:attrNameLst>
                                          <p:attrName>r</p:attrName>
                                        </p:attrNameLst>
                                      </p:cBhvr>
                                    </p:animRot>
                                  </p:childTnLst>
                                </p:cTn>
                              </p:par>
                            </p:childTnLst>
                          </p:cTn>
                        </p:par>
                      </p:childTnLst>
                    </p:cTn>
                  </p:par>
                  <p:par>
                    <p:cTn id="83" fill="hold">
                      <p:stCondLst>
                        <p:cond delay="indefinite"/>
                      </p:stCondLst>
                      <p:childTnLst>
                        <p:par>
                          <p:cTn id="84" fill="hold">
                            <p:stCondLst>
                              <p:cond delay="0"/>
                            </p:stCondLst>
                            <p:childTnLst>
                              <p:par>
                                <p:cTn id="85" presetID="56" presetClass="entr" presetSubtype="0" fill="hold" grpId="0" nodeType="clickEffect">
                                  <p:stCondLst>
                                    <p:cond delay="0"/>
                                  </p:stCondLst>
                                  <p:iterate type="lt">
                                    <p:tmPct val="10000"/>
                                  </p:iterate>
                                  <p:childTnLst>
                                    <p:set>
                                      <p:cBhvr>
                                        <p:cTn id="86" dur="1" fill="hold">
                                          <p:stCondLst>
                                            <p:cond delay="0"/>
                                          </p:stCondLst>
                                        </p:cTn>
                                        <p:tgtEl>
                                          <p:spTgt spid="50189"/>
                                        </p:tgtEl>
                                        <p:attrNameLst>
                                          <p:attrName>style.visibility</p:attrName>
                                        </p:attrNameLst>
                                      </p:cBhvr>
                                      <p:to>
                                        <p:strVal val="visible"/>
                                      </p:to>
                                    </p:set>
                                    <p:anim by="(-#ppt_w*2)" calcmode="lin" valueType="num">
                                      <p:cBhvr rctx="PPT">
                                        <p:cTn id="87" dur="500" autoRev="1" fill="hold">
                                          <p:stCondLst>
                                            <p:cond delay="0"/>
                                          </p:stCondLst>
                                        </p:cTn>
                                        <p:tgtEl>
                                          <p:spTgt spid="50189"/>
                                        </p:tgtEl>
                                        <p:attrNameLst>
                                          <p:attrName>ppt_w</p:attrName>
                                        </p:attrNameLst>
                                      </p:cBhvr>
                                    </p:anim>
                                    <p:anim by="(#ppt_w*0.50)" calcmode="lin" valueType="num">
                                      <p:cBhvr>
                                        <p:cTn id="88" dur="500" decel="50000" autoRev="1" fill="hold">
                                          <p:stCondLst>
                                            <p:cond delay="0"/>
                                          </p:stCondLst>
                                        </p:cTn>
                                        <p:tgtEl>
                                          <p:spTgt spid="50189"/>
                                        </p:tgtEl>
                                        <p:attrNameLst>
                                          <p:attrName>ppt_x</p:attrName>
                                        </p:attrNameLst>
                                      </p:cBhvr>
                                    </p:anim>
                                    <p:anim from="(-#ppt_h/2)" to="(#ppt_y)" calcmode="lin" valueType="num">
                                      <p:cBhvr>
                                        <p:cTn id="89" dur="1000" fill="hold">
                                          <p:stCondLst>
                                            <p:cond delay="0"/>
                                          </p:stCondLst>
                                        </p:cTn>
                                        <p:tgtEl>
                                          <p:spTgt spid="50189"/>
                                        </p:tgtEl>
                                        <p:attrNameLst>
                                          <p:attrName>ppt_y</p:attrName>
                                        </p:attrNameLst>
                                      </p:cBhvr>
                                    </p:anim>
                                    <p:animRot by="21600000">
                                      <p:cBhvr>
                                        <p:cTn id="90" dur="1000" fill="hold">
                                          <p:stCondLst>
                                            <p:cond delay="0"/>
                                          </p:stCondLst>
                                        </p:cTn>
                                        <p:tgtEl>
                                          <p:spTgt spid="50189"/>
                                        </p:tgtEl>
                                        <p:attrNameLst>
                                          <p:attrName>r</p:attrName>
                                        </p:attrNameLst>
                                      </p:cBhvr>
                                    </p:animRot>
                                  </p:childTnLst>
                                </p:cTn>
                              </p:par>
                            </p:childTnLst>
                          </p:cTn>
                        </p:par>
                      </p:childTnLst>
                    </p:cTn>
                  </p:par>
                  <p:par>
                    <p:cTn id="91" fill="hold">
                      <p:stCondLst>
                        <p:cond delay="indefinite"/>
                      </p:stCondLst>
                      <p:childTnLst>
                        <p:par>
                          <p:cTn id="92" fill="hold">
                            <p:stCondLst>
                              <p:cond delay="0"/>
                            </p:stCondLst>
                            <p:childTnLst>
                              <p:par>
                                <p:cTn id="93" presetID="56" presetClass="entr" presetSubtype="0" fill="hold" grpId="0" nodeType="clickEffect">
                                  <p:stCondLst>
                                    <p:cond delay="0"/>
                                  </p:stCondLst>
                                  <p:iterate type="lt">
                                    <p:tmPct val="10000"/>
                                  </p:iterate>
                                  <p:childTnLst>
                                    <p:set>
                                      <p:cBhvr>
                                        <p:cTn id="94" dur="1" fill="hold">
                                          <p:stCondLst>
                                            <p:cond delay="0"/>
                                          </p:stCondLst>
                                        </p:cTn>
                                        <p:tgtEl>
                                          <p:spTgt spid="50190"/>
                                        </p:tgtEl>
                                        <p:attrNameLst>
                                          <p:attrName>style.visibility</p:attrName>
                                        </p:attrNameLst>
                                      </p:cBhvr>
                                      <p:to>
                                        <p:strVal val="visible"/>
                                      </p:to>
                                    </p:set>
                                    <p:anim by="(-#ppt_w*2)" calcmode="lin" valueType="num">
                                      <p:cBhvr rctx="PPT">
                                        <p:cTn id="95" dur="500" autoRev="1" fill="hold">
                                          <p:stCondLst>
                                            <p:cond delay="0"/>
                                          </p:stCondLst>
                                        </p:cTn>
                                        <p:tgtEl>
                                          <p:spTgt spid="50190"/>
                                        </p:tgtEl>
                                        <p:attrNameLst>
                                          <p:attrName>ppt_w</p:attrName>
                                        </p:attrNameLst>
                                      </p:cBhvr>
                                    </p:anim>
                                    <p:anim by="(#ppt_w*0.50)" calcmode="lin" valueType="num">
                                      <p:cBhvr>
                                        <p:cTn id="96" dur="500" decel="50000" autoRev="1" fill="hold">
                                          <p:stCondLst>
                                            <p:cond delay="0"/>
                                          </p:stCondLst>
                                        </p:cTn>
                                        <p:tgtEl>
                                          <p:spTgt spid="50190"/>
                                        </p:tgtEl>
                                        <p:attrNameLst>
                                          <p:attrName>ppt_x</p:attrName>
                                        </p:attrNameLst>
                                      </p:cBhvr>
                                    </p:anim>
                                    <p:anim from="(-#ppt_h/2)" to="(#ppt_y)" calcmode="lin" valueType="num">
                                      <p:cBhvr>
                                        <p:cTn id="97" dur="1000" fill="hold">
                                          <p:stCondLst>
                                            <p:cond delay="0"/>
                                          </p:stCondLst>
                                        </p:cTn>
                                        <p:tgtEl>
                                          <p:spTgt spid="50190"/>
                                        </p:tgtEl>
                                        <p:attrNameLst>
                                          <p:attrName>ppt_y</p:attrName>
                                        </p:attrNameLst>
                                      </p:cBhvr>
                                    </p:anim>
                                    <p:animRot by="21600000">
                                      <p:cBhvr>
                                        <p:cTn id="98" dur="1000" fill="hold">
                                          <p:stCondLst>
                                            <p:cond delay="0"/>
                                          </p:stCondLst>
                                        </p:cTn>
                                        <p:tgtEl>
                                          <p:spTgt spid="5019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P spid="50180" grpId="0"/>
      <p:bldP spid="50181" grpId="0"/>
      <p:bldP spid="50182" grpId="0"/>
      <p:bldP spid="50183" grpId="0"/>
      <p:bldP spid="50184" grpId="0"/>
      <p:bldP spid="50185" grpId="0"/>
      <p:bldP spid="50186" grpId="0"/>
      <p:bldP spid="50187" grpId="0"/>
      <p:bldP spid="50188" grpId="0"/>
      <p:bldP spid="50189" grpId="0"/>
      <p:bldP spid="5019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395288" y="404813"/>
            <a:ext cx="8229600" cy="1143000"/>
          </a:xfrm>
        </p:spPr>
        <p:txBody>
          <a:bodyPr/>
          <a:lstStyle/>
          <a:p>
            <a:pPr algn="l"/>
            <a:r>
              <a:rPr lang="zh-CN" altLang="en-US" sz="4000" dirty="0"/>
              <a:t>    </a:t>
            </a:r>
            <a:r>
              <a:rPr lang="en-US" altLang="zh-CN" sz="2800" dirty="0"/>
              <a:t>2</a:t>
            </a:r>
            <a:r>
              <a:rPr lang="zh-CN" altLang="en-US" sz="2800" dirty="0"/>
              <a:t>、</a:t>
            </a:r>
            <a:r>
              <a:rPr lang="zh-CN" altLang="en-US" sz="2800" b="1" dirty="0"/>
              <a:t>一个三角形的面积是</a:t>
            </a:r>
            <a:r>
              <a:rPr lang="en-US" altLang="zh-CN" sz="2800" b="1" dirty="0"/>
              <a:t>96</a:t>
            </a:r>
            <a:r>
              <a:rPr lang="zh-CN" altLang="en-US" sz="2800" b="1" dirty="0"/>
              <a:t>平方分米，这个三角形的底是</a:t>
            </a:r>
            <a:r>
              <a:rPr lang="en-US" altLang="zh-CN" sz="2800" b="1" dirty="0"/>
              <a:t>16</a:t>
            </a:r>
            <a:r>
              <a:rPr lang="zh-CN" altLang="en-US" sz="2800" b="1" dirty="0"/>
              <a:t>分米，这个底对应的高是多少？</a:t>
            </a:r>
          </a:p>
        </p:txBody>
      </p:sp>
      <p:sp>
        <p:nvSpPr>
          <p:cNvPr id="97283" name="Rectangle 3"/>
          <p:cNvSpPr>
            <a:spLocks noGrp="1" noChangeArrowheads="1"/>
          </p:cNvSpPr>
          <p:nvPr>
            <p:ph type="body" idx="1"/>
          </p:nvPr>
        </p:nvSpPr>
        <p:spPr>
          <a:xfrm>
            <a:off x="2411413" y="1412875"/>
            <a:ext cx="5832475" cy="2232025"/>
          </a:xfrm>
        </p:spPr>
        <p:txBody>
          <a:bodyPr/>
          <a:lstStyle/>
          <a:p>
            <a:pPr>
              <a:lnSpc>
                <a:spcPct val="90000"/>
              </a:lnSpc>
              <a:buFontTx/>
              <a:buNone/>
            </a:pPr>
            <a:r>
              <a:rPr lang="zh-CN" altLang="en-US" b="1" dirty="0"/>
              <a:t>           </a:t>
            </a:r>
            <a:r>
              <a:rPr lang="en-US" altLang="zh-CN" sz="2400" b="1" dirty="0">
                <a:solidFill>
                  <a:srgbClr val="FF0000"/>
                </a:solidFill>
                <a:latin typeface="楷体_GB2312" pitchFamily="49" charset="-122"/>
                <a:ea typeface="楷体_GB2312" pitchFamily="49" charset="-122"/>
              </a:rPr>
              <a:t>h=2S÷a                       </a:t>
            </a:r>
          </a:p>
          <a:p>
            <a:pPr>
              <a:lnSpc>
                <a:spcPct val="90000"/>
              </a:lnSpc>
              <a:buFontTx/>
              <a:buNone/>
            </a:pPr>
            <a:r>
              <a:rPr lang="en-US" altLang="zh-CN" sz="2400" b="1" dirty="0">
                <a:solidFill>
                  <a:srgbClr val="FF0000"/>
                </a:solidFill>
                <a:latin typeface="楷体_GB2312" pitchFamily="49" charset="-122"/>
                <a:ea typeface="楷体_GB2312" pitchFamily="49" charset="-122"/>
              </a:rPr>
              <a:t>      =2×96÷16</a:t>
            </a:r>
          </a:p>
          <a:p>
            <a:pPr>
              <a:lnSpc>
                <a:spcPct val="90000"/>
              </a:lnSpc>
              <a:buFontTx/>
              <a:buNone/>
            </a:pPr>
            <a:r>
              <a:rPr lang="en-US" altLang="zh-CN" sz="2400" b="1" dirty="0">
                <a:solidFill>
                  <a:srgbClr val="FF0000"/>
                </a:solidFill>
                <a:latin typeface="楷体_GB2312" pitchFamily="49" charset="-122"/>
                <a:ea typeface="楷体_GB2312" pitchFamily="49" charset="-122"/>
              </a:rPr>
              <a:t>      =192 ÷16</a:t>
            </a:r>
          </a:p>
          <a:p>
            <a:pPr>
              <a:lnSpc>
                <a:spcPct val="90000"/>
              </a:lnSpc>
              <a:buFontTx/>
              <a:buNone/>
            </a:pPr>
            <a:r>
              <a:rPr lang="en-US" altLang="zh-CN" sz="2400" b="1" dirty="0">
                <a:solidFill>
                  <a:srgbClr val="FF0000"/>
                </a:solidFill>
                <a:latin typeface="楷体_GB2312" pitchFamily="49" charset="-122"/>
                <a:ea typeface="楷体_GB2312" pitchFamily="49" charset="-122"/>
              </a:rPr>
              <a:t>      =12</a:t>
            </a:r>
            <a:r>
              <a:rPr lang="zh-CN" altLang="en-US" sz="2400" b="1" dirty="0">
                <a:solidFill>
                  <a:srgbClr val="FF0000"/>
                </a:solidFill>
                <a:latin typeface="楷体_GB2312" pitchFamily="49" charset="-122"/>
                <a:ea typeface="楷体_GB2312" pitchFamily="49" charset="-122"/>
              </a:rPr>
              <a:t>（分米）</a:t>
            </a:r>
          </a:p>
          <a:p>
            <a:pPr>
              <a:lnSpc>
                <a:spcPct val="90000"/>
              </a:lnSpc>
              <a:buFontTx/>
              <a:buNone/>
            </a:pPr>
            <a:r>
              <a:rPr lang="zh-CN" altLang="en-US" sz="2400" b="1" dirty="0">
                <a:solidFill>
                  <a:srgbClr val="FF0000"/>
                </a:solidFill>
                <a:latin typeface="楷体_GB2312" pitchFamily="49" charset="-122"/>
                <a:ea typeface="楷体_GB2312" pitchFamily="49" charset="-122"/>
              </a:rPr>
              <a:t>   答：这个底对应的高是</a:t>
            </a:r>
            <a:r>
              <a:rPr lang="en-US" altLang="zh-CN" sz="2400" b="1" dirty="0">
                <a:solidFill>
                  <a:srgbClr val="FF0000"/>
                </a:solidFill>
                <a:latin typeface="楷体_GB2312" pitchFamily="49" charset="-122"/>
                <a:ea typeface="楷体_GB2312" pitchFamily="49" charset="-122"/>
              </a:rPr>
              <a:t>12</a:t>
            </a:r>
            <a:r>
              <a:rPr lang="zh-CN" altLang="en-US" sz="2400" b="1" dirty="0">
                <a:solidFill>
                  <a:srgbClr val="FF0000"/>
                </a:solidFill>
                <a:latin typeface="楷体_GB2312" pitchFamily="49" charset="-122"/>
                <a:ea typeface="楷体_GB2312" pitchFamily="49" charset="-122"/>
              </a:rPr>
              <a:t>分米。</a:t>
            </a:r>
          </a:p>
        </p:txBody>
      </p:sp>
      <p:sp>
        <p:nvSpPr>
          <p:cNvPr id="97284" name="Rectangle 4"/>
          <p:cNvSpPr>
            <a:spLocks noChangeArrowheads="1"/>
          </p:cNvSpPr>
          <p:nvPr/>
        </p:nvSpPr>
        <p:spPr bwMode="auto">
          <a:xfrm>
            <a:off x="1331913" y="3716338"/>
            <a:ext cx="4500562"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lnSpc>
                <a:spcPct val="120000"/>
              </a:lnSpc>
              <a:spcBef>
                <a:spcPct val="20000"/>
              </a:spcBef>
              <a:spcAft>
                <a:spcPct val="0"/>
              </a:spcAft>
              <a:buFontTx/>
              <a:buChar char="•"/>
            </a:pPr>
            <a:r>
              <a:rPr lang="zh-CN" altLang="en-US" sz="2400" b="1" i="1" dirty="0">
                <a:solidFill>
                  <a:srgbClr val="000000"/>
                </a:solidFill>
                <a:effectLst>
                  <a:outerShdw blurRad="38100" dist="38100" dir="2700000" algn="tl">
                    <a:srgbClr val="C0C0C0"/>
                  </a:outerShdw>
                </a:effectLst>
              </a:rPr>
              <a:t>三角形的面积：</a:t>
            </a:r>
            <a:r>
              <a:rPr lang="en-US" altLang="zh-CN" sz="2400" b="1" i="1" dirty="0">
                <a:solidFill>
                  <a:srgbClr val="FF3300"/>
                </a:solidFill>
                <a:effectLst>
                  <a:outerShdw blurRad="38100" dist="38100" dir="2700000" algn="tl">
                    <a:srgbClr val="C0C0C0"/>
                  </a:outerShdw>
                </a:effectLst>
              </a:rPr>
              <a:t>S</a:t>
            </a:r>
            <a:r>
              <a:rPr lang="zh-CN" altLang="en-US" sz="2400" b="1" i="1" dirty="0">
                <a:solidFill>
                  <a:srgbClr val="FF3300"/>
                </a:solidFill>
                <a:effectLst>
                  <a:outerShdw blurRad="38100" dist="38100" dir="2700000" algn="tl">
                    <a:srgbClr val="C0C0C0"/>
                  </a:outerShdw>
                </a:effectLst>
              </a:rPr>
              <a:t>＝</a:t>
            </a:r>
            <a:r>
              <a:rPr lang="en-US" altLang="zh-CN" sz="2400" b="1" i="1" dirty="0">
                <a:solidFill>
                  <a:srgbClr val="FF3300"/>
                </a:solidFill>
                <a:effectLst>
                  <a:outerShdw blurRad="38100" dist="38100" dir="2700000" algn="tl">
                    <a:srgbClr val="C0C0C0"/>
                  </a:outerShdw>
                </a:effectLst>
              </a:rPr>
              <a:t>ah÷2</a:t>
            </a:r>
          </a:p>
          <a:p>
            <a:pPr marL="342900" indent="-342900" fontAlgn="base">
              <a:lnSpc>
                <a:spcPct val="120000"/>
              </a:lnSpc>
              <a:spcBef>
                <a:spcPct val="20000"/>
              </a:spcBef>
              <a:spcAft>
                <a:spcPct val="0"/>
              </a:spcAft>
              <a:buFontTx/>
              <a:buChar char="•"/>
            </a:pPr>
            <a:r>
              <a:rPr lang="zh-CN" altLang="en-US" sz="2400" b="1" i="1" dirty="0">
                <a:solidFill>
                  <a:srgbClr val="000000"/>
                </a:solidFill>
                <a:effectLst>
                  <a:outerShdw blurRad="38100" dist="38100" dir="2700000" algn="tl">
                    <a:srgbClr val="C0C0C0"/>
                  </a:outerShdw>
                </a:effectLst>
              </a:rPr>
              <a:t>根据三角形的面积计算公式可以推导出：</a:t>
            </a:r>
          </a:p>
          <a:p>
            <a:pPr marL="342900" indent="-342900" fontAlgn="base">
              <a:lnSpc>
                <a:spcPct val="120000"/>
              </a:lnSpc>
              <a:spcBef>
                <a:spcPct val="20000"/>
              </a:spcBef>
              <a:spcAft>
                <a:spcPct val="0"/>
              </a:spcAft>
              <a:buFontTx/>
              <a:buChar char="•"/>
            </a:pPr>
            <a:r>
              <a:rPr lang="zh-CN" altLang="en-US" sz="2400" b="1" i="1" dirty="0">
                <a:solidFill>
                  <a:srgbClr val="000000"/>
                </a:solidFill>
                <a:effectLst>
                  <a:outerShdw blurRad="38100" dist="38100" dir="2700000" algn="tl">
                    <a:srgbClr val="C0C0C0"/>
                  </a:outerShdw>
                </a:effectLst>
              </a:rPr>
              <a:t>三角形的高：</a:t>
            </a:r>
            <a:r>
              <a:rPr lang="en-US" altLang="zh-CN" sz="2400" b="1" i="1" dirty="0">
                <a:solidFill>
                  <a:srgbClr val="FF3300"/>
                </a:solidFill>
                <a:effectLst>
                  <a:outerShdw blurRad="38100" dist="38100" dir="2700000" algn="tl">
                    <a:srgbClr val="C0C0C0"/>
                  </a:outerShdw>
                </a:effectLst>
              </a:rPr>
              <a:t>h</a:t>
            </a:r>
            <a:r>
              <a:rPr lang="zh-CN" altLang="en-US" sz="2400" b="1" i="1" dirty="0">
                <a:solidFill>
                  <a:srgbClr val="FF3300"/>
                </a:solidFill>
                <a:effectLst>
                  <a:outerShdw blurRad="38100" dist="38100" dir="2700000" algn="tl">
                    <a:srgbClr val="C0C0C0"/>
                  </a:outerShdw>
                </a:effectLst>
              </a:rPr>
              <a:t>＝</a:t>
            </a:r>
            <a:r>
              <a:rPr lang="en-US" altLang="zh-CN" sz="2400" b="1" i="1" dirty="0">
                <a:solidFill>
                  <a:srgbClr val="FF3300"/>
                </a:solidFill>
                <a:effectLst>
                  <a:outerShdw blurRad="38100" dist="38100" dir="2700000" algn="tl">
                    <a:srgbClr val="C0C0C0"/>
                  </a:outerShdw>
                </a:effectLst>
              </a:rPr>
              <a:t>2S÷a</a:t>
            </a:r>
          </a:p>
          <a:p>
            <a:pPr marL="342900" indent="-342900" fontAlgn="base">
              <a:lnSpc>
                <a:spcPct val="120000"/>
              </a:lnSpc>
              <a:spcBef>
                <a:spcPct val="20000"/>
              </a:spcBef>
              <a:spcAft>
                <a:spcPct val="0"/>
              </a:spcAft>
              <a:buFontTx/>
              <a:buChar char="•"/>
            </a:pPr>
            <a:r>
              <a:rPr lang="zh-CN" altLang="en-US" sz="2400" b="1" i="1" dirty="0">
                <a:solidFill>
                  <a:srgbClr val="000000"/>
                </a:solidFill>
                <a:effectLst>
                  <a:outerShdw blurRad="38100" dist="38100" dir="2700000" algn="tl">
                    <a:srgbClr val="C0C0C0"/>
                  </a:outerShdw>
                </a:effectLst>
              </a:rPr>
              <a:t>三角形的底：</a:t>
            </a:r>
            <a:r>
              <a:rPr lang="en-US" altLang="zh-CN" sz="2400" b="1" i="1" dirty="0">
                <a:solidFill>
                  <a:srgbClr val="FF3300"/>
                </a:solidFill>
                <a:effectLst>
                  <a:outerShdw blurRad="38100" dist="38100" dir="2700000" algn="tl">
                    <a:srgbClr val="C0C0C0"/>
                  </a:outerShdw>
                </a:effectLst>
              </a:rPr>
              <a:t>a</a:t>
            </a:r>
            <a:r>
              <a:rPr lang="zh-CN" altLang="en-US" sz="2400" b="1" i="1" dirty="0">
                <a:solidFill>
                  <a:srgbClr val="FF3300"/>
                </a:solidFill>
                <a:effectLst>
                  <a:outerShdw blurRad="38100" dist="38100" dir="2700000" algn="tl">
                    <a:srgbClr val="C0C0C0"/>
                  </a:outerShdw>
                </a:effectLst>
              </a:rPr>
              <a:t>＝</a:t>
            </a:r>
            <a:r>
              <a:rPr lang="en-US" altLang="zh-CN" sz="2400" b="1" i="1" dirty="0">
                <a:solidFill>
                  <a:srgbClr val="FF3300"/>
                </a:solidFill>
                <a:effectLst>
                  <a:outerShdw blurRad="38100" dist="38100" dir="2700000" algn="tl">
                    <a:srgbClr val="C0C0C0"/>
                  </a:outerShdw>
                </a:effectLst>
              </a:rPr>
              <a:t>2S÷h</a:t>
            </a:r>
          </a:p>
        </p:txBody>
      </p:sp>
      <p:pic>
        <p:nvPicPr>
          <p:cNvPr id="97285" name="Picture 5">
            <a:hlinkClick r:id="" action="ppaction://hlinkshowjump?jump=previousslide"/>
          </p:cNvPr>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97286" name="Picture 6">
            <a:hlinkClick r:id="rId3" action="ppaction://hlinksldjump"/>
          </p:cNvPr>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97287" name="Picture 7">
            <a:hlinkClick r:id="" action="ppaction://hlinkshowjump?jump=nextslide"/>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fade">
                                      <p:cBhvr>
                                        <p:cTn id="7" dur="800" decel="100000"/>
                                        <p:tgtEl>
                                          <p:spTgt spid="97283">
                                            <p:txEl>
                                              <p:pRg st="0" end="0"/>
                                            </p:txEl>
                                          </p:spTgt>
                                        </p:tgtEl>
                                      </p:cBhvr>
                                    </p:animEffect>
                                    <p:anim calcmode="lin" valueType="num">
                                      <p:cBhvr>
                                        <p:cTn id="8" dur="800" decel="100000" fill="hold"/>
                                        <p:tgtEl>
                                          <p:spTgt spid="9728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9728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9728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728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728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97283">
                                            <p:txEl>
                                              <p:pRg st="1" end="1"/>
                                            </p:txEl>
                                          </p:spTgt>
                                        </p:tgtEl>
                                        <p:attrNameLst>
                                          <p:attrName>style.visibility</p:attrName>
                                        </p:attrNameLst>
                                      </p:cBhvr>
                                      <p:to>
                                        <p:strVal val="visible"/>
                                      </p:to>
                                    </p:set>
                                    <p:animEffect transition="in" filter="fade">
                                      <p:cBhvr>
                                        <p:cTn id="17" dur="800" decel="100000"/>
                                        <p:tgtEl>
                                          <p:spTgt spid="97283">
                                            <p:txEl>
                                              <p:pRg st="1" end="1"/>
                                            </p:txEl>
                                          </p:spTgt>
                                        </p:tgtEl>
                                      </p:cBhvr>
                                    </p:animEffect>
                                    <p:anim calcmode="lin" valueType="num">
                                      <p:cBhvr>
                                        <p:cTn id="18" dur="800" decel="100000" fill="hold"/>
                                        <p:tgtEl>
                                          <p:spTgt spid="9728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9728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9728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9728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9728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97283">
                                            <p:txEl>
                                              <p:pRg st="2" end="2"/>
                                            </p:txEl>
                                          </p:spTgt>
                                        </p:tgtEl>
                                        <p:attrNameLst>
                                          <p:attrName>style.visibility</p:attrName>
                                        </p:attrNameLst>
                                      </p:cBhvr>
                                      <p:to>
                                        <p:strVal val="visible"/>
                                      </p:to>
                                    </p:set>
                                    <p:animEffect transition="in" filter="fade">
                                      <p:cBhvr>
                                        <p:cTn id="27" dur="800" decel="100000"/>
                                        <p:tgtEl>
                                          <p:spTgt spid="97283">
                                            <p:txEl>
                                              <p:pRg st="2" end="2"/>
                                            </p:txEl>
                                          </p:spTgt>
                                        </p:tgtEl>
                                      </p:cBhvr>
                                    </p:animEffect>
                                    <p:anim calcmode="lin" valueType="num">
                                      <p:cBhvr>
                                        <p:cTn id="28" dur="800" decel="100000" fill="hold"/>
                                        <p:tgtEl>
                                          <p:spTgt spid="9728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9728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9728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9728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9728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97283">
                                            <p:txEl>
                                              <p:pRg st="3" end="3"/>
                                            </p:txEl>
                                          </p:spTgt>
                                        </p:tgtEl>
                                        <p:attrNameLst>
                                          <p:attrName>style.visibility</p:attrName>
                                        </p:attrNameLst>
                                      </p:cBhvr>
                                      <p:to>
                                        <p:strVal val="visible"/>
                                      </p:to>
                                    </p:set>
                                    <p:animEffect transition="in" filter="fade">
                                      <p:cBhvr>
                                        <p:cTn id="37" dur="800" decel="100000"/>
                                        <p:tgtEl>
                                          <p:spTgt spid="97283">
                                            <p:txEl>
                                              <p:pRg st="3" end="3"/>
                                            </p:txEl>
                                          </p:spTgt>
                                        </p:tgtEl>
                                      </p:cBhvr>
                                    </p:animEffect>
                                    <p:anim calcmode="lin" valueType="num">
                                      <p:cBhvr>
                                        <p:cTn id="38" dur="800" decel="100000" fill="hold"/>
                                        <p:tgtEl>
                                          <p:spTgt spid="9728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9728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9728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9728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9728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97283">
                                            <p:txEl>
                                              <p:pRg st="4" end="4"/>
                                            </p:txEl>
                                          </p:spTgt>
                                        </p:tgtEl>
                                        <p:attrNameLst>
                                          <p:attrName>style.visibility</p:attrName>
                                        </p:attrNameLst>
                                      </p:cBhvr>
                                      <p:to>
                                        <p:strVal val="visible"/>
                                      </p:to>
                                    </p:set>
                                    <p:animEffect transition="in" filter="fade">
                                      <p:cBhvr>
                                        <p:cTn id="47" dur="800" decel="100000"/>
                                        <p:tgtEl>
                                          <p:spTgt spid="97283">
                                            <p:txEl>
                                              <p:pRg st="4" end="4"/>
                                            </p:txEl>
                                          </p:spTgt>
                                        </p:tgtEl>
                                      </p:cBhvr>
                                    </p:animEffect>
                                    <p:anim calcmode="lin" valueType="num">
                                      <p:cBhvr>
                                        <p:cTn id="48" dur="800" decel="100000" fill="hold"/>
                                        <p:tgtEl>
                                          <p:spTgt spid="97283">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97283">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97283">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97283">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97283">
                                            <p:txEl>
                                              <p:pRg st="4" end="4"/>
                                            </p:txEl>
                                          </p:spTgt>
                                        </p:tgtEl>
                                        <p:attrNameLst>
                                          <p:attrName>ppt_y</p:attrName>
                                        </p:attrNameLst>
                                      </p:cBhvr>
                                      <p:tavLst>
                                        <p:tav tm="0">
                                          <p:val>
                                            <p:strVal val="#ppt_y+0.1"/>
                                          </p:val>
                                        </p:tav>
                                        <p:tav tm="100000">
                                          <p:val>
                                            <p:strVal val="#ppt_y"/>
                                          </p:val>
                                        </p:tav>
                                      </p:tavLst>
                                    </p:anim>
                                  </p:childTnLst>
                                </p:cTn>
                              </p:par>
                            </p:childTnLst>
                          </p:cTn>
                        </p:par>
                        <p:par>
                          <p:cTn id="53" fill="hold">
                            <p:stCondLst>
                              <p:cond delay="1000"/>
                            </p:stCondLst>
                            <p:childTnLst>
                              <p:par>
                                <p:cTn id="54" presetID="40" presetClass="entr" presetSubtype="0" fill="hold" grpId="0" nodeType="afterEffect">
                                  <p:stCondLst>
                                    <p:cond delay="0"/>
                                  </p:stCondLst>
                                  <p:iterate type="lt">
                                    <p:tmPct val="10000"/>
                                  </p:iterate>
                                  <p:childTnLst>
                                    <p:set>
                                      <p:cBhvr>
                                        <p:cTn id="55" dur="1" fill="hold">
                                          <p:stCondLst>
                                            <p:cond delay="0"/>
                                          </p:stCondLst>
                                        </p:cTn>
                                        <p:tgtEl>
                                          <p:spTgt spid="97284">
                                            <p:txEl>
                                              <p:pRg st="0" end="0"/>
                                            </p:txEl>
                                          </p:spTgt>
                                        </p:tgtEl>
                                        <p:attrNameLst>
                                          <p:attrName>style.visibility</p:attrName>
                                        </p:attrNameLst>
                                      </p:cBhvr>
                                      <p:to>
                                        <p:strVal val="visible"/>
                                      </p:to>
                                    </p:set>
                                    <p:animEffect transition="in" filter="fade">
                                      <p:cBhvr>
                                        <p:cTn id="56" dur="1000"/>
                                        <p:tgtEl>
                                          <p:spTgt spid="97284">
                                            <p:txEl>
                                              <p:pRg st="0" end="0"/>
                                            </p:txEl>
                                          </p:spTgt>
                                        </p:tgtEl>
                                      </p:cBhvr>
                                    </p:animEffect>
                                    <p:anim calcmode="lin" valueType="num">
                                      <p:cBhvr>
                                        <p:cTn id="57" dur="1000" fill="hold"/>
                                        <p:tgtEl>
                                          <p:spTgt spid="97284">
                                            <p:txEl>
                                              <p:pRg st="0" end="0"/>
                                            </p:txEl>
                                          </p:spTgt>
                                        </p:tgtEl>
                                        <p:attrNameLst>
                                          <p:attrName>ppt_x</p:attrName>
                                        </p:attrNameLst>
                                      </p:cBhvr>
                                      <p:tavLst>
                                        <p:tav tm="0">
                                          <p:val>
                                            <p:strVal val="#ppt_x-.1"/>
                                          </p:val>
                                        </p:tav>
                                        <p:tav tm="100000">
                                          <p:val>
                                            <p:strVal val="#ppt_x"/>
                                          </p:val>
                                        </p:tav>
                                      </p:tavLst>
                                    </p:anim>
                                    <p:anim calcmode="lin" valueType="num">
                                      <p:cBhvr>
                                        <p:cTn id="58" dur="1000" fill="hold"/>
                                        <p:tgtEl>
                                          <p:spTgt spid="9728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0" presetClass="entr" presetSubtype="0" fill="hold" grpId="0" nodeType="clickEffect">
                                  <p:stCondLst>
                                    <p:cond delay="0"/>
                                  </p:stCondLst>
                                  <p:iterate type="lt">
                                    <p:tmPct val="10000"/>
                                  </p:iterate>
                                  <p:childTnLst>
                                    <p:set>
                                      <p:cBhvr>
                                        <p:cTn id="62" dur="1" fill="hold">
                                          <p:stCondLst>
                                            <p:cond delay="0"/>
                                          </p:stCondLst>
                                        </p:cTn>
                                        <p:tgtEl>
                                          <p:spTgt spid="97284">
                                            <p:txEl>
                                              <p:pRg st="1" end="1"/>
                                            </p:txEl>
                                          </p:spTgt>
                                        </p:tgtEl>
                                        <p:attrNameLst>
                                          <p:attrName>style.visibility</p:attrName>
                                        </p:attrNameLst>
                                      </p:cBhvr>
                                      <p:to>
                                        <p:strVal val="visible"/>
                                      </p:to>
                                    </p:set>
                                    <p:animEffect transition="in" filter="fade">
                                      <p:cBhvr>
                                        <p:cTn id="63" dur="1000"/>
                                        <p:tgtEl>
                                          <p:spTgt spid="97284">
                                            <p:txEl>
                                              <p:pRg st="1" end="1"/>
                                            </p:txEl>
                                          </p:spTgt>
                                        </p:tgtEl>
                                      </p:cBhvr>
                                    </p:animEffect>
                                    <p:anim calcmode="lin" valueType="num">
                                      <p:cBhvr>
                                        <p:cTn id="64" dur="1000" fill="hold"/>
                                        <p:tgtEl>
                                          <p:spTgt spid="97284">
                                            <p:txEl>
                                              <p:pRg st="1" end="1"/>
                                            </p:txEl>
                                          </p:spTgt>
                                        </p:tgtEl>
                                        <p:attrNameLst>
                                          <p:attrName>ppt_x</p:attrName>
                                        </p:attrNameLst>
                                      </p:cBhvr>
                                      <p:tavLst>
                                        <p:tav tm="0">
                                          <p:val>
                                            <p:strVal val="#ppt_x-.1"/>
                                          </p:val>
                                        </p:tav>
                                        <p:tav tm="100000">
                                          <p:val>
                                            <p:strVal val="#ppt_x"/>
                                          </p:val>
                                        </p:tav>
                                      </p:tavLst>
                                    </p:anim>
                                    <p:anim calcmode="lin" valueType="num">
                                      <p:cBhvr>
                                        <p:cTn id="65" dur="1000" fill="hold"/>
                                        <p:tgtEl>
                                          <p:spTgt spid="9728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0" presetClass="entr" presetSubtype="0" fill="hold" grpId="0" nodeType="clickEffect">
                                  <p:stCondLst>
                                    <p:cond delay="0"/>
                                  </p:stCondLst>
                                  <p:iterate type="lt">
                                    <p:tmPct val="10000"/>
                                  </p:iterate>
                                  <p:childTnLst>
                                    <p:set>
                                      <p:cBhvr>
                                        <p:cTn id="69" dur="1" fill="hold">
                                          <p:stCondLst>
                                            <p:cond delay="0"/>
                                          </p:stCondLst>
                                        </p:cTn>
                                        <p:tgtEl>
                                          <p:spTgt spid="97284">
                                            <p:txEl>
                                              <p:pRg st="2" end="2"/>
                                            </p:txEl>
                                          </p:spTgt>
                                        </p:tgtEl>
                                        <p:attrNameLst>
                                          <p:attrName>style.visibility</p:attrName>
                                        </p:attrNameLst>
                                      </p:cBhvr>
                                      <p:to>
                                        <p:strVal val="visible"/>
                                      </p:to>
                                    </p:set>
                                    <p:animEffect transition="in" filter="fade">
                                      <p:cBhvr>
                                        <p:cTn id="70" dur="1000"/>
                                        <p:tgtEl>
                                          <p:spTgt spid="97284">
                                            <p:txEl>
                                              <p:pRg st="2" end="2"/>
                                            </p:txEl>
                                          </p:spTgt>
                                        </p:tgtEl>
                                      </p:cBhvr>
                                    </p:animEffect>
                                    <p:anim calcmode="lin" valueType="num">
                                      <p:cBhvr>
                                        <p:cTn id="71" dur="1000" fill="hold"/>
                                        <p:tgtEl>
                                          <p:spTgt spid="97284">
                                            <p:txEl>
                                              <p:pRg st="2" end="2"/>
                                            </p:txEl>
                                          </p:spTgt>
                                        </p:tgtEl>
                                        <p:attrNameLst>
                                          <p:attrName>ppt_x</p:attrName>
                                        </p:attrNameLst>
                                      </p:cBhvr>
                                      <p:tavLst>
                                        <p:tav tm="0">
                                          <p:val>
                                            <p:strVal val="#ppt_x-.1"/>
                                          </p:val>
                                        </p:tav>
                                        <p:tav tm="100000">
                                          <p:val>
                                            <p:strVal val="#ppt_x"/>
                                          </p:val>
                                        </p:tav>
                                      </p:tavLst>
                                    </p:anim>
                                    <p:anim calcmode="lin" valueType="num">
                                      <p:cBhvr>
                                        <p:cTn id="72" dur="1000" fill="hold"/>
                                        <p:tgtEl>
                                          <p:spTgt spid="9728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0" presetClass="entr" presetSubtype="0" fill="hold" grpId="0" nodeType="clickEffect">
                                  <p:stCondLst>
                                    <p:cond delay="0"/>
                                  </p:stCondLst>
                                  <p:iterate type="lt">
                                    <p:tmPct val="10000"/>
                                  </p:iterate>
                                  <p:childTnLst>
                                    <p:set>
                                      <p:cBhvr>
                                        <p:cTn id="76" dur="1" fill="hold">
                                          <p:stCondLst>
                                            <p:cond delay="0"/>
                                          </p:stCondLst>
                                        </p:cTn>
                                        <p:tgtEl>
                                          <p:spTgt spid="97284">
                                            <p:txEl>
                                              <p:pRg st="3" end="3"/>
                                            </p:txEl>
                                          </p:spTgt>
                                        </p:tgtEl>
                                        <p:attrNameLst>
                                          <p:attrName>style.visibility</p:attrName>
                                        </p:attrNameLst>
                                      </p:cBhvr>
                                      <p:to>
                                        <p:strVal val="visible"/>
                                      </p:to>
                                    </p:set>
                                    <p:animEffect transition="in" filter="fade">
                                      <p:cBhvr>
                                        <p:cTn id="77" dur="1000"/>
                                        <p:tgtEl>
                                          <p:spTgt spid="97284">
                                            <p:txEl>
                                              <p:pRg st="3" end="3"/>
                                            </p:txEl>
                                          </p:spTgt>
                                        </p:tgtEl>
                                      </p:cBhvr>
                                    </p:animEffect>
                                    <p:anim calcmode="lin" valueType="num">
                                      <p:cBhvr>
                                        <p:cTn id="78" dur="1000" fill="hold"/>
                                        <p:tgtEl>
                                          <p:spTgt spid="97284">
                                            <p:txEl>
                                              <p:pRg st="3" end="3"/>
                                            </p:txEl>
                                          </p:spTgt>
                                        </p:tgtEl>
                                        <p:attrNameLst>
                                          <p:attrName>ppt_x</p:attrName>
                                        </p:attrNameLst>
                                      </p:cBhvr>
                                      <p:tavLst>
                                        <p:tav tm="0">
                                          <p:val>
                                            <p:strVal val="#ppt_x-.1"/>
                                          </p:val>
                                        </p:tav>
                                        <p:tav tm="100000">
                                          <p:val>
                                            <p:strVal val="#ppt_x"/>
                                          </p:val>
                                        </p:tav>
                                      </p:tavLst>
                                    </p:anim>
                                    <p:anim calcmode="lin" valueType="num">
                                      <p:cBhvr>
                                        <p:cTn id="79" dur="1000" fill="hold"/>
                                        <p:tgtEl>
                                          <p:spTgt spid="9728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P spid="9728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6" name="WordArt 8"/>
          <p:cNvSpPr>
            <a:spLocks noChangeArrowheads="1" noChangeShapeType="1"/>
          </p:cNvSpPr>
          <p:nvPr/>
        </p:nvSpPr>
        <p:spPr bwMode="auto">
          <a:xfrm>
            <a:off x="395288" y="260350"/>
            <a:ext cx="1447800" cy="685800"/>
          </a:xfrm>
          <a:prstGeom prst="rect">
            <a:avLst/>
          </a:prstGeom>
          <a:extLst>
            <a:ext uri="{91240B29-F687-4F45-9708-019B960494DF}">
              <a14:hiddenLine xmlns:a14="http://schemas.microsoft.com/office/drawing/2010/main" w="12700">
                <a:solidFill>
                  <a:srgbClr val="EAEAEA"/>
                </a:solidFill>
                <a:round/>
              </a14:hiddenLine>
            </a:ext>
          </a:extLst>
        </p:spPr>
        <p:txBody>
          <a:bodyPr wrap="none" fromWordArt="1">
            <a:prstTxWarp prst="textPlain">
              <a:avLst>
                <a:gd name="adj" fmla="val 50000"/>
              </a:avLst>
            </a:prstTxWarp>
          </a:bodyPr>
          <a:lstStyle/>
          <a:p>
            <a:pPr algn="ctr" fontAlgn="base">
              <a:spcBef>
                <a:spcPct val="20000"/>
              </a:spcBef>
              <a:spcAft>
                <a:spcPct val="0"/>
              </a:spcAft>
            </a:pPr>
            <a:r>
              <a:rPr lang="zh-CN" altLang="en-US" sz="5400" b="1" kern="10">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华文新魏" panose="02010800040101010101" charset="-122"/>
                <a:ea typeface="华文新魏" panose="02010800040101010101" charset="-122"/>
              </a:rPr>
              <a:t>练习</a:t>
            </a:r>
          </a:p>
        </p:txBody>
      </p:sp>
      <p:sp>
        <p:nvSpPr>
          <p:cNvPr id="37898" name="Text Box 10"/>
          <p:cNvSpPr txBox="1">
            <a:spLocks noChangeArrowheads="1"/>
          </p:cNvSpPr>
          <p:nvPr/>
        </p:nvSpPr>
        <p:spPr bwMode="auto">
          <a:xfrm>
            <a:off x="611188" y="981075"/>
            <a:ext cx="7632700" cy="1800225"/>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FF9933"/>
                    </a:gs>
                  </a:gsLst>
                  <a:path path="rect">
                    <a:fillToRect l="50000" t="50000" r="50000" b="50000"/>
                  </a:path>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txBody>
          <a:bodyPr>
            <a:spAutoFit/>
          </a:bodyPr>
          <a:lstStyle/>
          <a:p>
            <a:pPr fontAlgn="base">
              <a:spcBef>
                <a:spcPct val="50000"/>
              </a:spcBef>
              <a:spcAft>
                <a:spcPct val="0"/>
              </a:spcAft>
            </a:pPr>
            <a:r>
              <a:rPr lang="zh-CN" altLang="en-US" sz="2800">
                <a:solidFill>
                  <a:srgbClr val="FFFFFF"/>
                </a:solidFill>
                <a:latin typeface="Times New Roman" panose="02020603050405020304" pitchFamily="18" charset="0"/>
              </a:rPr>
              <a:t>        </a:t>
            </a:r>
            <a:r>
              <a:rPr lang="zh-CN" altLang="en-US" sz="2800">
                <a:solidFill>
                  <a:srgbClr val="000000"/>
                </a:solidFill>
                <a:latin typeface="隶书" panose="02010509060101010101" pitchFamily="49" charset="-122"/>
                <a:ea typeface="隶书" panose="02010509060101010101" pitchFamily="49" charset="-122"/>
              </a:rPr>
              <a:t>1.</a:t>
            </a:r>
            <a:r>
              <a:rPr lang="zh-CN" altLang="en-US" sz="2800" b="1">
                <a:solidFill>
                  <a:srgbClr val="000000"/>
                </a:solidFill>
                <a:latin typeface="Times New Roman" panose="02020603050405020304" pitchFamily="18" charset="0"/>
              </a:rPr>
              <a:t>一块三角形的玻璃量得它的底是12.5分米，高是7.8分米。这块玻璃的面积是多少？如果每平方分米玻璃的价钱是0.9元，买这块玻璃需要多少钱？</a:t>
            </a:r>
          </a:p>
        </p:txBody>
      </p:sp>
      <p:sp>
        <p:nvSpPr>
          <p:cNvPr id="37899" name="AutoShape 11"/>
          <p:cNvSpPr>
            <a:spLocks noChangeArrowheads="1"/>
          </p:cNvSpPr>
          <p:nvPr/>
        </p:nvSpPr>
        <p:spPr bwMode="auto">
          <a:xfrm rot="5400000" flipH="1" flipV="1">
            <a:off x="6062663" y="1866900"/>
            <a:ext cx="1828800" cy="2362200"/>
          </a:xfrm>
          <a:prstGeom prst="rtTriangle">
            <a:avLst/>
          </a:prstGeom>
          <a:solidFill>
            <a:schemeClr val="bg1"/>
          </a:solidFill>
          <a:ln w="38100">
            <a:solidFill>
              <a:srgbClr val="0000FF"/>
            </a:solidFill>
            <a:miter lim="800000"/>
          </a:ln>
          <a:effectLst/>
          <a:extLst>
            <a:ext uri="{AF507438-7753-43E0-B8FC-AC1667EBCBE1}">
              <a14:hiddenEffects xmlns:a14="http://schemas.microsoft.com/office/drawing/2010/main">
                <a:effectLst>
                  <a:outerShdw dist="35921" dir="2700000" algn="ctr" rotWithShape="0">
                    <a:srgbClr val="C0C0C0"/>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37900" name="Text Box 12"/>
          <p:cNvSpPr txBox="1">
            <a:spLocks noChangeArrowheads="1"/>
          </p:cNvSpPr>
          <p:nvPr/>
        </p:nvSpPr>
        <p:spPr bwMode="auto">
          <a:xfrm>
            <a:off x="1258888" y="2997200"/>
            <a:ext cx="5105400" cy="519113"/>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FF9933"/>
                    </a:gs>
                  </a:gsLst>
                  <a:path path="rect">
                    <a:fillToRect l="50000" t="50000" r="50000" b="50000"/>
                  </a:path>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txBody>
          <a:bodyPr>
            <a:spAutoFit/>
          </a:bodyPr>
          <a:lstStyle/>
          <a:p>
            <a:pPr algn="ctr" fontAlgn="base">
              <a:spcBef>
                <a:spcPct val="50000"/>
              </a:spcBef>
              <a:spcAft>
                <a:spcPct val="0"/>
              </a:spcAft>
            </a:pPr>
            <a:r>
              <a:rPr lang="zh-CN" altLang="en-US" sz="2800" b="1">
                <a:solidFill>
                  <a:srgbClr val="FF0000"/>
                </a:solidFill>
                <a:latin typeface="Times New Roman" panose="02020603050405020304" pitchFamily="18" charset="0"/>
              </a:rPr>
              <a:t>12.5</a:t>
            </a:r>
            <a:r>
              <a:rPr lang="zh-CN" altLang="en-US" sz="2800" b="1">
                <a:solidFill>
                  <a:srgbClr val="FF0000"/>
                </a:solidFill>
                <a:latin typeface="Times New Roman" panose="02020603050405020304" pitchFamily="18" charset="0"/>
                <a:sym typeface="Symbol" panose="05050102010706020507" pitchFamily="18" charset="2"/>
              </a:rPr>
              <a:t>7.82=48.75（平方分米）</a:t>
            </a:r>
            <a:endParaRPr lang="zh-CN" altLang="en-US" sz="2800" b="1">
              <a:solidFill>
                <a:srgbClr val="FF0000"/>
              </a:solidFill>
              <a:latin typeface="Times New Roman" panose="02020603050405020304" pitchFamily="18" charset="0"/>
            </a:endParaRPr>
          </a:p>
        </p:txBody>
      </p:sp>
      <p:sp>
        <p:nvSpPr>
          <p:cNvPr id="37901" name="Text Box 13"/>
          <p:cNvSpPr txBox="1">
            <a:spLocks noChangeArrowheads="1"/>
          </p:cNvSpPr>
          <p:nvPr/>
        </p:nvSpPr>
        <p:spPr bwMode="auto">
          <a:xfrm>
            <a:off x="1331913" y="3644900"/>
            <a:ext cx="3886200" cy="519113"/>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FF9933"/>
                    </a:gs>
                  </a:gsLst>
                  <a:path path="rect">
                    <a:fillToRect l="50000" t="50000" r="50000" b="50000"/>
                  </a:path>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txBody>
          <a:bodyPr>
            <a:spAutoFit/>
          </a:bodyPr>
          <a:lstStyle/>
          <a:p>
            <a:pPr fontAlgn="base">
              <a:spcBef>
                <a:spcPct val="50000"/>
              </a:spcBef>
              <a:spcAft>
                <a:spcPct val="0"/>
              </a:spcAft>
            </a:pPr>
            <a:r>
              <a:rPr lang="zh-CN" altLang="en-US" sz="2800" b="1">
                <a:solidFill>
                  <a:srgbClr val="FF0000"/>
                </a:solidFill>
                <a:latin typeface="Times New Roman" panose="02020603050405020304" pitchFamily="18" charset="0"/>
              </a:rPr>
              <a:t>48.75</a:t>
            </a:r>
            <a:r>
              <a:rPr lang="zh-CN" altLang="en-US" sz="2800" b="1">
                <a:solidFill>
                  <a:srgbClr val="FF0000"/>
                </a:solidFill>
                <a:latin typeface="Times New Roman" panose="02020603050405020304" pitchFamily="18" charset="0"/>
                <a:sym typeface="Symbol" panose="05050102010706020507" pitchFamily="18" charset="2"/>
              </a:rPr>
              <a:t>0.943.9（元）</a:t>
            </a:r>
          </a:p>
        </p:txBody>
      </p:sp>
      <p:sp>
        <p:nvSpPr>
          <p:cNvPr id="37902" name="Text Box 14"/>
          <p:cNvSpPr txBox="1">
            <a:spLocks noChangeArrowheads="1"/>
          </p:cNvSpPr>
          <p:nvPr/>
        </p:nvSpPr>
        <p:spPr bwMode="auto">
          <a:xfrm>
            <a:off x="6227763" y="4005263"/>
            <a:ext cx="1809750" cy="396875"/>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FF9933"/>
                    </a:gs>
                  </a:gsLst>
                  <a:path path="rect">
                    <a:fillToRect l="50000" t="50000" r="50000" b="50000"/>
                  </a:path>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txBody>
          <a:bodyPr>
            <a:spAutoFit/>
          </a:bodyPr>
          <a:lstStyle/>
          <a:p>
            <a:pPr algn="ctr" fontAlgn="base">
              <a:spcBef>
                <a:spcPct val="50000"/>
              </a:spcBef>
              <a:spcAft>
                <a:spcPct val="0"/>
              </a:spcAft>
            </a:pPr>
            <a:r>
              <a:rPr lang="zh-CN" altLang="en-US" sz="2000" b="1">
                <a:solidFill>
                  <a:srgbClr val="FF1DBE"/>
                </a:solidFill>
                <a:latin typeface="Times New Roman" panose="02020603050405020304" pitchFamily="18" charset="0"/>
              </a:rPr>
              <a:t>12.5分米</a:t>
            </a:r>
          </a:p>
        </p:txBody>
      </p:sp>
      <p:sp>
        <p:nvSpPr>
          <p:cNvPr id="37903" name="Text Box 15"/>
          <p:cNvSpPr txBox="1">
            <a:spLocks noChangeArrowheads="1"/>
          </p:cNvSpPr>
          <p:nvPr/>
        </p:nvSpPr>
        <p:spPr bwMode="auto">
          <a:xfrm>
            <a:off x="7667625" y="2492375"/>
            <a:ext cx="488950" cy="1520825"/>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FF9933"/>
                    </a:gs>
                  </a:gsLst>
                  <a:path path="rect">
                    <a:fillToRect l="50000" t="50000" r="50000" b="50000"/>
                  </a:path>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txBody>
          <a:bodyPr vert="eaVert">
            <a:spAutoFit/>
          </a:bodyPr>
          <a:lstStyle/>
          <a:p>
            <a:pPr algn="ctr" fontAlgn="base">
              <a:spcBef>
                <a:spcPct val="50000"/>
              </a:spcBef>
              <a:spcAft>
                <a:spcPct val="0"/>
              </a:spcAft>
            </a:pPr>
            <a:r>
              <a:rPr lang="zh-CN" altLang="en-US" sz="2000" b="1">
                <a:solidFill>
                  <a:srgbClr val="FF1DBE"/>
                </a:solidFill>
                <a:latin typeface="Times New Roman" panose="02020603050405020304" pitchFamily="18" charset="0"/>
              </a:rPr>
              <a:t>7.8分米</a:t>
            </a:r>
          </a:p>
        </p:txBody>
      </p:sp>
      <p:sp>
        <p:nvSpPr>
          <p:cNvPr id="37904" name="Text Box 16"/>
          <p:cNvSpPr txBox="1">
            <a:spLocks noChangeArrowheads="1"/>
          </p:cNvSpPr>
          <p:nvPr/>
        </p:nvSpPr>
        <p:spPr bwMode="auto">
          <a:xfrm>
            <a:off x="827088" y="4437063"/>
            <a:ext cx="6324600" cy="946150"/>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FF9933"/>
                    </a:gs>
                  </a:gsLst>
                  <a:path path="rect">
                    <a:fillToRect l="50000" t="50000" r="50000" b="50000"/>
                  </a:path>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txBody>
          <a:bodyPr>
            <a:spAutoFit/>
          </a:bodyPr>
          <a:lstStyle/>
          <a:p>
            <a:pPr fontAlgn="base">
              <a:spcBef>
                <a:spcPct val="50000"/>
              </a:spcBef>
              <a:spcAft>
                <a:spcPct val="0"/>
              </a:spcAft>
            </a:pPr>
            <a:r>
              <a:rPr lang="zh-CN" altLang="en-US" sz="2800" b="1">
                <a:solidFill>
                  <a:srgbClr val="FF0000"/>
                </a:solidFill>
                <a:latin typeface="Times New Roman" panose="02020603050405020304" pitchFamily="18" charset="0"/>
              </a:rPr>
              <a:t>答：玻璃的面积是48.75平方分米，买这块玻璃需要43.9元。</a:t>
            </a:r>
          </a:p>
        </p:txBody>
      </p:sp>
      <p:pic>
        <p:nvPicPr>
          <p:cNvPr id="37905" name="Picture 17">
            <a:hlinkClick r:id="" action="ppaction://hlinkshowjump?jump=previousslide"/>
          </p:cNvPr>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37906" name="Picture 18">
            <a:hlinkClick r:id="rId3" action="ppaction://hlinksldjump"/>
          </p:cNvPr>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37907" name="Picture 19">
            <a:hlinkClick r:id="" action="ppaction://hlinkshowjump?jump=nextslide"/>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1196975"/>
            <a:ext cx="8229600" cy="4929188"/>
          </a:xfrm>
        </p:spPr>
        <p:txBody>
          <a:bodyPr/>
          <a:lstStyle/>
          <a:p>
            <a:pPr>
              <a:lnSpc>
                <a:spcPct val="90000"/>
              </a:lnSpc>
            </a:pPr>
            <a:r>
              <a:rPr lang="zh-CN" altLang="en-US" sz="2000" dirty="0"/>
              <a:t>     </a:t>
            </a:r>
            <a:r>
              <a:rPr lang="en-US" altLang="zh-CN" sz="2400" b="1" dirty="0"/>
              <a:t>2.</a:t>
            </a:r>
            <a:r>
              <a:rPr lang="zh-CN" altLang="en-US" sz="2400" b="1" dirty="0"/>
              <a:t>一块三角形菜地，底是</a:t>
            </a:r>
            <a:r>
              <a:rPr lang="en-US" altLang="zh-CN" sz="2400" b="1" dirty="0"/>
              <a:t>35m</a:t>
            </a:r>
            <a:r>
              <a:rPr lang="zh-CN" altLang="en-US" sz="2400" b="1" dirty="0"/>
              <a:t>，高是</a:t>
            </a:r>
            <a:r>
              <a:rPr lang="en-US" altLang="zh-CN" sz="2400" b="1" dirty="0"/>
              <a:t>16m</a:t>
            </a:r>
            <a:r>
              <a:rPr lang="zh-CN" altLang="en-US" sz="2400" b="1" dirty="0"/>
              <a:t>，这块菜地的面积是多少</a:t>
            </a:r>
            <a:r>
              <a:rPr lang="en-US" altLang="zh-CN" sz="2400" b="1" dirty="0"/>
              <a:t>m</a:t>
            </a:r>
            <a:r>
              <a:rPr lang="en-US" altLang="zh-CN" sz="2400" b="1" baseline="30000" dirty="0"/>
              <a:t>2</a:t>
            </a:r>
            <a:r>
              <a:rPr lang="zh-CN" altLang="en-US" sz="2400" b="1" dirty="0"/>
              <a:t>？如果每平方米种菜</a:t>
            </a:r>
            <a:r>
              <a:rPr lang="en-US" altLang="zh-CN" sz="2400" b="1" dirty="0"/>
              <a:t>5</a:t>
            </a:r>
            <a:r>
              <a:rPr lang="zh-CN" altLang="en-US" sz="2400" b="1" dirty="0"/>
              <a:t>千克，那么这块菜地一共能种多少千克的菜？</a:t>
            </a:r>
          </a:p>
          <a:p>
            <a:pPr>
              <a:lnSpc>
                <a:spcPct val="90000"/>
              </a:lnSpc>
            </a:pPr>
            <a:r>
              <a:rPr lang="zh-CN" altLang="en-US" sz="2400" b="1" dirty="0"/>
              <a:t>    </a:t>
            </a:r>
            <a:r>
              <a:rPr lang="zh-CN" altLang="en-US" sz="2400" b="1" dirty="0">
                <a:solidFill>
                  <a:srgbClr val="FF1DBE"/>
                </a:solidFill>
              </a:rPr>
              <a:t>解：因为这块菜地是一个三角形，由三角形的面积公式可知，这块菜地的面积为</a:t>
            </a:r>
          </a:p>
          <a:p>
            <a:pPr>
              <a:lnSpc>
                <a:spcPct val="90000"/>
              </a:lnSpc>
            </a:pPr>
            <a:r>
              <a:rPr lang="zh-CN" altLang="en-US" sz="2400" b="1" dirty="0">
                <a:solidFill>
                  <a:srgbClr val="FF1DBE"/>
                </a:solidFill>
              </a:rPr>
              <a:t>           </a:t>
            </a:r>
            <a:r>
              <a:rPr lang="en-US" altLang="zh-CN" sz="2400" b="1" dirty="0">
                <a:solidFill>
                  <a:srgbClr val="FF1DBE"/>
                </a:solidFill>
              </a:rPr>
              <a:t>S=ah÷2</a:t>
            </a:r>
          </a:p>
          <a:p>
            <a:pPr>
              <a:lnSpc>
                <a:spcPct val="90000"/>
              </a:lnSpc>
            </a:pPr>
            <a:r>
              <a:rPr lang="en-US" altLang="zh-CN" sz="2400" b="1" dirty="0">
                <a:solidFill>
                  <a:srgbClr val="FF1DBE"/>
                </a:solidFill>
              </a:rPr>
              <a:t>             =35×16÷2</a:t>
            </a:r>
          </a:p>
          <a:p>
            <a:pPr>
              <a:lnSpc>
                <a:spcPct val="90000"/>
              </a:lnSpc>
            </a:pPr>
            <a:r>
              <a:rPr lang="en-US" altLang="zh-CN" sz="2400" b="1" dirty="0">
                <a:solidFill>
                  <a:srgbClr val="FF1DBE"/>
                </a:solidFill>
              </a:rPr>
              <a:t>             =280</a:t>
            </a:r>
            <a:r>
              <a:rPr lang="zh-CN" altLang="en-US" sz="2400" b="1" dirty="0">
                <a:solidFill>
                  <a:srgbClr val="FF1DBE"/>
                </a:solidFill>
              </a:rPr>
              <a:t>（</a:t>
            </a:r>
            <a:r>
              <a:rPr lang="en-US" altLang="zh-CN" sz="2400" b="1" dirty="0">
                <a:solidFill>
                  <a:srgbClr val="FF1DBE"/>
                </a:solidFill>
              </a:rPr>
              <a:t>m</a:t>
            </a:r>
            <a:r>
              <a:rPr lang="en-US" altLang="zh-CN" sz="2400" b="1" baseline="30000" dirty="0">
                <a:solidFill>
                  <a:srgbClr val="FF1DBE"/>
                </a:solidFill>
              </a:rPr>
              <a:t>2</a:t>
            </a:r>
            <a:r>
              <a:rPr lang="zh-CN" altLang="en-US" sz="2400" b="1" dirty="0">
                <a:solidFill>
                  <a:srgbClr val="FF1DBE"/>
                </a:solidFill>
              </a:rPr>
              <a:t>）</a:t>
            </a:r>
          </a:p>
          <a:p>
            <a:pPr>
              <a:lnSpc>
                <a:spcPct val="90000"/>
              </a:lnSpc>
            </a:pPr>
            <a:r>
              <a:rPr lang="zh-CN" altLang="en-US" sz="2400" b="1" dirty="0">
                <a:solidFill>
                  <a:srgbClr val="FF1DBE"/>
                </a:solidFill>
              </a:rPr>
              <a:t>         因为每平主米种菜</a:t>
            </a:r>
            <a:r>
              <a:rPr lang="en-US" altLang="zh-CN" sz="2400" b="1" dirty="0">
                <a:solidFill>
                  <a:srgbClr val="FF1DBE"/>
                </a:solidFill>
              </a:rPr>
              <a:t>5</a:t>
            </a:r>
            <a:r>
              <a:rPr lang="zh-CN" altLang="en-US" sz="2400" b="1" dirty="0">
                <a:solidFill>
                  <a:srgbClr val="FF1DBE"/>
                </a:solidFill>
              </a:rPr>
              <a:t>千克，所以 这块菜地共种菜为</a:t>
            </a:r>
          </a:p>
          <a:p>
            <a:pPr>
              <a:lnSpc>
                <a:spcPct val="90000"/>
              </a:lnSpc>
            </a:pPr>
            <a:r>
              <a:rPr lang="zh-CN" altLang="en-US" sz="2400" b="1" dirty="0">
                <a:solidFill>
                  <a:srgbClr val="FF1DBE"/>
                </a:solidFill>
              </a:rPr>
              <a:t>         </a:t>
            </a:r>
            <a:r>
              <a:rPr lang="en-US" altLang="zh-CN" sz="2400" b="1" dirty="0">
                <a:solidFill>
                  <a:srgbClr val="FF1DBE"/>
                </a:solidFill>
              </a:rPr>
              <a:t>280×5=1400</a:t>
            </a:r>
            <a:r>
              <a:rPr lang="zh-CN" altLang="en-US" sz="2400" b="1" dirty="0">
                <a:solidFill>
                  <a:srgbClr val="FF1DBE"/>
                </a:solidFill>
              </a:rPr>
              <a:t>（千克）</a:t>
            </a:r>
          </a:p>
          <a:p>
            <a:pPr>
              <a:lnSpc>
                <a:spcPct val="90000"/>
              </a:lnSpc>
            </a:pPr>
            <a:r>
              <a:rPr lang="zh-CN" altLang="en-US" sz="2400" b="1" dirty="0">
                <a:solidFill>
                  <a:srgbClr val="FF1DBE"/>
                </a:solidFill>
              </a:rPr>
              <a:t>    答：这块菜地的面积是</a:t>
            </a:r>
            <a:r>
              <a:rPr lang="en-US" altLang="zh-CN" sz="2400" b="1" dirty="0">
                <a:solidFill>
                  <a:srgbClr val="FF1DBE"/>
                </a:solidFill>
              </a:rPr>
              <a:t>280m</a:t>
            </a:r>
            <a:r>
              <a:rPr lang="en-US" altLang="zh-CN" sz="2400" b="1" baseline="30000" dirty="0">
                <a:solidFill>
                  <a:srgbClr val="FF1DBE"/>
                </a:solidFill>
              </a:rPr>
              <a:t>2</a:t>
            </a:r>
            <a:r>
              <a:rPr lang="zh-CN" altLang="en-US" sz="2400" b="1" dirty="0">
                <a:solidFill>
                  <a:srgbClr val="FF1DBE"/>
                </a:solidFill>
              </a:rPr>
              <a:t>，这块菜地一共能种</a:t>
            </a:r>
            <a:r>
              <a:rPr lang="en-US" altLang="zh-CN" sz="2400" b="1" dirty="0">
                <a:solidFill>
                  <a:srgbClr val="FF1DBE"/>
                </a:solidFill>
              </a:rPr>
              <a:t>1400</a:t>
            </a:r>
            <a:r>
              <a:rPr lang="zh-CN" altLang="en-US" sz="2400" b="1" dirty="0">
                <a:solidFill>
                  <a:srgbClr val="FF1DBE"/>
                </a:solidFill>
              </a:rPr>
              <a:t>千克的菜。</a:t>
            </a:r>
          </a:p>
        </p:txBody>
      </p:sp>
      <p:sp>
        <p:nvSpPr>
          <p:cNvPr id="46085" name="WordArt 5"/>
          <p:cNvSpPr>
            <a:spLocks noChangeArrowheads="1" noChangeShapeType="1"/>
          </p:cNvSpPr>
          <p:nvPr/>
        </p:nvSpPr>
        <p:spPr bwMode="auto">
          <a:xfrm>
            <a:off x="395288" y="260350"/>
            <a:ext cx="1447800" cy="685800"/>
          </a:xfrm>
          <a:prstGeom prst="rect">
            <a:avLst/>
          </a:prstGeom>
          <a:extLst>
            <a:ext uri="{91240B29-F687-4F45-9708-019B960494DF}">
              <a14:hiddenLine xmlns:a14="http://schemas.microsoft.com/office/drawing/2010/main" w="12700">
                <a:solidFill>
                  <a:srgbClr val="EAEAEA"/>
                </a:solidFill>
                <a:round/>
              </a14:hiddenLine>
            </a:ext>
          </a:extLst>
        </p:spPr>
        <p:txBody>
          <a:bodyPr wrap="none" fromWordArt="1">
            <a:prstTxWarp prst="textPlain">
              <a:avLst>
                <a:gd name="adj" fmla="val 50000"/>
              </a:avLst>
            </a:prstTxWarp>
          </a:bodyPr>
          <a:lstStyle/>
          <a:p>
            <a:pPr algn="ctr" fontAlgn="base">
              <a:spcBef>
                <a:spcPct val="20000"/>
              </a:spcBef>
              <a:spcAft>
                <a:spcPct val="0"/>
              </a:spcAft>
            </a:pPr>
            <a:r>
              <a:rPr lang="zh-CN" altLang="en-US" sz="5400" b="1" kern="10">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华文新魏" panose="02010800040101010101" charset="-122"/>
                <a:ea typeface="华文新魏" panose="02010800040101010101" charset="-122"/>
              </a:rPr>
              <a:t>练习</a:t>
            </a:r>
          </a:p>
        </p:txBody>
      </p:sp>
      <p:pic>
        <p:nvPicPr>
          <p:cNvPr id="46086" name="Picture 6">
            <a:hlinkClick r:id="" action="ppaction://hlinkshowjump?jump=previousslide"/>
          </p:cNvPr>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46087" name="Picture 7">
            <a:hlinkClick r:id="rId3" action="ppaction://hlinksldjump"/>
          </p:cNvPr>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46088" name="Picture 8">
            <a:hlinkClick r:id="" action="ppaction://hlinkshowjump?jump=nextslide"/>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anim calcmode="lin" valueType="num">
                                      <p:cBhvr additive="base">
                                        <p:cTn id="7"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anim calcmode="lin" valueType="num">
                                      <p:cBhvr additive="base">
                                        <p:cTn id="13"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anim calcmode="lin" valueType="num">
                                      <p:cBhvr additive="base">
                                        <p:cTn id="19"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anim calcmode="lin" valueType="num">
                                      <p:cBhvr additive="base">
                                        <p:cTn id="23" dur="5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60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6083">
                                            <p:txEl>
                                              <p:pRg st="5" end="5"/>
                                            </p:txEl>
                                          </p:spTgt>
                                        </p:tgtEl>
                                        <p:attrNameLst>
                                          <p:attrName>style.visibility</p:attrName>
                                        </p:attrNameLst>
                                      </p:cBhvr>
                                      <p:to>
                                        <p:strVal val="visible"/>
                                      </p:to>
                                    </p:set>
                                    <p:anim calcmode="lin" valueType="num">
                                      <p:cBhvr additive="base">
                                        <p:cTn id="29" dur="5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60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6083">
                                            <p:txEl>
                                              <p:pRg st="6" end="6"/>
                                            </p:txEl>
                                          </p:spTgt>
                                        </p:tgtEl>
                                        <p:attrNameLst>
                                          <p:attrName>style.visibility</p:attrName>
                                        </p:attrNameLst>
                                      </p:cBhvr>
                                      <p:to>
                                        <p:strVal val="visible"/>
                                      </p:to>
                                    </p:set>
                                    <p:anim calcmode="lin" valueType="num">
                                      <p:cBhvr additive="base">
                                        <p:cTn id="35" dur="500" fill="hold"/>
                                        <p:tgtEl>
                                          <p:spTgt spid="4608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60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6083">
                                            <p:txEl>
                                              <p:pRg st="7" end="7"/>
                                            </p:txEl>
                                          </p:spTgt>
                                        </p:tgtEl>
                                        <p:attrNameLst>
                                          <p:attrName>style.visibility</p:attrName>
                                        </p:attrNameLst>
                                      </p:cBhvr>
                                      <p:to>
                                        <p:strVal val="visible"/>
                                      </p:to>
                                    </p:set>
                                    <p:anim calcmode="lin" valueType="num">
                                      <p:cBhvr additive="base">
                                        <p:cTn id="41" dur="500" fill="hold"/>
                                        <p:tgtEl>
                                          <p:spTgt spid="4608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608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a:off x="468313" y="836613"/>
            <a:ext cx="8305800" cy="1031875"/>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FF9933"/>
                    </a:gs>
                  </a:gsLst>
                  <a:path path="rect">
                    <a:fillToRect l="50000" t="50000" r="50000" b="50000"/>
                  </a:path>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txBody>
          <a:bodyPr>
            <a:spAutoFit/>
          </a:bodyPr>
          <a:lstStyle/>
          <a:p>
            <a:pPr fontAlgn="base">
              <a:lnSpc>
                <a:spcPct val="110000"/>
              </a:lnSpc>
              <a:spcBef>
                <a:spcPct val="50000"/>
              </a:spcBef>
              <a:spcAft>
                <a:spcPct val="0"/>
              </a:spcAft>
            </a:pPr>
            <a:r>
              <a:rPr lang="zh-CN" altLang="en-US" sz="2800" b="1">
                <a:solidFill>
                  <a:srgbClr val="FFFFFF"/>
                </a:solidFill>
                <a:latin typeface="Times New Roman" panose="02020603050405020304" pitchFamily="18" charset="0"/>
              </a:rPr>
              <a:t>         </a:t>
            </a:r>
            <a:r>
              <a:rPr lang="en-US" altLang="zh-CN" sz="2800" b="1">
                <a:solidFill>
                  <a:srgbClr val="000000"/>
                </a:solidFill>
                <a:latin typeface="Times New Roman" panose="02020603050405020304" pitchFamily="18" charset="0"/>
              </a:rPr>
              <a:t>3.</a:t>
            </a:r>
            <a:r>
              <a:rPr lang="zh-CN" altLang="en-US" sz="2800" b="1">
                <a:solidFill>
                  <a:srgbClr val="000000"/>
                </a:solidFill>
                <a:latin typeface="Times New Roman" panose="02020603050405020304" pitchFamily="18" charset="0"/>
              </a:rPr>
              <a:t>有一块三角形的菜地，底是80米，高比底的2倍少5米，求三角形的面积。</a:t>
            </a:r>
          </a:p>
        </p:txBody>
      </p:sp>
      <p:sp>
        <p:nvSpPr>
          <p:cNvPr id="38916" name="Text Box 4"/>
          <p:cNvSpPr txBox="1">
            <a:spLocks noChangeArrowheads="1"/>
          </p:cNvSpPr>
          <p:nvPr/>
        </p:nvSpPr>
        <p:spPr bwMode="auto">
          <a:xfrm>
            <a:off x="1143000" y="1676400"/>
            <a:ext cx="7391400" cy="1365250"/>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FF9933"/>
                    </a:gs>
                  </a:gsLst>
                  <a:path path="rect">
                    <a:fillToRect l="50000" t="50000" r="50000" b="50000"/>
                  </a:path>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txBody>
          <a:bodyPr>
            <a:spAutoFit/>
          </a:bodyPr>
          <a:lstStyle/>
          <a:p>
            <a:pPr fontAlgn="base">
              <a:lnSpc>
                <a:spcPct val="110000"/>
              </a:lnSpc>
              <a:spcBef>
                <a:spcPct val="50000"/>
              </a:spcBef>
              <a:spcAft>
                <a:spcPct val="0"/>
              </a:spcAft>
            </a:pPr>
            <a:r>
              <a:rPr lang="zh-CN" altLang="en-US" sz="2800" b="1">
                <a:solidFill>
                  <a:srgbClr val="FFFFFF"/>
                </a:solidFill>
                <a:latin typeface="楷体_GB2312" pitchFamily="49" charset="-122"/>
                <a:ea typeface="楷体_GB2312" pitchFamily="49" charset="-122"/>
              </a:rPr>
              <a:t>     </a:t>
            </a:r>
            <a:r>
              <a:rPr lang="zh-CN" altLang="en-US" sz="2400" b="1">
                <a:solidFill>
                  <a:srgbClr val="FF0000"/>
                </a:solidFill>
                <a:latin typeface="Times New Roman" panose="02020603050405020304" pitchFamily="18" charset="0"/>
              </a:rPr>
              <a:t>分析：已知三角形的底是80米，那么它的高就</a:t>
            </a:r>
            <a:r>
              <a:rPr lang="en-US" altLang="zh-CN" sz="2400" b="1">
                <a:solidFill>
                  <a:srgbClr val="FF0000"/>
                </a:solidFill>
                <a:latin typeface="Times New Roman" panose="02020603050405020304" pitchFamily="18" charset="0"/>
              </a:rPr>
              <a:t> </a:t>
            </a:r>
            <a:r>
              <a:rPr lang="zh-CN" altLang="zh-CN" sz="2400" b="1">
                <a:solidFill>
                  <a:srgbClr val="FF0000"/>
                </a:solidFill>
                <a:latin typeface="Times New Roman" panose="02020603050405020304" pitchFamily="18" charset="0"/>
              </a:rPr>
              <a:t>应该</a:t>
            </a:r>
            <a:r>
              <a:rPr lang="zh-CN" altLang="en-US" sz="2400" b="1">
                <a:solidFill>
                  <a:srgbClr val="FF0000"/>
                </a:solidFill>
                <a:latin typeface="Times New Roman" panose="02020603050405020304" pitchFamily="18" charset="0"/>
              </a:rPr>
              <a:t>是（80 </a:t>
            </a:r>
            <a:r>
              <a:rPr lang="zh-CN" altLang="en-US" sz="2400" b="1">
                <a:solidFill>
                  <a:srgbClr val="FF0000"/>
                </a:solidFill>
                <a:latin typeface="Times New Roman" panose="02020603050405020304" pitchFamily="18" charset="0"/>
                <a:sym typeface="Symbol" panose="05050102010706020507" pitchFamily="18" charset="2"/>
              </a:rPr>
              <a:t></a:t>
            </a:r>
            <a:r>
              <a:rPr lang="zh-CN" altLang="en-US" sz="2400" b="1">
                <a:solidFill>
                  <a:srgbClr val="FF0000"/>
                </a:solidFill>
                <a:latin typeface="Times New Roman" panose="02020603050405020304" pitchFamily="18" charset="0"/>
              </a:rPr>
              <a:t> 2）</a:t>
            </a:r>
            <a:r>
              <a:rPr lang="zh-CN" altLang="en-US" sz="2400" b="1">
                <a:solidFill>
                  <a:srgbClr val="FF0000"/>
                </a:solidFill>
                <a:latin typeface="Times New Roman" panose="02020603050405020304" pitchFamily="18" charset="0"/>
                <a:sym typeface="Symbol" panose="05050102010706020507" pitchFamily="18" charset="2"/>
              </a:rPr>
              <a:t></a:t>
            </a:r>
            <a:r>
              <a:rPr lang="zh-CN" altLang="en-US" sz="2400" b="1">
                <a:solidFill>
                  <a:srgbClr val="FF0000"/>
                </a:solidFill>
                <a:latin typeface="Times New Roman" panose="02020603050405020304" pitchFamily="18" charset="0"/>
              </a:rPr>
              <a:t>5（米），应用三角形的面积公式 </a:t>
            </a:r>
            <a:r>
              <a:rPr lang="en-US" altLang="zh-CN" sz="2400" b="1">
                <a:solidFill>
                  <a:srgbClr val="FF0000"/>
                </a:solidFill>
                <a:latin typeface="Times New Roman" panose="02020603050405020304" pitchFamily="18" charset="0"/>
              </a:rPr>
              <a:t>S =ah/2 </a:t>
            </a:r>
            <a:r>
              <a:rPr lang="zh-CN" altLang="en-US" sz="2400" b="1">
                <a:solidFill>
                  <a:srgbClr val="FF0000"/>
                </a:solidFill>
                <a:latin typeface="Times New Roman" panose="02020603050405020304" pitchFamily="18" charset="0"/>
              </a:rPr>
              <a:t>即可。</a:t>
            </a:r>
          </a:p>
        </p:txBody>
      </p:sp>
      <p:sp>
        <p:nvSpPr>
          <p:cNvPr id="38917" name="Text Box 5"/>
          <p:cNvSpPr txBox="1">
            <a:spLocks noChangeArrowheads="1"/>
          </p:cNvSpPr>
          <p:nvPr/>
        </p:nvSpPr>
        <p:spPr bwMode="auto">
          <a:xfrm>
            <a:off x="2209800" y="3276600"/>
            <a:ext cx="3733800" cy="1641475"/>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FF9933"/>
                    </a:gs>
                  </a:gsLst>
                  <a:path path="rect">
                    <a:fillToRect l="50000" t="50000" r="50000" b="50000"/>
                  </a:path>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txBody>
          <a:bodyPr>
            <a:spAutoFit/>
          </a:bodyPr>
          <a:lstStyle/>
          <a:p>
            <a:pPr algn="dist" fontAlgn="base">
              <a:lnSpc>
                <a:spcPct val="90000"/>
              </a:lnSpc>
              <a:spcBef>
                <a:spcPct val="50000"/>
              </a:spcBef>
              <a:spcAft>
                <a:spcPct val="0"/>
              </a:spcAft>
            </a:pPr>
            <a:r>
              <a:rPr lang="zh-CN" altLang="en-US" sz="3200" b="1">
                <a:solidFill>
                  <a:srgbClr val="FFFF00"/>
                </a:solidFill>
                <a:latin typeface="黑体" panose="02010609060101010101" pitchFamily="2" charset="-122"/>
                <a:ea typeface="黑体" panose="02010609060101010101" pitchFamily="2" charset="-122"/>
              </a:rPr>
              <a:t> </a:t>
            </a:r>
            <a:r>
              <a:rPr lang="zh-CN" altLang="en-US" sz="2800" b="1">
                <a:solidFill>
                  <a:srgbClr val="000000"/>
                </a:solidFill>
                <a:latin typeface="Times New Roman" panose="02020603050405020304" pitchFamily="18" charset="0"/>
              </a:rPr>
              <a:t>80</a:t>
            </a:r>
            <a:r>
              <a:rPr lang="zh-CN" altLang="en-US" sz="2800" b="1">
                <a:solidFill>
                  <a:srgbClr val="000000"/>
                </a:solidFill>
                <a:latin typeface="Times New Roman" panose="02020603050405020304" pitchFamily="18" charset="0"/>
                <a:sym typeface="Symbol" panose="05050102010706020507" pitchFamily="18" charset="2"/>
              </a:rPr>
              <a:t>80252</a:t>
            </a:r>
          </a:p>
          <a:p>
            <a:pPr fontAlgn="base">
              <a:lnSpc>
                <a:spcPct val="70000"/>
              </a:lnSpc>
              <a:spcBef>
                <a:spcPct val="50000"/>
              </a:spcBef>
              <a:spcAft>
                <a:spcPct val="0"/>
              </a:spcAft>
            </a:pPr>
            <a:r>
              <a:rPr lang="zh-CN" altLang="en-US" sz="2800" b="1">
                <a:solidFill>
                  <a:srgbClr val="000000"/>
                </a:solidFill>
                <a:latin typeface="Times New Roman" panose="02020603050405020304" pitchFamily="18" charset="0"/>
                <a:sym typeface="Symbol" panose="05050102010706020507" pitchFamily="18" charset="2"/>
              </a:rPr>
              <a:t>=801552</a:t>
            </a:r>
          </a:p>
          <a:p>
            <a:pPr fontAlgn="base">
              <a:lnSpc>
                <a:spcPct val="90000"/>
              </a:lnSpc>
              <a:spcBef>
                <a:spcPct val="50000"/>
              </a:spcBef>
              <a:spcAft>
                <a:spcPct val="0"/>
              </a:spcAft>
            </a:pPr>
            <a:r>
              <a:rPr lang="zh-CN" altLang="en-US" sz="2800" b="1">
                <a:solidFill>
                  <a:srgbClr val="000000"/>
                </a:solidFill>
                <a:latin typeface="Times New Roman" panose="02020603050405020304" pitchFamily="18" charset="0"/>
                <a:sym typeface="Symbol" panose="05050102010706020507" pitchFamily="18" charset="2"/>
              </a:rPr>
              <a:t>=6200平方米</a:t>
            </a:r>
          </a:p>
        </p:txBody>
      </p:sp>
      <p:sp>
        <p:nvSpPr>
          <p:cNvPr id="38918" name="Text Box 6"/>
          <p:cNvSpPr txBox="1">
            <a:spLocks noChangeArrowheads="1"/>
          </p:cNvSpPr>
          <p:nvPr/>
        </p:nvSpPr>
        <p:spPr bwMode="auto">
          <a:xfrm>
            <a:off x="914400" y="5486400"/>
            <a:ext cx="6629400" cy="519113"/>
          </a:xfrm>
          <a:prstGeom prst="rect">
            <a:avLst/>
          </a:prstGeom>
          <a:noFill/>
          <a:ln>
            <a:noFill/>
          </a:ln>
          <a:effectLst/>
          <a:extLst>
            <a:ext uri="{909E8E84-426E-40DD-AFC4-6F175D3DCCD1}">
              <a14:hiddenFill xmlns:a14="http://schemas.microsoft.com/office/drawing/2010/main">
                <a:gradFill rotWithShape="0">
                  <a:gsLst>
                    <a:gs pos="0">
                      <a:srgbClr val="FFFF00"/>
                    </a:gs>
                    <a:gs pos="100000">
                      <a:srgbClr val="FF9933"/>
                    </a:gs>
                  </a:gsLst>
                  <a:path path="rect">
                    <a:fillToRect l="50000" t="50000" r="50000" b="50000"/>
                  </a:path>
                </a:gra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txBody>
          <a:bodyPr>
            <a:spAutoFit/>
          </a:bodyPr>
          <a:lstStyle/>
          <a:p>
            <a:pPr algn="ctr" fontAlgn="base">
              <a:spcBef>
                <a:spcPct val="50000"/>
              </a:spcBef>
              <a:spcAft>
                <a:spcPct val="0"/>
              </a:spcAft>
            </a:pPr>
            <a:r>
              <a:rPr lang="zh-CN" altLang="en-US" sz="2800" b="1">
                <a:solidFill>
                  <a:srgbClr val="000000"/>
                </a:solidFill>
                <a:latin typeface="Times New Roman" panose="02020603050405020304" pitchFamily="18" charset="0"/>
              </a:rPr>
              <a:t>答：菜地的面积是6200平方米。</a:t>
            </a:r>
          </a:p>
        </p:txBody>
      </p:sp>
      <p:sp>
        <p:nvSpPr>
          <p:cNvPr id="38919" name="WordArt 7"/>
          <p:cNvSpPr>
            <a:spLocks noChangeArrowheads="1" noChangeShapeType="1"/>
          </p:cNvSpPr>
          <p:nvPr/>
        </p:nvSpPr>
        <p:spPr bwMode="auto">
          <a:xfrm>
            <a:off x="395288" y="260350"/>
            <a:ext cx="1447800" cy="685800"/>
          </a:xfrm>
          <a:prstGeom prst="rect">
            <a:avLst/>
          </a:prstGeom>
          <a:extLst>
            <a:ext uri="{91240B29-F687-4F45-9708-019B960494DF}">
              <a14:hiddenLine xmlns:a14="http://schemas.microsoft.com/office/drawing/2010/main" w="12700">
                <a:solidFill>
                  <a:srgbClr val="EAEAEA"/>
                </a:solidFill>
                <a:round/>
              </a14:hiddenLine>
            </a:ext>
          </a:extLst>
        </p:spPr>
        <p:txBody>
          <a:bodyPr wrap="none" fromWordArt="1">
            <a:prstTxWarp prst="textPlain">
              <a:avLst>
                <a:gd name="adj" fmla="val 50000"/>
              </a:avLst>
            </a:prstTxWarp>
          </a:bodyPr>
          <a:lstStyle/>
          <a:p>
            <a:pPr algn="ctr" fontAlgn="base">
              <a:spcBef>
                <a:spcPct val="20000"/>
              </a:spcBef>
              <a:spcAft>
                <a:spcPct val="0"/>
              </a:spcAft>
            </a:pPr>
            <a:r>
              <a:rPr lang="zh-CN" altLang="en-US" sz="5400" b="1" kern="10">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华文新魏" panose="02010800040101010101" charset="-122"/>
                <a:ea typeface="华文新魏" panose="02010800040101010101" charset="-122"/>
              </a:rPr>
              <a:t>练习</a:t>
            </a:r>
          </a:p>
        </p:txBody>
      </p:sp>
      <p:pic>
        <p:nvPicPr>
          <p:cNvPr id="38920" name="Picture 8">
            <a:hlinkClick r:id="" action="ppaction://hlinkshowjump?jump=previousslide"/>
          </p:cNvPr>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38921" name="Picture 9">
            <a:hlinkClick r:id="rId4" action="ppaction://hlinksldjump"/>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38922" name="Picture 10">
            <a:hlinkClick r:id="" action="ppaction://hlinkshowjump?jump=nextslide"/>
          </p:cNvPr>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86"/>
          <p:cNvPicPr>
            <a:picLocks noChangeAspect="1" noChangeArrowheads="1"/>
          </p:cNvPicPr>
          <p:nvPr/>
        </p:nvPicPr>
        <p:blipFill>
          <a:blip r:embed="rId2" cstate="email"/>
          <a:srcRect/>
          <a:stretch>
            <a:fillRect/>
          </a:stretch>
        </p:blipFill>
        <p:spPr bwMode="auto">
          <a:xfrm>
            <a:off x="539750" y="476250"/>
            <a:ext cx="7634288" cy="3486150"/>
          </a:xfrm>
          <a:prstGeom prst="rect">
            <a:avLst/>
          </a:prstGeom>
          <a:noFill/>
          <a:extLst>
            <a:ext uri="{909E8E84-426E-40DD-AFC4-6F175D3DCCD1}">
              <a14:hiddenFill xmlns:a14="http://schemas.microsoft.com/office/drawing/2010/main">
                <a:solidFill>
                  <a:srgbClr val="FFFFFF"/>
                </a:solidFill>
              </a14:hiddenFill>
            </a:ext>
          </a:extLst>
        </p:spPr>
      </p:pic>
      <p:sp>
        <p:nvSpPr>
          <p:cNvPr id="52227" name="Text Box 3"/>
          <p:cNvSpPr txBox="1">
            <a:spLocks noChangeArrowheads="1"/>
          </p:cNvSpPr>
          <p:nvPr/>
        </p:nvSpPr>
        <p:spPr bwMode="auto">
          <a:xfrm>
            <a:off x="1258888" y="3790950"/>
            <a:ext cx="1730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rPr>
              <a:t>16×9.5÷2</a:t>
            </a:r>
          </a:p>
        </p:txBody>
      </p:sp>
      <p:sp>
        <p:nvSpPr>
          <p:cNvPr id="52228" name="Text Box 4"/>
          <p:cNvSpPr txBox="1">
            <a:spLocks noChangeArrowheads="1"/>
          </p:cNvSpPr>
          <p:nvPr/>
        </p:nvSpPr>
        <p:spPr bwMode="auto">
          <a:xfrm>
            <a:off x="935038" y="4149725"/>
            <a:ext cx="1476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rPr>
              <a:t>＝</a:t>
            </a:r>
            <a:r>
              <a:rPr lang="en-US" altLang="zh-CN" sz="2400" b="1">
                <a:solidFill>
                  <a:srgbClr val="000000"/>
                </a:solidFill>
              </a:rPr>
              <a:t>152÷2</a:t>
            </a:r>
          </a:p>
        </p:txBody>
      </p:sp>
      <p:sp>
        <p:nvSpPr>
          <p:cNvPr id="52229" name="Text Box 5"/>
          <p:cNvSpPr txBox="1">
            <a:spLocks noChangeArrowheads="1"/>
          </p:cNvSpPr>
          <p:nvPr/>
        </p:nvSpPr>
        <p:spPr bwMode="auto">
          <a:xfrm>
            <a:off x="938213" y="44958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rPr>
              <a:t>＝</a:t>
            </a:r>
            <a:r>
              <a:rPr lang="en-US" altLang="zh-CN" sz="2400" b="1">
                <a:solidFill>
                  <a:srgbClr val="000000"/>
                </a:solidFill>
              </a:rPr>
              <a:t>76</a:t>
            </a:r>
            <a:r>
              <a:rPr lang="zh-CN" altLang="en-US" sz="2400" b="1">
                <a:solidFill>
                  <a:srgbClr val="000000"/>
                </a:solidFill>
              </a:rPr>
              <a:t>（平方米）</a:t>
            </a:r>
          </a:p>
        </p:txBody>
      </p:sp>
      <p:sp>
        <p:nvSpPr>
          <p:cNvPr id="52230" name="Text Box 6"/>
          <p:cNvSpPr txBox="1">
            <a:spLocks noChangeArrowheads="1"/>
          </p:cNvSpPr>
          <p:nvPr/>
        </p:nvSpPr>
        <p:spPr bwMode="auto">
          <a:xfrm>
            <a:off x="1243013" y="5084763"/>
            <a:ext cx="116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rPr>
              <a:t>12</a:t>
            </a:r>
            <a:r>
              <a:rPr lang="en-US" altLang="en-US" sz="2400" b="1">
                <a:solidFill>
                  <a:srgbClr val="000000"/>
                </a:solidFill>
              </a:rPr>
              <a:t>×</a:t>
            </a:r>
            <a:r>
              <a:rPr lang="en-US" altLang="zh-CN" sz="2400" b="1">
                <a:solidFill>
                  <a:srgbClr val="000000"/>
                </a:solidFill>
              </a:rPr>
              <a:t>76</a:t>
            </a:r>
          </a:p>
        </p:txBody>
      </p:sp>
      <p:sp>
        <p:nvSpPr>
          <p:cNvPr id="52231" name="Text Box 7"/>
          <p:cNvSpPr txBox="1">
            <a:spLocks noChangeArrowheads="1"/>
          </p:cNvSpPr>
          <p:nvPr/>
        </p:nvSpPr>
        <p:spPr bwMode="auto">
          <a:xfrm>
            <a:off x="912813" y="5432425"/>
            <a:ext cx="1919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rPr>
              <a:t>＝</a:t>
            </a:r>
            <a:r>
              <a:rPr lang="en-US" altLang="zh-CN" sz="2400" b="1">
                <a:solidFill>
                  <a:srgbClr val="000000"/>
                </a:solidFill>
              </a:rPr>
              <a:t>912</a:t>
            </a:r>
            <a:r>
              <a:rPr lang="zh-CN" altLang="en-US" sz="2400" b="1">
                <a:solidFill>
                  <a:srgbClr val="000000"/>
                </a:solidFill>
              </a:rPr>
              <a:t>（元）</a:t>
            </a:r>
          </a:p>
        </p:txBody>
      </p:sp>
      <p:sp>
        <p:nvSpPr>
          <p:cNvPr id="52232" name="Text Box 8"/>
          <p:cNvSpPr txBox="1">
            <a:spLocks noChangeArrowheads="1"/>
          </p:cNvSpPr>
          <p:nvPr/>
        </p:nvSpPr>
        <p:spPr bwMode="auto">
          <a:xfrm>
            <a:off x="684213" y="5851525"/>
            <a:ext cx="406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rPr>
              <a:t>答：种这片草坪需要</a:t>
            </a:r>
            <a:r>
              <a:rPr lang="en-US" altLang="zh-CN" sz="2400" b="1">
                <a:solidFill>
                  <a:srgbClr val="000000"/>
                </a:solidFill>
              </a:rPr>
              <a:t>912</a:t>
            </a:r>
            <a:r>
              <a:rPr lang="zh-CN" altLang="en-US" sz="2400" b="1">
                <a:solidFill>
                  <a:srgbClr val="000000"/>
                </a:solidFill>
              </a:rPr>
              <a:t>元。</a:t>
            </a:r>
          </a:p>
        </p:txBody>
      </p:sp>
      <p:sp>
        <p:nvSpPr>
          <p:cNvPr id="52233" name="Line 9"/>
          <p:cNvSpPr>
            <a:spLocks noChangeShapeType="1"/>
          </p:cNvSpPr>
          <p:nvPr/>
        </p:nvSpPr>
        <p:spPr bwMode="auto">
          <a:xfrm>
            <a:off x="4716463" y="3500438"/>
            <a:ext cx="0" cy="2808287"/>
          </a:xfrm>
          <a:prstGeom prst="line">
            <a:avLst/>
          </a:prstGeom>
          <a:noFill/>
          <a:ln w="47625">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52234" name="Text Box 10"/>
          <p:cNvSpPr txBox="1">
            <a:spLocks noChangeArrowheads="1"/>
          </p:cNvSpPr>
          <p:nvPr/>
        </p:nvSpPr>
        <p:spPr bwMode="auto">
          <a:xfrm>
            <a:off x="5508625" y="3500438"/>
            <a:ext cx="2376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2400" b="1">
                <a:solidFill>
                  <a:srgbClr val="000000"/>
                </a:solidFill>
              </a:rPr>
              <a:t>16×9.5÷2×12</a:t>
            </a:r>
          </a:p>
        </p:txBody>
      </p:sp>
      <p:sp>
        <p:nvSpPr>
          <p:cNvPr id="52235" name="Text Box 11"/>
          <p:cNvSpPr txBox="1">
            <a:spLocks noChangeArrowheads="1"/>
          </p:cNvSpPr>
          <p:nvPr/>
        </p:nvSpPr>
        <p:spPr bwMode="auto">
          <a:xfrm>
            <a:off x="5219700" y="3933825"/>
            <a:ext cx="2122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rPr>
              <a:t>＝</a:t>
            </a:r>
            <a:r>
              <a:rPr lang="en-US" altLang="zh-CN" sz="2400" b="1">
                <a:solidFill>
                  <a:srgbClr val="000000"/>
                </a:solidFill>
              </a:rPr>
              <a:t>152÷2×12</a:t>
            </a:r>
          </a:p>
        </p:txBody>
      </p:sp>
      <p:sp>
        <p:nvSpPr>
          <p:cNvPr id="52236" name="Text Box 12"/>
          <p:cNvSpPr txBox="1">
            <a:spLocks noChangeArrowheads="1"/>
          </p:cNvSpPr>
          <p:nvPr/>
        </p:nvSpPr>
        <p:spPr bwMode="auto">
          <a:xfrm>
            <a:off x="5219700" y="4437063"/>
            <a:ext cx="1476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400" b="1">
                <a:solidFill>
                  <a:srgbClr val="000000"/>
                </a:solidFill>
              </a:rPr>
              <a:t>＝</a:t>
            </a:r>
            <a:r>
              <a:rPr lang="en-US" altLang="zh-CN" sz="2400" b="1">
                <a:solidFill>
                  <a:srgbClr val="000000"/>
                </a:solidFill>
              </a:rPr>
              <a:t>76×12</a:t>
            </a:r>
          </a:p>
        </p:txBody>
      </p:sp>
      <p:sp>
        <p:nvSpPr>
          <p:cNvPr id="52237" name="Text Box 13"/>
          <p:cNvSpPr txBox="1">
            <a:spLocks noChangeArrowheads="1"/>
          </p:cNvSpPr>
          <p:nvPr/>
        </p:nvSpPr>
        <p:spPr bwMode="auto">
          <a:xfrm>
            <a:off x="5245100" y="4941888"/>
            <a:ext cx="1919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rPr>
              <a:t>＝</a:t>
            </a:r>
            <a:r>
              <a:rPr lang="en-US" altLang="zh-CN" sz="2400" b="1">
                <a:solidFill>
                  <a:srgbClr val="000000"/>
                </a:solidFill>
              </a:rPr>
              <a:t>912</a:t>
            </a:r>
            <a:r>
              <a:rPr lang="zh-CN" altLang="en-US" sz="2400" b="1">
                <a:solidFill>
                  <a:srgbClr val="000000"/>
                </a:solidFill>
              </a:rPr>
              <a:t>（元）</a:t>
            </a:r>
          </a:p>
        </p:txBody>
      </p:sp>
      <p:sp>
        <p:nvSpPr>
          <p:cNvPr id="52238" name="Text Box 14"/>
          <p:cNvSpPr txBox="1">
            <a:spLocks noChangeArrowheads="1"/>
          </p:cNvSpPr>
          <p:nvPr/>
        </p:nvSpPr>
        <p:spPr bwMode="auto">
          <a:xfrm>
            <a:off x="4756150" y="5445125"/>
            <a:ext cx="406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400" b="1">
                <a:solidFill>
                  <a:srgbClr val="000000"/>
                </a:solidFill>
              </a:rPr>
              <a:t>答：种这片草坪需要</a:t>
            </a:r>
            <a:r>
              <a:rPr lang="en-US" altLang="zh-CN" sz="2400" b="1">
                <a:solidFill>
                  <a:srgbClr val="000000"/>
                </a:solidFill>
              </a:rPr>
              <a:t>912</a:t>
            </a:r>
            <a:r>
              <a:rPr lang="zh-CN" altLang="en-US" sz="2400" b="1">
                <a:solidFill>
                  <a:srgbClr val="000000"/>
                </a:solidFill>
              </a:rPr>
              <a:t>元。</a:t>
            </a:r>
          </a:p>
        </p:txBody>
      </p:sp>
      <p:pic>
        <p:nvPicPr>
          <p:cNvPr id="52239" name="Picture 15">
            <a:hlinkClick r:id="" action="ppaction://hlinkshowjump?jump=previousslide"/>
          </p:cNvPr>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52240" name="Picture 16">
            <a:hlinkClick r:id="rId4" action="ppaction://hlinksldjump"/>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52241" name="Picture 17">
            <a:hlinkClick r:id="" action="ppaction://hlinkshowjump?jump=nextslide"/>
          </p:cNvPr>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52226"/>
                                        </p:tgtEl>
                                        <p:attrNameLst>
                                          <p:attrName>style.visibility</p:attrName>
                                        </p:attrNameLst>
                                      </p:cBhvr>
                                      <p:to>
                                        <p:strVal val="visible"/>
                                      </p:to>
                                    </p:set>
                                    <p:anim calcmode="lin" valueType="num">
                                      <p:cBhvr>
                                        <p:cTn id="7" dur="1000" fill="hold"/>
                                        <p:tgtEl>
                                          <p:spTgt spid="52226"/>
                                        </p:tgtEl>
                                        <p:attrNameLst>
                                          <p:attrName>ppt_w</p:attrName>
                                        </p:attrNameLst>
                                      </p:cBhvr>
                                      <p:tavLst>
                                        <p:tav tm="0">
                                          <p:val>
                                            <p:fltVal val="0"/>
                                          </p:val>
                                        </p:tav>
                                        <p:tav tm="100000">
                                          <p:val>
                                            <p:strVal val="#ppt_w"/>
                                          </p:val>
                                        </p:tav>
                                      </p:tavLst>
                                    </p:anim>
                                    <p:anim calcmode="lin" valueType="num">
                                      <p:cBhvr>
                                        <p:cTn id="8" dur="1000" fill="hold"/>
                                        <p:tgtEl>
                                          <p:spTgt spid="52226"/>
                                        </p:tgtEl>
                                        <p:attrNameLst>
                                          <p:attrName>ppt_h</p:attrName>
                                        </p:attrNameLst>
                                      </p:cBhvr>
                                      <p:tavLst>
                                        <p:tav tm="0">
                                          <p:val>
                                            <p:fltVal val="0"/>
                                          </p:val>
                                        </p:tav>
                                        <p:tav tm="100000">
                                          <p:val>
                                            <p:strVal val="#ppt_h"/>
                                          </p:val>
                                        </p:tav>
                                      </p:tavLst>
                                    </p:anim>
                                    <p:anim calcmode="lin" valueType="num">
                                      <p:cBhvr>
                                        <p:cTn id="9" dur="1000" fill="hold"/>
                                        <p:tgtEl>
                                          <p:spTgt spid="52226"/>
                                        </p:tgtEl>
                                        <p:attrNameLst>
                                          <p:attrName>style.rotation</p:attrName>
                                        </p:attrNameLst>
                                      </p:cBhvr>
                                      <p:tavLst>
                                        <p:tav tm="0">
                                          <p:val>
                                            <p:fltVal val="90"/>
                                          </p:val>
                                        </p:tav>
                                        <p:tav tm="100000">
                                          <p:val>
                                            <p:fltVal val="0"/>
                                          </p:val>
                                        </p:tav>
                                      </p:tavLst>
                                    </p:anim>
                                    <p:animEffect transition="in" filter="fade">
                                      <p:cBhvr>
                                        <p:cTn id="10" dur="1000"/>
                                        <p:tgtEl>
                                          <p:spTgt spid="52226"/>
                                        </p:tgtEl>
                                      </p:cBhvr>
                                    </p:animEffect>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52227"/>
                                        </p:tgtEl>
                                        <p:attrNameLst>
                                          <p:attrName>style.visibility</p:attrName>
                                        </p:attrNameLst>
                                      </p:cBhvr>
                                      <p:to>
                                        <p:strVal val="visible"/>
                                      </p:to>
                                    </p:set>
                                    <p:set>
                                      <p:cBhvr>
                                        <p:cTn id="15" dur="455" fill="hold">
                                          <p:stCondLst>
                                            <p:cond delay="0"/>
                                          </p:stCondLst>
                                        </p:cTn>
                                        <p:tgtEl>
                                          <p:spTgt spid="52227"/>
                                        </p:tgtEl>
                                        <p:attrNameLst>
                                          <p:attrName>style.rotation</p:attrName>
                                        </p:attrNameLst>
                                      </p:cBhvr>
                                      <p:to>
                                        <p:strVal val="-45.0"/>
                                      </p:to>
                                    </p:set>
                                    <p:anim calcmode="lin" valueType="num">
                                      <p:cBhvr>
                                        <p:cTn id="16" dur="455" fill="hold">
                                          <p:stCondLst>
                                            <p:cond delay="455"/>
                                          </p:stCondLst>
                                        </p:cTn>
                                        <p:tgtEl>
                                          <p:spTgt spid="52227"/>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52227"/>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52227"/>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52227"/>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8" presetClass="entr" presetSubtype="0" accel="50000" fill="hold" grpId="0" nodeType="clickEffect">
                                  <p:stCondLst>
                                    <p:cond delay="0"/>
                                  </p:stCondLst>
                                  <p:iterate type="lt">
                                    <p:tmPct val="50000"/>
                                  </p:iterate>
                                  <p:childTnLst>
                                    <p:set>
                                      <p:cBhvr>
                                        <p:cTn id="23" dur="1" fill="hold">
                                          <p:stCondLst>
                                            <p:cond delay="0"/>
                                          </p:stCondLst>
                                        </p:cTn>
                                        <p:tgtEl>
                                          <p:spTgt spid="52228"/>
                                        </p:tgtEl>
                                        <p:attrNameLst>
                                          <p:attrName>style.visibility</p:attrName>
                                        </p:attrNameLst>
                                      </p:cBhvr>
                                      <p:to>
                                        <p:strVal val="visible"/>
                                      </p:to>
                                    </p:set>
                                    <p:set>
                                      <p:cBhvr>
                                        <p:cTn id="24" dur="455" fill="hold">
                                          <p:stCondLst>
                                            <p:cond delay="0"/>
                                          </p:stCondLst>
                                        </p:cTn>
                                        <p:tgtEl>
                                          <p:spTgt spid="52228"/>
                                        </p:tgtEl>
                                        <p:attrNameLst>
                                          <p:attrName>style.rotation</p:attrName>
                                        </p:attrNameLst>
                                      </p:cBhvr>
                                      <p:to>
                                        <p:strVal val="-45.0"/>
                                      </p:to>
                                    </p:set>
                                    <p:anim calcmode="lin" valueType="num">
                                      <p:cBhvr>
                                        <p:cTn id="25" dur="455" fill="hold">
                                          <p:stCondLst>
                                            <p:cond delay="455"/>
                                          </p:stCondLst>
                                        </p:cTn>
                                        <p:tgtEl>
                                          <p:spTgt spid="52228"/>
                                        </p:tgtEl>
                                        <p:attrNameLst>
                                          <p:attrName>style.rotation</p:attrName>
                                        </p:attrNameLst>
                                      </p:cBhvr>
                                      <p:tavLst>
                                        <p:tav tm="0">
                                          <p:val>
                                            <p:fltVal val="-45"/>
                                          </p:val>
                                        </p:tav>
                                        <p:tav tm="69900">
                                          <p:val>
                                            <p:fltVal val="45"/>
                                          </p:val>
                                        </p:tav>
                                        <p:tav tm="100000">
                                          <p:val>
                                            <p:fltVal val="0"/>
                                          </p:val>
                                        </p:tav>
                                      </p:tavLst>
                                    </p:anim>
                                    <p:anim calcmode="lin" valueType="num">
                                      <p:cBhvr>
                                        <p:cTn id="26" dur="455" fill="hold">
                                          <p:stCondLst>
                                            <p:cond delay="0"/>
                                          </p:stCondLst>
                                        </p:cTn>
                                        <p:tgtEl>
                                          <p:spTgt spid="52228"/>
                                        </p:tgtEl>
                                        <p:attrNameLst>
                                          <p:attrName>ppt_y</p:attrName>
                                        </p:attrNameLst>
                                      </p:cBhvr>
                                      <p:tavLst>
                                        <p:tav tm="0">
                                          <p:val>
                                            <p:strVal val="#ppt_y-1"/>
                                          </p:val>
                                        </p:tav>
                                        <p:tav tm="100000">
                                          <p:val>
                                            <p:strVal val="#ppt_y-(0.354*#ppt_w-0.172*#ppt_h)"/>
                                          </p:val>
                                        </p:tav>
                                      </p:tavLst>
                                    </p:anim>
                                    <p:anim calcmode="lin" valueType="num">
                                      <p:cBhvr>
                                        <p:cTn id="27" dur="156" decel="50000" autoRev="1" fill="hold">
                                          <p:stCondLst>
                                            <p:cond delay="455"/>
                                          </p:stCondLst>
                                        </p:cTn>
                                        <p:tgtEl>
                                          <p:spTgt spid="52228"/>
                                        </p:tgtEl>
                                        <p:attrNameLst>
                                          <p:attrName>ppt_y</p:attrName>
                                        </p:attrNameLst>
                                      </p:cBhvr>
                                      <p:tavLst>
                                        <p:tav tm="0">
                                          <p:val>
                                            <p:strVal val="#ppt_y-(0.354*#ppt_w-0.172*#ppt_h)"/>
                                          </p:val>
                                        </p:tav>
                                        <p:tav tm="100000">
                                          <p:val>
                                            <p:strVal val="#ppt_y-(0.354*#ppt_w-0.172*#ppt_h)-#ppt_h/2"/>
                                          </p:val>
                                        </p:tav>
                                      </p:tavLst>
                                    </p:anim>
                                    <p:anim calcmode="lin" valueType="num">
                                      <p:cBhvr>
                                        <p:cTn id="28" dur="136" fill="hold">
                                          <p:stCondLst>
                                            <p:cond delay="864"/>
                                          </p:stCondLst>
                                        </p:cTn>
                                        <p:tgtEl>
                                          <p:spTgt spid="52228"/>
                                        </p:tgtEl>
                                        <p:attrNameLst>
                                          <p:attrName>ppt_y</p:attrName>
                                        </p:attrNameLst>
                                      </p:cBhvr>
                                      <p:tavLst>
                                        <p:tav tm="0">
                                          <p:val>
                                            <p:strVal val="#ppt_y-(0.354*#ppt_w-0.172*#ppt_h)"/>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6" presetClass="entr" presetSubtype="0" fill="hold" grpId="0" nodeType="clickEffect">
                                  <p:stCondLst>
                                    <p:cond delay="0"/>
                                  </p:stCondLst>
                                  <p:iterate type="lt">
                                    <p:tmPct val="10000"/>
                                  </p:iterate>
                                  <p:childTnLst>
                                    <p:set>
                                      <p:cBhvr>
                                        <p:cTn id="32" dur="1" fill="hold">
                                          <p:stCondLst>
                                            <p:cond delay="0"/>
                                          </p:stCondLst>
                                        </p:cTn>
                                        <p:tgtEl>
                                          <p:spTgt spid="52229"/>
                                        </p:tgtEl>
                                        <p:attrNameLst>
                                          <p:attrName>style.visibility</p:attrName>
                                        </p:attrNameLst>
                                      </p:cBhvr>
                                      <p:to>
                                        <p:strVal val="visible"/>
                                      </p:to>
                                    </p:set>
                                    <p:anim by="(-#ppt_w*2)" calcmode="lin" valueType="num">
                                      <p:cBhvr rctx="PPT">
                                        <p:cTn id="33" dur="500" autoRev="1" fill="hold">
                                          <p:stCondLst>
                                            <p:cond delay="0"/>
                                          </p:stCondLst>
                                        </p:cTn>
                                        <p:tgtEl>
                                          <p:spTgt spid="52229"/>
                                        </p:tgtEl>
                                        <p:attrNameLst>
                                          <p:attrName>ppt_w</p:attrName>
                                        </p:attrNameLst>
                                      </p:cBhvr>
                                    </p:anim>
                                    <p:anim by="(#ppt_w*0.50)" calcmode="lin" valueType="num">
                                      <p:cBhvr>
                                        <p:cTn id="34" dur="500" decel="50000" autoRev="1" fill="hold">
                                          <p:stCondLst>
                                            <p:cond delay="0"/>
                                          </p:stCondLst>
                                        </p:cTn>
                                        <p:tgtEl>
                                          <p:spTgt spid="52229"/>
                                        </p:tgtEl>
                                        <p:attrNameLst>
                                          <p:attrName>ppt_x</p:attrName>
                                        </p:attrNameLst>
                                      </p:cBhvr>
                                    </p:anim>
                                    <p:anim from="(-#ppt_h/2)" to="(#ppt_y)" calcmode="lin" valueType="num">
                                      <p:cBhvr>
                                        <p:cTn id="35" dur="1000" fill="hold">
                                          <p:stCondLst>
                                            <p:cond delay="0"/>
                                          </p:stCondLst>
                                        </p:cTn>
                                        <p:tgtEl>
                                          <p:spTgt spid="52229"/>
                                        </p:tgtEl>
                                        <p:attrNameLst>
                                          <p:attrName>ppt_y</p:attrName>
                                        </p:attrNameLst>
                                      </p:cBhvr>
                                    </p:anim>
                                    <p:animRot by="21600000">
                                      <p:cBhvr>
                                        <p:cTn id="36" dur="1000" fill="hold">
                                          <p:stCondLst>
                                            <p:cond delay="0"/>
                                          </p:stCondLst>
                                        </p:cTn>
                                        <p:tgtEl>
                                          <p:spTgt spid="52229"/>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56" presetClass="entr" presetSubtype="0" fill="hold" grpId="0" nodeType="clickEffect">
                                  <p:stCondLst>
                                    <p:cond delay="0"/>
                                  </p:stCondLst>
                                  <p:iterate type="lt">
                                    <p:tmPct val="10000"/>
                                  </p:iterate>
                                  <p:childTnLst>
                                    <p:set>
                                      <p:cBhvr>
                                        <p:cTn id="40" dur="1" fill="hold">
                                          <p:stCondLst>
                                            <p:cond delay="0"/>
                                          </p:stCondLst>
                                        </p:cTn>
                                        <p:tgtEl>
                                          <p:spTgt spid="52230"/>
                                        </p:tgtEl>
                                        <p:attrNameLst>
                                          <p:attrName>style.visibility</p:attrName>
                                        </p:attrNameLst>
                                      </p:cBhvr>
                                      <p:to>
                                        <p:strVal val="visible"/>
                                      </p:to>
                                    </p:set>
                                    <p:anim by="(-#ppt_w*2)" calcmode="lin" valueType="num">
                                      <p:cBhvr rctx="PPT">
                                        <p:cTn id="41" dur="500" autoRev="1" fill="hold">
                                          <p:stCondLst>
                                            <p:cond delay="0"/>
                                          </p:stCondLst>
                                        </p:cTn>
                                        <p:tgtEl>
                                          <p:spTgt spid="52230"/>
                                        </p:tgtEl>
                                        <p:attrNameLst>
                                          <p:attrName>ppt_w</p:attrName>
                                        </p:attrNameLst>
                                      </p:cBhvr>
                                    </p:anim>
                                    <p:anim by="(#ppt_w*0.50)" calcmode="lin" valueType="num">
                                      <p:cBhvr>
                                        <p:cTn id="42" dur="500" decel="50000" autoRev="1" fill="hold">
                                          <p:stCondLst>
                                            <p:cond delay="0"/>
                                          </p:stCondLst>
                                        </p:cTn>
                                        <p:tgtEl>
                                          <p:spTgt spid="52230"/>
                                        </p:tgtEl>
                                        <p:attrNameLst>
                                          <p:attrName>ppt_x</p:attrName>
                                        </p:attrNameLst>
                                      </p:cBhvr>
                                    </p:anim>
                                    <p:anim from="(-#ppt_h/2)" to="(#ppt_y)" calcmode="lin" valueType="num">
                                      <p:cBhvr>
                                        <p:cTn id="43" dur="1000" fill="hold">
                                          <p:stCondLst>
                                            <p:cond delay="0"/>
                                          </p:stCondLst>
                                        </p:cTn>
                                        <p:tgtEl>
                                          <p:spTgt spid="52230"/>
                                        </p:tgtEl>
                                        <p:attrNameLst>
                                          <p:attrName>ppt_y</p:attrName>
                                        </p:attrNameLst>
                                      </p:cBhvr>
                                    </p:anim>
                                    <p:animRot by="21600000">
                                      <p:cBhvr>
                                        <p:cTn id="44" dur="1000" fill="hold">
                                          <p:stCondLst>
                                            <p:cond delay="0"/>
                                          </p:stCondLst>
                                        </p:cTn>
                                        <p:tgtEl>
                                          <p:spTgt spid="52230"/>
                                        </p:tgtEl>
                                        <p:attrNameLst>
                                          <p:attrName>r</p:attrName>
                                        </p:attrNameLst>
                                      </p:cBhvr>
                                    </p:animRot>
                                  </p:childTnLst>
                                </p:cTn>
                              </p:par>
                            </p:childTnLst>
                          </p:cTn>
                        </p:par>
                      </p:childTnLst>
                    </p:cTn>
                  </p:par>
                  <p:par>
                    <p:cTn id="45" fill="hold">
                      <p:stCondLst>
                        <p:cond delay="indefinite"/>
                      </p:stCondLst>
                      <p:childTnLst>
                        <p:par>
                          <p:cTn id="46" fill="hold">
                            <p:stCondLst>
                              <p:cond delay="0"/>
                            </p:stCondLst>
                            <p:childTnLst>
                              <p:par>
                                <p:cTn id="47" presetID="56" presetClass="entr" presetSubtype="0" fill="hold" grpId="0" nodeType="clickEffect">
                                  <p:stCondLst>
                                    <p:cond delay="0"/>
                                  </p:stCondLst>
                                  <p:iterate type="lt">
                                    <p:tmPct val="10000"/>
                                  </p:iterate>
                                  <p:childTnLst>
                                    <p:set>
                                      <p:cBhvr>
                                        <p:cTn id="48" dur="1" fill="hold">
                                          <p:stCondLst>
                                            <p:cond delay="0"/>
                                          </p:stCondLst>
                                        </p:cTn>
                                        <p:tgtEl>
                                          <p:spTgt spid="52231"/>
                                        </p:tgtEl>
                                        <p:attrNameLst>
                                          <p:attrName>style.visibility</p:attrName>
                                        </p:attrNameLst>
                                      </p:cBhvr>
                                      <p:to>
                                        <p:strVal val="visible"/>
                                      </p:to>
                                    </p:set>
                                    <p:anim by="(-#ppt_w*2)" calcmode="lin" valueType="num">
                                      <p:cBhvr rctx="PPT">
                                        <p:cTn id="49" dur="500" autoRev="1" fill="hold">
                                          <p:stCondLst>
                                            <p:cond delay="0"/>
                                          </p:stCondLst>
                                        </p:cTn>
                                        <p:tgtEl>
                                          <p:spTgt spid="52231"/>
                                        </p:tgtEl>
                                        <p:attrNameLst>
                                          <p:attrName>ppt_w</p:attrName>
                                        </p:attrNameLst>
                                      </p:cBhvr>
                                    </p:anim>
                                    <p:anim by="(#ppt_w*0.50)" calcmode="lin" valueType="num">
                                      <p:cBhvr>
                                        <p:cTn id="50" dur="500" decel="50000" autoRev="1" fill="hold">
                                          <p:stCondLst>
                                            <p:cond delay="0"/>
                                          </p:stCondLst>
                                        </p:cTn>
                                        <p:tgtEl>
                                          <p:spTgt spid="52231"/>
                                        </p:tgtEl>
                                        <p:attrNameLst>
                                          <p:attrName>ppt_x</p:attrName>
                                        </p:attrNameLst>
                                      </p:cBhvr>
                                    </p:anim>
                                    <p:anim from="(-#ppt_h/2)" to="(#ppt_y)" calcmode="lin" valueType="num">
                                      <p:cBhvr>
                                        <p:cTn id="51" dur="1000" fill="hold">
                                          <p:stCondLst>
                                            <p:cond delay="0"/>
                                          </p:stCondLst>
                                        </p:cTn>
                                        <p:tgtEl>
                                          <p:spTgt spid="52231"/>
                                        </p:tgtEl>
                                        <p:attrNameLst>
                                          <p:attrName>ppt_y</p:attrName>
                                        </p:attrNameLst>
                                      </p:cBhvr>
                                    </p:anim>
                                    <p:animRot by="21600000">
                                      <p:cBhvr>
                                        <p:cTn id="52" dur="1000" fill="hold">
                                          <p:stCondLst>
                                            <p:cond delay="0"/>
                                          </p:stCondLst>
                                        </p:cTn>
                                        <p:tgtEl>
                                          <p:spTgt spid="52231"/>
                                        </p:tgtEl>
                                        <p:attrNameLst>
                                          <p:attrName>r</p:attrName>
                                        </p:attrNameLst>
                                      </p:cBhvr>
                                    </p:animRot>
                                  </p:childTnLst>
                                </p:cTn>
                              </p:par>
                            </p:childTnLst>
                          </p:cTn>
                        </p:par>
                      </p:childTnLst>
                    </p:cTn>
                  </p:par>
                  <p:par>
                    <p:cTn id="53" fill="hold">
                      <p:stCondLst>
                        <p:cond delay="indefinite"/>
                      </p:stCondLst>
                      <p:childTnLst>
                        <p:par>
                          <p:cTn id="54" fill="hold">
                            <p:stCondLst>
                              <p:cond delay="0"/>
                            </p:stCondLst>
                            <p:childTnLst>
                              <p:par>
                                <p:cTn id="55" presetID="56" presetClass="entr" presetSubtype="0" fill="hold" grpId="0" nodeType="clickEffect">
                                  <p:stCondLst>
                                    <p:cond delay="0"/>
                                  </p:stCondLst>
                                  <p:iterate type="lt">
                                    <p:tmPct val="10000"/>
                                  </p:iterate>
                                  <p:childTnLst>
                                    <p:set>
                                      <p:cBhvr>
                                        <p:cTn id="56" dur="1" fill="hold">
                                          <p:stCondLst>
                                            <p:cond delay="0"/>
                                          </p:stCondLst>
                                        </p:cTn>
                                        <p:tgtEl>
                                          <p:spTgt spid="52232"/>
                                        </p:tgtEl>
                                        <p:attrNameLst>
                                          <p:attrName>style.visibility</p:attrName>
                                        </p:attrNameLst>
                                      </p:cBhvr>
                                      <p:to>
                                        <p:strVal val="visible"/>
                                      </p:to>
                                    </p:set>
                                    <p:anim by="(-#ppt_w*2)" calcmode="lin" valueType="num">
                                      <p:cBhvr rctx="PPT">
                                        <p:cTn id="57" dur="500" autoRev="1" fill="hold">
                                          <p:stCondLst>
                                            <p:cond delay="0"/>
                                          </p:stCondLst>
                                        </p:cTn>
                                        <p:tgtEl>
                                          <p:spTgt spid="52232"/>
                                        </p:tgtEl>
                                        <p:attrNameLst>
                                          <p:attrName>ppt_w</p:attrName>
                                        </p:attrNameLst>
                                      </p:cBhvr>
                                    </p:anim>
                                    <p:anim by="(#ppt_w*0.50)" calcmode="lin" valueType="num">
                                      <p:cBhvr>
                                        <p:cTn id="58" dur="500" decel="50000" autoRev="1" fill="hold">
                                          <p:stCondLst>
                                            <p:cond delay="0"/>
                                          </p:stCondLst>
                                        </p:cTn>
                                        <p:tgtEl>
                                          <p:spTgt spid="52232"/>
                                        </p:tgtEl>
                                        <p:attrNameLst>
                                          <p:attrName>ppt_x</p:attrName>
                                        </p:attrNameLst>
                                      </p:cBhvr>
                                    </p:anim>
                                    <p:anim from="(-#ppt_h/2)" to="(#ppt_y)" calcmode="lin" valueType="num">
                                      <p:cBhvr>
                                        <p:cTn id="59" dur="1000" fill="hold">
                                          <p:stCondLst>
                                            <p:cond delay="0"/>
                                          </p:stCondLst>
                                        </p:cTn>
                                        <p:tgtEl>
                                          <p:spTgt spid="52232"/>
                                        </p:tgtEl>
                                        <p:attrNameLst>
                                          <p:attrName>ppt_y</p:attrName>
                                        </p:attrNameLst>
                                      </p:cBhvr>
                                    </p:anim>
                                    <p:animRot by="21600000">
                                      <p:cBhvr>
                                        <p:cTn id="60" dur="1000" fill="hold">
                                          <p:stCondLst>
                                            <p:cond delay="0"/>
                                          </p:stCondLst>
                                        </p:cTn>
                                        <p:tgtEl>
                                          <p:spTgt spid="52232"/>
                                        </p:tgtEl>
                                        <p:attrNameLst>
                                          <p:attrName>r</p:attrName>
                                        </p:attrNameLst>
                                      </p:cBhvr>
                                    </p:animRot>
                                  </p:childTnLst>
                                </p:cTn>
                              </p:par>
                            </p:childTnLst>
                          </p:cTn>
                        </p:par>
                      </p:childTnLst>
                    </p:cTn>
                  </p:par>
                  <p:par>
                    <p:cTn id="61" fill="hold">
                      <p:stCondLst>
                        <p:cond delay="indefinite"/>
                      </p:stCondLst>
                      <p:childTnLst>
                        <p:par>
                          <p:cTn id="62" fill="hold">
                            <p:stCondLst>
                              <p:cond delay="0"/>
                            </p:stCondLst>
                            <p:childTnLst>
                              <p:par>
                                <p:cTn id="63" presetID="55" presetClass="entr" presetSubtype="0" fill="hold" grpId="0" nodeType="clickEffect">
                                  <p:stCondLst>
                                    <p:cond delay="0"/>
                                  </p:stCondLst>
                                  <p:childTnLst>
                                    <p:set>
                                      <p:cBhvr>
                                        <p:cTn id="64" dur="1" fill="hold">
                                          <p:stCondLst>
                                            <p:cond delay="0"/>
                                          </p:stCondLst>
                                        </p:cTn>
                                        <p:tgtEl>
                                          <p:spTgt spid="52233"/>
                                        </p:tgtEl>
                                        <p:attrNameLst>
                                          <p:attrName>style.visibility</p:attrName>
                                        </p:attrNameLst>
                                      </p:cBhvr>
                                      <p:to>
                                        <p:strVal val="visible"/>
                                      </p:to>
                                    </p:set>
                                    <p:anim calcmode="lin" valueType="num">
                                      <p:cBhvr>
                                        <p:cTn id="65" dur="1000" fill="hold"/>
                                        <p:tgtEl>
                                          <p:spTgt spid="52233"/>
                                        </p:tgtEl>
                                        <p:attrNameLst>
                                          <p:attrName>ppt_w</p:attrName>
                                        </p:attrNameLst>
                                      </p:cBhvr>
                                      <p:tavLst>
                                        <p:tav tm="0">
                                          <p:val>
                                            <p:strVal val="#ppt_w*0.70"/>
                                          </p:val>
                                        </p:tav>
                                        <p:tav tm="100000">
                                          <p:val>
                                            <p:strVal val="#ppt_w"/>
                                          </p:val>
                                        </p:tav>
                                      </p:tavLst>
                                    </p:anim>
                                    <p:anim calcmode="lin" valueType="num">
                                      <p:cBhvr>
                                        <p:cTn id="66" dur="1000" fill="hold"/>
                                        <p:tgtEl>
                                          <p:spTgt spid="52233"/>
                                        </p:tgtEl>
                                        <p:attrNameLst>
                                          <p:attrName>ppt_h</p:attrName>
                                        </p:attrNameLst>
                                      </p:cBhvr>
                                      <p:tavLst>
                                        <p:tav tm="0">
                                          <p:val>
                                            <p:strVal val="#ppt_h"/>
                                          </p:val>
                                        </p:tav>
                                        <p:tav tm="100000">
                                          <p:val>
                                            <p:strVal val="#ppt_h"/>
                                          </p:val>
                                        </p:tav>
                                      </p:tavLst>
                                    </p:anim>
                                    <p:animEffect transition="in" filter="fade">
                                      <p:cBhvr>
                                        <p:cTn id="67" dur="1000"/>
                                        <p:tgtEl>
                                          <p:spTgt spid="52233"/>
                                        </p:tgtEl>
                                      </p:cBhvr>
                                    </p:animEffect>
                                  </p:childTnLst>
                                </p:cTn>
                              </p:par>
                            </p:childTnLst>
                          </p:cTn>
                        </p:par>
                      </p:childTnLst>
                    </p:cTn>
                  </p:par>
                  <p:par>
                    <p:cTn id="68" fill="hold">
                      <p:stCondLst>
                        <p:cond delay="indefinite"/>
                      </p:stCondLst>
                      <p:childTnLst>
                        <p:par>
                          <p:cTn id="69" fill="hold">
                            <p:stCondLst>
                              <p:cond delay="0"/>
                            </p:stCondLst>
                            <p:childTnLst>
                              <p:par>
                                <p:cTn id="70" presetID="38" presetClass="entr" presetSubtype="0" accel="50000" fill="hold" grpId="0" nodeType="clickEffect">
                                  <p:stCondLst>
                                    <p:cond delay="0"/>
                                  </p:stCondLst>
                                  <p:iterate type="lt">
                                    <p:tmPct val="50000"/>
                                  </p:iterate>
                                  <p:childTnLst>
                                    <p:set>
                                      <p:cBhvr>
                                        <p:cTn id="71" dur="1" fill="hold">
                                          <p:stCondLst>
                                            <p:cond delay="0"/>
                                          </p:stCondLst>
                                        </p:cTn>
                                        <p:tgtEl>
                                          <p:spTgt spid="52234"/>
                                        </p:tgtEl>
                                        <p:attrNameLst>
                                          <p:attrName>style.visibility</p:attrName>
                                        </p:attrNameLst>
                                      </p:cBhvr>
                                      <p:to>
                                        <p:strVal val="visible"/>
                                      </p:to>
                                    </p:set>
                                    <p:set>
                                      <p:cBhvr>
                                        <p:cTn id="72" dur="455" fill="hold">
                                          <p:stCondLst>
                                            <p:cond delay="0"/>
                                          </p:stCondLst>
                                        </p:cTn>
                                        <p:tgtEl>
                                          <p:spTgt spid="52234"/>
                                        </p:tgtEl>
                                        <p:attrNameLst>
                                          <p:attrName>style.rotation</p:attrName>
                                        </p:attrNameLst>
                                      </p:cBhvr>
                                      <p:to>
                                        <p:strVal val="-45.0"/>
                                      </p:to>
                                    </p:set>
                                    <p:anim calcmode="lin" valueType="num">
                                      <p:cBhvr>
                                        <p:cTn id="73" dur="455" fill="hold">
                                          <p:stCondLst>
                                            <p:cond delay="455"/>
                                          </p:stCondLst>
                                        </p:cTn>
                                        <p:tgtEl>
                                          <p:spTgt spid="52234"/>
                                        </p:tgtEl>
                                        <p:attrNameLst>
                                          <p:attrName>style.rotation</p:attrName>
                                        </p:attrNameLst>
                                      </p:cBhvr>
                                      <p:tavLst>
                                        <p:tav tm="0">
                                          <p:val>
                                            <p:fltVal val="-45"/>
                                          </p:val>
                                        </p:tav>
                                        <p:tav tm="69900">
                                          <p:val>
                                            <p:fltVal val="45"/>
                                          </p:val>
                                        </p:tav>
                                        <p:tav tm="100000">
                                          <p:val>
                                            <p:fltVal val="0"/>
                                          </p:val>
                                        </p:tav>
                                      </p:tavLst>
                                    </p:anim>
                                    <p:anim calcmode="lin" valueType="num">
                                      <p:cBhvr>
                                        <p:cTn id="74" dur="455" fill="hold">
                                          <p:stCondLst>
                                            <p:cond delay="0"/>
                                          </p:stCondLst>
                                        </p:cTn>
                                        <p:tgtEl>
                                          <p:spTgt spid="52234"/>
                                        </p:tgtEl>
                                        <p:attrNameLst>
                                          <p:attrName>ppt_y</p:attrName>
                                        </p:attrNameLst>
                                      </p:cBhvr>
                                      <p:tavLst>
                                        <p:tav tm="0">
                                          <p:val>
                                            <p:strVal val="#ppt_y-1"/>
                                          </p:val>
                                        </p:tav>
                                        <p:tav tm="100000">
                                          <p:val>
                                            <p:strVal val="#ppt_y-(0.354*#ppt_w-0.172*#ppt_h)"/>
                                          </p:val>
                                        </p:tav>
                                      </p:tavLst>
                                    </p:anim>
                                    <p:anim calcmode="lin" valueType="num">
                                      <p:cBhvr>
                                        <p:cTn id="75" dur="156" decel="50000" autoRev="1" fill="hold">
                                          <p:stCondLst>
                                            <p:cond delay="455"/>
                                          </p:stCondLst>
                                        </p:cTn>
                                        <p:tgtEl>
                                          <p:spTgt spid="52234"/>
                                        </p:tgtEl>
                                        <p:attrNameLst>
                                          <p:attrName>ppt_y</p:attrName>
                                        </p:attrNameLst>
                                      </p:cBhvr>
                                      <p:tavLst>
                                        <p:tav tm="0">
                                          <p:val>
                                            <p:strVal val="#ppt_y-(0.354*#ppt_w-0.172*#ppt_h)"/>
                                          </p:val>
                                        </p:tav>
                                        <p:tav tm="100000">
                                          <p:val>
                                            <p:strVal val="#ppt_y-(0.354*#ppt_w-0.172*#ppt_h)-#ppt_h/2"/>
                                          </p:val>
                                        </p:tav>
                                      </p:tavLst>
                                    </p:anim>
                                    <p:anim calcmode="lin" valueType="num">
                                      <p:cBhvr>
                                        <p:cTn id="76" dur="136" fill="hold">
                                          <p:stCondLst>
                                            <p:cond delay="864"/>
                                          </p:stCondLst>
                                        </p:cTn>
                                        <p:tgtEl>
                                          <p:spTgt spid="52234"/>
                                        </p:tgtEl>
                                        <p:attrNameLst>
                                          <p:attrName>ppt_y</p:attrName>
                                        </p:attrNameLst>
                                      </p:cBhvr>
                                      <p:tavLst>
                                        <p:tav tm="0">
                                          <p:val>
                                            <p:strVal val="#ppt_y-(0.354*#ppt_w-0.172*#ppt_h)"/>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38" presetClass="entr" presetSubtype="0" accel="50000" fill="hold" grpId="0" nodeType="clickEffect">
                                  <p:stCondLst>
                                    <p:cond delay="0"/>
                                  </p:stCondLst>
                                  <p:iterate type="lt">
                                    <p:tmPct val="50000"/>
                                  </p:iterate>
                                  <p:childTnLst>
                                    <p:set>
                                      <p:cBhvr>
                                        <p:cTn id="80" dur="1" fill="hold">
                                          <p:stCondLst>
                                            <p:cond delay="0"/>
                                          </p:stCondLst>
                                        </p:cTn>
                                        <p:tgtEl>
                                          <p:spTgt spid="52235"/>
                                        </p:tgtEl>
                                        <p:attrNameLst>
                                          <p:attrName>style.visibility</p:attrName>
                                        </p:attrNameLst>
                                      </p:cBhvr>
                                      <p:to>
                                        <p:strVal val="visible"/>
                                      </p:to>
                                    </p:set>
                                    <p:set>
                                      <p:cBhvr>
                                        <p:cTn id="81" dur="455" fill="hold">
                                          <p:stCondLst>
                                            <p:cond delay="0"/>
                                          </p:stCondLst>
                                        </p:cTn>
                                        <p:tgtEl>
                                          <p:spTgt spid="52235"/>
                                        </p:tgtEl>
                                        <p:attrNameLst>
                                          <p:attrName>style.rotation</p:attrName>
                                        </p:attrNameLst>
                                      </p:cBhvr>
                                      <p:to>
                                        <p:strVal val="-45.0"/>
                                      </p:to>
                                    </p:set>
                                    <p:anim calcmode="lin" valueType="num">
                                      <p:cBhvr>
                                        <p:cTn id="82" dur="455" fill="hold">
                                          <p:stCondLst>
                                            <p:cond delay="455"/>
                                          </p:stCondLst>
                                        </p:cTn>
                                        <p:tgtEl>
                                          <p:spTgt spid="52235"/>
                                        </p:tgtEl>
                                        <p:attrNameLst>
                                          <p:attrName>style.rotation</p:attrName>
                                        </p:attrNameLst>
                                      </p:cBhvr>
                                      <p:tavLst>
                                        <p:tav tm="0">
                                          <p:val>
                                            <p:fltVal val="-45"/>
                                          </p:val>
                                        </p:tav>
                                        <p:tav tm="69900">
                                          <p:val>
                                            <p:fltVal val="45"/>
                                          </p:val>
                                        </p:tav>
                                        <p:tav tm="100000">
                                          <p:val>
                                            <p:fltVal val="0"/>
                                          </p:val>
                                        </p:tav>
                                      </p:tavLst>
                                    </p:anim>
                                    <p:anim calcmode="lin" valueType="num">
                                      <p:cBhvr>
                                        <p:cTn id="83" dur="455" fill="hold">
                                          <p:stCondLst>
                                            <p:cond delay="0"/>
                                          </p:stCondLst>
                                        </p:cTn>
                                        <p:tgtEl>
                                          <p:spTgt spid="52235"/>
                                        </p:tgtEl>
                                        <p:attrNameLst>
                                          <p:attrName>ppt_y</p:attrName>
                                        </p:attrNameLst>
                                      </p:cBhvr>
                                      <p:tavLst>
                                        <p:tav tm="0">
                                          <p:val>
                                            <p:strVal val="#ppt_y-1"/>
                                          </p:val>
                                        </p:tav>
                                        <p:tav tm="100000">
                                          <p:val>
                                            <p:strVal val="#ppt_y-(0.354*#ppt_w-0.172*#ppt_h)"/>
                                          </p:val>
                                        </p:tav>
                                      </p:tavLst>
                                    </p:anim>
                                    <p:anim calcmode="lin" valueType="num">
                                      <p:cBhvr>
                                        <p:cTn id="84" dur="156" decel="50000" autoRev="1" fill="hold">
                                          <p:stCondLst>
                                            <p:cond delay="455"/>
                                          </p:stCondLst>
                                        </p:cTn>
                                        <p:tgtEl>
                                          <p:spTgt spid="52235"/>
                                        </p:tgtEl>
                                        <p:attrNameLst>
                                          <p:attrName>ppt_y</p:attrName>
                                        </p:attrNameLst>
                                      </p:cBhvr>
                                      <p:tavLst>
                                        <p:tav tm="0">
                                          <p:val>
                                            <p:strVal val="#ppt_y-(0.354*#ppt_w-0.172*#ppt_h)"/>
                                          </p:val>
                                        </p:tav>
                                        <p:tav tm="100000">
                                          <p:val>
                                            <p:strVal val="#ppt_y-(0.354*#ppt_w-0.172*#ppt_h)-#ppt_h/2"/>
                                          </p:val>
                                        </p:tav>
                                      </p:tavLst>
                                    </p:anim>
                                    <p:anim calcmode="lin" valueType="num">
                                      <p:cBhvr>
                                        <p:cTn id="85" dur="136" fill="hold">
                                          <p:stCondLst>
                                            <p:cond delay="864"/>
                                          </p:stCondLst>
                                        </p:cTn>
                                        <p:tgtEl>
                                          <p:spTgt spid="52235"/>
                                        </p:tgtEl>
                                        <p:attrNameLst>
                                          <p:attrName>ppt_y</p:attrName>
                                        </p:attrNameLst>
                                      </p:cBhvr>
                                      <p:tavLst>
                                        <p:tav tm="0">
                                          <p:val>
                                            <p:strVal val="#ppt_y-(0.354*#ppt_w-0.172*#ppt_h)"/>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56" presetClass="entr" presetSubtype="0" fill="hold" grpId="0" nodeType="clickEffect">
                                  <p:stCondLst>
                                    <p:cond delay="0"/>
                                  </p:stCondLst>
                                  <p:iterate type="lt">
                                    <p:tmPct val="10000"/>
                                  </p:iterate>
                                  <p:childTnLst>
                                    <p:set>
                                      <p:cBhvr>
                                        <p:cTn id="89" dur="1" fill="hold">
                                          <p:stCondLst>
                                            <p:cond delay="0"/>
                                          </p:stCondLst>
                                        </p:cTn>
                                        <p:tgtEl>
                                          <p:spTgt spid="52236"/>
                                        </p:tgtEl>
                                        <p:attrNameLst>
                                          <p:attrName>style.visibility</p:attrName>
                                        </p:attrNameLst>
                                      </p:cBhvr>
                                      <p:to>
                                        <p:strVal val="visible"/>
                                      </p:to>
                                    </p:set>
                                    <p:anim by="(-#ppt_w*2)" calcmode="lin" valueType="num">
                                      <p:cBhvr rctx="PPT">
                                        <p:cTn id="90" dur="500" autoRev="1" fill="hold">
                                          <p:stCondLst>
                                            <p:cond delay="0"/>
                                          </p:stCondLst>
                                        </p:cTn>
                                        <p:tgtEl>
                                          <p:spTgt spid="52236"/>
                                        </p:tgtEl>
                                        <p:attrNameLst>
                                          <p:attrName>ppt_w</p:attrName>
                                        </p:attrNameLst>
                                      </p:cBhvr>
                                    </p:anim>
                                    <p:anim by="(#ppt_w*0.50)" calcmode="lin" valueType="num">
                                      <p:cBhvr>
                                        <p:cTn id="91" dur="500" decel="50000" autoRev="1" fill="hold">
                                          <p:stCondLst>
                                            <p:cond delay="0"/>
                                          </p:stCondLst>
                                        </p:cTn>
                                        <p:tgtEl>
                                          <p:spTgt spid="52236"/>
                                        </p:tgtEl>
                                        <p:attrNameLst>
                                          <p:attrName>ppt_x</p:attrName>
                                        </p:attrNameLst>
                                      </p:cBhvr>
                                    </p:anim>
                                    <p:anim from="(-#ppt_h/2)" to="(#ppt_y)" calcmode="lin" valueType="num">
                                      <p:cBhvr>
                                        <p:cTn id="92" dur="1000" fill="hold">
                                          <p:stCondLst>
                                            <p:cond delay="0"/>
                                          </p:stCondLst>
                                        </p:cTn>
                                        <p:tgtEl>
                                          <p:spTgt spid="52236"/>
                                        </p:tgtEl>
                                        <p:attrNameLst>
                                          <p:attrName>ppt_y</p:attrName>
                                        </p:attrNameLst>
                                      </p:cBhvr>
                                    </p:anim>
                                    <p:animRot by="21600000">
                                      <p:cBhvr>
                                        <p:cTn id="93" dur="1000" fill="hold">
                                          <p:stCondLst>
                                            <p:cond delay="0"/>
                                          </p:stCondLst>
                                        </p:cTn>
                                        <p:tgtEl>
                                          <p:spTgt spid="52236"/>
                                        </p:tgtEl>
                                        <p:attrNameLst>
                                          <p:attrName>r</p:attrName>
                                        </p:attrNameLst>
                                      </p:cBhvr>
                                    </p:animRot>
                                  </p:childTnLst>
                                </p:cTn>
                              </p:par>
                            </p:childTnLst>
                          </p:cTn>
                        </p:par>
                      </p:childTnLst>
                    </p:cTn>
                  </p:par>
                  <p:par>
                    <p:cTn id="94" fill="hold">
                      <p:stCondLst>
                        <p:cond delay="indefinite"/>
                      </p:stCondLst>
                      <p:childTnLst>
                        <p:par>
                          <p:cTn id="95" fill="hold">
                            <p:stCondLst>
                              <p:cond delay="0"/>
                            </p:stCondLst>
                            <p:childTnLst>
                              <p:par>
                                <p:cTn id="96" presetID="56" presetClass="entr" presetSubtype="0" fill="hold" grpId="0" nodeType="clickEffect">
                                  <p:stCondLst>
                                    <p:cond delay="0"/>
                                  </p:stCondLst>
                                  <p:iterate type="lt">
                                    <p:tmPct val="10000"/>
                                  </p:iterate>
                                  <p:childTnLst>
                                    <p:set>
                                      <p:cBhvr>
                                        <p:cTn id="97" dur="1" fill="hold">
                                          <p:stCondLst>
                                            <p:cond delay="0"/>
                                          </p:stCondLst>
                                        </p:cTn>
                                        <p:tgtEl>
                                          <p:spTgt spid="52237"/>
                                        </p:tgtEl>
                                        <p:attrNameLst>
                                          <p:attrName>style.visibility</p:attrName>
                                        </p:attrNameLst>
                                      </p:cBhvr>
                                      <p:to>
                                        <p:strVal val="visible"/>
                                      </p:to>
                                    </p:set>
                                    <p:anim by="(-#ppt_w*2)" calcmode="lin" valueType="num">
                                      <p:cBhvr rctx="PPT">
                                        <p:cTn id="98" dur="500" autoRev="1" fill="hold">
                                          <p:stCondLst>
                                            <p:cond delay="0"/>
                                          </p:stCondLst>
                                        </p:cTn>
                                        <p:tgtEl>
                                          <p:spTgt spid="52237"/>
                                        </p:tgtEl>
                                        <p:attrNameLst>
                                          <p:attrName>ppt_w</p:attrName>
                                        </p:attrNameLst>
                                      </p:cBhvr>
                                    </p:anim>
                                    <p:anim by="(#ppt_w*0.50)" calcmode="lin" valueType="num">
                                      <p:cBhvr>
                                        <p:cTn id="99" dur="500" decel="50000" autoRev="1" fill="hold">
                                          <p:stCondLst>
                                            <p:cond delay="0"/>
                                          </p:stCondLst>
                                        </p:cTn>
                                        <p:tgtEl>
                                          <p:spTgt spid="52237"/>
                                        </p:tgtEl>
                                        <p:attrNameLst>
                                          <p:attrName>ppt_x</p:attrName>
                                        </p:attrNameLst>
                                      </p:cBhvr>
                                    </p:anim>
                                    <p:anim from="(-#ppt_h/2)" to="(#ppt_y)" calcmode="lin" valueType="num">
                                      <p:cBhvr>
                                        <p:cTn id="100" dur="1000" fill="hold">
                                          <p:stCondLst>
                                            <p:cond delay="0"/>
                                          </p:stCondLst>
                                        </p:cTn>
                                        <p:tgtEl>
                                          <p:spTgt spid="52237"/>
                                        </p:tgtEl>
                                        <p:attrNameLst>
                                          <p:attrName>ppt_y</p:attrName>
                                        </p:attrNameLst>
                                      </p:cBhvr>
                                    </p:anim>
                                    <p:animRot by="21600000">
                                      <p:cBhvr>
                                        <p:cTn id="101" dur="1000" fill="hold">
                                          <p:stCondLst>
                                            <p:cond delay="0"/>
                                          </p:stCondLst>
                                        </p:cTn>
                                        <p:tgtEl>
                                          <p:spTgt spid="52237"/>
                                        </p:tgtEl>
                                        <p:attrNameLst>
                                          <p:attrName>r</p:attrName>
                                        </p:attrNameLst>
                                      </p:cBhvr>
                                    </p:animRot>
                                  </p:childTnLst>
                                </p:cTn>
                              </p:par>
                            </p:childTnLst>
                          </p:cTn>
                        </p:par>
                      </p:childTnLst>
                    </p:cTn>
                  </p:par>
                  <p:par>
                    <p:cTn id="102" fill="hold">
                      <p:stCondLst>
                        <p:cond delay="indefinite"/>
                      </p:stCondLst>
                      <p:childTnLst>
                        <p:par>
                          <p:cTn id="103" fill="hold">
                            <p:stCondLst>
                              <p:cond delay="0"/>
                            </p:stCondLst>
                            <p:childTnLst>
                              <p:par>
                                <p:cTn id="104" presetID="56" presetClass="entr" presetSubtype="0" fill="hold" grpId="0" nodeType="clickEffect">
                                  <p:stCondLst>
                                    <p:cond delay="0"/>
                                  </p:stCondLst>
                                  <p:iterate type="lt">
                                    <p:tmPct val="10000"/>
                                  </p:iterate>
                                  <p:childTnLst>
                                    <p:set>
                                      <p:cBhvr>
                                        <p:cTn id="105" dur="1" fill="hold">
                                          <p:stCondLst>
                                            <p:cond delay="0"/>
                                          </p:stCondLst>
                                        </p:cTn>
                                        <p:tgtEl>
                                          <p:spTgt spid="52238"/>
                                        </p:tgtEl>
                                        <p:attrNameLst>
                                          <p:attrName>style.visibility</p:attrName>
                                        </p:attrNameLst>
                                      </p:cBhvr>
                                      <p:to>
                                        <p:strVal val="visible"/>
                                      </p:to>
                                    </p:set>
                                    <p:anim by="(-#ppt_w*2)" calcmode="lin" valueType="num">
                                      <p:cBhvr rctx="PPT">
                                        <p:cTn id="106" dur="500" autoRev="1" fill="hold">
                                          <p:stCondLst>
                                            <p:cond delay="0"/>
                                          </p:stCondLst>
                                        </p:cTn>
                                        <p:tgtEl>
                                          <p:spTgt spid="52238"/>
                                        </p:tgtEl>
                                        <p:attrNameLst>
                                          <p:attrName>ppt_w</p:attrName>
                                        </p:attrNameLst>
                                      </p:cBhvr>
                                    </p:anim>
                                    <p:anim by="(#ppt_w*0.50)" calcmode="lin" valueType="num">
                                      <p:cBhvr>
                                        <p:cTn id="107" dur="500" decel="50000" autoRev="1" fill="hold">
                                          <p:stCondLst>
                                            <p:cond delay="0"/>
                                          </p:stCondLst>
                                        </p:cTn>
                                        <p:tgtEl>
                                          <p:spTgt spid="52238"/>
                                        </p:tgtEl>
                                        <p:attrNameLst>
                                          <p:attrName>ppt_x</p:attrName>
                                        </p:attrNameLst>
                                      </p:cBhvr>
                                    </p:anim>
                                    <p:anim from="(-#ppt_h/2)" to="(#ppt_y)" calcmode="lin" valueType="num">
                                      <p:cBhvr>
                                        <p:cTn id="108" dur="1000" fill="hold">
                                          <p:stCondLst>
                                            <p:cond delay="0"/>
                                          </p:stCondLst>
                                        </p:cTn>
                                        <p:tgtEl>
                                          <p:spTgt spid="52238"/>
                                        </p:tgtEl>
                                        <p:attrNameLst>
                                          <p:attrName>ppt_y</p:attrName>
                                        </p:attrNameLst>
                                      </p:cBhvr>
                                    </p:anim>
                                    <p:animRot by="21600000">
                                      <p:cBhvr>
                                        <p:cTn id="109" dur="1000" fill="hold">
                                          <p:stCondLst>
                                            <p:cond delay="0"/>
                                          </p:stCondLst>
                                        </p:cTn>
                                        <p:tgtEl>
                                          <p:spTgt spid="5223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p:bldP spid="52228" grpId="0"/>
      <p:bldP spid="52229" grpId="0"/>
      <p:bldP spid="52230" grpId="0"/>
      <p:bldP spid="52231" grpId="0"/>
      <p:bldP spid="52232" grpId="0"/>
      <p:bldP spid="52233" grpId="0" animBg="1"/>
      <p:bldP spid="52234" grpId="0"/>
      <p:bldP spid="52235" grpId="0"/>
      <p:bldP spid="52236" grpId="0"/>
      <p:bldP spid="52237" grpId="0"/>
      <p:bldP spid="5223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611188" y="765175"/>
            <a:ext cx="7489825" cy="215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342900" indent="-342900" fontAlgn="base">
              <a:spcBef>
                <a:spcPct val="20000"/>
              </a:spcBef>
              <a:spcAft>
                <a:spcPct val="0"/>
              </a:spcAft>
            </a:pPr>
            <a:r>
              <a:rPr lang="zh-CN" altLang="en-US" sz="3200" b="1">
                <a:solidFill>
                  <a:srgbClr val="000000"/>
                </a:solidFill>
              </a:rPr>
              <a:t>         </a:t>
            </a:r>
            <a:r>
              <a:rPr lang="en-US" altLang="zh-CN" sz="2800" b="1">
                <a:solidFill>
                  <a:srgbClr val="000000"/>
                </a:solidFill>
              </a:rPr>
              <a:t>5</a:t>
            </a:r>
            <a:r>
              <a:rPr lang="zh-CN" altLang="en-US" sz="2800" b="1">
                <a:solidFill>
                  <a:srgbClr val="000000"/>
                </a:solidFill>
              </a:rPr>
              <a:t>、王伯伯家有一块三角形菜地，底 56米，高23米，这块菜地的面积是多少？如果每平方米菜地可收菜8千克，这块地共收菜多少千克？</a:t>
            </a:r>
          </a:p>
          <a:p>
            <a:pPr marL="342900" indent="-342900" fontAlgn="base">
              <a:spcBef>
                <a:spcPct val="20000"/>
              </a:spcBef>
              <a:spcAft>
                <a:spcPct val="0"/>
              </a:spcAft>
            </a:pPr>
            <a:endParaRPr lang="zh-CN" altLang="en-US" sz="2800" b="1">
              <a:solidFill>
                <a:srgbClr val="000000"/>
              </a:solidFill>
            </a:endParaRPr>
          </a:p>
        </p:txBody>
      </p:sp>
      <p:sp>
        <p:nvSpPr>
          <p:cNvPr id="71684" name="Rectangle 4"/>
          <p:cNvSpPr>
            <a:spLocks noChangeArrowheads="1"/>
          </p:cNvSpPr>
          <p:nvPr/>
        </p:nvSpPr>
        <p:spPr bwMode="auto">
          <a:xfrm>
            <a:off x="179388" y="1639888"/>
            <a:ext cx="8763000" cy="452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342900" indent="-342900" fontAlgn="base">
              <a:spcBef>
                <a:spcPct val="20000"/>
              </a:spcBef>
              <a:spcAft>
                <a:spcPct val="0"/>
              </a:spcAft>
            </a:pPr>
            <a:r>
              <a:rPr lang="zh-CN" altLang="en-US" sz="3200" b="1">
                <a:solidFill>
                  <a:srgbClr val="000000"/>
                </a:solidFill>
              </a:rPr>
              <a:t>         </a:t>
            </a:r>
          </a:p>
        </p:txBody>
      </p:sp>
      <p:sp>
        <p:nvSpPr>
          <p:cNvPr id="71686" name="Text Box 6"/>
          <p:cNvSpPr txBox="1">
            <a:spLocks noChangeArrowheads="1"/>
          </p:cNvSpPr>
          <p:nvPr/>
        </p:nvSpPr>
        <p:spPr bwMode="auto">
          <a:xfrm>
            <a:off x="1172223" y="4776679"/>
            <a:ext cx="49568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zh-CN" altLang="en-US" sz="3600" b="1" dirty="0">
                <a:solidFill>
                  <a:srgbClr val="FF3300"/>
                </a:solidFill>
                <a:latin typeface="Times New Roman" panose="02020603050405020304" pitchFamily="18" charset="0"/>
              </a:rPr>
              <a:t>614×8=5152（千克</a:t>
            </a:r>
            <a:r>
              <a:rPr lang="zh-CN" altLang="en-US" sz="3600" b="1" dirty="0" smtClean="0">
                <a:solidFill>
                  <a:srgbClr val="FF3300"/>
                </a:solidFill>
                <a:latin typeface="Times New Roman" panose="02020603050405020304" pitchFamily="18" charset="0"/>
              </a:rPr>
              <a:t>）   </a:t>
            </a:r>
            <a:endParaRPr lang="zh-CN" altLang="en-US" sz="3600" b="1" dirty="0">
              <a:solidFill>
                <a:srgbClr val="FF3300"/>
              </a:solidFill>
              <a:latin typeface="Times New Roman" panose="02020603050405020304" pitchFamily="18" charset="0"/>
            </a:endParaRPr>
          </a:p>
        </p:txBody>
      </p:sp>
      <p:grpSp>
        <p:nvGrpSpPr>
          <p:cNvPr id="71687" name="Group 7"/>
          <p:cNvGrpSpPr/>
          <p:nvPr/>
        </p:nvGrpSpPr>
        <p:grpSpPr bwMode="auto">
          <a:xfrm>
            <a:off x="1339850" y="2933700"/>
            <a:ext cx="3405188" cy="2052638"/>
            <a:chOff x="0" y="0"/>
            <a:chExt cx="5364" cy="3232"/>
          </a:xfrm>
        </p:grpSpPr>
        <p:sp>
          <p:nvSpPr>
            <p:cNvPr id="71688" name="Text Box 8"/>
            <p:cNvSpPr txBox="1">
              <a:spLocks noChangeArrowheads="1"/>
            </p:cNvSpPr>
            <p:nvPr/>
          </p:nvSpPr>
          <p:spPr bwMode="auto">
            <a:xfrm>
              <a:off x="934" y="928"/>
              <a:ext cx="3613" cy="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50000"/>
                </a:spcBef>
                <a:spcAft>
                  <a:spcPct val="0"/>
                </a:spcAft>
              </a:pPr>
              <a:r>
                <a:rPr lang="zh-CN" altLang="en-US" sz="3600" b="1" dirty="0">
                  <a:solidFill>
                    <a:srgbClr val="FF3300"/>
                  </a:solidFill>
                  <a:latin typeface="Times New Roman" panose="02020603050405020304" pitchFamily="18" charset="0"/>
                  <a:ea typeface="楷体_GB2312" pitchFamily="49" charset="-122"/>
                </a:rPr>
                <a:t>=56×23÷2</a:t>
              </a:r>
            </a:p>
            <a:p>
              <a:pPr algn="ctr" fontAlgn="base">
                <a:spcBef>
                  <a:spcPct val="50000"/>
                </a:spcBef>
                <a:spcAft>
                  <a:spcPct val="0"/>
                </a:spcAft>
              </a:pPr>
              <a:r>
                <a:rPr lang="zh-CN" altLang="en-US" sz="3600" b="1" dirty="0">
                  <a:solidFill>
                    <a:srgbClr val="FF3300"/>
                  </a:solidFill>
                  <a:latin typeface="Times New Roman" panose="02020603050405020304" pitchFamily="18" charset="0"/>
                  <a:ea typeface="楷体_GB2312" pitchFamily="49" charset="-122"/>
                </a:rPr>
                <a:t>   </a:t>
              </a:r>
            </a:p>
          </p:txBody>
        </p:sp>
        <p:sp>
          <p:nvSpPr>
            <p:cNvPr id="71689" name="Text Box 9"/>
            <p:cNvSpPr txBox="1">
              <a:spLocks noChangeArrowheads="1"/>
            </p:cNvSpPr>
            <p:nvPr/>
          </p:nvSpPr>
          <p:spPr bwMode="auto">
            <a:xfrm>
              <a:off x="0" y="0"/>
              <a:ext cx="3512" cy="10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fontAlgn="base">
                <a:spcBef>
                  <a:spcPct val="0"/>
                </a:spcBef>
                <a:spcAft>
                  <a:spcPct val="0"/>
                </a:spcAft>
              </a:pPr>
              <a:r>
                <a:rPr lang="zh-CN" altLang="en-US" sz="3600" b="1" dirty="0">
                  <a:solidFill>
                    <a:srgbClr val="FF3300"/>
                  </a:solidFill>
                  <a:latin typeface="Times New Roman" panose="02020603050405020304" pitchFamily="18" charset="0"/>
                </a:rPr>
                <a:t> </a:t>
              </a:r>
              <a:r>
                <a:rPr lang="en-US" altLang="zh-CN" sz="3600" b="1" dirty="0">
                  <a:solidFill>
                    <a:srgbClr val="FF3300"/>
                  </a:solidFill>
                  <a:latin typeface="Times New Roman" panose="02020603050405020304" pitchFamily="18" charset="0"/>
                </a:rPr>
                <a:t>S  =  ah÷2</a:t>
              </a:r>
              <a:endParaRPr lang="en-US" altLang="zh-CN" sz="3600" dirty="0">
                <a:solidFill>
                  <a:srgbClr val="000000"/>
                </a:solidFill>
                <a:latin typeface="Times New Roman" panose="02020603050405020304" pitchFamily="18" charset="0"/>
              </a:endParaRPr>
            </a:p>
          </p:txBody>
        </p:sp>
        <p:sp>
          <p:nvSpPr>
            <p:cNvPr id="71690" name="Text Box 10"/>
            <p:cNvSpPr txBox="1">
              <a:spLocks noChangeArrowheads="1"/>
            </p:cNvSpPr>
            <p:nvPr/>
          </p:nvSpPr>
          <p:spPr bwMode="auto">
            <a:xfrm>
              <a:off x="766" y="1773"/>
              <a:ext cx="4598" cy="1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zh-CN" altLang="en-US" sz="3600" b="1">
                  <a:solidFill>
                    <a:srgbClr val="FF3300"/>
                  </a:solidFill>
                  <a:latin typeface="Times New Roman" panose="02020603050405020304" pitchFamily="18" charset="0"/>
                </a:rPr>
                <a:t> =644(平方米)</a:t>
              </a:r>
            </a:p>
          </p:txBody>
        </p:sp>
      </p:grpSp>
      <p:sp>
        <p:nvSpPr>
          <p:cNvPr id="71691" name="Text Box 11"/>
          <p:cNvSpPr txBox="1">
            <a:spLocks noChangeArrowheads="1"/>
          </p:cNvSpPr>
          <p:nvPr/>
        </p:nvSpPr>
        <p:spPr bwMode="auto">
          <a:xfrm>
            <a:off x="1557338" y="5680075"/>
            <a:ext cx="6735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pPr>
            <a:r>
              <a:rPr lang="zh-CN" altLang="en-US" sz="2400" b="1">
                <a:solidFill>
                  <a:srgbClr val="000000"/>
                </a:solidFill>
                <a:latin typeface="Times New Roman" panose="02020603050405020304" pitchFamily="18" charset="0"/>
              </a:rPr>
              <a:t>答：这块菜地的面积644平方米，共收菜5152千克</a:t>
            </a:r>
            <a:endParaRPr lang="zh-CN" altLang="en-US" sz="2800" b="1">
              <a:solidFill>
                <a:srgbClr val="000000"/>
              </a:solidFill>
              <a:latin typeface="Times New Roman" panose="02020603050405020304" pitchFamily="18" charset="0"/>
            </a:endParaRPr>
          </a:p>
        </p:txBody>
      </p:sp>
      <p:sp>
        <p:nvSpPr>
          <p:cNvPr id="71692" name="WordArt 12"/>
          <p:cNvSpPr>
            <a:spLocks noChangeArrowheads="1" noChangeShapeType="1"/>
          </p:cNvSpPr>
          <p:nvPr/>
        </p:nvSpPr>
        <p:spPr bwMode="auto">
          <a:xfrm>
            <a:off x="1631781" y="188640"/>
            <a:ext cx="1447800" cy="685800"/>
          </a:xfrm>
          <a:prstGeom prst="rect">
            <a:avLst/>
          </a:prstGeom>
          <a:extLst>
            <a:ext uri="{91240B29-F687-4F45-9708-019B960494DF}">
              <a14:hiddenLine xmlns:a14="http://schemas.microsoft.com/office/drawing/2010/main" w="12700">
                <a:solidFill>
                  <a:srgbClr val="EAEAEA"/>
                </a:solidFill>
                <a:round/>
              </a14:hiddenLine>
            </a:ext>
          </a:extLst>
        </p:spPr>
        <p:txBody>
          <a:bodyPr wrap="none" fromWordArt="1">
            <a:prstTxWarp prst="textPlain">
              <a:avLst>
                <a:gd name="adj" fmla="val 50000"/>
              </a:avLst>
            </a:prstTxWarp>
          </a:bodyPr>
          <a:lstStyle/>
          <a:p>
            <a:pPr algn="ctr" fontAlgn="base">
              <a:spcBef>
                <a:spcPct val="20000"/>
              </a:spcBef>
              <a:spcAft>
                <a:spcPct val="0"/>
              </a:spcAft>
            </a:pPr>
            <a:r>
              <a:rPr lang="zh-CN" altLang="en-US" sz="5400" b="1" kern="10" dirty="0">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华文新魏" panose="02010800040101010101" charset="-122"/>
                <a:ea typeface="华文新魏" panose="02010800040101010101" charset="-122"/>
              </a:rPr>
              <a:t>练习</a:t>
            </a:r>
          </a:p>
        </p:txBody>
      </p:sp>
      <p:pic>
        <p:nvPicPr>
          <p:cNvPr id="71693" name="Picture 13">
            <a:hlinkClick r:id="" action="ppaction://hlinkshowjump?jump=previousslide"/>
          </p:cNvPr>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71694" name="Picture 14">
            <a:hlinkClick r:id="rId3" action="ppaction://hlinksldjump"/>
          </p:cNvPr>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71695" name="Picture 15">
            <a:hlinkClick r:id="" action="ppaction://hlinkshowjump?jump=nextslide"/>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687"/>
                                        </p:tgtEl>
                                        <p:attrNameLst>
                                          <p:attrName>style.visibility</p:attrName>
                                        </p:attrNameLst>
                                      </p:cBhvr>
                                      <p:to>
                                        <p:strVal val="visible"/>
                                      </p:to>
                                    </p:set>
                                    <p:animEffect transition="in" filter="checkerboard(across)">
                                      <p:cBhvr>
                                        <p:cTn id="7" dur="500"/>
                                        <p:tgtEl>
                                          <p:spTgt spid="7168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1686"/>
                                        </p:tgtEl>
                                        <p:attrNameLst>
                                          <p:attrName>style.visibility</p:attrName>
                                        </p:attrNameLst>
                                      </p:cBhvr>
                                      <p:to>
                                        <p:strVal val="visible"/>
                                      </p:to>
                                    </p:set>
                                    <p:animEffect transition="in" filter="checkerboard(across)">
                                      <p:cBhvr>
                                        <p:cTn id="12" dur="500"/>
                                        <p:tgtEl>
                                          <p:spTgt spid="7168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1691"/>
                                        </p:tgtEl>
                                        <p:attrNameLst>
                                          <p:attrName>style.visibility</p:attrName>
                                        </p:attrNameLst>
                                      </p:cBhvr>
                                      <p:to>
                                        <p:strVal val="visible"/>
                                      </p:to>
                                    </p:set>
                                    <p:animEffect transition="in" filter="randombar(horizontal)">
                                      <p:cBhvr>
                                        <p:cTn id="17" dur="500"/>
                                        <p:tgtEl>
                                          <p:spTgt spid="71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6" grpId="0" bldLvl="0" autoUpdateAnimBg="0"/>
      <p:bldP spid="71691" grpId="0" bldLvl="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331913" y="188913"/>
            <a:ext cx="3384550" cy="1143000"/>
          </a:xfrm>
        </p:spPr>
        <p:txBody>
          <a:bodyPr/>
          <a:lstStyle/>
          <a:p>
            <a:pPr algn="l"/>
            <a:r>
              <a:rPr lang="zh-CN" altLang="en-US" b="1" dirty="0">
                <a:solidFill>
                  <a:srgbClr val="9900FF"/>
                </a:solidFill>
                <a:effectLst>
                  <a:outerShdw blurRad="38100" dist="38100" dir="2700000" algn="tl">
                    <a:srgbClr val="C0C0C0"/>
                  </a:outerShdw>
                </a:effectLst>
              </a:rPr>
              <a:t>复习导入</a:t>
            </a:r>
          </a:p>
        </p:txBody>
      </p:sp>
      <p:sp>
        <p:nvSpPr>
          <p:cNvPr id="48131" name="Rectangle 3"/>
          <p:cNvSpPr>
            <a:spLocks noGrp="1" noChangeArrowheads="1"/>
          </p:cNvSpPr>
          <p:nvPr>
            <p:ph type="body" idx="1"/>
          </p:nvPr>
        </p:nvSpPr>
        <p:spPr>
          <a:xfrm>
            <a:off x="468313" y="1268413"/>
            <a:ext cx="8351837" cy="5256212"/>
          </a:xfrm>
        </p:spPr>
        <p:txBody>
          <a:bodyPr/>
          <a:lstStyle/>
          <a:p>
            <a:pPr>
              <a:lnSpc>
                <a:spcPct val="90000"/>
              </a:lnSpc>
              <a:buClr>
                <a:srgbClr val="FF3399"/>
              </a:buClr>
              <a:buFont typeface="Wingdings" panose="05000000000000000000" pitchFamily="2" charset="2"/>
              <a:buNone/>
            </a:pPr>
            <a:r>
              <a:rPr lang="zh-CN" altLang="en-US" b="1" dirty="0"/>
              <a:t>（</a:t>
            </a:r>
            <a:r>
              <a:rPr lang="en-US" altLang="zh-CN" b="1" dirty="0"/>
              <a:t>1</a:t>
            </a:r>
            <a:r>
              <a:rPr lang="zh-CN" altLang="en-US" b="1" dirty="0"/>
              <a:t>）三角形的面积计算公式是什么？它是怎样推导出来的？</a:t>
            </a:r>
          </a:p>
          <a:p>
            <a:pPr>
              <a:lnSpc>
                <a:spcPct val="90000"/>
              </a:lnSpc>
              <a:buClr>
                <a:srgbClr val="FF3399"/>
              </a:buClr>
              <a:buFont typeface="Wingdings" panose="05000000000000000000" pitchFamily="2" charset="2"/>
              <a:buChar char="Ø"/>
            </a:pPr>
            <a:r>
              <a:rPr lang="zh-CN" altLang="en-US" b="1" dirty="0">
                <a:solidFill>
                  <a:srgbClr val="FF3300"/>
                </a:solidFill>
              </a:rPr>
              <a:t>三角形面积公式：</a:t>
            </a:r>
            <a:r>
              <a:rPr lang="en-US" altLang="zh-CN" b="1" dirty="0">
                <a:solidFill>
                  <a:srgbClr val="FF3300"/>
                </a:solidFill>
              </a:rPr>
              <a:t>S</a:t>
            </a:r>
            <a:r>
              <a:rPr lang="zh-CN" altLang="en-US" b="1" dirty="0">
                <a:solidFill>
                  <a:srgbClr val="FF3300"/>
                </a:solidFill>
              </a:rPr>
              <a:t>＝</a:t>
            </a:r>
            <a:r>
              <a:rPr lang="en-US" altLang="zh-CN" b="1" dirty="0">
                <a:solidFill>
                  <a:srgbClr val="FF3300"/>
                </a:solidFill>
              </a:rPr>
              <a:t>ah÷2</a:t>
            </a:r>
          </a:p>
          <a:p>
            <a:pPr>
              <a:lnSpc>
                <a:spcPct val="90000"/>
              </a:lnSpc>
              <a:buClr>
                <a:srgbClr val="FF3399"/>
              </a:buClr>
              <a:buFont typeface="Wingdings" panose="05000000000000000000" pitchFamily="2" charset="2"/>
              <a:buNone/>
            </a:pPr>
            <a:r>
              <a:rPr lang="zh-CN" altLang="en-US" b="1" dirty="0"/>
              <a:t>（</a:t>
            </a:r>
            <a:r>
              <a:rPr lang="en-US" altLang="zh-CN" b="1" dirty="0"/>
              <a:t>2</a:t>
            </a:r>
            <a:r>
              <a:rPr lang="zh-CN" altLang="en-US" b="1" dirty="0"/>
              <a:t>）谁能说说三角形的面积公式和平行四边形的面积公式有什么相同点和不同点？为什么公式中有一个“</a:t>
            </a:r>
            <a:r>
              <a:rPr lang="en-US" altLang="zh-CN" b="1" dirty="0"/>
              <a:t>÷2”</a:t>
            </a:r>
            <a:r>
              <a:rPr lang="zh-CN" altLang="en-US" b="1" dirty="0"/>
              <a:t>？</a:t>
            </a:r>
          </a:p>
          <a:p>
            <a:pPr>
              <a:lnSpc>
                <a:spcPct val="90000"/>
              </a:lnSpc>
              <a:buClr>
                <a:srgbClr val="FF3399"/>
              </a:buClr>
              <a:buFont typeface="Wingdings" panose="05000000000000000000" pitchFamily="2" charset="2"/>
              <a:buNone/>
            </a:pPr>
            <a:r>
              <a:rPr lang="zh-CN" altLang="en-US" b="1" dirty="0"/>
              <a:t>（</a:t>
            </a:r>
            <a:r>
              <a:rPr lang="en-US" altLang="zh-CN" b="1" dirty="0"/>
              <a:t>3</a:t>
            </a:r>
            <a:r>
              <a:rPr lang="zh-CN" altLang="en-US" b="1" dirty="0"/>
              <a:t>）一个三角形与一个平行四边形等底等高，平行四边形的底是</a:t>
            </a:r>
            <a:r>
              <a:rPr lang="en-US" altLang="zh-CN" b="1" dirty="0"/>
              <a:t>3</a:t>
            </a:r>
            <a:r>
              <a:rPr lang="zh-CN" altLang="en-US" b="1" dirty="0"/>
              <a:t>米，高是</a:t>
            </a:r>
            <a:r>
              <a:rPr lang="en-US" altLang="zh-CN" b="1" dirty="0"/>
              <a:t>2</a:t>
            </a:r>
            <a:r>
              <a:rPr lang="zh-CN" altLang="en-US" b="1" dirty="0"/>
              <a:t>米。三角形的面积是（         ）平方米，平行四边形的面积是（          ）平方米。</a:t>
            </a:r>
          </a:p>
        </p:txBody>
      </p:sp>
      <p:sp>
        <p:nvSpPr>
          <p:cNvPr id="48132" name="Text Box 4"/>
          <p:cNvSpPr txBox="1">
            <a:spLocks noChangeArrowheads="1"/>
          </p:cNvSpPr>
          <p:nvPr/>
        </p:nvSpPr>
        <p:spPr bwMode="auto">
          <a:xfrm>
            <a:off x="3543300" y="4941888"/>
            <a:ext cx="438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3600">
                <a:solidFill>
                  <a:srgbClr val="FF3300"/>
                </a:solidFill>
              </a:rPr>
              <a:t>3</a:t>
            </a:r>
          </a:p>
        </p:txBody>
      </p:sp>
      <p:sp>
        <p:nvSpPr>
          <p:cNvPr id="48133" name="Text Box 5"/>
          <p:cNvSpPr txBox="1">
            <a:spLocks noChangeArrowheads="1"/>
          </p:cNvSpPr>
          <p:nvPr/>
        </p:nvSpPr>
        <p:spPr bwMode="auto">
          <a:xfrm>
            <a:off x="3276600" y="5446713"/>
            <a:ext cx="438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3600">
                <a:solidFill>
                  <a:srgbClr val="FF3300"/>
                </a:solidFill>
              </a:rPr>
              <a:t>6</a:t>
            </a:r>
          </a:p>
        </p:txBody>
      </p:sp>
      <p:pic>
        <p:nvPicPr>
          <p:cNvPr id="48135" name="Picture 7">
            <a:hlinkClick r:id="" action="ppaction://hlinkshowjump?jump=previousslide"/>
          </p:cNvPr>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48136" name="Picture 8">
            <a:hlinkClick r:id="rId3" action="ppaction://hlinksldjump"/>
          </p:cNvPr>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48137" name="Picture 9">
            <a:hlinkClick r:id="" action="ppaction://hlinkshowjump?jump=nextslide"/>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animEffect transition="in" filter="fade">
                                      <p:cBhvr>
                                        <p:cTn id="9" dur="500"/>
                                        <p:tgtEl>
                                          <p:spTgt spid="4813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8131">
                                            <p:txEl>
                                              <p:pRg st="0" end="0"/>
                                            </p:txEl>
                                          </p:spTgt>
                                        </p:tgtEl>
                                        <p:attrNameLst>
                                          <p:attrName>style.visibility</p:attrName>
                                        </p:attrNameLst>
                                      </p:cBhvr>
                                      <p:to>
                                        <p:strVal val="visible"/>
                                      </p:to>
                                    </p:set>
                                    <p:animEffect transition="in" filter="fade">
                                      <p:cBhvr>
                                        <p:cTn id="14" dur="1000">
                                          <p:stCondLst>
                                            <p:cond delay="0"/>
                                          </p:stCondLst>
                                        </p:cTn>
                                        <p:tgtEl>
                                          <p:spTgt spid="4813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8131">
                                            <p:txEl>
                                              <p:pRg st="1" end="1"/>
                                            </p:txEl>
                                          </p:spTgt>
                                        </p:tgtEl>
                                        <p:attrNameLst>
                                          <p:attrName>style.visibility</p:attrName>
                                        </p:attrNameLst>
                                      </p:cBhvr>
                                      <p:to>
                                        <p:strVal val="visible"/>
                                      </p:to>
                                    </p:set>
                                    <p:animEffect transition="in" filter="fade">
                                      <p:cBhvr>
                                        <p:cTn id="19" dur="1000">
                                          <p:stCondLst>
                                            <p:cond delay="0"/>
                                          </p:stCondLst>
                                        </p:cTn>
                                        <p:tgtEl>
                                          <p:spTgt spid="4813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8131">
                                            <p:txEl>
                                              <p:pRg st="2" end="2"/>
                                            </p:txEl>
                                          </p:spTgt>
                                        </p:tgtEl>
                                        <p:attrNameLst>
                                          <p:attrName>style.visibility</p:attrName>
                                        </p:attrNameLst>
                                      </p:cBhvr>
                                      <p:to>
                                        <p:strVal val="visible"/>
                                      </p:to>
                                    </p:set>
                                    <p:animEffect transition="in" filter="fade">
                                      <p:cBhvr>
                                        <p:cTn id="24" dur="1000">
                                          <p:stCondLst>
                                            <p:cond delay="0"/>
                                          </p:stCondLst>
                                        </p:cTn>
                                        <p:tgtEl>
                                          <p:spTgt spid="4813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8131">
                                            <p:txEl>
                                              <p:pRg st="3" end="3"/>
                                            </p:txEl>
                                          </p:spTgt>
                                        </p:tgtEl>
                                        <p:attrNameLst>
                                          <p:attrName>style.visibility</p:attrName>
                                        </p:attrNameLst>
                                      </p:cBhvr>
                                      <p:to>
                                        <p:strVal val="visible"/>
                                      </p:to>
                                    </p:set>
                                    <p:animEffect transition="in" filter="fade">
                                      <p:cBhvr>
                                        <p:cTn id="29" dur="1000">
                                          <p:stCondLst>
                                            <p:cond delay="0"/>
                                          </p:stCondLst>
                                        </p:cTn>
                                        <p:tgtEl>
                                          <p:spTgt spid="48131">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6" presetClass="entr" presetSubtype="0" fill="hold" grpId="0" nodeType="clickEffect">
                                  <p:stCondLst>
                                    <p:cond delay="0"/>
                                  </p:stCondLst>
                                  <p:iterate type="lt">
                                    <p:tmPct val="10000"/>
                                  </p:iterate>
                                  <p:childTnLst>
                                    <p:set>
                                      <p:cBhvr>
                                        <p:cTn id="33" dur="1" fill="hold">
                                          <p:stCondLst>
                                            <p:cond delay="0"/>
                                          </p:stCondLst>
                                        </p:cTn>
                                        <p:tgtEl>
                                          <p:spTgt spid="48132"/>
                                        </p:tgtEl>
                                        <p:attrNameLst>
                                          <p:attrName>style.visibility</p:attrName>
                                        </p:attrNameLst>
                                      </p:cBhvr>
                                      <p:to>
                                        <p:strVal val="visible"/>
                                      </p:to>
                                    </p:set>
                                    <p:anim by="(-#ppt_w*2)" calcmode="lin" valueType="num">
                                      <p:cBhvr rctx="PPT">
                                        <p:cTn id="34" dur="500" autoRev="1" fill="hold">
                                          <p:stCondLst>
                                            <p:cond delay="0"/>
                                          </p:stCondLst>
                                        </p:cTn>
                                        <p:tgtEl>
                                          <p:spTgt spid="48132"/>
                                        </p:tgtEl>
                                        <p:attrNameLst>
                                          <p:attrName>ppt_w</p:attrName>
                                        </p:attrNameLst>
                                      </p:cBhvr>
                                    </p:anim>
                                    <p:anim by="(#ppt_w*0.50)" calcmode="lin" valueType="num">
                                      <p:cBhvr>
                                        <p:cTn id="35" dur="500" decel="50000" autoRev="1" fill="hold">
                                          <p:stCondLst>
                                            <p:cond delay="0"/>
                                          </p:stCondLst>
                                        </p:cTn>
                                        <p:tgtEl>
                                          <p:spTgt spid="48132"/>
                                        </p:tgtEl>
                                        <p:attrNameLst>
                                          <p:attrName>ppt_x</p:attrName>
                                        </p:attrNameLst>
                                      </p:cBhvr>
                                    </p:anim>
                                    <p:anim from="(-#ppt_h/2)" to="(#ppt_y)" calcmode="lin" valueType="num">
                                      <p:cBhvr>
                                        <p:cTn id="36" dur="1000" fill="hold">
                                          <p:stCondLst>
                                            <p:cond delay="0"/>
                                          </p:stCondLst>
                                        </p:cTn>
                                        <p:tgtEl>
                                          <p:spTgt spid="48132"/>
                                        </p:tgtEl>
                                        <p:attrNameLst>
                                          <p:attrName>ppt_y</p:attrName>
                                        </p:attrNameLst>
                                      </p:cBhvr>
                                    </p:anim>
                                    <p:animRot by="21600000">
                                      <p:cBhvr>
                                        <p:cTn id="37" dur="1000" fill="hold">
                                          <p:stCondLst>
                                            <p:cond delay="0"/>
                                          </p:stCondLst>
                                        </p:cTn>
                                        <p:tgtEl>
                                          <p:spTgt spid="48132"/>
                                        </p:tgtEl>
                                        <p:attrNameLst>
                                          <p:attrName>r</p:attrName>
                                        </p:attrNameLst>
                                      </p:cBhvr>
                                    </p:animRot>
                                  </p:childTnLst>
                                </p:cTn>
                              </p:par>
                            </p:childTnLst>
                          </p:cTn>
                        </p:par>
                      </p:childTnLst>
                    </p:cTn>
                  </p:par>
                  <p:par>
                    <p:cTn id="38" fill="hold">
                      <p:stCondLst>
                        <p:cond delay="indefinite"/>
                      </p:stCondLst>
                      <p:childTnLst>
                        <p:par>
                          <p:cTn id="39" fill="hold">
                            <p:stCondLst>
                              <p:cond delay="0"/>
                            </p:stCondLst>
                            <p:childTnLst>
                              <p:par>
                                <p:cTn id="40" presetID="56" presetClass="entr" presetSubtype="0" fill="hold" grpId="0" nodeType="clickEffect">
                                  <p:stCondLst>
                                    <p:cond delay="0"/>
                                  </p:stCondLst>
                                  <p:iterate type="lt">
                                    <p:tmPct val="10000"/>
                                  </p:iterate>
                                  <p:childTnLst>
                                    <p:set>
                                      <p:cBhvr>
                                        <p:cTn id="41" dur="1" fill="hold">
                                          <p:stCondLst>
                                            <p:cond delay="0"/>
                                          </p:stCondLst>
                                        </p:cTn>
                                        <p:tgtEl>
                                          <p:spTgt spid="48133"/>
                                        </p:tgtEl>
                                        <p:attrNameLst>
                                          <p:attrName>style.visibility</p:attrName>
                                        </p:attrNameLst>
                                      </p:cBhvr>
                                      <p:to>
                                        <p:strVal val="visible"/>
                                      </p:to>
                                    </p:set>
                                    <p:anim by="(-#ppt_w*2)" calcmode="lin" valueType="num">
                                      <p:cBhvr rctx="PPT">
                                        <p:cTn id="42" dur="500" autoRev="1" fill="hold">
                                          <p:stCondLst>
                                            <p:cond delay="0"/>
                                          </p:stCondLst>
                                        </p:cTn>
                                        <p:tgtEl>
                                          <p:spTgt spid="48133"/>
                                        </p:tgtEl>
                                        <p:attrNameLst>
                                          <p:attrName>ppt_w</p:attrName>
                                        </p:attrNameLst>
                                      </p:cBhvr>
                                    </p:anim>
                                    <p:anim by="(#ppt_w*0.50)" calcmode="lin" valueType="num">
                                      <p:cBhvr>
                                        <p:cTn id="43" dur="500" decel="50000" autoRev="1" fill="hold">
                                          <p:stCondLst>
                                            <p:cond delay="0"/>
                                          </p:stCondLst>
                                        </p:cTn>
                                        <p:tgtEl>
                                          <p:spTgt spid="48133"/>
                                        </p:tgtEl>
                                        <p:attrNameLst>
                                          <p:attrName>ppt_x</p:attrName>
                                        </p:attrNameLst>
                                      </p:cBhvr>
                                    </p:anim>
                                    <p:anim from="(-#ppt_h/2)" to="(#ppt_y)" calcmode="lin" valueType="num">
                                      <p:cBhvr>
                                        <p:cTn id="44" dur="1000" fill="hold">
                                          <p:stCondLst>
                                            <p:cond delay="0"/>
                                          </p:stCondLst>
                                        </p:cTn>
                                        <p:tgtEl>
                                          <p:spTgt spid="48133"/>
                                        </p:tgtEl>
                                        <p:attrNameLst>
                                          <p:attrName>ppt_y</p:attrName>
                                        </p:attrNameLst>
                                      </p:cBhvr>
                                    </p:anim>
                                    <p:animRot by="21600000">
                                      <p:cBhvr>
                                        <p:cTn id="45" dur="1000" fill="hold">
                                          <p:stCondLst>
                                            <p:cond delay="0"/>
                                          </p:stCondLst>
                                        </p:cTn>
                                        <p:tgtEl>
                                          <p:spTgt spid="4813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P spid="48132" grpId="0"/>
      <p:bldP spid="481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7762" name="Object 22"/>
          <p:cNvGraphicFramePr>
            <a:graphicFrameLocks noChangeAspect="1"/>
          </p:cNvGraphicFramePr>
          <p:nvPr/>
        </p:nvGraphicFramePr>
        <p:xfrm>
          <a:off x="1892300" y="2209800"/>
          <a:ext cx="1993900" cy="952500"/>
        </p:xfrm>
        <a:graphic>
          <a:graphicData uri="http://schemas.openxmlformats.org/presentationml/2006/ole">
            <mc:AlternateContent xmlns:mc="http://schemas.openxmlformats.org/markup-compatibility/2006">
              <mc:Choice xmlns:v="urn:schemas-microsoft-com:vml" Requires="v">
                <p:oleObj spid="_x0000_s1076" name="Image" r:id="rId4" imgW="1993900" imgH="952500" progId="Photoshop.Image.5">
                  <p:embed/>
                </p:oleObj>
              </mc:Choice>
              <mc:Fallback>
                <p:oleObj name="Image" r:id="rId4" imgW="1993900" imgH="952500" progId="Photoshop.Image.5">
                  <p:embed/>
                  <p:pic>
                    <p:nvPicPr>
                      <p:cNvPr id="0" name="图片 1037"/>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92300" y="2209800"/>
                        <a:ext cx="19939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99" name="Object 11"/>
          <p:cNvGraphicFramePr>
            <a:graphicFrameLocks noChangeAspect="1"/>
          </p:cNvGraphicFramePr>
          <p:nvPr/>
        </p:nvGraphicFramePr>
        <p:xfrm>
          <a:off x="1905000" y="2209800"/>
          <a:ext cx="1970088" cy="952500"/>
        </p:xfrm>
        <a:graphic>
          <a:graphicData uri="http://schemas.openxmlformats.org/presentationml/2006/ole">
            <mc:AlternateContent xmlns:mc="http://schemas.openxmlformats.org/markup-compatibility/2006">
              <mc:Choice xmlns:v="urn:schemas-microsoft-com:vml" Requires="v">
                <p:oleObj spid="_x0000_s1077" name="Image" r:id="rId6" imgW="1968500" imgH="952500" progId="Photoshop.Image.5">
                  <p:embed/>
                </p:oleObj>
              </mc:Choice>
              <mc:Fallback>
                <p:oleObj name="Image" r:id="rId6" imgW="1968500" imgH="952500" progId="Photoshop.Image.5">
                  <p:embed/>
                  <p:pic>
                    <p:nvPicPr>
                      <p:cNvPr id="0" name="图片 103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2209800"/>
                        <a:ext cx="1970088"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300" name="Object 12"/>
          <p:cNvGraphicFramePr>
            <a:graphicFrameLocks noChangeAspect="1"/>
          </p:cNvGraphicFramePr>
          <p:nvPr/>
        </p:nvGraphicFramePr>
        <p:xfrm>
          <a:off x="2171700" y="2971800"/>
          <a:ext cx="1714500" cy="1155700"/>
        </p:xfrm>
        <a:graphic>
          <a:graphicData uri="http://schemas.openxmlformats.org/presentationml/2006/ole">
            <mc:AlternateContent xmlns:mc="http://schemas.openxmlformats.org/markup-compatibility/2006">
              <mc:Choice xmlns:v="urn:schemas-microsoft-com:vml" Requires="v">
                <p:oleObj spid="_x0000_s1078" name="Image" r:id="rId8" imgW="1714500" imgH="1155700" progId="Photoshop.Image.5">
                  <p:embed/>
                </p:oleObj>
              </mc:Choice>
              <mc:Fallback>
                <p:oleObj name="Image" r:id="rId8" imgW="1714500" imgH="1155700" progId="Photoshop.Image.5">
                  <p:embed/>
                  <p:pic>
                    <p:nvPicPr>
                      <p:cNvPr id="0" name="图片 1039"/>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71700" y="2971800"/>
                        <a:ext cx="1714500"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301" name="Object 13"/>
          <p:cNvGraphicFramePr>
            <a:graphicFrameLocks noChangeAspect="1"/>
          </p:cNvGraphicFramePr>
          <p:nvPr/>
        </p:nvGraphicFramePr>
        <p:xfrm>
          <a:off x="2271713" y="2652713"/>
          <a:ext cx="2071687" cy="2528887"/>
        </p:xfrm>
        <a:graphic>
          <a:graphicData uri="http://schemas.openxmlformats.org/presentationml/2006/ole">
            <mc:AlternateContent xmlns:mc="http://schemas.openxmlformats.org/markup-compatibility/2006">
              <mc:Choice xmlns:v="urn:schemas-microsoft-com:vml" Requires="v">
                <p:oleObj spid="_x0000_s1079" name="Image" r:id="rId10" imgW="2070100" imgH="2527300" progId="Photoshop.Image.7">
                  <p:embed/>
                </p:oleObj>
              </mc:Choice>
              <mc:Fallback>
                <p:oleObj name="Image" r:id="rId10" imgW="2070100" imgH="2527300" progId="Photoshop.Image.7">
                  <p:embed/>
                  <p:pic>
                    <p:nvPicPr>
                      <p:cNvPr id="0" name="图片 1040"/>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1713" y="2652713"/>
                        <a:ext cx="2071687"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302" name="Object 14"/>
          <p:cNvGraphicFramePr>
            <a:graphicFrameLocks noChangeAspect="1"/>
          </p:cNvGraphicFramePr>
          <p:nvPr/>
        </p:nvGraphicFramePr>
        <p:xfrm>
          <a:off x="2563813" y="2614613"/>
          <a:ext cx="2160587" cy="3252787"/>
        </p:xfrm>
        <a:graphic>
          <a:graphicData uri="http://schemas.openxmlformats.org/presentationml/2006/ole">
            <mc:AlternateContent xmlns:mc="http://schemas.openxmlformats.org/markup-compatibility/2006">
              <mc:Choice xmlns:v="urn:schemas-microsoft-com:vml" Requires="v">
                <p:oleObj spid="_x0000_s1080" name="Image" r:id="rId12" imgW="2159000" imgH="3251200" progId="Photoshop.Image.5">
                  <p:embed/>
                </p:oleObj>
              </mc:Choice>
              <mc:Fallback>
                <p:oleObj name="Image" r:id="rId12" imgW="2159000" imgH="3251200" progId="Photoshop.Image.5">
                  <p:embed/>
                  <p:pic>
                    <p:nvPicPr>
                      <p:cNvPr id="0" name="图片 1041"/>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63813" y="2614613"/>
                        <a:ext cx="2160587" cy="325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303" name="Object 15"/>
          <p:cNvGraphicFramePr>
            <a:graphicFrameLocks noChangeAspect="1"/>
          </p:cNvGraphicFramePr>
          <p:nvPr/>
        </p:nvGraphicFramePr>
        <p:xfrm>
          <a:off x="3022600" y="2551113"/>
          <a:ext cx="1854200" cy="3392487"/>
        </p:xfrm>
        <a:graphic>
          <a:graphicData uri="http://schemas.openxmlformats.org/presentationml/2006/ole">
            <mc:AlternateContent xmlns:mc="http://schemas.openxmlformats.org/markup-compatibility/2006">
              <mc:Choice xmlns:v="urn:schemas-microsoft-com:vml" Requires="v">
                <p:oleObj spid="_x0000_s1081" name="Image" r:id="rId14" imgW="1854200" imgH="3390900" progId="Photoshop.Image.5">
                  <p:embed/>
                </p:oleObj>
              </mc:Choice>
              <mc:Fallback>
                <p:oleObj name="Image" r:id="rId14" imgW="1854200" imgH="3390900" progId="Photoshop.Image.5">
                  <p:embed/>
                  <p:pic>
                    <p:nvPicPr>
                      <p:cNvPr id="0" name="图片 1042"/>
                      <p:cNvPicPr>
                        <a:picLocks noChangeAspect="1" noChangeArrowheads="1"/>
                      </p:cNvPicPr>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22600" y="2551113"/>
                        <a:ext cx="1854200" cy="339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304" name="Object 16"/>
          <p:cNvGraphicFramePr>
            <a:graphicFrameLocks noChangeAspect="1"/>
          </p:cNvGraphicFramePr>
          <p:nvPr/>
        </p:nvGraphicFramePr>
        <p:xfrm>
          <a:off x="3657600" y="2057400"/>
          <a:ext cx="1905000" cy="3125788"/>
        </p:xfrm>
        <a:graphic>
          <a:graphicData uri="http://schemas.openxmlformats.org/presentationml/2006/ole">
            <mc:AlternateContent xmlns:mc="http://schemas.openxmlformats.org/markup-compatibility/2006">
              <mc:Choice xmlns:v="urn:schemas-microsoft-com:vml" Requires="v">
                <p:oleObj spid="_x0000_s1082" name="Image" r:id="rId16" imgW="1905000" imgH="3124200" progId="Photoshop.Image.5">
                  <p:embed/>
                </p:oleObj>
              </mc:Choice>
              <mc:Fallback>
                <p:oleObj name="Image" r:id="rId16" imgW="1905000" imgH="3124200" progId="Photoshop.Image.5">
                  <p:embed/>
                  <p:pic>
                    <p:nvPicPr>
                      <p:cNvPr id="0" name="图片 1043"/>
                      <p:cNvPicPr>
                        <a:picLocks noChangeAspect="1" noChangeArrowheads="1"/>
                      </p:cNvPicPr>
                      <p:nvPr/>
                    </p:nvPicPr>
                    <p:blipFill>
                      <a:blip r:embed="rId1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57600" y="2057400"/>
                        <a:ext cx="1905000" cy="312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305" name="Object 17"/>
          <p:cNvGraphicFramePr>
            <a:graphicFrameLocks noChangeAspect="1"/>
          </p:cNvGraphicFramePr>
          <p:nvPr/>
        </p:nvGraphicFramePr>
        <p:xfrm>
          <a:off x="3810000" y="1828800"/>
          <a:ext cx="2262188" cy="3049588"/>
        </p:xfrm>
        <a:graphic>
          <a:graphicData uri="http://schemas.openxmlformats.org/presentationml/2006/ole">
            <mc:AlternateContent xmlns:mc="http://schemas.openxmlformats.org/markup-compatibility/2006">
              <mc:Choice xmlns:v="urn:schemas-microsoft-com:vml" Requires="v">
                <p:oleObj spid="_x0000_s1083" name="Image" r:id="rId18" imgW="2260600" imgH="3048000" progId="Photoshop.Image.5">
                  <p:embed/>
                </p:oleObj>
              </mc:Choice>
              <mc:Fallback>
                <p:oleObj name="Image" r:id="rId18" imgW="2260600" imgH="3048000" progId="Photoshop.Image.5">
                  <p:embed/>
                  <p:pic>
                    <p:nvPicPr>
                      <p:cNvPr id="0" name="图片 1044"/>
                      <p:cNvPicPr>
                        <a:picLocks noChangeAspect="1" noChangeArrowheads="1"/>
                      </p:cNvPicPr>
                      <p:nvPr/>
                    </p:nvPicPr>
                    <p:blipFill>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0" y="1828800"/>
                        <a:ext cx="2262188" cy="304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306" name="Oval 18"/>
          <p:cNvSpPr>
            <a:spLocks noChangeArrowheads="1"/>
          </p:cNvSpPr>
          <p:nvPr/>
        </p:nvSpPr>
        <p:spPr bwMode="auto">
          <a:xfrm>
            <a:off x="3810000" y="3105150"/>
            <a:ext cx="76200" cy="76200"/>
          </a:xfrm>
          <a:prstGeom prst="ellipse">
            <a:avLst/>
          </a:prstGeom>
          <a:solidFill>
            <a:schemeClr val="accent1"/>
          </a:solidFill>
          <a:ln w="9525">
            <a:solidFill>
              <a:schemeClr val="tx1"/>
            </a:solidFill>
            <a:round/>
          </a:ln>
        </p:spPr>
        <p:txBody>
          <a:bodyPr wrap="none" anchor="ctr"/>
          <a:lstStyle/>
          <a:p>
            <a:pPr fontAlgn="base">
              <a:spcBef>
                <a:spcPct val="0"/>
              </a:spcBef>
              <a:spcAft>
                <a:spcPct val="0"/>
              </a:spcAft>
            </a:pPr>
            <a:endParaRPr lang="zh-CN" altLang="en-US">
              <a:solidFill>
                <a:srgbClr val="000000"/>
              </a:solidFill>
            </a:endParaRPr>
          </a:p>
        </p:txBody>
      </p:sp>
      <p:graphicFrame>
        <p:nvGraphicFramePr>
          <p:cNvPr id="12307" name="Object 19"/>
          <p:cNvGraphicFramePr>
            <a:graphicFrameLocks noChangeAspect="1"/>
          </p:cNvGraphicFramePr>
          <p:nvPr/>
        </p:nvGraphicFramePr>
        <p:xfrm>
          <a:off x="3429000" y="1524000"/>
          <a:ext cx="2262188" cy="3049588"/>
        </p:xfrm>
        <a:graphic>
          <a:graphicData uri="http://schemas.openxmlformats.org/presentationml/2006/ole">
            <mc:AlternateContent xmlns:mc="http://schemas.openxmlformats.org/markup-compatibility/2006">
              <mc:Choice xmlns:v="urn:schemas-microsoft-com:vml" Requires="v">
                <p:oleObj spid="_x0000_s1084" name="Image" r:id="rId20" imgW="2260600" imgH="3048000" progId="Photoshop.Image.5">
                  <p:embed/>
                </p:oleObj>
              </mc:Choice>
              <mc:Fallback>
                <p:oleObj name="Image" r:id="rId20" imgW="2260600" imgH="3048000" progId="Photoshop.Image.5">
                  <p:embed/>
                  <p:pic>
                    <p:nvPicPr>
                      <p:cNvPr id="0" name="图片 1045"/>
                      <p:cNvPicPr>
                        <a:picLocks noChangeAspect="1" noChangeArrowheads="1"/>
                      </p:cNvPicPr>
                      <p:nvPr/>
                    </p:nvPicPr>
                    <p:blipFill>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29000" y="1524000"/>
                        <a:ext cx="2262188" cy="304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308" name="Object 20"/>
          <p:cNvGraphicFramePr>
            <a:graphicFrameLocks noChangeAspect="1"/>
          </p:cNvGraphicFramePr>
          <p:nvPr/>
        </p:nvGraphicFramePr>
        <p:xfrm>
          <a:off x="2895600" y="1141413"/>
          <a:ext cx="2262188" cy="3049587"/>
        </p:xfrm>
        <a:graphic>
          <a:graphicData uri="http://schemas.openxmlformats.org/presentationml/2006/ole">
            <mc:AlternateContent xmlns:mc="http://schemas.openxmlformats.org/markup-compatibility/2006">
              <mc:Choice xmlns:v="urn:schemas-microsoft-com:vml" Requires="v">
                <p:oleObj spid="_x0000_s1085" name="Image" r:id="rId21" imgW="2260600" imgH="3048000" progId="Photoshop.Image.5">
                  <p:embed/>
                </p:oleObj>
              </mc:Choice>
              <mc:Fallback>
                <p:oleObj name="Image" r:id="rId21" imgW="2260600" imgH="3048000" progId="Photoshop.Image.5">
                  <p:embed/>
                  <p:pic>
                    <p:nvPicPr>
                      <p:cNvPr id="0" name="图片 1046"/>
                      <p:cNvPicPr>
                        <a:picLocks noChangeAspect="1" noChangeArrowheads="1"/>
                      </p:cNvPicPr>
                      <p:nvPr/>
                    </p:nvPicPr>
                    <p:blipFill>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95600" y="1141413"/>
                        <a:ext cx="2262188" cy="304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309" name="Object 21"/>
          <p:cNvGraphicFramePr>
            <a:graphicFrameLocks noChangeAspect="1"/>
          </p:cNvGraphicFramePr>
          <p:nvPr/>
        </p:nvGraphicFramePr>
        <p:xfrm>
          <a:off x="2538413" y="912813"/>
          <a:ext cx="2262187" cy="3049587"/>
        </p:xfrm>
        <a:graphic>
          <a:graphicData uri="http://schemas.openxmlformats.org/presentationml/2006/ole">
            <mc:AlternateContent xmlns:mc="http://schemas.openxmlformats.org/markup-compatibility/2006">
              <mc:Choice xmlns:v="urn:schemas-microsoft-com:vml" Requires="v">
                <p:oleObj spid="_x0000_s1086" name="Image" r:id="rId22" imgW="2260600" imgH="3048000" progId="Photoshop.Image.5">
                  <p:embed/>
                </p:oleObj>
              </mc:Choice>
              <mc:Fallback>
                <p:oleObj name="Image" r:id="rId22" imgW="2260600" imgH="3048000" progId="Photoshop.Image.5">
                  <p:embed/>
                  <p:pic>
                    <p:nvPicPr>
                      <p:cNvPr id="0" name="图片 1047"/>
                      <p:cNvPicPr>
                        <a:picLocks noChangeAspect="1" noChangeArrowheads="1"/>
                      </p:cNvPicPr>
                      <p:nvPr/>
                    </p:nvPicPr>
                    <p:blipFill>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38413" y="912813"/>
                        <a:ext cx="2262187" cy="304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311" name="Object 23"/>
          <p:cNvGraphicFramePr>
            <a:graphicFrameLocks noChangeAspect="1"/>
          </p:cNvGraphicFramePr>
          <p:nvPr/>
        </p:nvGraphicFramePr>
        <p:xfrm>
          <a:off x="1916113" y="2209800"/>
          <a:ext cx="1970087" cy="952500"/>
        </p:xfrm>
        <a:graphic>
          <a:graphicData uri="http://schemas.openxmlformats.org/presentationml/2006/ole">
            <mc:AlternateContent xmlns:mc="http://schemas.openxmlformats.org/markup-compatibility/2006">
              <mc:Choice xmlns:v="urn:schemas-microsoft-com:vml" Requires="v">
                <p:oleObj spid="_x0000_s1087" name="Image" r:id="rId23" imgW="1968500" imgH="952500" progId="Photoshop.Image.7">
                  <p:embed/>
                </p:oleObj>
              </mc:Choice>
              <mc:Fallback>
                <p:oleObj name="Image" r:id="rId23" imgW="1968500" imgH="952500" progId="Photoshop.Image.7">
                  <p:embed/>
                  <p:pic>
                    <p:nvPicPr>
                      <p:cNvPr id="0" name="图片 1048"/>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16113" y="2209800"/>
                        <a:ext cx="1970087"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7776" name="Rectangle 67"/>
          <p:cNvSpPr>
            <a:spLocks noChangeArrowheads="1"/>
          </p:cNvSpPr>
          <p:nvPr/>
        </p:nvSpPr>
        <p:spPr bwMode="auto">
          <a:xfrm>
            <a:off x="1116013" y="908050"/>
            <a:ext cx="6613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zh-CN" altLang="en-US" sz="2800" b="1">
                <a:solidFill>
                  <a:srgbClr val="FF0066"/>
                </a:solidFill>
                <a:latin typeface="Times New Roman" panose="02020603050405020304" pitchFamily="18" charset="0"/>
                <a:ea typeface="楷体_GB2312" pitchFamily="49" charset="-122"/>
              </a:rPr>
              <a:t>想一想：三角形的面积是怎样推导出来的</a:t>
            </a:r>
          </a:p>
        </p:txBody>
      </p:sp>
      <p:sp>
        <p:nvSpPr>
          <p:cNvPr id="117777" name="Text Box 17"/>
          <p:cNvSpPr txBox="1">
            <a:spLocks noChangeArrowheads="1"/>
          </p:cNvSpPr>
          <p:nvPr/>
        </p:nvSpPr>
        <p:spPr bwMode="auto">
          <a:xfrm>
            <a:off x="1763713" y="5084763"/>
            <a:ext cx="5113337"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zh-CN" altLang="en-US" sz="3200" b="1" u="sng">
                <a:solidFill>
                  <a:srgbClr val="FF6600"/>
                </a:solidFill>
                <a:latin typeface="黑体" panose="02010609060101010101" pitchFamily="2" charset="-122"/>
                <a:ea typeface="黑体" panose="02010609060101010101" pitchFamily="2" charset="-122"/>
              </a:rPr>
              <a:t>三角形的面积</a:t>
            </a:r>
            <a:r>
              <a:rPr kumimoji="1" lang="en-US" altLang="zh-CN" sz="3200" b="1" u="sng">
                <a:solidFill>
                  <a:srgbClr val="FF6600"/>
                </a:solidFill>
                <a:latin typeface="黑体" panose="02010609060101010101" pitchFamily="2" charset="-122"/>
                <a:ea typeface="黑体" panose="02010609060101010101" pitchFamily="2" charset="-122"/>
              </a:rPr>
              <a:t>=</a:t>
            </a:r>
            <a:r>
              <a:rPr kumimoji="1" lang="zh-CN" altLang="en-US" sz="3200" b="1" u="sng">
                <a:solidFill>
                  <a:srgbClr val="FF6600"/>
                </a:solidFill>
                <a:latin typeface="黑体" panose="02010609060101010101" pitchFamily="2" charset="-122"/>
                <a:ea typeface="黑体" panose="02010609060101010101" pitchFamily="2" charset="-122"/>
              </a:rPr>
              <a:t>底</a:t>
            </a:r>
            <a:r>
              <a:rPr kumimoji="1" lang="en-US" altLang="zh-CN" sz="3200" b="1" u="sng">
                <a:solidFill>
                  <a:srgbClr val="FF6600"/>
                </a:solidFill>
                <a:latin typeface="黑体" panose="02010609060101010101" pitchFamily="2" charset="-122"/>
                <a:ea typeface="黑体" panose="02010609060101010101" pitchFamily="2" charset="-122"/>
              </a:rPr>
              <a:t>×</a:t>
            </a:r>
            <a:r>
              <a:rPr kumimoji="1" lang="zh-CN" altLang="en-US" sz="3200" b="1" u="sng">
                <a:solidFill>
                  <a:srgbClr val="FF6600"/>
                </a:solidFill>
                <a:latin typeface="黑体" panose="02010609060101010101" pitchFamily="2" charset="-122"/>
                <a:ea typeface="黑体" panose="02010609060101010101" pitchFamily="2" charset="-122"/>
              </a:rPr>
              <a:t>高</a:t>
            </a:r>
            <a:r>
              <a:rPr kumimoji="1" lang="en-US" altLang="zh-CN" sz="3200" b="1" u="sng">
                <a:solidFill>
                  <a:srgbClr val="FF6600"/>
                </a:solidFill>
                <a:latin typeface="黑体" panose="02010609060101010101" pitchFamily="2" charset="-122"/>
                <a:ea typeface="黑体" panose="02010609060101010101" pitchFamily="2" charset="-122"/>
              </a:rPr>
              <a:t>÷2</a:t>
            </a:r>
          </a:p>
        </p:txBody>
      </p:sp>
      <p:pic>
        <p:nvPicPr>
          <p:cNvPr id="117781" name="Picture 21">
            <a:hlinkClick r:id="" action="ppaction://hlinkshowjump?jump=previousslide"/>
          </p:cNvPr>
          <p:cNvPicPr>
            <a:picLocks noChangeAspect="1" noChangeArrowheads="1"/>
          </p:cNvPicPr>
          <p:nvPr/>
        </p:nvPicPr>
        <p:blipFill>
          <a:blip r:embed="rId24"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117782" name="Picture 22">
            <a:hlinkClick r:id="rId25" action="ppaction://hlinksldjump"/>
          </p:cNvPr>
          <p:cNvPicPr>
            <a:picLocks noChangeAspect="1" noChangeArrowheads="1"/>
          </p:cNvPicPr>
          <p:nvPr/>
        </p:nvPicPr>
        <p:blipFill>
          <a:blip r:embed="rId26"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117783" name="Picture 23">
            <a:hlinkClick r:id="" action="ppaction://hlinkshowjump?jump=nextslide"/>
          </p:cNvPr>
          <p:cNvPicPr>
            <a:picLocks noChangeAspect="1" noChangeArrowheads="1"/>
          </p:cNvPicPr>
          <p:nvPr/>
        </p:nvPicPr>
        <p:blipFill>
          <a:blip r:embed="rId27"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12299"/>
                                        </p:tgtEl>
                                        <p:attrNameLst>
                                          <p:attrName>style.visibility</p:attrName>
                                        </p:attrNameLst>
                                      </p:cBhvr>
                                      <p:to>
                                        <p:strVal val="visible"/>
                                      </p:to>
                                    </p:set>
                                    <p:anim calcmode="lin" valueType="num">
                                      <p:cBhvr additive="base">
                                        <p:cTn id="7" dur="500" fill="hold"/>
                                        <p:tgtEl>
                                          <p:spTgt spid="12299"/>
                                        </p:tgtEl>
                                        <p:attrNameLst>
                                          <p:attrName>ppt_x</p:attrName>
                                        </p:attrNameLst>
                                      </p:cBhvr>
                                      <p:tavLst>
                                        <p:tav tm="0">
                                          <p:val>
                                            <p:strVal val="0-#ppt_w/2"/>
                                          </p:val>
                                        </p:tav>
                                        <p:tav tm="100000">
                                          <p:val>
                                            <p:strVal val="#ppt_x"/>
                                          </p:val>
                                        </p:tav>
                                      </p:tavLst>
                                    </p:anim>
                                    <p:anim calcmode="lin" valueType="num">
                                      <p:cBhvr additive="base">
                                        <p:cTn id="8" dur="500" fill="hold"/>
                                        <p:tgtEl>
                                          <p:spTgt spid="12299"/>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2299"/>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12311"/>
                                        </p:tgtEl>
                                        <p:attrNameLst>
                                          <p:attrName>style.visibility</p:attrName>
                                        </p:attrNameLst>
                                      </p:cBhvr>
                                      <p:to>
                                        <p:strVal val="visible"/>
                                      </p:to>
                                    </p:set>
                                  </p:childTnLst>
                                  <p:subTnLst>
                                    <p:set>
                                      <p:cBhvr override="childStyle">
                                        <p:cTn dur="1" fill="hold" display="0" masterRel="nextClick" afterEffect="1"/>
                                        <p:tgtEl>
                                          <p:spTgt spid="12311"/>
                                        </p:tgtEl>
                                        <p:attrNameLst>
                                          <p:attrName>style.visibility</p:attrName>
                                        </p:attrNameLst>
                                      </p:cBhvr>
                                      <p:to>
                                        <p:strVal val="hidden"/>
                                      </p:to>
                                    </p:set>
                                  </p:sub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499"/>
                                          </p:stCondLst>
                                        </p:cTn>
                                        <p:tgtEl>
                                          <p:spTgt spid="1230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1" presetClass="entr" presetSubtype="0" fill="hold" nodeType="clickEffect">
                                  <p:stCondLst>
                                    <p:cond delay="0"/>
                                  </p:stCondLst>
                                  <p:childTnLst>
                                    <p:set>
                                      <p:cBhvr>
                                        <p:cTn id="19" dur="500">
                                          <p:stCondLst>
                                            <p:cond delay="0"/>
                                          </p:stCondLst>
                                        </p:cTn>
                                        <p:tgtEl>
                                          <p:spTgt spid="12300"/>
                                        </p:tgtEl>
                                        <p:attrNameLst>
                                          <p:attrName>style.visibility</p:attrName>
                                        </p:attrNameLst>
                                      </p:cBhvr>
                                      <p:to>
                                        <p:strVal val="visible"/>
                                      </p:to>
                                    </p:set>
                                  </p:childTnLst>
                                </p:cTn>
                              </p:par>
                            </p:childTnLst>
                          </p:cTn>
                        </p:par>
                        <p:par>
                          <p:cTn id="20" fill="hold">
                            <p:stCondLst>
                              <p:cond delay="500"/>
                            </p:stCondLst>
                            <p:childTnLst>
                              <p:par>
                                <p:cTn id="21" presetID="11" presetClass="entr" presetSubtype="0" fill="hold" nodeType="afterEffect">
                                  <p:stCondLst>
                                    <p:cond delay="0"/>
                                  </p:stCondLst>
                                  <p:childTnLst>
                                    <p:set>
                                      <p:cBhvr>
                                        <p:cTn id="22" dur="500">
                                          <p:stCondLst>
                                            <p:cond delay="0"/>
                                          </p:stCondLst>
                                        </p:cTn>
                                        <p:tgtEl>
                                          <p:spTgt spid="12301"/>
                                        </p:tgtEl>
                                        <p:attrNameLst>
                                          <p:attrName>style.visibility</p:attrName>
                                        </p:attrNameLst>
                                      </p:cBhvr>
                                      <p:to>
                                        <p:strVal val="visible"/>
                                      </p:to>
                                    </p:set>
                                  </p:childTnLst>
                                </p:cTn>
                              </p:par>
                            </p:childTnLst>
                          </p:cTn>
                        </p:par>
                        <p:par>
                          <p:cTn id="23" fill="hold">
                            <p:stCondLst>
                              <p:cond delay="1000"/>
                            </p:stCondLst>
                            <p:childTnLst>
                              <p:par>
                                <p:cTn id="24" presetID="11" presetClass="entr" presetSubtype="0" fill="hold" nodeType="afterEffect">
                                  <p:stCondLst>
                                    <p:cond delay="0"/>
                                  </p:stCondLst>
                                  <p:childTnLst>
                                    <p:set>
                                      <p:cBhvr>
                                        <p:cTn id="25" dur="500">
                                          <p:stCondLst>
                                            <p:cond delay="0"/>
                                          </p:stCondLst>
                                        </p:cTn>
                                        <p:tgtEl>
                                          <p:spTgt spid="12302"/>
                                        </p:tgtEl>
                                        <p:attrNameLst>
                                          <p:attrName>style.visibility</p:attrName>
                                        </p:attrNameLst>
                                      </p:cBhvr>
                                      <p:to>
                                        <p:strVal val="visible"/>
                                      </p:to>
                                    </p:set>
                                  </p:childTnLst>
                                </p:cTn>
                              </p:par>
                            </p:childTnLst>
                          </p:cTn>
                        </p:par>
                        <p:par>
                          <p:cTn id="26" fill="hold">
                            <p:stCondLst>
                              <p:cond delay="1500"/>
                            </p:stCondLst>
                            <p:childTnLst>
                              <p:par>
                                <p:cTn id="27" presetID="11" presetClass="entr" presetSubtype="0" fill="hold" nodeType="afterEffect">
                                  <p:stCondLst>
                                    <p:cond delay="0"/>
                                  </p:stCondLst>
                                  <p:childTnLst>
                                    <p:set>
                                      <p:cBhvr>
                                        <p:cTn id="28" dur="500">
                                          <p:stCondLst>
                                            <p:cond delay="0"/>
                                          </p:stCondLst>
                                        </p:cTn>
                                        <p:tgtEl>
                                          <p:spTgt spid="12303"/>
                                        </p:tgtEl>
                                        <p:attrNameLst>
                                          <p:attrName>style.visibility</p:attrName>
                                        </p:attrNameLst>
                                      </p:cBhvr>
                                      <p:to>
                                        <p:strVal val="visible"/>
                                      </p:to>
                                    </p:set>
                                  </p:childTnLst>
                                </p:cTn>
                              </p:par>
                            </p:childTnLst>
                          </p:cTn>
                        </p:par>
                        <p:par>
                          <p:cTn id="29" fill="hold">
                            <p:stCondLst>
                              <p:cond delay="2000"/>
                            </p:stCondLst>
                            <p:childTnLst>
                              <p:par>
                                <p:cTn id="30" presetID="11" presetClass="entr" presetSubtype="0" fill="hold" nodeType="afterEffect">
                                  <p:stCondLst>
                                    <p:cond delay="0"/>
                                  </p:stCondLst>
                                  <p:childTnLst>
                                    <p:set>
                                      <p:cBhvr>
                                        <p:cTn id="31" dur="500">
                                          <p:stCondLst>
                                            <p:cond delay="0"/>
                                          </p:stCondLst>
                                        </p:cTn>
                                        <p:tgtEl>
                                          <p:spTgt spid="12304"/>
                                        </p:tgtEl>
                                        <p:attrNameLst>
                                          <p:attrName>style.visibility</p:attrName>
                                        </p:attrNameLst>
                                      </p:cBhvr>
                                      <p:to>
                                        <p:strVal val="visible"/>
                                      </p:to>
                                    </p:set>
                                  </p:childTnLst>
                                </p:cTn>
                              </p:par>
                            </p:childTnLst>
                          </p:cTn>
                        </p:par>
                        <p:par>
                          <p:cTn id="32" fill="hold">
                            <p:stCondLst>
                              <p:cond delay="2500"/>
                            </p:stCondLst>
                            <p:childTnLst>
                              <p:par>
                                <p:cTn id="33" presetID="11" presetClass="entr" presetSubtype="0" fill="hold" nodeType="afterEffect">
                                  <p:stCondLst>
                                    <p:cond delay="0"/>
                                  </p:stCondLst>
                                  <p:childTnLst>
                                    <p:set>
                                      <p:cBhvr>
                                        <p:cTn id="34" dur="500">
                                          <p:stCondLst>
                                            <p:cond delay="0"/>
                                          </p:stCondLst>
                                        </p:cTn>
                                        <p:tgtEl>
                                          <p:spTgt spid="12305"/>
                                        </p:tgtEl>
                                        <p:attrNameLst>
                                          <p:attrName>style.visibility</p:attrName>
                                        </p:attrNameLst>
                                      </p:cBhvr>
                                      <p:to>
                                        <p:strVal val="visible"/>
                                      </p:to>
                                    </p:set>
                                  </p:childTnLst>
                                </p:cTn>
                              </p:par>
                            </p:childTnLst>
                          </p:cTn>
                        </p:par>
                        <p:par>
                          <p:cTn id="35" fill="hold">
                            <p:stCondLst>
                              <p:cond delay="3000"/>
                            </p:stCondLst>
                            <p:childTnLst>
                              <p:par>
                                <p:cTn id="36" presetID="11" presetClass="entr" presetSubtype="0" fill="hold" nodeType="afterEffect">
                                  <p:stCondLst>
                                    <p:cond delay="0"/>
                                  </p:stCondLst>
                                  <p:childTnLst>
                                    <p:set>
                                      <p:cBhvr>
                                        <p:cTn id="37" dur="500">
                                          <p:stCondLst>
                                            <p:cond delay="0"/>
                                          </p:stCondLst>
                                        </p:cTn>
                                        <p:tgtEl>
                                          <p:spTgt spid="12307"/>
                                        </p:tgtEl>
                                        <p:attrNameLst>
                                          <p:attrName>style.visibility</p:attrName>
                                        </p:attrNameLst>
                                      </p:cBhvr>
                                      <p:to>
                                        <p:strVal val="visible"/>
                                      </p:to>
                                    </p:set>
                                  </p:childTnLst>
                                </p:cTn>
                              </p:par>
                            </p:childTnLst>
                          </p:cTn>
                        </p:par>
                        <p:par>
                          <p:cTn id="38" fill="hold">
                            <p:stCondLst>
                              <p:cond delay="3500"/>
                            </p:stCondLst>
                            <p:childTnLst>
                              <p:par>
                                <p:cTn id="39" presetID="11" presetClass="entr" presetSubtype="0" fill="hold" nodeType="afterEffect">
                                  <p:stCondLst>
                                    <p:cond delay="0"/>
                                  </p:stCondLst>
                                  <p:childTnLst>
                                    <p:set>
                                      <p:cBhvr>
                                        <p:cTn id="40" dur="500">
                                          <p:stCondLst>
                                            <p:cond delay="0"/>
                                          </p:stCondLst>
                                        </p:cTn>
                                        <p:tgtEl>
                                          <p:spTgt spid="12308"/>
                                        </p:tgtEl>
                                        <p:attrNameLst>
                                          <p:attrName>style.visibility</p:attrName>
                                        </p:attrNameLst>
                                      </p:cBhvr>
                                      <p:to>
                                        <p:strVal val="visible"/>
                                      </p:to>
                                    </p:set>
                                  </p:childTnLst>
                                </p:cTn>
                              </p:par>
                            </p:childTnLst>
                          </p:cTn>
                        </p:par>
                        <p:par>
                          <p:cTn id="41" fill="hold">
                            <p:stCondLst>
                              <p:cond delay="4000"/>
                            </p:stCondLst>
                            <p:childTnLst>
                              <p:par>
                                <p:cTn id="42" presetID="1" presetClass="entr" presetSubtype="0" fill="hold" nodeType="afterEffect">
                                  <p:stCondLst>
                                    <p:cond delay="0"/>
                                  </p:stCondLst>
                                  <p:childTnLst>
                                    <p:set>
                                      <p:cBhvr>
                                        <p:cTn id="43" dur="1" fill="hold">
                                          <p:stCondLst>
                                            <p:cond delay="499"/>
                                          </p:stCondLst>
                                        </p:cTn>
                                        <p:tgtEl>
                                          <p:spTgt spid="12309"/>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30" presetClass="entr" presetSubtype="0" fill="hold" grpId="0" nodeType="clickEffect">
                                  <p:stCondLst>
                                    <p:cond delay="0"/>
                                  </p:stCondLst>
                                  <p:childTnLst>
                                    <p:set>
                                      <p:cBhvr>
                                        <p:cTn id="47" dur="1" fill="hold">
                                          <p:stCondLst>
                                            <p:cond delay="0"/>
                                          </p:stCondLst>
                                        </p:cTn>
                                        <p:tgtEl>
                                          <p:spTgt spid="117777"/>
                                        </p:tgtEl>
                                        <p:attrNameLst>
                                          <p:attrName>style.visibility</p:attrName>
                                        </p:attrNameLst>
                                      </p:cBhvr>
                                      <p:to>
                                        <p:strVal val="visible"/>
                                      </p:to>
                                    </p:set>
                                    <p:animEffect transition="in" filter="fade">
                                      <p:cBhvr>
                                        <p:cTn id="48" dur="800" decel="100000"/>
                                        <p:tgtEl>
                                          <p:spTgt spid="117777"/>
                                        </p:tgtEl>
                                      </p:cBhvr>
                                    </p:animEffect>
                                    <p:anim calcmode="lin" valueType="num">
                                      <p:cBhvr>
                                        <p:cTn id="49" dur="800" decel="100000" fill="hold"/>
                                        <p:tgtEl>
                                          <p:spTgt spid="117777"/>
                                        </p:tgtEl>
                                        <p:attrNameLst>
                                          <p:attrName>style.rotation</p:attrName>
                                        </p:attrNameLst>
                                      </p:cBhvr>
                                      <p:tavLst>
                                        <p:tav tm="0">
                                          <p:val>
                                            <p:fltVal val="-90"/>
                                          </p:val>
                                        </p:tav>
                                        <p:tav tm="100000">
                                          <p:val>
                                            <p:fltVal val="0"/>
                                          </p:val>
                                        </p:tav>
                                      </p:tavLst>
                                    </p:anim>
                                    <p:anim calcmode="lin" valueType="num">
                                      <p:cBhvr>
                                        <p:cTn id="50" dur="800" decel="100000" fill="hold"/>
                                        <p:tgtEl>
                                          <p:spTgt spid="117777"/>
                                        </p:tgtEl>
                                        <p:attrNameLst>
                                          <p:attrName>ppt_x</p:attrName>
                                        </p:attrNameLst>
                                      </p:cBhvr>
                                      <p:tavLst>
                                        <p:tav tm="0">
                                          <p:val>
                                            <p:strVal val="#ppt_x+0.4"/>
                                          </p:val>
                                        </p:tav>
                                        <p:tav tm="100000">
                                          <p:val>
                                            <p:strVal val="#ppt_x-0.05"/>
                                          </p:val>
                                        </p:tav>
                                      </p:tavLst>
                                    </p:anim>
                                    <p:anim calcmode="lin" valueType="num">
                                      <p:cBhvr>
                                        <p:cTn id="51" dur="800" decel="100000" fill="hold"/>
                                        <p:tgtEl>
                                          <p:spTgt spid="117777"/>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117777"/>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11777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6" grpId="0" animBg="1"/>
      <p:bldP spid="1177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611188" y="1641475"/>
            <a:ext cx="8101012" cy="3503613"/>
          </a:xfrm>
          <a:prstGeom prst="rect">
            <a:avLst/>
          </a:prstGeom>
          <a:solidFill>
            <a:schemeClr val="bg1">
              <a:alpha val="8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200" b="1" dirty="0">
                <a:solidFill>
                  <a:srgbClr val="333399"/>
                </a:solidFill>
                <a:latin typeface="Times New Roman" panose="02020603050405020304" pitchFamily="18" charset="0"/>
              </a:rPr>
              <a:t>        </a:t>
            </a:r>
            <a:r>
              <a:rPr kumimoji="1" lang="zh-CN" altLang="en-US" sz="3200" b="1" dirty="0">
                <a:solidFill>
                  <a:srgbClr val="333399"/>
                </a:solidFill>
                <a:latin typeface="隶书" panose="02010509060101010101" pitchFamily="49" charset="-122"/>
                <a:ea typeface="隶书" panose="02010509060101010101" pitchFamily="49" charset="-122"/>
              </a:rPr>
              <a:t>两个完全相同的三角形可以拼成一个（   	      ）。这个平行四边形的底等于（           ）这个平行四边形的高等于（	    	    ）。每个三角形的面积等于拼成的平行四边形的面积的（	   ），因为平行四边形的面积等于（		）所以三角形的面积等于（		  ）。</a:t>
            </a:r>
          </a:p>
        </p:txBody>
      </p:sp>
      <p:sp>
        <p:nvSpPr>
          <p:cNvPr id="49155" name="Text Box 3"/>
          <p:cNvSpPr txBox="1">
            <a:spLocks noChangeArrowheads="1"/>
          </p:cNvSpPr>
          <p:nvPr/>
        </p:nvSpPr>
        <p:spPr bwMode="auto">
          <a:xfrm>
            <a:off x="827088" y="2200275"/>
            <a:ext cx="3016250" cy="579438"/>
          </a:xfrm>
          <a:prstGeom prst="rect">
            <a:avLst/>
          </a:prstGeom>
          <a:no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zh-CN" altLang="en-US" sz="3200" b="1">
                <a:solidFill>
                  <a:srgbClr val="FF0000"/>
                </a:solidFill>
                <a:latin typeface="Times New Roman" panose="02020603050405020304" pitchFamily="18" charset="0"/>
              </a:rPr>
              <a:t> </a:t>
            </a:r>
            <a:r>
              <a:rPr kumimoji="1" lang="zh-CN" altLang="en-US" sz="3200" b="1">
                <a:solidFill>
                  <a:srgbClr val="FF0000"/>
                </a:solidFill>
                <a:latin typeface="隶书" panose="02010509060101010101" pitchFamily="49" charset="-122"/>
                <a:ea typeface="隶书" panose="02010509060101010101" pitchFamily="49" charset="-122"/>
              </a:rPr>
              <a:t>平行四边形  </a:t>
            </a:r>
          </a:p>
        </p:txBody>
      </p:sp>
      <p:sp>
        <p:nvSpPr>
          <p:cNvPr id="49156" name="Text Box 4"/>
          <p:cNvSpPr txBox="1">
            <a:spLocks noChangeArrowheads="1"/>
          </p:cNvSpPr>
          <p:nvPr/>
        </p:nvSpPr>
        <p:spPr bwMode="auto">
          <a:xfrm>
            <a:off x="1547813" y="2593975"/>
            <a:ext cx="3048000" cy="579438"/>
          </a:xfrm>
          <a:prstGeom prst="rect">
            <a:avLst/>
          </a:prstGeom>
          <a:no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zh-CN" altLang="en-US" sz="3200" b="1">
                <a:solidFill>
                  <a:srgbClr val="FF0000"/>
                </a:solidFill>
                <a:latin typeface="Times New Roman" panose="02020603050405020304" pitchFamily="18" charset="0"/>
                <a:ea typeface="隶书" panose="02010509060101010101" pitchFamily="49" charset="-122"/>
              </a:rPr>
              <a:t>三角形的底</a:t>
            </a:r>
          </a:p>
        </p:txBody>
      </p:sp>
      <p:sp>
        <p:nvSpPr>
          <p:cNvPr id="49157" name="Text Box 5"/>
          <p:cNvSpPr txBox="1">
            <a:spLocks noChangeArrowheads="1"/>
          </p:cNvSpPr>
          <p:nvPr/>
        </p:nvSpPr>
        <p:spPr bwMode="auto">
          <a:xfrm>
            <a:off x="1822450" y="3141663"/>
            <a:ext cx="2474913" cy="579437"/>
          </a:xfrm>
          <a:prstGeom prst="rect">
            <a:avLst/>
          </a:prstGeom>
          <a:no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zh-CN" altLang="en-US" sz="3200" b="1">
                <a:solidFill>
                  <a:srgbClr val="FF0000"/>
                </a:solidFill>
                <a:latin typeface="Times New Roman" panose="02020603050405020304" pitchFamily="18" charset="0"/>
                <a:ea typeface="隶书" panose="02010509060101010101" pitchFamily="49" charset="-122"/>
              </a:rPr>
              <a:t>三角形的高 </a:t>
            </a:r>
          </a:p>
        </p:txBody>
      </p:sp>
      <p:sp>
        <p:nvSpPr>
          <p:cNvPr id="49158" name="Text Box 6"/>
          <p:cNvSpPr txBox="1">
            <a:spLocks noChangeArrowheads="1"/>
          </p:cNvSpPr>
          <p:nvPr/>
        </p:nvSpPr>
        <p:spPr bwMode="auto">
          <a:xfrm>
            <a:off x="6573838" y="3613150"/>
            <a:ext cx="1439862" cy="579438"/>
          </a:xfrm>
          <a:prstGeom prst="rect">
            <a:avLst/>
          </a:prstGeom>
          <a:no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zh-CN" altLang="en-US" sz="3200" b="1">
                <a:solidFill>
                  <a:srgbClr val="FF0000"/>
                </a:solidFill>
                <a:latin typeface="Times New Roman" panose="02020603050405020304" pitchFamily="18" charset="0"/>
                <a:ea typeface="隶书" panose="02010509060101010101" pitchFamily="49" charset="-122"/>
              </a:rPr>
              <a:t>一半</a:t>
            </a:r>
          </a:p>
        </p:txBody>
      </p:sp>
      <p:sp>
        <p:nvSpPr>
          <p:cNvPr id="49159" name="Text Box 7"/>
          <p:cNvSpPr txBox="1">
            <a:spLocks noChangeArrowheads="1"/>
          </p:cNvSpPr>
          <p:nvPr/>
        </p:nvSpPr>
        <p:spPr bwMode="auto">
          <a:xfrm>
            <a:off x="5580063" y="4076700"/>
            <a:ext cx="2070100" cy="579438"/>
          </a:xfrm>
          <a:prstGeom prst="rect">
            <a:avLst/>
          </a:prstGeom>
          <a:no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zh-CN" altLang="en-US" sz="3200" b="1">
                <a:solidFill>
                  <a:srgbClr val="FF3300"/>
                </a:solidFill>
                <a:latin typeface="Times New Roman" panose="02020603050405020304" pitchFamily="18" charset="0"/>
                <a:ea typeface="隶书" panose="02010509060101010101" pitchFamily="49" charset="-122"/>
              </a:rPr>
              <a:t>底</a:t>
            </a:r>
            <a:r>
              <a:rPr kumimoji="1" lang="en-US" altLang="zh-CN" sz="3200" b="1">
                <a:solidFill>
                  <a:srgbClr val="FF3300"/>
                </a:solidFill>
                <a:latin typeface="Times New Roman" panose="02020603050405020304" pitchFamily="18" charset="0"/>
                <a:ea typeface="隶书" panose="02010509060101010101" pitchFamily="49" charset="-122"/>
              </a:rPr>
              <a:t>×</a:t>
            </a:r>
            <a:r>
              <a:rPr kumimoji="1" lang="zh-CN" altLang="en-US" sz="3200" b="1">
                <a:solidFill>
                  <a:srgbClr val="FF3300"/>
                </a:solidFill>
                <a:latin typeface="Times New Roman" panose="02020603050405020304" pitchFamily="18" charset="0"/>
                <a:ea typeface="隶书" panose="02010509060101010101" pitchFamily="49" charset="-122"/>
              </a:rPr>
              <a:t>高</a:t>
            </a:r>
          </a:p>
        </p:txBody>
      </p:sp>
      <p:sp>
        <p:nvSpPr>
          <p:cNvPr id="49160" name="Text Box 8"/>
          <p:cNvSpPr txBox="1">
            <a:spLocks noChangeArrowheads="1"/>
          </p:cNvSpPr>
          <p:nvPr/>
        </p:nvSpPr>
        <p:spPr bwMode="auto">
          <a:xfrm>
            <a:off x="4373563" y="4564063"/>
            <a:ext cx="2070100" cy="579437"/>
          </a:xfrm>
          <a:prstGeom prst="rect">
            <a:avLst/>
          </a:prstGeom>
          <a:no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zh-CN" altLang="en-US" sz="3200" b="1">
                <a:solidFill>
                  <a:srgbClr val="FF0000"/>
                </a:solidFill>
                <a:latin typeface="隶书" panose="02010509060101010101" pitchFamily="49" charset="-122"/>
                <a:ea typeface="隶书" panose="02010509060101010101" pitchFamily="49" charset="-122"/>
              </a:rPr>
              <a:t>底</a:t>
            </a:r>
            <a:r>
              <a:rPr kumimoji="1" lang="en-US" altLang="zh-CN" sz="3200" b="1">
                <a:solidFill>
                  <a:srgbClr val="FF0000"/>
                </a:solidFill>
                <a:latin typeface="Times New Roman" panose="02020603050405020304" pitchFamily="18" charset="0"/>
                <a:ea typeface="隶书" panose="02010509060101010101" pitchFamily="49" charset="-122"/>
              </a:rPr>
              <a:t>×</a:t>
            </a:r>
            <a:r>
              <a:rPr kumimoji="1" lang="zh-CN" altLang="en-US" sz="3200" b="1">
                <a:solidFill>
                  <a:srgbClr val="FF0000"/>
                </a:solidFill>
                <a:latin typeface="隶书" panose="02010509060101010101" pitchFamily="49" charset="-122"/>
                <a:ea typeface="隶书" panose="02010509060101010101" pitchFamily="49" charset="-122"/>
              </a:rPr>
              <a:t>高</a:t>
            </a:r>
            <a:r>
              <a:rPr kumimoji="1" lang="en-US" altLang="zh-CN" sz="3200" b="1">
                <a:solidFill>
                  <a:srgbClr val="FF0000"/>
                </a:solidFill>
                <a:latin typeface="隶书" panose="02010509060101010101" pitchFamily="49" charset="-122"/>
                <a:ea typeface="隶书" panose="02010509060101010101" pitchFamily="49" charset="-122"/>
              </a:rPr>
              <a:t>÷2</a:t>
            </a:r>
          </a:p>
        </p:txBody>
      </p:sp>
      <p:sp>
        <p:nvSpPr>
          <p:cNvPr id="49161" name="Oval 9"/>
          <p:cNvSpPr>
            <a:spLocks noChangeArrowheads="1"/>
          </p:cNvSpPr>
          <p:nvPr/>
        </p:nvSpPr>
        <p:spPr bwMode="auto">
          <a:xfrm rot="1581604">
            <a:off x="3646161" y="507843"/>
            <a:ext cx="1800225" cy="792163"/>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zh-CN" altLang="en-US" sz="3200" b="1" dirty="0">
                <a:solidFill>
                  <a:srgbClr val="FF3300"/>
                </a:solidFill>
                <a:ea typeface="幼圆" panose="02010509060101010101" pitchFamily="49" charset="-122"/>
              </a:rPr>
              <a:t>填一填</a:t>
            </a:r>
          </a:p>
        </p:txBody>
      </p:sp>
      <p:pic>
        <p:nvPicPr>
          <p:cNvPr id="49162" name="Picture 10">
            <a:hlinkClick r:id="" action="ppaction://hlinkshowjump?jump=previousslide"/>
          </p:cNvPr>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49163" name="Picture 11">
            <a:hlinkClick r:id="rId3" action="ppaction://hlinksldjump"/>
          </p:cNvPr>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49164" name="Picture 12">
            <a:hlinkClick r:id="" action="ppaction://hlinkshowjump?jump=nextslide"/>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1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1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1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91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91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9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utoUpdateAnimBg="0"/>
      <p:bldP spid="49156" grpId="0" autoUpdateAnimBg="0"/>
      <p:bldP spid="49157" grpId="0" autoUpdateAnimBg="0"/>
      <p:bldP spid="49158" grpId="0" autoUpdateAnimBg="0"/>
      <p:bldP spid="49159" grpId="0" autoUpdateAnimBg="0"/>
      <p:bldP spid="4916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1042988" y="404813"/>
            <a:ext cx="76327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600" b="1">
                <a:solidFill>
                  <a:srgbClr val="333399"/>
                </a:solidFill>
                <a:latin typeface="Times New Roman" panose="02020603050405020304" pitchFamily="18" charset="0"/>
              </a:rPr>
              <a:t>3.</a:t>
            </a:r>
          </a:p>
        </p:txBody>
      </p:sp>
      <p:grpSp>
        <p:nvGrpSpPr>
          <p:cNvPr id="101379" name="Group 3"/>
          <p:cNvGrpSpPr/>
          <p:nvPr/>
        </p:nvGrpSpPr>
        <p:grpSpPr bwMode="auto">
          <a:xfrm>
            <a:off x="0" y="4292600"/>
            <a:ext cx="9144000" cy="2306638"/>
            <a:chOff x="0" y="2523"/>
            <a:chExt cx="5760" cy="1453"/>
          </a:xfrm>
        </p:grpSpPr>
        <p:sp>
          <p:nvSpPr>
            <p:cNvPr id="101380" name="Line 4"/>
            <p:cNvSpPr>
              <a:spLocks noChangeShapeType="1"/>
            </p:cNvSpPr>
            <p:nvPr/>
          </p:nvSpPr>
          <p:spPr bwMode="auto">
            <a:xfrm>
              <a:off x="0" y="3630"/>
              <a:ext cx="1728" cy="0"/>
            </a:xfrm>
            <a:prstGeom prst="line">
              <a:avLst/>
            </a:prstGeom>
            <a:noFill/>
            <a:ln w="5715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1381" name="Line 5"/>
            <p:cNvSpPr>
              <a:spLocks noChangeShapeType="1"/>
            </p:cNvSpPr>
            <p:nvPr/>
          </p:nvSpPr>
          <p:spPr bwMode="auto">
            <a:xfrm flipH="1">
              <a:off x="0" y="2526"/>
              <a:ext cx="1152" cy="1104"/>
            </a:xfrm>
            <a:prstGeom prst="line">
              <a:avLst/>
            </a:prstGeom>
            <a:noFill/>
            <a:ln w="5715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1382" name="Line 6"/>
            <p:cNvSpPr>
              <a:spLocks noChangeShapeType="1"/>
            </p:cNvSpPr>
            <p:nvPr/>
          </p:nvSpPr>
          <p:spPr bwMode="auto">
            <a:xfrm>
              <a:off x="1156" y="2523"/>
              <a:ext cx="572" cy="1107"/>
            </a:xfrm>
            <a:prstGeom prst="line">
              <a:avLst/>
            </a:prstGeom>
            <a:noFill/>
            <a:ln w="5715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nvGrpSpPr>
            <p:cNvPr id="101383" name="Group 7"/>
            <p:cNvGrpSpPr/>
            <p:nvPr/>
          </p:nvGrpSpPr>
          <p:grpSpPr bwMode="auto">
            <a:xfrm>
              <a:off x="2016" y="2544"/>
              <a:ext cx="1680" cy="1104"/>
              <a:chOff x="2016" y="2544"/>
              <a:chExt cx="1680" cy="1104"/>
            </a:xfrm>
          </p:grpSpPr>
          <p:sp>
            <p:nvSpPr>
              <p:cNvPr id="101384" name="Line 8"/>
              <p:cNvSpPr>
                <a:spLocks noChangeShapeType="1"/>
              </p:cNvSpPr>
              <p:nvPr/>
            </p:nvSpPr>
            <p:spPr bwMode="auto">
              <a:xfrm flipV="1">
                <a:off x="2016" y="2544"/>
                <a:ext cx="0" cy="1104"/>
              </a:xfrm>
              <a:prstGeom prst="line">
                <a:avLst/>
              </a:prstGeom>
              <a:noFill/>
              <a:ln w="5715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1385" name="Line 9"/>
              <p:cNvSpPr>
                <a:spLocks noChangeShapeType="1"/>
              </p:cNvSpPr>
              <p:nvPr/>
            </p:nvSpPr>
            <p:spPr bwMode="auto">
              <a:xfrm>
                <a:off x="2016" y="3648"/>
                <a:ext cx="1680" cy="0"/>
              </a:xfrm>
              <a:prstGeom prst="line">
                <a:avLst/>
              </a:prstGeom>
              <a:noFill/>
              <a:ln w="5715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1386" name="Line 10"/>
              <p:cNvSpPr>
                <a:spLocks noChangeShapeType="1"/>
              </p:cNvSpPr>
              <p:nvPr/>
            </p:nvSpPr>
            <p:spPr bwMode="auto">
              <a:xfrm>
                <a:off x="2016" y="2544"/>
                <a:ext cx="1680" cy="1104"/>
              </a:xfrm>
              <a:prstGeom prst="line">
                <a:avLst/>
              </a:prstGeom>
              <a:noFill/>
              <a:ln w="5715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sp>
          <p:nvSpPr>
            <p:cNvPr id="101387" name="Line 11"/>
            <p:cNvSpPr>
              <a:spLocks noChangeShapeType="1"/>
            </p:cNvSpPr>
            <p:nvPr/>
          </p:nvSpPr>
          <p:spPr bwMode="auto">
            <a:xfrm>
              <a:off x="3744" y="2592"/>
              <a:ext cx="2016" cy="1056"/>
            </a:xfrm>
            <a:prstGeom prst="line">
              <a:avLst/>
            </a:prstGeom>
            <a:noFill/>
            <a:ln w="5715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1388" name="Line 12"/>
            <p:cNvSpPr>
              <a:spLocks noChangeShapeType="1"/>
            </p:cNvSpPr>
            <p:nvPr/>
          </p:nvSpPr>
          <p:spPr bwMode="auto">
            <a:xfrm>
              <a:off x="4032" y="3648"/>
              <a:ext cx="1728" cy="0"/>
            </a:xfrm>
            <a:prstGeom prst="line">
              <a:avLst/>
            </a:prstGeom>
            <a:noFill/>
            <a:ln w="5715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1389" name="Line 13"/>
            <p:cNvSpPr>
              <a:spLocks noChangeShapeType="1"/>
            </p:cNvSpPr>
            <p:nvPr/>
          </p:nvSpPr>
          <p:spPr bwMode="auto">
            <a:xfrm>
              <a:off x="3744" y="2592"/>
              <a:ext cx="288" cy="1056"/>
            </a:xfrm>
            <a:prstGeom prst="line">
              <a:avLst/>
            </a:prstGeom>
            <a:noFill/>
            <a:ln w="5715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nvGrpSpPr>
            <p:cNvPr id="101390" name="Group 14"/>
            <p:cNvGrpSpPr/>
            <p:nvPr/>
          </p:nvGrpSpPr>
          <p:grpSpPr bwMode="auto">
            <a:xfrm>
              <a:off x="2016" y="2736"/>
              <a:ext cx="2496" cy="912"/>
              <a:chOff x="2016" y="2736"/>
              <a:chExt cx="2496" cy="912"/>
            </a:xfrm>
          </p:grpSpPr>
          <p:grpSp>
            <p:nvGrpSpPr>
              <p:cNvPr id="101391" name="Group 15"/>
              <p:cNvGrpSpPr/>
              <p:nvPr/>
            </p:nvGrpSpPr>
            <p:grpSpPr bwMode="auto">
              <a:xfrm>
                <a:off x="2016" y="2736"/>
                <a:ext cx="1440" cy="912"/>
                <a:chOff x="2016" y="2736"/>
                <a:chExt cx="1440" cy="912"/>
              </a:xfrm>
            </p:grpSpPr>
            <p:sp>
              <p:nvSpPr>
                <p:cNvPr id="101392" name="Line 16"/>
                <p:cNvSpPr>
                  <a:spLocks noChangeShapeType="1"/>
                </p:cNvSpPr>
                <p:nvPr/>
              </p:nvSpPr>
              <p:spPr bwMode="auto">
                <a:xfrm flipV="1">
                  <a:off x="2544" y="2928"/>
                  <a:ext cx="96" cy="144"/>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nvGrpSpPr>
                <p:cNvPr id="101393" name="Group 17"/>
                <p:cNvGrpSpPr/>
                <p:nvPr/>
              </p:nvGrpSpPr>
              <p:grpSpPr bwMode="auto">
                <a:xfrm>
                  <a:off x="2016" y="2736"/>
                  <a:ext cx="1440" cy="912"/>
                  <a:chOff x="2016" y="2736"/>
                  <a:chExt cx="1440" cy="912"/>
                </a:xfrm>
              </p:grpSpPr>
              <p:sp>
                <p:nvSpPr>
                  <p:cNvPr id="101394" name="Line 18"/>
                  <p:cNvSpPr>
                    <a:spLocks noChangeShapeType="1"/>
                  </p:cNvSpPr>
                  <p:nvPr/>
                </p:nvSpPr>
                <p:spPr bwMode="auto">
                  <a:xfrm flipV="1">
                    <a:off x="2016" y="2880"/>
                    <a:ext cx="528" cy="768"/>
                  </a:xfrm>
                  <a:prstGeom prst="line">
                    <a:avLst/>
                  </a:prstGeom>
                  <a:noFill/>
                  <a:ln w="57150" cap="rnd">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1395" name="Line 19"/>
                  <p:cNvSpPr>
                    <a:spLocks noChangeShapeType="1"/>
                  </p:cNvSpPr>
                  <p:nvPr/>
                </p:nvSpPr>
                <p:spPr bwMode="auto">
                  <a:xfrm>
                    <a:off x="2448" y="3024"/>
                    <a:ext cx="96" cy="48"/>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1396" name="Text Box 20"/>
                  <p:cNvSpPr txBox="1">
                    <a:spLocks noChangeArrowheads="1"/>
                  </p:cNvSpPr>
                  <p:nvPr/>
                </p:nvSpPr>
                <p:spPr bwMode="auto">
                  <a:xfrm>
                    <a:off x="2160" y="3120"/>
                    <a:ext cx="52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en-US" altLang="zh-CN" sz="4000" b="1">
                        <a:solidFill>
                          <a:srgbClr val="333399"/>
                        </a:solidFill>
                        <a:latin typeface="Times New Roman" panose="02020603050405020304" pitchFamily="18" charset="0"/>
                      </a:rPr>
                      <a:t>3</a:t>
                    </a:r>
                  </a:p>
                </p:txBody>
              </p:sp>
              <p:sp>
                <p:nvSpPr>
                  <p:cNvPr id="101397" name="Text Box 21"/>
                  <p:cNvSpPr txBox="1">
                    <a:spLocks noChangeArrowheads="1"/>
                  </p:cNvSpPr>
                  <p:nvPr/>
                </p:nvSpPr>
                <p:spPr bwMode="auto">
                  <a:xfrm>
                    <a:off x="2592" y="2736"/>
                    <a:ext cx="86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en-US" altLang="zh-CN" sz="4000" b="1">
                        <a:solidFill>
                          <a:srgbClr val="333399"/>
                        </a:solidFill>
                        <a:latin typeface="Times New Roman" panose="02020603050405020304" pitchFamily="18" charset="0"/>
                      </a:rPr>
                      <a:t>8</a:t>
                    </a:r>
                  </a:p>
                </p:txBody>
              </p:sp>
            </p:grpSp>
          </p:grpSp>
          <p:sp>
            <p:nvSpPr>
              <p:cNvPr id="101398" name="Line 22"/>
              <p:cNvSpPr>
                <a:spLocks noChangeShapeType="1"/>
              </p:cNvSpPr>
              <p:nvPr/>
            </p:nvSpPr>
            <p:spPr bwMode="auto">
              <a:xfrm flipV="1">
                <a:off x="4464" y="3024"/>
                <a:ext cx="48" cy="96"/>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sp>
          <p:nvSpPr>
            <p:cNvPr id="101399" name="Text Box 23"/>
            <p:cNvSpPr txBox="1">
              <a:spLocks noChangeArrowheads="1"/>
            </p:cNvSpPr>
            <p:nvPr/>
          </p:nvSpPr>
          <p:spPr bwMode="auto">
            <a:xfrm>
              <a:off x="960" y="3648"/>
              <a:ext cx="5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zh-CN" altLang="en-US" sz="2800" b="1">
                  <a:solidFill>
                    <a:srgbClr val="0000FF"/>
                  </a:solidFill>
                  <a:latin typeface="Times New Roman" panose="02020603050405020304" pitchFamily="18" charset="0"/>
                </a:rPr>
                <a:t>厘米</a:t>
              </a:r>
            </a:p>
          </p:txBody>
        </p:sp>
        <p:sp>
          <p:nvSpPr>
            <p:cNvPr id="101400" name="Line 24"/>
            <p:cNvSpPr>
              <a:spLocks noChangeShapeType="1"/>
            </p:cNvSpPr>
            <p:nvPr/>
          </p:nvSpPr>
          <p:spPr bwMode="auto">
            <a:xfrm flipH="1">
              <a:off x="1156" y="2523"/>
              <a:ext cx="0" cy="1089"/>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nvGrpSpPr>
            <p:cNvPr id="101401" name="Group 25"/>
            <p:cNvGrpSpPr/>
            <p:nvPr/>
          </p:nvGrpSpPr>
          <p:grpSpPr bwMode="auto">
            <a:xfrm>
              <a:off x="521" y="2862"/>
              <a:ext cx="1392" cy="1114"/>
              <a:chOff x="528" y="2928"/>
              <a:chExt cx="1392" cy="1114"/>
            </a:xfrm>
          </p:grpSpPr>
          <p:grpSp>
            <p:nvGrpSpPr>
              <p:cNvPr id="101402" name="Group 26"/>
              <p:cNvGrpSpPr/>
              <p:nvPr/>
            </p:nvGrpSpPr>
            <p:grpSpPr bwMode="auto">
              <a:xfrm>
                <a:off x="528" y="2928"/>
                <a:ext cx="1008" cy="1114"/>
                <a:chOff x="528" y="2928"/>
                <a:chExt cx="1008" cy="1114"/>
              </a:xfrm>
            </p:grpSpPr>
            <p:sp>
              <p:nvSpPr>
                <p:cNvPr id="101403" name="Line 27"/>
                <p:cNvSpPr>
                  <a:spLocks noChangeShapeType="1"/>
                </p:cNvSpPr>
                <p:nvPr/>
              </p:nvSpPr>
              <p:spPr bwMode="auto">
                <a:xfrm>
                  <a:off x="1152" y="3504"/>
                  <a:ext cx="96" cy="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1404" name="Line 28"/>
                <p:cNvSpPr>
                  <a:spLocks noChangeShapeType="1"/>
                </p:cNvSpPr>
                <p:nvPr/>
              </p:nvSpPr>
              <p:spPr bwMode="auto">
                <a:xfrm>
                  <a:off x="1248" y="3504"/>
                  <a:ext cx="0" cy="144"/>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1405" name="Text Box 29"/>
                <p:cNvSpPr txBox="1">
                  <a:spLocks noChangeArrowheads="1"/>
                </p:cNvSpPr>
                <p:nvPr/>
              </p:nvSpPr>
              <p:spPr bwMode="auto">
                <a:xfrm>
                  <a:off x="1056" y="2928"/>
                  <a:ext cx="48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en-US" altLang="zh-CN" sz="4000" b="1">
                      <a:solidFill>
                        <a:srgbClr val="333399"/>
                      </a:solidFill>
                      <a:latin typeface="Times New Roman" panose="02020603050405020304" pitchFamily="18" charset="0"/>
                    </a:rPr>
                    <a:t>4</a:t>
                  </a:r>
                </a:p>
              </p:txBody>
            </p:sp>
            <p:sp>
              <p:nvSpPr>
                <p:cNvPr id="101406" name="Text Box 30"/>
                <p:cNvSpPr txBox="1">
                  <a:spLocks noChangeArrowheads="1"/>
                </p:cNvSpPr>
                <p:nvPr/>
              </p:nvSpPr>
              <p:spPr bwMode="auto">
                <a:xfrm>
                  <a:off x="528" y="3600"/>
                  <a:ext cx="72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en-US" altLang="zh-CN" sz="4000" b="1">
                      <a:solidFill>
                        <a:srgbClr val="333399"/>
                      </a:solidFill>
                      <a:latin typeface="Times New Roman" panose="02020603050405020304" pitchFamily="18" charset="0"/>
                    </a:rPr>
                    <a:t>6</a:t>
                  </a:r>
                </a:p>
              </p:txBody>
            </p:sp>
          </p:grpSp>
          <p:sp>
            <p:nvSpPr>
              <p:cNvPr id="101407" name="Text Box 31"/>
              <p:cNvSpPr txBox="1">
                <a:spLocks noChangeArrowheads="1"/>
              </p:cNvSpPr>
              <p:nvPr/>
            </p:nvSpPr>
            <p:spPr bwMode="auto">
              <a:xfrm>
                <a:off x="1344" y="2976"/>
                <a:ext cx="5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zh-CN" altLang="en-US" sz="2800" b="1">
                    <a:solidFill>
                      <a:srgbClr val="0000FF"/>
                    </a:solidFill>
                    <a:latin typeface="Times New Roman" panose="02020603050405020304" pitchFamily="18" charset="0"/>
                  </a:rPr>
                  <a:t>厘米</a:t>
                </a:r>
              </a:p>
            </p:txBody>
          </p:sp>
        </p:grpSp>
        <p:grpSp>
          <p:nvGrpSpPr>
            <p:cNvPr id="101408" name="Group 32"/>
            <p:cNvGrpSpPr/>
            <p:nvPr/>
          </p:nvGrpSpPr>
          <p:grpSpPr bwMode="auto">
            <a:xfrm>
              <a:off x="2393" y="2622"/>
              <a:ext cx="2736" cy="1008"/>
              <a:chOff x="2400" y="2688"/>
              <a:chExt cx="2736" cy="1008"/>
            </a:xfrm>
          </p:grpSpPr>
          <p:grpSp>
            <p:nvGrpSpPr>
              <p:cNvPr id="101409" name="Group 33"/>
              <p:cNvGrpSpPr/>
              <p:nvPr/>
            </p:nvGrpSpPr>
            <p:grpSpPr bwMode="auto">
              <a:xfrm>
                <a:off x="4032" y="2688"/>
                <a:ext cx="1104" cy="1008"/>
                <a:chOff x="4032" y="2640"/>
                <a:chExt cx="1104" cy="1008"/>
              </a:xfrm>
            </p:grpSpPr>
            <p:sp>
              <p:nvSpPr>
                <p:cNvPr id="101410" name="Line 34"/>
                <p:cNvSpPr>
                  <a:spLocks noChangeShapeType="1"/>
                </p:cNvSpPr>
                <p:nvPr/>
              </p:nvSpPr>
              <p:spPr bwMode="auto">
                <a:xfrm flipV="1">
                  <a:off x="4032" y="2976"/>
                  <a:ext cx="384" cy="672"/>
                </a:xfrm>
                <a:prstGeom prst="line">
                  <a:avLst/>
                </a:prstGeom>
                <a:noFill/>
                <a:ln w="57150">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1411" name="Line 35"/>
                <p:cNvSpPr>
                  <a:spLocks noChangeShapeType="1"/>
                </p:cNvSpPr>
                <p:nvPr/>
              </p:nvSpPr>
              <p:spPr bwMode="auto">
                <a:xfrm>
                  <a:off x="4368" y="3072"/>
                  <a:ext cx="96" cy="48"/>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1412" name="Text Box 36"/>
                <p:cNvSpPr txBox="1">
                  <a:spLocks noChangeArrowheads="1"/>
                </p:cNvSpPr>
                <p:nvPr/>
              </p:nvSpPr>
              <p:spPr bwMode="auto">
                <a:xfrm>
                  <a:off x="4176" y="3120"/>
                  <a:ext cx="48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en-US" altLang="zh-CN" sz="4000" b="1">
                      <a:solidFill>
                        <a:srgbClr val="333399"/>
                      </a:solidFill>
                      <a:latin typeface="Times New Roman" panose="02020603050405020304" pitchFamily="18" charset="0"/>
                    </a:rPr>
                    <a:t>2</a:t>
                  </a:r>
                </a:p>
              </p:txBody>
            </p:sp>
            <p:sp>
              <p:nvSpPr>
                <p:cNvPr id="101413" name="Text Box 37"/>
                <p:cNvSpPr txBox="1">
                  <a:spLocks noChangeArrowheads="1"/>
                </p:cNvSpPr>
                <p:nvPr/>
              </p:nvSpPr>
              <p:spPr bwMode="auto">
                <a:xfrm>
                  <a:off x="4512" y="2640"/>
                  <a:ext cx="62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en-US" altLang="zh-CN" sz="4000" b="1">
                      <a:solidFill>
                        <a:srgbClr val="333399"/>
                      </a:solidFill>
                      <a:latin typeface="Times New Roman" panose="02020603050405020304" pitchFamily="18" charset="0"/>
                    </a:rPr>
                    <a:t>12</a:t>
                  </a:r>
                </a:p>
              </p:txBody>
            </p:sp>
          </p:grpSp>
          <p:sp>
            <p:nvSpPr>
              <p:cNvPr id="101414" name="Text Box 38"/>
              <p:cNvSpPr txBox="1">
                <a:spLocks noChangeArrowheads="1"/>
              </p:cNvSpPr>
              <p:nvPr/>
            </p:nvSpPr>
            <p:spPr bwMode="auto">
              <a:xfrm>
                <a:off x="2400" y="3216"/>
                <a:ext cx="5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zh-CN" altLang="en-US" sz="2800" b="1">
                    <a:solidFill>
                      <a:srgbClr val="0000FF"/>
                    </a:solidFill>
                    <a:latin typeface="Times New Roman" panose="02020603050405020304" pitchFamily="18" charset="0"/>
                  </a:rPr>
                  <a:t>厘米</a:t>
                </a:r>
              </a:p>
            </p:txBody>
          </p:sp>
          <p:sp>
            <p:nvSpPr>
              <p:cNvPr id="101415" name="Text Box 39"/>
              <p:cNvSpPr txBox="1">
                <a:spLocks noChangeArrowheads="1"/>
              </p:cNvSpPr>
              <p:nvPr/>
            </p:nvSpPr>
            <p:spPr bwMode="auto">
              <a:xfrm>
                <a:off x="3024" y="2832"/>
                <a:ext cx="5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zh-CN" altLang="en-US" sz="2800" b="1">
                    <a:solidFill>
                      <a:srgbClr val="0000FF"/>
                    </a:solidFill>
                    <a:latin typeface="Times New Roman" panose="02020603050405020304" pitchFamily="18" charset="0"/>
                  </a:rPr>
                  <a:t>厘米</a:t>
                </a:r>
              </a:p>
            </p:txBody>
          </p:sp>
          <p:sp>
            <p:nvSpPr>
              <p:cNvPr id="101416" name="Text Box 40"/>
              <p:cNvSpPr txBox="1">
                <a:spLocks noChangeArrowheads="1"/>
              </p:cNvSpPr>
              <p:nvPr/>
            </p:nvSpPr>
            <p:spPr bwMode="auto">
              <a:xfrm>
                <a:off x="4416" y="3216"/>
                <a:ext cx="5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zh-CN" altLang="en-US" sz="2800" b="1">
                    <a:solidFill>
                      <a:srgbClr val="0000FF"/>
                    </a:solidFill>
                    <a:latin typeface="Times New Roman" panose="02020603050405020304" pitchFamily="18" charset="0"/>
                  </a:rPr>
                  <a:t>厘米</a:t>
                </a:r>
              </a:p>
            </p:txBody>
          </p:sp>
        </p:grpSp>
        <p:sp>
          <p:nvSpPr>
            <p:cNvPr id="101417" name="Text Box 41"/>
            <p:cNvSpPr txBox="1">
              <a:spLocks noChangeArrowheads="1"/>
            </p:cNvSpPr>
            <p:nvPr/>
          </p:nvSpPr>
          <p:spPr bwMode="auto">
            <a:xfrm>
              <a:off x="4944" y="2688"/>
              <a:ext cx="5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zh-CN" altLang="en-US" sz="2800" b="1">
                  <a:solidFill>
                    <a:srgbClr val="0000FF"/>
                  </a:solidFill>
                  <a:latin typeface="Times New Roman" panose="02020603050405020304" pitchFamily="18" charset="0"/>
                </a:rPr>
                <a:t>厘米</a:t>
              </a:r>
            </a:p>
          </p:txBody>
        </p:sp>
      </p:grpSp>
      <p:sp>
        <p:nvSpPr>
          <p:cNvPr id="101418" name="Text Box 42"/>
          <p:cNvSpPr txBox="1">
            <a:spLocks noChangeArrowheads="1"/>
          </p:cNvSpPr>
          <p:nvPr/>
        </p:nvSpPr>
        <p:spPr bwMode="auto">
          <a:xfrm>
            <a:off x="-1116013" y="1989138"/>
            <a:ext cx="5040313"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3200" b="1" dirty="0">
                <a:solidFill>
                  <a:srgbClr val="000000"/>
                </a:solidFill>
              </a:rPr>
              <a:t>          </a:t>
            </a:r>
            <a:r>
              <a:rPr kumimoji="1" lang="en-US" altLang="zh-CN" sz="3200" b="1" dirty="0">
                <a:solidFill>
                  <a:srgbClr val="000000"/>
                </a:solidFill>
              </a:rPr>
              <a:t>S=ah÷2</a:t>
            </a:r>
          </a:p>
          <a:p>
            <a:pPr fontAlgn="base">
              <a:spcBef>
                <a:spcPct val="0"/>
              </a:spcBef>
              <a:spcAft>
                <a:spcPct val="0"/>
              </a:spcAft>
            </a:pPr>
            <a:r>
              <a:rPr kumimoji="1" lang="en-US" altLang="zh-CN" sz="3200" b="1" dirty="0">
                <a:solidFill>
                  <a:srgbClr val="000000"/>
                </a:solidFill>
              </a:rPr>
              <a:t>            =</a:t>
            </a:r>
            <a:r>
              <a:rPr kumimoji="1" lang="en-US" altLang="zh-CN" sz="3200" b="1" dirty="0">
                <a:solidFill>
                  <a:srgbClr val="800000"/>
                </a:solidFill>
                <a:latin typeface="Times New Roman" panose="02020603050405020304" pitchFamily="18" charset="0"/>
              </a:rPr>
              <a:t>6×4÷2</a:t>
            </a:r>
          </a:p>
          <a:p>
            <a:pPr fontAlgn="base">
              <a:spcBef>
                <a:spcPct val="0"/>
              </a:spcBef>
              <a:spcAft>
                <a:spcPct val="0"/>
              </a:spcAft>
            </a:pPr>
            <a:r>
              <a:rPr kumimoji="1" lang="en-US" altLang="zh-CN" sz="3200" b="1" dirty="0">
                <a:solidFill>
                  <a:srgbClr val="800000"/>
                </a:solidFill>
                <a:latin typeface="Times New Roman" panose="02020603050405020304" pitchFamily="18" charset="0"/>
              </a:rPr>
              <a:t>             </a:t>
            </a:r>
            <a:r>
              <a:rPr kumimoji="1" lang="en-US" altLang="zh-CN" sz="3200" b="1" dirty="0">
                <a:solidFill>
                  <a:srgbClr val="000000"/>
                </a:solidFill>
              </a:rPr>
              <a:t>=</a:t>
            </a:r>
            <a:r>
              <a:rPr kumimoji="1" lang="en-US" altLang="zh-CN" sz="3200" dirty="0">
                <a:solidFill>
                  <a:srgbClr val="000000"/>
                </a:solidFill>
              </a:rPr>
              <a:t> </a:t>
            </a:r>
            <a:r>
              <a:rPr kumimoji="1" lang="en-US" altLang="zh-CN" sz="3200" b="1" dirty="0">
                <a:solidFill>
                  <a:srgbClr val="800000"/>
                </a:solidFill>
                <a:latin typeface="Times New Roman" panose="02020603050405020304" pitchFamily="18" charset="0"/>
              </a:rPr>
              <a:t>12</a:t>
            </a:r>
            <a:r>
              <a:rPr kumimoji="1" lang="zh-CN" altLang="en-US" sz="2800" b="1" dirty="0">
                <a:solidFill>
                  <a:srgbClr val="800000"/>
                </a:solidFill>
                <a:latin typeface="Times New Roman" panose="02020603050405020304" pitchFamily="18" charset="0"/>
              </a:rPr>
              <a:t>（平方厘米）</a:t>
            </a:r>
          </a:p>
        </p:txBody>
      </p:sp>
      <p:sp>
        <p:nvSpPr>
          <p:cNvPr id="101419" name="Text Box 43"/>
          <p:cNvSpPr txBox="1">
            <a:spLocks noChangeArrowheads="1"/>
          </p:cNvSpPr>
          <p:nvPr/>
        </p:nvSpPr>
        <p:spPr bwMode="auto">
          <a:xfrm>
            <a:off x="1908175" y="1989138"/>
            <a:ext cx="4724400"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3200" b="1" dirty="0">
                <a:solidFill>
                  <a:srgbClr val="000000"/>
                </a:solidFill>
              </a:rPr>
              <a:t>        </a:t>
            </a:r>
            <a:r>
              <a:rPr kumimoji="1" lang="en-US" altLang="zh-CN" sz="3200" b="1" dirty="0">
                <a:solidFill>
                  <a:srgbClr val="000000"/>
                </a:solidFill>
              </a:rPr>
              <a:t>S=ah÷2</a:t>
            </a:r>
          </a:p>
          <a:p>
            <a:pPr fontAlgn="base">
              <a:spcBef>
                <a:spcPct val="0"/>
              </a:spcBef>
              <a:spcAft>
                <a:spcPct val="0"/>
              </a:spcAft>
            </a:pPr>
            <a:r>
              <a:rPr kumimoji="1" lang="en-US" altLang="zh-CN" sz="3200" b="1" dirty="0">
                <a:solidFill>
                  <a:srgbClr val="000000"/>
                </a:solidFill>
              </a:rPr>
              <a:t>          =</a:t>
            </a:r>
            <a:r>
              <a:rPr kumimoji="1" lang="en-US" altLang="zh-CN" sz="3200" b="1" dirty="0">
                <a:solidFill>
                  <a:srgbClr val="000000"/>
                </a:solidFill>
                <a:latin typeface="Times New Roman" panose="02020603050405020304" pitchFamily="18" charset="0"/>
              </a:rPr>
              <a:t>8×3÷2</a:t>
            </a:r>
          </a:p>
          <a:p>
            <a:pPr fontAlgn="base">
              <a:spcBef>
                <a:spcPct val="0"/>
              </a:spcBef>
              <a:spcAft>
                <a:spcPct val="0"/>
              </a:spcAft>
            </a:pPr>
            <a:r>
              <a:rPr kumimoji="1" lang="en-US" altLang="zh-CN" sz="3200" b="1" dirty="0">
                <a:solidFill>
                  <a:srgbClr val="000000"/>
                </a:solidFill>
                <a:latin typeface="Times New Roman" panose="02020603050405020304" pitchFamily="18" charset="0"/>
              </a:rPr>
              <a:t>           =12</a:t>
            </a:r>
            <a:r>
              <a:rPr kumimoji="1" lang="zh-CN" altLang="en-US" sz="2800" b="1" dirty="0">
                <a:solidFill>
                  <a:srgbClr val="000000"/>
                </a:solidFill>
                <a:latin typeface="Times New Roman" panose="02020603050405020304" pitchFamily="18" charset="0"/>
              </a:rPr>
              <a:t>（平方厘米）</a:t>
            </a:r>
          </a:p>
        </p:txBody>
      </p:sp>
      <p:sp>
        <p:nvSpPr>
          <p:cNvPr id="101420" name="Text Box 44"/>
          <p:cNvSpPr txBox="1">
            <a:spLocks noChangeArrowheads="1"/>
          </p:cNvSpPr>
          <p:nvPr/>
        </p:nvSpPr>
        <p:spPr bwMode="auto">
          <a:xfrm>
            <a:off x="5435600" y="1773238"/>
            <a:ext cx="3708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kumimoji="1" lang="en-US" altLang="zh-CN" sz="3200" b="1">
                <a:solidFill>
                  <a:srgbClr val="000000"/>
                </a:solidFill>
              </a:rPr>
              <a:t>S=ah÷2</a:t>
            </a:r>
            <a:r>
              <a:rPr kumimoji="1" lang="en-US" altLang="zh-CN" sz="3200">
                <a:solidFill>
                  <a:srgbClr val="000000"/>
                </a:solidFill>
              </a:rPr>
              <a:t>          </a:t>
            </a:r>
            <a:r>
              <a:rPr kumimoji="1" lang="en-US" altLang="zh-CN" sz="3200" b="1">
                <a:solidFill>
                  <a:srgbClr val="000000"/>
                </a:solidFill>
              </a:rPr>
              <a:t>=</a:t>
            </a:r>
            <a:r>
              <a:rPr kumimoji="1" lang="en-US" altLang="zh-CN" sz="3200" b="1">
                <a:solidFill>
                  <a:srgbClr val="660066"/>
                </a:solidFill>
                <a:latin typeface="Times New Roman" panose="02020603050405020304" pitchFamily="18" charset="0"/>
              </a:rPr>
              <a:t>12×2÷2            </a:t>
            </a:r>
          </a:p>
          <a:p>
            <a:pPr algn="ctr" fontAlgn="base">
              <a:spcBef>
                <a:spcPct val="50000"/>
              </a:spcBef>
              <a:spcAft>
                <a:spcPct val="0"/>
              </a:spcAft>
            </a:pPr>
            <a:r>
              <a:rPr kumimoji="1" lang="en-US" altLang="zh-CN" sz="3200" b="1">
                <a:solidFill>
                  <a:srgbClr val="660066"/>
                </a:solidFill>
                <a:latin typeface="Times New Roman" panose="02020603050405020304" pitchFamily="18" charset="0"/>
              </a:rPr>
              <a:t>       = 12</a:t>
            </a:r>
            <a:r>
              <a:rPr kumimoji="1" lang="en-US" altLang="zh-CN" sz="4000">
                <a:solidFill>
                  <a:srgbClr val="000000"/>
                </a:solidFill>
                <a:latin typeface="Times New Roman" panose="02020603050405020304" pitchFamily="18" charset="0"/>
              </a:rPr>
              <a:t> </a:t>
            </a:r>
            <a:r>
              <a:rPr kumimoji="1" lang="zh-CN" altLang="en-US" sz="2800" b="1">
                <a:solidFill>
                  <a:srgbClr val="660066"/>
                </a:solidFill>
                <a:latin typeface="Times New Roman" panose="02020603050405020304" pitchFamily="18" charset="0"/>
              </a:rPr>
              <a:t>（平方厘米）</a:t>
            </a:r>
          </a:p>
        </p:txBody>
      </p:sp>
      <p:sp>
        <p:nvSpPr>
          <p:cNvPr id="101421" name="Text Box 45"/>
          <p:cNvSpPr txBox="1">
            <a:spLocks noChangeArrowheads="1"/>
          </p:cNvSpPr>
          <p:nvPr/>
        </p:nvSpPr>
        <p:spPr bwMode="auto">
          <a:xfrm>
            <a:off x="1331913" y="404813"/>
            <a:ext cx="62642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kumimoji="1" lang="zh-CN" altLang="en-US" sz="3600" b="1" dirty="0">
                <a:solidFill>
                  <a:srgbClr val="333399"/>
                </a:solidFill>
                <a:latin typeface="Times New Roman" panose="02020603050405020304" pitchFamily="18" charset="0"/>
              </a:rPr>
              <a:t> 口算下面三个三角形的面积。</a:t>
            </a:r>
          </a:p>
        </p:txBody>
      </p:sp>
      <p:sp>
        <p:nvSpPr>
          <p:cNvPr id="101423" name="Text Box 47"/>
          <p:cNvSpPr txBox="1">
            <a:spLocks noChangeArrowheads="1"/>
          </p:cNvSpPr>
          <p:nvPr/>
        </p:nvSpPr>
        <p:spPr bwMode="auto">
          <a:xfrm>
            <a:off x="6659563" y="1916113"/>
            <a:ext cx="1219200" cy="701675"/>
          </a:xfrm>
          <a:prstGeom prst="rect">
            <a:avLst/>
          </a:prstGeom>
          <a:solidFill>
            <a:srgbClr val="FFFFFF">
              <a:alpha val="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zh-CN" altLang="en-US" sz="4000" b="1">
              <a:solidFill>
                <a:srgbClr val="000000"/>
              </a:solidFill>
              <a:ea typeface="黑体" panose="02010609060101010101" pitchFamily="2" charset="-122"/>
            </a:endParaRPr>
          </a:p>
        </p:txBody>
      </p:sp>
      <p:pic>
        <p:nvPicPr>
          <p:cNvPr id="101424" name="Picture 48">
            <a:hlinkClick r:id="" action="ppaction://hlinkshowjump?jump=previousslide"/>
          </p:cNvPr>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101425" name="Picture 49">
            <a:hlinkClick r:id="rId7" action="ppaction://hlinksldjump"/>
          </p:cNvPr>
          <p:cNvPicPr>
            <a:picLocks noChangeAspect="1" noChangeArrowheads="1"/>
          </p:cNvPicPr>
          <p:nvPr/>
        </p:nvPicPr>
        <p:blipFill>
          <a:blip r:embed="rId8"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101426" name="Picture 50">
            <a:hlinkClick r:id="" action="ppaction://hlinkshowjump?jump=nextslide"/>
          </p:cNvPr>
          <p:cNvPicPr>
            <a:picLocks noChangeAspect="1" noChangeArrowheads="1"/>
          </p:cNvPicPr>
          <p:nvPr/>
        </p:nvPicPr>
        <p:blipFill>
          <a:blip r:embed="rId9"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1421"/>
                                        </p:tgtEl>
                                        <p:attrNameLst>
                                          <p:attrName>style.visibility</p:attrName>
                                        </p:attrNameLst>
                                      </p:cBhvr>
                                      <p:to>
                                        <p:strVal val="visible"/>
                                      </p:to>
                                    </p:set>
                                    <p:animEffect transition="in" filter="blinds(horizontal)">
                                      <p:cBhvr>
                                        <p:cTn id="7" dur="500"/>
                                        <p:tgtEl>
                                          <p:spTgt spid="101421"/>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101418"/>
                                        </p:tgtEl>
                                        <p:attrNameLst>
                                          <p:attrName>style.visibility</p:attrName>
                                        </p:attrNameLst>
                                      </p:cBhvr>
                                      <p:to>
                                        <p:strVal val="visible"/>
                                      </p:to>
                                    </p:set>
                                    <p:anim calcmode="lin" valueType="num">
                                      <p:cBhvr>
                                        <p:cTn id="12" dur="500" fill="hold"/>
                                        <p:tgtEl>
                                          <p:spTgt spid="101418"/>
                                        </p:tgtEl>
                                        <p:attrNameLst>
                                          <p:attrName>ppt_w</p:attrName>
                                        </p:attrNameLst>
                                      </p:cBhvr>
                                      <p:tavLst>
                                        <p:tav tm="0">
                                          <p:val>
                                            <p:fltVal val="0"/>
                                          </p:val>
                                        </p:tav>
                                        <p:tav tm="100000">
                                          <p:val>
                                            <p:strVal val="#ppt_w"/>
                                          </p:val>
                                        </p:tav>
                                      </p:tavLst>
                                    </p:anim>
                                    <p:anim calcmode="lin" valueType="num">
                                      <p:cBhvr>
                                        <p:cTn id="13" dur="500" fill="hold"/>
                                        <p:tgtEl>
                                          <p:spTgt spid="10141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0"/>
                                            </p:cond>
                                          </p:stCondLst>
                                          <p:endCondLst>
                                            <p:cond evt="onStopAudio" delay="0">
                                              <p:tgtEl>
                                                <p:sldTgt/>
                                              </p:tgtEl>
                                            </p:cond>
                                          </p:endCondLst>
                                        </p:cTn>
                                        <p:tgtEl>
                                          <p:sndTgt r:embed="rId2" name="cashreg.wav"/>
                                        </p:tgtEl>
                                      </p:cMediaNode>
                                    </p:audio>
                                  </p:subTnLst>
                                </p:cTn>
                              </p:par>
                            </p:childTnLst>
                          </p:cTn>
                        </p:par>
                      </p:childTnLst>
                    </p:cTn>
                  </p:par>
                  <p:par>
                    <p:cTn id="14" fill="hold">
                      <p:stCondLst>
                        <p:cond delay="indefinite"/>
                      </p:stCondLst>
                      <p:childTnLst>
                        <p:par>
                          <p:cTn id="15" fill="hold">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101419"/>
                                        </p:tgtEl>
                                        <p:attrNameLst>
                                          <p:attrName>style.visibility</p:attrName>
                                        </p:attrNameLst>
                                      </p:cBhvr>
                                      <p:to>
                                        <p:strVal val="visible"/>
                                      </p:to>
                                    </p:set>
                                    <p:animEffect transition="in" filter="slide(fromLeft)">
                                      <p:cBhvr>
                                        <p:cTn id="18" dur="500"/>
                                        <p:tgtEl>
                                          <p:spTgt spid="101419"/>
                                        </p:tgtEl>
                                      </p:cBhvr>
                                    </p:animEffect>
                                  </p:childTnLst>
                                  <p:subTnLst>
                                    <p:audio>
                                      <p:cMediaNode>
                                        <p:cTn display="0" masterRel="sameClick">
                                          <p:stCondLst>
                                            <p:cond evt="begin" delay="0">
                                              <p:tn val="16"/>
                                            </p:cond>
                                          </p:stCondLst>
                                          <p:endCondLst>
                                            <p:cond evt="onStopAudio" delay="0">
                                              <p:tgtEl>
                                                <p:sldTgt/>
                                              </p:tgtEl>
                                            </p:cond>
                                          </p:endCondLst>
                                        </p:cTn>
                                        <p:tgtEl>
                                          <p:sndTgt r:embed="rId3" name="projctor.wav"/>
                                        </p:tgtEl>
                                      </p:cMediaNode>
                                    </p:audio>
                                  </p:subTnLst>
                                </p:cTn>
                              </p:par>
                            </p:childTnLst>
                          </p:cTn>
                        </p:par>
                      </p:childTnLst>
                    </p:cTn>
                  </p:par>
                  <p:par>
                    <p:cTn id="19" fill="hold">
                      <p:stCondLst>
                        <p:cond delay="indefinite"/>
                      </p:stCondLst>
                      <p:childTnLst>
                        <p:par>
                          <p:cTn id="20" fill="hold">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101420"/>
                                        </p:tgtEl>
                                        <p:attrNameLst>
                                          <p:attrName>style.visibility</p:attrName>
                                        </p:attrNameLst>
                                      </p:cBhvr>
                                      <p:to>
                                        <p:strVal val="visible"/>
                                      </p:to>
                                    </p:set>
                                    <p:animEffect transition="in" filter="box(out)">
                                      <p:cBhvr>
                                        <p:cTn id="23" dur="500"/>
                                        <p:tgtEl>
                                          <p:spTgt spid="101420"/>
                                        </p:tgtEl>
                                      </p:cBhvr>
                                    </p:animEffect>
                                  </p:childTnLst>
                                  <p:subTnLst>
                                    <p:audio>
                                      <p:cMediaNode>
                                        <p:cTn display="0" masterRel="sameClick">
                                          <p:stCondLst>
                                            <p:cond evt="begin" delay="0">
                                              <p:tn val="21"/>
                                            </p:cond>
                                          </p:stCondLst>
                                          <p:endCondLst>
                                            <p:cond evt="onStopAudio" delay="0">
                                              <p:tgtEl>
                                                <p:sldTgt/>
                                              </p:tgtEl>
                                            </p:cond>
                                          </p:endCondLst>
                                        </p:cTn>
                                        <p:tgtEl>
                                          <p:sndTgt r:embed="rId4" name="chimes.wav"/>
                                        </p:tgtEl>
                                      </p:cMediaNode>
                                    </p:audio>
                                  </p:sub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01423"/>
                                        </p:tgtEl>
                                        <p:attrNameLst>
                                          <p:attrName>style.visibility</p:attrName>
                                        </p:attrNameLst>
                                      </p:cBhvr>
                                      <p:to>
                                        <p:strVal val="visible"/>
                                      </p:to>
                                    </p:set>
                                    <p:animEffect transition="in" filter="blinds(horizontal)">
                                      <p:cBhvr>
                                        <p:cTn id="28" dur="500"/>
                                        <p:tgtEl>
                                          <p:spTgt spid="101423"/>
                                        </p:tgtEl>
                                      </p:cBhvr>
                                    </p:animEffect>
                                  </p:childTnLst>
                                  <p:subTnLst>
                                    <p:audio>
                                      <p:cMediaNode>
                                        <p:cTn display="0" masterRel="sameClick">
                                          <p:stCondLst>
                                            <p:cond evt="begin" delay="0">
                                              <p:tn val="26"/>
                                            </p:cond>
                                          </p:stCondLst>
                                          <p:endCondLst>
                                            <p:cond evt="onStopAudio" delay="0">
                                              <p:tgtEl>
                                                <p:sldTgt/>
                                              </p:tgtEl>
                                            </p:cond>
                                          </p:endCondLst>
                                        </p:cTn>
                                        <p:tgtEl>
                                          <p:sndTgt r:embed="rId5"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18" grpId="0" autoUpdateAnimBg="0"/>
      <p:bldP spid="101419" grpId="0" autoUpdateAnimBg="0"/>
      <p:bldP spid="101420" grpId="0" autoUpdateAnimBg="0"/>
      <p:bldP spid="101421" grpId="0"/>
      <p:bldP spid="1014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11188" y="333375"/>
            <a:ext cx="5486400" cy="990600"/>
          </a:xfrm>
        </p:spPr>
        <p:txBody>
          <a:bodyPr/>
          <a:lstStyle/>
          <a:p>
            <a:r>
              <a:rPr lang="zh-CN" altLang="en-US" sz="4800" b="1">
                <a:solidFill>
                  <a:srgbClr val="FF0000"/>
                </a:solidFill>
                <a:ea typeface="黑体" panose="02010609060101010101" pitchFamily="2" charset="-122"/>
              </a:rPr>
              <a:t>火眼金睛选一选！</a:t>
            </a:r>
          </a:p>
        </p:txBody>
      </p:sp>
      <p:sp>
        <p:nvSpPr>
          <p:cNvPr id="94211" name="Rectangle 3"/>
          <p:cNvSpPr>
            <a:spLocks noGrp="1" noChangeArrowheads="1"/>
          </p:cNvSpPr>
          <p:nvPr>
            <p:ph type="body" idx="1"/>
          </p:nvPr>
        </p:nvSpPr>
        <p:spPr>
          <a:xfrm>
            <a:off x="0" y="1181100"/>
            <a:ext cx="8724900" cy="5067300"/>
          </a:xfrm>
        </p:spPr>
        <p:txBody>
          <a:bodyPr/>
          <a:lstStyle/>
          <a:p>
            <a:pPr>
              <a:buFontTx/>
              <a:buNone/>
            </a:pPr>
            <a:r>
              <a:rPr lang="zh-CN" altLang="en-US" sz="3600" b="1">
                <a:solidFill>
                  <a:schemeClr val="accent2"/>
                </a:solidFill>
                <a:latin typeface="楷体_GB2312" pitchFamily="49" charset="-122"/>
                <a:ea typeface="楷体_GB2312" pitchFamily="49" charset="-122"/>
              </a:rPr>
              <a:t>       </a:t>
            </a:r>
            <a:r>
              <a:rPr lang="zh-CN" altLang="en-US" sz="3600" b="1">
                <a:solidFill>
                  <a:srgbClr val="0033CC"/>
                </a:solidFill>
                <a:latin typeface="楷体_GB2312" pitchFamily="49" charset="-122"/>
                <a:ea typeface="楷体_GB2312" pitchFamily="49" charset="-122"/>
              </a:rPr>
              <a:t>两个完全一样的三角形拼成一个平行四边形。每个三角形的面积是</a:t>
            </a:r>
            <a:r>
              <a:rPr lang="en-US" altLang="zh-CN" sz="3600" b="1">
                <a:solidFill>
                  <a:srgbClr val="0033CC"/>
                </a:solidFill>
                <a:latin typeface="楷体_GB2312" pitchFamily="49" charset="-122"/>
                <a:ea typeface="楷体_GB2312" pitchFamily="49" charset="-122"/>
              </a:rPr>
              <a:t>8dm</a:t>
            </a:r>
            <a:r>
              <a:rPr lang="en-US" altLang="zh-CN" sz="3600" b="1" baseline="30000">
                <a:solidFill>
                  <a:srgbClr val="0033CC"/>
                </a:solidFill>
                <a:latin typeface="楷体_GB2312" pitchFamily="49" charset="-122"/>
                <a:ea typeface="楷体_GB2312" pitchFamily="49" charset="-122"/>
              </a:rPr>
              <a:t>2</a:t>
            </a:r>
            <a:r>
              <a:rPr lang="zh-CN" altLang="en-US" sz="3600" b="1">
                <a:solidFill>
                  <a:srgbClr val="0033CC"/>
                </a:solidFill>
                <a:latin typeface="楷体_GB2312" pitchFamily="49" charset="-122"/>
                <a:ea typeface="楷体_GB2312" pitchFamily="49" charset="-122"/>
              </a:rPr>
              <a:t>，那么拼成的平行四边形的面积是多少</a:t>
            </a:r>
            <a:r>
              <a:rPr lang="en-US" altLang="zh-CN" sz="3600" b="1">
                <a:solidFill>
                  <a:srgbClr val="0033CC"/>
                </a:solidFill>
                <a:latin typeface="楷体_GB2312" pitchFamily="49" charset="-122"/>
                <a:ea typeface="楷体_GB2312" pitchFamily="49" charset="-122"/>
              </a:rPr>
              <a:t>dm</a:t>
            </a:r>
            <a:r>
              <a:rPr lang="en-US" altLang="zh-CN" sz="3600" b="1" baseline="30000">
                <a:solidFill>
                  <a:srgbClr val="0033CC"/>
                </a:solidFill>
                <a:latin typeface="楷体_GB2312" pitchFamily="49" charset="-122"/>
                <a:ea typeface="楷体_GB2312" pitchFamily="49" charset="-122"/>
              </a:rPr>
              <a:t>2</a:t>
            </a:r>
            <a:r>
              <a:rPr lang="zh-CN" altLang="en-US" sz="3600" b="1">
                <a:solidFill>
                  <a:srgbClr val="0033CC"/>
                </a:solidFill>
                <a:latin typeface="楷体_GB2312" pitchFamily="49" charset="-122"/>
                <a:ea typeface="楷体_GB2312" pitchFamily="49" charset="-122"/>
              </a:rPr>
              <a:t>？</a:t>
            </a:r>
            <a:r>
              <a:rPr lang="zh-CN" altLang="en-US">
                <a:solidFill>
                  <a:srgbClr val="66CCFF"/>
                </a:solidFill>
                <a:latin typeface="隶书" panose="02010509060101010101" pitchFamily="49" charset="-122"/>
                <a:ea typeface="隶书" panose="02010509060101010101" pitchFamily="49" charset="-122"/>
              </a:rPr>
              <a:t>           </a:t>
            </a:r>
          </a:p>
          <a:p>
            <a:pPr>
              <a:buFontTx/>
              <a:buNone/>
            </a:pPr>
            <a:endParaRPr lang="zh-CN" altLang="en-US"/>
          </a:p>
          <a:p>
            <a:pPr>
              <a:buFontTx/>
              <a:buNone/>
            </a:pPr>
            <a:endParaRPr lang="zh-CN" altLang="en-US"/>
          </a:p>
          <a:p>
            <a:pPr>
              <a:buFontTx/>
              <a:buNone/>
            </a:pPr>
            <a:endParaRPr lang="zh-CN" altLang="en-US"/>
          </a:p>
          <a:p>
            <a:pPr>
              <a:buFontTx/>
              <a:buNone/>
            </a:pPr>
            <a:r>
              <a:rPr lang="zh-CN" altLang="en-US"/>
              <a:t>              </a:t>
            </a:r>
            <a:r>
              <a:rPr lang="zh-CN" altLang="en-US" sz="6000" b="1"/>
              <a:t>①</a:t>
            </a:r>
            <a:r>
              <a:rPr lang="en-US" altLang="zh-CN" sz="6000" b="1"/>
              <a:t>4</a:t>
            </a:r>
            <a:r>
              <a:rPr lang="en-US" altLang="zh-CN" sz="4400" b="1"/>
              <a:t>                        </a:t>
            </a:r>
            <a:r>
              <a:rPr lang="en-US" altLang="zh-CN" sz="6000" b="1"/>
              <a:t>③64</a:t>
            </a:r>
          </a:p>
        </p:txBody>
      </p:sp>
      <p:sp>
        <p:nvSpPr>
          <p:cNvPr id="94212" name="Text Box 4"/>
          <p:cNvSpPr txBox="1">
            <a:spLocks noChangeArrowheads="1"/>
          </p:cNvSpPr>
          <p:nvPr/>
        </p:nvSpPr>
        <p:spPr bwMode="auto">
          <a:xfrm>
            <a:off x="3810000" y="4895850"/>
            <a:ext cx="1981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6000" b="1">
                <a:solidFill>
                  <a:srgbClr val="339933"/>
                </a:solidFill>
                <a:ea typeface="黑体" panose="02010609060101010101" pitchFamily="2" charset="-122"/>
              </a:rPr>
              <a:t>②</a:t>
            </a:r>
            <a:r>
              <a:rPr lang="en-US" altLang="zh-CN" sz="6000" b="1">
                <a:solidFill>
                  <a:srgbClr val="339933"/>
                </a:solidFill>
                <a:ea typeface="黑体" panose="02010609060101010101" pitchFamily="2" charset="-122"/>
              </a:rPr>
              <a:t>16</a:t>
            </a:r>
          </a:p>
        </p:txBody>
      </p:sp>
      <p:grpSp>
        <p:nvGrpSpPr>
          <p:cNvPr id="94213" name="Group 5"/>
          <p:cNvGrpSpPr/>
          <p:nvPr/>
        </p:nvGrpSpPr>
        <p:grpSpPr bwMode="auto">
          <a:xfrm>
            <a:off x="514350" y="3105150"/>
            <a:ext cx="4191000" cy="1447800"/>
            <a:chOff x="3216" y="1632"/>
            <a:chExt cx="1440" cy="912"/>
          </a:xfrm>
        </p:grpSpPr>
        <p:sp>
          <p:nvSpPr>
            <p:cNvPr id="94214" name="Freeform 6"/>
            <p:cNvSpPr/>
            <p:nvPr/>
          </p:nvSpPr>
          <p:spPr bwMode="auto">
            <a:xfrm>
              <a:off x="3216" y="1632"/>
              <a:ext cx="1104" cy="912"/>
            </a:xfrm>
            <a:custGeom>
              <a:avLst/>
              <a:gdLst>
                <a:gd name="T0" fmla="*/ 288 w 909"/>
                <a:gd name="T1" fmla="*/ 0 h 672"/>
                <a:gd name="T2" fmla="*/ 0 w 909"/>
                <a:gd name="T3" fmla="*/ 672 h 672"/>
                <a:gd name="T4" fmla="*/ 909 w 909"/>
                <a:gd name="T5" fmla="*/ 670 h 672"/>
                <a:gd name="T6" fmla="*/ 288 w 909"/>
                <a:gd name="T7" fmla="*/ 0 h 672"/>
              </a:gdLst>
              <a:ahLst/>
              <a:cxnLst>
                <a:cxn ang="0">
                  <a:pos x="T0" y="T1"/>
                </a:cxn>
                <a:cxn ang="0">
                  <a:pos x="T2" y="T3"/>
                </a:cxn>
                <a:cxn ang="0">
                  <a:pos x="T4" y="T5"/>
                </a:cxn>
                <a:cxn ang="0">
                  <a:pos x="T6" y="T7"/>
                </a:cxn>
              </a:cxnLst>
              <a:rect l="0" t="0" r="r" b="b"/>
              <a:pathLst>
                <a:path w="909" h="672">
                  <a:moveTo>
                    <a:pt x="288" y="0"/>
                  </a:moveTo>
                  <a:lnTo>
                    <a:pt x="0" y="672"/>
                  </a:lnTo>
                  <a:lnTo>
                    <a:pt x="909" y="670"/>
                  </a:lnTo>
                  <a:lnTo>
                    <a:pt x="288" y="0"/>
                  </a:lnTo>
                  <a:close/>
                </a:path>
              </a:pathLst>
            </a:custGeom>
            <a:solidFill>
              <a:srgbClr val="F1FB23"/>
            </a:solidFill>
            <a:ln w="12700" cmpd="sng">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94215" name="Freeform 7"/>
            <p:cNvSpPr/>
            <p:nvPr/>
          </p:nvSpPr>
          <p:spPr bwMode="auto">
            <a:xfrm flipH="1" flipV="1">
              <a:off x="3552" y="1632"/>
              <a:ext cx="1104" cy="912"/>
            </a:xfrm>
            <a:custGeom>
              <a:avLst/>
              <a:gdLst>
                <a:gd name="T0" fmla="*/ 288 w 909"/>
                <a:gd name="T1" fmla="*/ 0 h 672"/>
                <a:gd name="T2" fmla="*/ 0 w 909"/>
                <a:gd name="T3" fmla="*/ 672 h 672"/>
                <a:gd name="T4" fmla="*/ 909 w 909"/>
                <a:gd name="T5" fmla="*/ 670 h 672"/>
                <a:gd name="T6" fmla="*/ 288 w 909"/>
                <a:gd name="T7" fmla="*/ 0 h 672"/>
              </a:gdLst>
              <a:ahLst/>
              <a:cxnLst>
                <a:cxn ang="0">
                  <a:pos x="T0" y="T1"/>
                </a:cxn>
                <a:cxn ang="0">
                  <a:pos x="T2" y="T3"/>
                </a:cxn>
                <a:cxn ang="0">
                  <a:pos x="T4" y="T5"/>
                </a:cxn>
                <a:cxn ang="0">
                  <a:pos x="T6" y="T7"/>
                </a:cxn>
              </a:cxnLst>
              <a:rect l="0" t="0" r="r" b="b"/>
              <a:pathLst>
                <a:path w="909" h="672">
                  <a:moveTo>
                    <a:pt x="288" y="0"/>
                  </a:moveTo>
                  <a:lnTo>
                    <a:pt x="0" y="672"/>
                  </a:lnTo>
                  <a:lnTo>
                    <a:pt x="909" y="670"/>
                  </a:lnTo>
                  <a:lnTo>
                    <a:pt x="288" y="0"/>
                  </a:lnTo>
                  <a:close/>
                </a:path>
              </a:pathLst>
            </a:custGeom>
            <a:solidFill>
              <a:srgbClr val="F1FB23"/>
            </a:solidFill>
            <a:ln w="12700" cmpd="sng">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grpSp>
      <p:sp>
        <p:nvSpPr>
          <p:cNvPr id="94216" name="Text Box 8"/>
          <p:cNvSpPr txBox="1">
            <a:spLocks noChangeArrowheads="1"/>
          </p:cNvSpPr>
          <p:nvPr/>
        </p:nvSpPr>
        <p:spPr bwMode="auto">
          <a:xfrm>
            <a:off x="1143000" y="3771900"/>
            <a:ext cx="12573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3600" b="1">
                <a:solidFill>
                  <a:srgbClr val="000000"/>
                </a:solidFill>
                <a:latin typeface="Times New Roman" panose="02020603050405020304" pitchFamily="18" charset="0"/>
                <a:ea typeface="楷体_GB2312" pitchFamily="49" charset="-122"/>
              </a:rPr>
              <a:t>8dm</a:t>
            </a:r>
            <a:r>
              <a:rPr kumimoji="1" lang="en-US" altLang="zh-CN" sz="3600" b="1" baseline="30000">
                <a:solidFill>
                  <a:srgbClr val="000000"/>
                </a:solidFill>
                <a:latin typeface="Times New Roman" panose="02020603050405020304" pitchFamily="18" charset="0"/>
                <a:ea typeface="楷体_GB2312" pitchFamily="49" charset="-122"/>
              </a:rPr>
              <a:t>2</a:t>
            </a:r>
          </a:p>
        </p:txBody>
      </p:sp>
      <p:sp>
        <p:nvSpPr>
          <p:cNvPr id="94217" name="Text Box 9"/>
          <p:cNvSpPr txBox="1">
            <a:spLocks noChangeArrowheads="1"/>
          </p:cNvSpPr>
          <p:nvPr/>
        </p:nvSpPr>
        <p:spPr bwMode="auto">
          <a:xfrm>
            <a:off x="3409950" y="5353050"/>
            <a:ext cx="8953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kumimoji="1" lang="zh-CN" altLang="en-US" sz="3200" b="1">
              <a:solidFill>
                <a:srgbClr val="000000"/>
              </a:solidFill>
              <a:latin typeface="Times New Roman" panose="02020603050405020304" pitchFamily="18" charset="0"/>
              <a:ea typeface="楷体_GB2312" pitchFamily="49" charset="-122"/>
            </a:endParaRPr>
          </a:p>
        </p:txBody>
      </p:sp>
      <p:sp>
        <p:nvSpPr>
          <p:cNvPr id="94218" name="Text Box 10"/>
          <p:cNvSpPr txBox="1">
            <a:spLocks noChangeArrowheads="1"/>
          </p:cNvSpPr>
          <p:nvPr/>
        </p:nvSpPr>
        <p:spPr bwMode="auto">
          <a:xfrm flipH="1">
            <a:off x="3946525" y="5135563"/>
            <a:ext cx="1412875"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7200" b="1">
                <a:solidFill>
                  <a:srgbClr val="FF0066"/>
                </a:solidFill>
                <a:latin typeface="宋体" panose="02010600030101010101" pitchFamily="2" charset="-122"/>
              </a:rPr>
              <a:t>√</a:t>
            </a:r>
          </a:p>
        </p:txBody>
      </p:sp>
      <p:pic>
        <p:nvPicPr>
          <p:cNvPr id="94219" name="Picture 11">
            <a:hlinkClick r:id="" action="ppaction://hlinkshowjump?jump=previousslide"/>
          </p:cNvPr>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94220" name="Picture 12">
            <a:hlinkClick r:id="rId3" action="ppaction://hlinksldjump"/>
          </p:cNvPr>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94221" name="Picture 13">
            <a:hlinkClick r:id="" action="ppaction://hlinkshowjump?jump=nextslide"/>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94218"/>
                                        </p:tgtEl>
                                        <p:attrNameLst>
                                          <p:attrName>style.visibility</p:attrName>
                                        </p:attrNameLst>
                                      </p:cBhvr>
                                      <p:to>
                                        <p:strVal val="visible"/>
                                      </p:to>
                                    </p:set>
                                    <p:animEffect transition="in" filter="barn(outHorizontal)">
                                      <p:cBhvr>
                                        <p:cTn id="7" dur="500"/>
                                        <p:tgtEl>
                                          <p:spTgt spid="94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2"/>
          <a:srcRect/>
          <a:stretch>
            <a:fillRect/>
          </a:stretch>
        </p:blipFill>
        <p:spPr bwMode="auto">
          <a:xfrm>
            <a:off x="0" y="908050"/>
            <a:ext cx="32385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5" name="Picture 3"/>
          <p:cNvPicPr>
            <a:picLocks noChangeAspect="1" noChangeArrowheads="1"/>
          </p:cNvPicPr>
          <p:nvPr/>
        </p:nvPicPr>
        <p:blipFill>
          <a:blip r:embed="rId3"/>
          <a:srcRect/>
          <a:stretch>
            <a:fillRect/>
          </a:stretch>
        </p:blipFill>
        <p:spPr bwMode="auto">
          <a:xfrm>
            <a:off x="3419475" y="692150"/>
            <a:ext cx="2363788"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6" name="Picture 4"/>
          <p:cNvPicPr>
            <a:picLocks noChangeAspect="1" noChangeArrowheads="1"/>
          </p:cNvPicPr>
          <p:nvPr/>
        </p:nvPicPr>
        <p:blipFill>
          <a:blip r:embed="rId4"/>
          <a:srcRect/>
          <a:stretch>
            <a:fillRect/>
          </a:stretch>
        </p:blipFill>
        <p:spPr bwMode="auto">
          <a:xfrm>
            <a:off x="6156325" y="981075"/>
            <a:ext cx="2232025"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7" name="Picture 5"/>
          <p:cNvPicPr>
            <a:picLocks noChangeAspect="1" noChangeArrowheads="1"/>
          </p:cNvPicPr>
          <p:nvPr/>
        </p:nvPicPr>
        <p:blipFill>
          <a:blip r:embed="rId5"/>
          <a:srcRect/>
          <a:stretch>
            <a:fillRect/>
          </a:stretch>
        </p:blipFill>
        <p:spPr bwMode="auto">
          <a:xfrm>
            <a:off x="1835150" y="3500438"/>
            <a:ext cx="2376488"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8" name="Picture 7"/>
          <p:cNvPicPr>
            <a:picLocks noChangeAspect="1" noChangeArrowheads="1"/>
          </p:cNvPicPr>
          <p:nvPr/>
        </p:nvPicPr>
        <p:blipFill>
          <a:blip r:embed="rId6"/>
          <a:srcRect/>
          <a:stretch>
            <a:fillRect/>
          </a:stretch>
        </p:blipFill>
        <p:spPr bwMode="auto">
          <a:xfrm>
            <a:off x="4932363" y="3429000"/>
            <a:ext cx="2232025" cy="199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9" name="TextBox 5"/>
          <p:cNvSpPr>
            <a:spLocks noChangeArrowheads="1"/>
          </p:cNvSpPr>
          <p:nvPr/>
        </p:nvSpPr>
        <p:spPr bwMode="auto">
          <a:xfrm>
            <a:off x="3419475" y="2997200"/>
            <a:ext cx="2663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zh-CN" altLang="en-US" sz="2400" b="1">
                <a:solidFill>
                  <a:srgbClr val="000000"/>
                </a:solidFill>
                <a:latin typeface="Calibri" panose="020F0502020204030204" pitchFamily="34" charset="0"/>
                <a:sym typeface="Calibri" panose="020F0502020204030204" pitchFamily="34" charset="0"/>
              </a:rPr>
              <a:t>注意信号灯标志</a:t>
            </a:r>
            <a:endParaRPr lang="zh-CN" altLang="en-US">
              <a:solidFill>
                <a:srgbClr val="000000"/>
              </a:solidFill>
            </a:endParaRPr>
          </a:p>
        </p:txBody>
      </p:sp>
      <p:sp>
        <p:nvSpPr>
          <p:cNvPr id="79880" name="TextBox 6"/>
          <p:cNvSpPr>
            <a:spLocks noChangeArrowheads="1"/>
          </p:cNvSpPr>
          <p:nvPr/>
        </p:nvSpPr>
        <p:spPr bwMode="auto">
          <a:xfrm>
            <a:off x="5219700" y="5589588"/>
            <a:ext cx="259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zh-CN" altLang="en-US" sz="2400" b="1">
                <a:solidFill>
                  <a:srgbClr val="000000"/>
                </a:solidFill>
                <a:latin typeface="Calibri" panose="020F0502020204030204" pitchFamily="34" charset="0"/>
                <a:sym typeface="Calibri" panose="020F0502020204030204" pitchFamily="34" charset="0"/>
              </a:rPr>
              <a:t>连续弯路标志</a:t>
            </a:r>
            <a:endParaRPr lang="zh-CN" altLang="en-US">
              <a:solidFill>
                <a:srgbClr val="000000"/>
              </a:solidFill>
            </a:endParaRPr>
          </a:p>
        </p:txBody>
      </p:sp>
      <p:sp>
        <p:nvSpPr>
          <p:cNvPr id="79881" name="TextBox 7"/>
          <p:cNvSpPr>
            <a:spLocks noChangeArrowheads="1"/>
          </p:cNvSpPr>
          <p:nvPr/>
        </p:nvSpPr>
        <p:spPr bwMode="auto">
          <a:xfrm>
            <a:off x="1835150" y="5734050"/>
            <a:ext cx="2376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zh-CN" altLang="en-US" sz="2400" b="1">
                <a:solidFill>
                  <a:srgbClr val="000000"/>
                </a:solidFill>
                <a:latin typeface="Calibri" panose="020F0502020204030204" pitchFamily="34" charset="0"/>
                <a:sym typeface="Calibri" panose="020F0502020204030204" pitchFamily="34" charset="0"/>
              </a:rPr>
              <a:t>向左急弯路标志</a:t>
            </a:r>
            <a:endParaRPr lang="zh-CN" altLang="en-US">
              <a:solidFill>
                <a:srgbClr val="000000"/>
              </a:solidFill>
            </a:endParaRPr>
          </a:p>
        </p:txBody>
      </p:sp>
      <p:sp>
        <p:nvSpPr>
          <p:cNvPr id="79882" name="TextBox 8"/>
          <p:cNvSpPr>
            <a:spLocks noChangeArrowheads="1"/>
          </p:cNvSpPr>
          <p:nvPr/>
        </p:nvSpPr>
        <p:spPr bwMode="auto">
          <a:xfrm>
            <a:off x="755650" y="3068638"/>
            <a:ext cx="2233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zh-CN" altLang="en-US" sz="2400" b="1">
                <a:solidFill>
                  <a:srgbClr val="000000"/>
                </a:solidFill>
                <a:latin typeface="Calibri" panose="020F0502020204030204" pitchFamily="34" charset="0"/>
                <a:sym typeface="Calibri" panose="020F0502020204030204" pitchFamily="34" charset="0"/>
              </a:rPr>
              <a:t>注意危险标志</a:t>
            </a:r>
            <a:endParaRPr lang="zh-CN" altLang="en-US">
              <a:solidFill>
                <a:srgbClr val="000000"/>
              </a:solidFill>
            </a:endParaRPr>
          </a:p>
        </p:txBody>
      </p:sp>
      <p:sp>
        <p:nvSpPr>
          <p:cNvPr id="79883" name="TextBox 9"/>
          <p:cNvSpPr>
            <a:spLocks noChangeArrowheads="1"/>
          </p:cNvSpPr>
          <p:nvPr/>
        </p:nvSpPr>
        <p:spPr bwMode="auto">
          <a:xfrm>
            <a:off x="6443663" y="3068638"/>
            <a:ext cx="1800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zh-CN" altLang="en-US" sz="2400" b="1">
                <a:solidFill>
                  <a:srgbClr val="000000"/>
                </a:solidFill>
                <a:latin typeface="Calibri" panose="020F0502020204030204" pitchFamily="34" charset="0"/>
                <a:sym typeface="Calibri" panose="020F0502020204030204" pitchFamily="34" charset="0"/>
              </a:rPr>
              <a:t>请慢行标志</a:t>
            </a:r>
            <a:endParaRPr lang="zh-CN" altLang="en-US">
              <a:solidFill>
                <a:srgbClr val="000000"/>
              </a:solidFill>
            </a:endParaRPr>
          </a:p>
        </p:txBody>
      </p:sp>
      <p:sp>
        <p:nvSpPr>
          <p:cNvPr id="79884" name="TextBox 11"/>
          <p:cNvSpPr>
            <a:spLocks noChangeArrowheads="1"/>
          </p:cNvSpPr>
          <p:nvPr/>
        </p:nvSpPr>
        <p:spPr bwMode="auto">
          <a:xfrm>
            <a:off x="3203575" y="3346450"/>
            <a:ext cx="360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endParaRPr lang="zh-CN" altLang="en-US">
              <a:solidFill>
                <a:srgbClr val="000000"/>
              </a:solidFill>
              <a:latin typeface="Calibri" panose="020F0502020204030204" pitchFamily="34" charset="0"/>
              <a:sym typeface="Calibri" panose="020F0502020204030204" pitchFamily="34" charset="0"/>
            </a:endParaRPr>
          </a:p>
        </p:txBody>
      </p:sp>
      <p:sp>
        <p:nvSpPr>
          <p:cNvPr id="79896" name="WordArt 1048"/>
          <p:cNvSpPr>
            <a:spLocks noChangeArrowheads="1" noChangeShapeType="1" noTextEdit="1"/>
          </p:cNvSpPr>
          <p:nvPr/>
        </p:nvSpPr>
        <p:spPr bwMode="auto">
          <a:xfrm>
            <a:off x="755650" y="188913"/>
            <a:ext cx="6840538" cy="647700"/>
          </a:xfrm>
          <a:prstGeom prst="rect">
            <a:avLst/>
          </a:prstGeom>
        </p:spPr>
        <p:txBody>
          <a:bodyPr wrap="none" fromWordArt="1">
            <a:prstTxWarp prst="textWave1">
              <a:avLst>
                <a:gd name="adj1" fmla="val 13005"/>
                <a:gd name="adj2" fmla="val 0"/>
              </a:avLst>
            </a:prstTxWarp>
          </a:bodyPr>
          <a:lstStyle/>
          <a:p>
            <a:pPr algn="ctr" fontAlgn="base">
              <a:spcBef>
                <a:spcPct val="20000"/>
              </a:spcBef>
              <a:spcAft>
                <a:spcPct val="0"/>
              </a:spcAft>
            </a:pPr>
            <a:r>
              <a:rPr lang="zh-CN" altLang="en-US" sz="3600" kern="10">
                <a:ln w="9525">
                  <a:solidFill>
                    <a:srgbClr val="FF00FF"/>
                  </a:solidFill>
                  <a:rou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宋体" panose="02010600030101010101" pitchFamily="2" charset="-122"/>
              </a:rPr>
              <a:t>你认识下面这些道路交通警示标志么？</a:t>
            </a:r>
          </a:p>
        </p:txBody>
      </p:sp>
      <p:pic>
        <p:nvPicPr>
          <p:cNvPr id="79897" name="Picture 1049">
            <a:hlinkClick r:id="" action="ppaction://hlinkshowjump?jump=previousslide"/>
          </p:cNvPr>
          <p:cNvPicPr>
            <a:picLocks noChangeAspect="1" noChangeArrowheads="1"/>
          </p:cNvPicPr>
          <p:nvPr/>
        </p:nvPicPr>
        <p:blipFill>
          <a:blip r:embed="rId7"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79898" name="Picture 1050">
            <a:hlinkClick r:id="rId8" action="ppaction://hlinksldjump"/>
          </p:cNvPr>
          <p:cNvPicPr>
            <a:picLocks noChangeAspect="1" noChangeArrowheads="1"/>
          </p:cNvPicPr>
          <p:nvPr/>
        </p:nvPicPr>
        <p:blipFill>
          <a:blip r:embed="rId9"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79899" name="Picture 1051">
            <a:hlinkClick r:id="" action="ppaction://hlinkshowjump?jump=nextslide"/>
          </p:cNvPr>
          <p:cNvPicPr>
            <a:picLocks noChangeAspect="1" noChangeArrowheads="1"/>
          </p:cNvPicPr>
          <p:nvPr/>
        </p:nvPicPr>
        <p:blipFill>
          <a:blip r:embed="rId10"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9882">
                                            <p:txEl>
                                              <p:pRg st="0" end="0"/>
                                            </p:txEl>
                                          </p:spTgt>
                                        </p:tgtEl>
                                        <p:attrNameLst>
                                          <p:attrName>style.visibility</p:attrName>
                                        </p:attrNameLst>
                                      </p:cBhvr>
                                      <p:to>
                                        <p:strVal val="visible"/>
                                      </p:to>
                                    </p:set>
                                    <p:anim calcmode="lin" valueType="num">
                                      <p:cBhvr>
                                        <p:cTn id="7" dur="500" fill="hold"/>
                                        <p:tgtEl>
                                          <p:spTgt spid="7988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9882">
                                            <p:txEl>
                                              <p:pRg st="0" end="0"/>
                                            </p:txEl>
                                          </p:spTgt>
                                        </p:tgtEl>
                                        <p:attrNameLst>
                                          <p:attrName>ppt_h</p:attrName>
                                        </p:attrNameLst>
                                      </p:cBhvr>
                                      <p:tavLst>
                                        <p:tav tm="0">
                                          <p:val>
                                            <p:fltVal val="0"/>
                                          </p:val>
                                        </p:tav>
                                        <p:tav tm="100000">
                                          <p:val>
                                            <p:strVal val="#ppt_h"/>
                                          </p:val>
                                        </p:tav>
                                      </p:tavLst>
                                    </p:anim>
                                    <p:animEffect>
                                      <p:cBhvr>
                                        <p:cTn id="9" dur="500"/>
                                        <p:tgtEl>
                                          <p:spTgt spid="7988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79879"/>
                                        </p:tgtEl>
                                        <p:attrNameLst>
                                          <p:attrName>style.visibility</p:attrName>
                                        </p:attrNameLst>
                                      </p:cBhvr>
                                      <p:to>
                                        <p:strVal val="visible"/>
                                      </p:to>
                                    </p:set>
                                    <p:animEffect>
                                      <p:cBhvr>
                                        <p:cTn id="14" dur="2000"/>
                                        <p:tgtEl>
                                          <p:spTgt spid="79879"/>
                                        </p:tgtEl>
                                      </p:cBhvr>
                                    </p:animEffect>
                                    <p:anim calcmode="lin" valueType="num">
                                      <p:cBhvr>
                                        <p:cTn id="15" dur="2000" fill="hold"/>
                                        <p:tgtEl>
                                          <p:spTgt spid="79879"/>
                                        </p:tgtEl>
                                        <p:attrNameLst>
                                          <p:attrName>ppt_w</p:attrName>
                                        </p:attrNameLst>
                                      </p:cBhvr>
                                      <p:tavLst>
                                        <p:tav tm="0" fmla="#ppt_w*sin(2.5*pi*$)">
                                          <p:val>
                                            <p:fltVal val="0"/>
                                          </p:val>
                                        </p:tav>
                                        <p:tav tm="100000">
                                          <p:val>
                                            <p:fltVal val="1"/>
                                          </p:val>
                                        </p:tav>
                                      </p:tavLst>
                                    </p:anim>
                                    <p:anim calcmode="lin" valueType="num">
                                      <p:cBhvr>
                                        <p:cTn id="16" dur="2000" fill="hold"/>
                                        <p:tgtEl>
                                          <p:spTgt spid="79879"/>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79883"/>
                                        </p:tgtEl>
                                        <p:attrNameLst>
                                          <p:attrName>style.visibility</p:attrName>
                                        </p:attrNameLst>
                                      </p:cBhvr>
                                      <p:to>
                                        <p:strVal val="visible"/>
                                      </p:to>
                                    </p:set>
                                    <p:animEffect>
                                      <p:cBhvr>
                                        <p:cTn id="21" dur="500"/>
                                        <p:tgtEl>
                                          <p:spTgt spid="79883"/>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9881"/>
                                        </p:tgtEl>
                                        <p:attrNameLst>
                                          <p:attrName>style.visibility</p:attrName>
                                        </p:attrNameLst>
                                      </p:cBhvr>
                                      <p:to>
                                        <p:strVal val="visible"/>
                                      </p:to>
                                    </p:set>
                                    <p:animEffect>
                                      <p:cBhvr>
                                        <p:cTn id="26" dur="1000"/>
                                        <p:tgtEl>
                                          <p:spTgt spid="79881"/>
                                        </p:tgtEl>
                                      </p:cBhvr>
                                    </p:animEffect>
                                    <p:anim calcmode="lin" valueType="num">
                                      <p:cBhvr>
                                        <p:cTn id="27" dur="1000" fill="hold"/>
                                        <p:tgtEl>
                                          <p:spTgt spid="79881"/>
                                        </p:tgtEl>
                                        <p:attrNameLst>
                                          <p:attrName>ppt_x</p:attrName>
                                        </p:attrNameLst>
                                      </p:cBhvr>
                                      <p:tavLst>
                                        <p:tav tm="0">
                                          <p:val>
                                            <p:strVal val="#ppt_x"/>
                                          </p:val>
                                        </p:tav>
                                        <p:tav tm="100000">
                                          <p:val>
                                            <p:strVal val="#ppt_x"/>
                                          </p:val>
                                        </p:tav>
                                      </p:tavLst>
                                    </p:anim>
                                    <p:anim calcmode="lin" valueType="num">
                                      <p:cBhvr>
                                        <p:cTn id="28" dur="1000" fill="hold"/>
                                        <p:tgtEl>
                                          <p:spTgt spid="7988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79880"/>
                                        </p:tgtEl>
                                        <p:attrNameLst>
                                          <p:attrName>style.visibility</p:attrName>
                                        </p:attrNameLst>
                                      </p:cBhvr>
                                      <p:to>
                                        <p:strVal val="visible"/>
                                      </p:to>
                                    </p:set>
                                    <p:animEffect>
                                      <p:cBhvr>
                                        <p:cTn id="33" dur="500"/>
                                        <p:tgtEl>
                                          <p:spTgt spid="798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9" grpId="0" bldLvl="0" autoUpdateAnimBg="0"/>
      <p:bldP spid="79880" grpId="0" bldLvl="0" autoUpdateAnimBg="0"/>
      <p:bldP spid="79881" grpId="0" bldLvl="0" autoUpdateAnimBg="0"/>
      <p:bldP spid="79882" grpId="0" build="allAtOnce" bldLvl="0" autoUpdateAnimBg="0"/>
      <p:bldP spid="79883"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Text Box 3"/>
          <p:cNvSpPr txBox="1">
            <a:spLocks noChangeArrowheads="1"/>
          </p:cNvSpPr>
          <p:nvPr/>
        </p:nvSpPr>
        <p:spPr bwMode="auto">
          <a:xfrm>
            <a:off x="0" y="333375"/>
            <a:ext cx="9467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600" b="1">
                <a:solidFill>
                  <a:srgbClr val="000000"/>
                </a:solidFill>
              </a:rPr>
              <a:t>   </a:t>
            </a:r>
            <a:r>
              <a:rPr lang="zh-CN" altLang="en-US" sz="3600" b="1" u="sng">
                <a:solidFill>
                  <a:srgbClr val="FF0066"/>
                </a:solidFill>
              </a:rPr>
              <a:t>制作一个这样的警警示牌，需要多少铁皮？</a:t>
            </a:r>
          </a:p>
        </p:txBody>
      </p:sp>
      <p:grpSp>
        <p:nvGrpSpPr>
          <p:cNvPr id="80900" name="Group 4"/>
          <p:cNvGrpSpPr/>
          <p:nvPr/>
        </p:nvGrpSpPr>
        <p:grpSpPr bwMode="auto">
          <a:xfrm>
            <a:off x="0" y="1628775"/>
            <a:ext cx="4752975" cy="3787775"/>
            <a:chOff x="0" y="0"/>
            <a:chExt cx="2994" cy="2386"/>
          </a:xfrm>
        </p:grpSpPr>
        <p:pic>
          <p:nvPicPr>
            <p:cNvPr id="80901" name="Picture 5" descr="jinggao_1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18" y="0"/>
              <a:ext cx="2076" cy="1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2" name="Line 6"/>
            <p:cNvSpPr>
              <a:spLocks noChangeShapeType="1"/>
            </p:cNvSpPr>
            <p:nvPr/>
          </p:nvSpPr>
          <p:spPr bwMode="auto">
            <a:xfrm flipH="1">
              <a:off x="182" y="28"/>
              <a:ext cx="1723"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80903" name="Line 7"/>
            <p:cNvSpPr>
              <a:spLocks noChangeShapeType="1"/>
            </p:cNvSpPr>
            <p:nvPr/>
          </p:nvSpPr>
          <p:spPr bwMode="auto">
            <a:xfrm flipH="1">
              <a:off x="363" y="1887"/>
              <a:ext cx="499"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80904" name="Line 8"/>
            <p:cNvSpPr>
              <a:spLocks noChangeShapeType="1"/>
            </p:cNvSpPr>
            <p:nvPr/>
          </p:nvSpPr>
          <p:spPr bwMode="auto">
            <a:xfrm>
              <a:off x="499" y="1207"/>
              <a:ext cx="0" cy="635"/>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80905" name="Line 9"/>
            <p:cNvSpPr>
              <a:spLocks noChangeShapeType="1"/>
            </p:cNvSpPr>
            <p:nvPr/>
          </p:nvSpPr>
          <p:spPr bwMode="auto">
            <a:xfrm flipV="1">
              <a:off x="499" y="73"/>
              <a:ext cx="0" cy="635"/>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80906" name="Text Box 10"/>
            <p:cNvSpPr txBox="1">
              <a:spLocks noChangeArrowheads="1"/>
            </p:cNvSpPr>
            <p:nvPr/>
          </p:nvSpPr>
          <p:spPr bwMode="auto">
            <a:xfrm>
              <a:off x="0" y="844"/>
              <a:ext cx="11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400" b="1">
                  <a:solidFill>
                    <a:srgbClr val="000000"/>
                  </a:solidFill>
                </a:rPr>
                <a:t>7.8dm</a:t>
              </a:r>
            </a:p>
          </p:txBody>
        </p:sp>
        <p:sp>
          <p:nvSpPr>
            <p:cNvPr id="80907" name="Line 11"/>
            <p:cNvSpPr>
              <a:spLocks noChangeShapeType="1"/>
            </p:cNvSpPr>
            <p:nvPr/>
          </p:nvSpPr>
          <p:spPr bwMode="auto">
            <a:xfrm>
              <a:off x="1043" y="1978"/>
              <a:ext cx="0" cy="40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80908" name="Line 12"/>
            <p:cNvSpPr>
              <a:spLocks noChangeShapeType="1"/>
            </p:cNvSpPr>
            <p:nvPr/>
          </p:nvSpPr>
          <p:spPr bwMode="auto">
            <a:xfrm>
              <a:off x="2903" y="1933"/>
              <a:ext cx="0" cy="408"/>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80909" name="Line 13"/>
            <p:cNvSpPr>
              <a:spLocks noChangeShapeType="1"/>
            </p:cNvSpPr>
            <p:nvPr/>
          </p:nvSpPr>
          <p:spPr bwMode="auto">
            <a:xfrm flipV="1">
              <a:off x="2223" y="2160"/>
              <a:ext cx="635"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80910" name="Line 14"/>
            <p:cNvSpPr>
              <a:spLocks noChangeShapeType="1"/>
            </p:cNvSpPr>
            <p:nvPr/>
          </p:nvSpPr>
          <p:spPr bwMode="auto">
            <a:xfrm rot="10800000" flipV="1">
              <a:off x="1043" y="2205"/>
              <a:ext cx="635"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80911" name="Text Box 15"/>
            <p:cNvSpPr txBox="1">
              <a:spLocks noChangeArrowheads="1"/>
            </p:cNvSpPr>
            <p:nvPr/>
          </p:nvSpPr>
          <p:spPr bwMode="auto">
            <a:xfrm>
              <a:off x="1633" y="2023"/>
              <a:ext cx="5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400" b="1">
                  <a:solidFill>
                    <a:srgbClr val="000000"/>
                  </a:solidFill>
                </a:rPr>
                <a:t>9dm</a:t>
              </a:r>
            </a:p>
          </p:txBody>
        </p:sp>
      </p:grpSp>
      <p:sp>
        <p:nvSpPr>
          <p:cNvPr id="80912" name="Text Box 16"/>
          <p:cNvSpPr txBox="1">
            <a:spLocks noChangeArrowheads="1"/>
          </p:cNvSpPr>
          <p:nvPr/>
        </p:nvSpPr>
        <p:spPr bwMode="auto">
          <a:xfrm>
            <a:off x="4572000" y="1628775"/>
            <a:ext cx="25209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zh-CN" sz="4000" b="1">
                <a:solidFill>
                  <a:srgbClr val="000000"/>
                </a:solidFill>
              </a:rPr>
              <a:t>S =ah÷2</a:t>
            </a:r>
          </a:p>
        </p:txBody>
      </p:sp>
      <p:sp>
        <p:nvSpPr>
          <p:cNvPr id="80913" name="Text Box 17"/>
          <p:cNvSpPr txBox="1">
            <a:spLocks noChangeArrowheads="1"/>
          </p:cNvSpPr>
          <p:nvPr/>
        </p:nvSpPr>
        <p:spPr bwMode="auto">
          <a:xfrm>
            <a:off x="4284663" y="2565400"/>
            <a:ext cx="6840537"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600" b="1">
                <a:solidFill>
                  <a:srgbClr val="000000"/>
                </a:solidFill>
              </a:rPr>
              <a:t>      </a:t>
            </a:r>
            <a:r>
              <a:rPr lang="en-US" altLang="zh-CN" sz="3600" b="1">
                <a:solidFill>
                  <a:srgbClr val="000000"/>
                </a:solidFill>
              </a:rPr>
              <a:t>=7.8×9÷2</a:t>
            </a:r>
          </a:p>
          <a:p>
            <a:pPr fontAlgn="base">
              <a:spcBef>
                <a:spcPct val="50000"/>
              </a:spcBef>
              <a:spcAft>
                <a:spcPct val="0"/>
              </a:spcAft>
            </a:pPr>
            <a:r>
              <a:rPr lang="en-US" altLang="zh-CN" sz="3600" b="1">
                <a:solidFill>
                  <a:srgbClr val="000000"/>
                </a:solidFill>
              </a:rPr>
              <a:t>      =35.1(d㎡)</a:t>
            </a:r>
          </a:p>
        </p:txBody>
      </p:sp>
      <p:pic>
        <p:nvPicPr>
          <p:cNvPr id="80914" name="Picture 18">
            <a:hlinkClick r:id="" action="ppaction://hlinkshowjump?jump=previousslide"/>
          </p:cNvPr>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80915" name="Picture 19">
            <a:hlinkClick r:id="rId4" action="ppaction://hlinksldjump"/>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80916" name="Picture 20">
            <a:hlinkClick r:id="" action="ppaction://hlinkshowjump?jump=nextslide"/>
          </p:cNvPr>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0912"/>
                                        </p:tgtEl>
                                        <p:attrNameLst>
                                          <p:attrName>style.visibility</p:attrName>
                                        </p:attrNameLst>
                                      </p:cBhvr>
                                      <p:to>
                                        <p:strVal val="visible"/>
                                      </p:to>
                                    </p:set>
                                    <p:animEffect transition="in" filter="fade">
                                      <p:cBhvr>
                                        <p:cTn id="7" dur="500"/>
                                        <p:tgtEl>
                                          <p:spTgt spid="80912"/>
                                        </p:tgtEl>
                                      </p:cBhvr>
                                    </p:animEffect>
                                    <p:anim calcmode="lin" valueType="num">
                                      <p:cBhvr>
                                        <p:cTn id="8" dur="500" fill="hold"/>
                                        <p:tgtEl>
                                          <p:spTgt spid="80912"/>
                                        </p:tgtEl>
                                        <p:attrNameLst>
                                          <p:attrName>ppt_x</p:attrName>
                                        </p:attrNameLst>
                                      </p:cBhvr>
                                      <p:tavLst>
                                        <p:tav tm="0">
                                          <p:val>
                                            <p:strVal val="#ppt_x"/>
                                          </p:val>
                                        </p:tav>
                                        <p:tav tm="100000">
                                          <p:val>
                                            <p:strVal val="#ppt_x"/>
                                          </p:val>
                                        </p:tav>
                                      </p:tavLst>
                                    </p:anim>
                                    <p:anim calcmode="lin" valueType="num">
                                      <p:cBhvr>
                                        <p:cTn id="9" dur="500" fill="hold"/>
                                        <p:tgtEl>
                                          <p:spTgt spid="809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0913"/>
                                        </p:tgtEl>
                                        <p:attrNameLst>
                                          <p:attrName>style.visibility</p:attrName>
                                        </p:attrNameLst>
                                      </p:cBhvr>
                                      <p:to>
                                        <p:strVal val="visible"/>
                                      </p:to>
                                    </p:set>
                                    <p:animEffect transition="in" filter="fade">
                                      <p:cBhvr>
                                        <p:cTn id="14" dur="500"/>
                                        <p:tgtEl>
                                          <p:spTgt spid="80913"/>
                                        </p:tgtEl>
                                      </p:cBhvr>
                                    </p:animEffect>
                                    <p:anim calcmode="lin" valueType="num">
                                      <p:cBhvr>
                                        <p:cTn id="15" dur="500" fill="hold"/>
                                        <p:tgtEl>
                                          <p:spTgt spid="80913"/>
                                        </p:tgtEl>
                                        <p:attrNameLst>
                                          <p:attrName>ppt_x</p:attrName>
                                        </p:attrNameLst>
                                      </p:cBhvr>
                                      <p:tavLst>
                                        <p:tav tm="0">
                                          <p:val>
                                            <p:strVal val="#ppt_x"/>
                                          </p:val>
                                        </p:tav>
                                        <p:tav tm="100000">
                                          <p:val>
                                            <p:strVal val="#ppt_x"/>
                                          </p:val>
                                        </p:tav>
                                      </p:tavLst>
                                    </p:anim>
                                    <p:anim calcmode="lin" valueType="num">
                                      <p:cBhvr>
                                        <p:cTn id="16" dur="500" fill="hold"/>
                                        <p:tgtEl>
                                          <p:spTgt spid="809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12" grpId="0" autoUpdateAnimBg="0"/>
      <p:bldP spid="8091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Line 7"/>
          <p:cNvSpPr>
            <a:spLocks noChangeShapeType="1"/>
          </p:cNvSpPr>
          <p:nvPr/>
        </p:nvSpPr>
        <p:spPr bwMode="auto">
          <a:xfrm>
            <a:off x="1184275" y="2708275"/>
            <a:ext cx="3175" cy="288925"/>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0356" name="Line 8"/>
          <p:cNvSpPr>
            <a:spLocks noChangeShapeType="1"/>
          </p:cNvSpPr>
          <p:nvPr/>
        </p:nvSpPr>
        <p:spPr bwMode="auto">
          <a:xfrm>
            <a:off x="3492500" y="2708275"/>
            <a:ext cx="0" cy="288925"/>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0357" name="Line 10"/>
          <p:cNvSpPr>
            <a:spLocks noChangeShapeType="1"/>
          </p:cNvSpPr>
          <p:nvPr/>
        </p:nvSpPr>
        <p:spPr bwMode="auto">
          <a:xfrm>
            <a:off x="2555875" y="2852738"/>
            <a:ext cx="936625" cy="0"/>
          </a:xfrm>
          <a:prstGeom prst="line">
            <a:avLst/>
          </a:prstGeom>
          <a:noFill/>
          <a:ln w="9525">
            <a:solidFill>
              <a:srgbClr val="FF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0358" name="Line 11"/>
          <p:cNvSpPr>
            <a:spLocks noChangeShapeType="1"/>
          </p:cNvSpPr>
          <p:nvPr/>
        </p:nvSpPr>
        <p:spPr bwMode="auto">
          <a:xfrm rot="10800000">
            <a:off x="1187450" y="2852738"/>
            <a:ext cx="792163" cy="0"/>
          </a:xfrm>
          <a:prstGeom prst="line">
            <a:avLst/>
          </a:prstGeom>
          <a:noFill/>
          <a:ln w="9525">
            <a:solidFill>
              <a:srgbClr val="FF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0359" name="Text Box 12"/>
          <p:cNvSpPr txBox="1">
            <a:spLocks noChangeArrowheads="1"/>
          </p:cNvSpPr>
          <p:nvPr/>
        </p:nvSpPr>
        <p:spPr bwMode="auto">
          <a:xfrm>
            <a:off x="1908175" y="2636838"/>
            <a:ext cx="2089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panose="020B0604020202020204" pitchFamily="34" charset="0"/>
                <a:ea typeface="宋体" panose="02010600030101010101" pitchFamily="2" charset="-122"/>
              </a:defRPr>
            </a:lvl1pPr>
            <a:lvl2pPr marL="742950" indent="-285750">
              <a:spcBef>
                <a:spcPct val="0"/>
              </a:spcBef>
              <a:defRPr>
                <a:solidFill>
                  <a:schemeClr val="tx1"/>
                </a:solidFill>
                <a:latin typeface="Arial" panose="020B0604020202020204" pitchFamily="34" charset="0"/>
                <a:ea typeface="宋体" panose="02010600030101010101" pitchFamily="2" charset="-122"/>
              </a:defRPr>
            </a:lvl2pPr>
            <a:lvl3pPr marL="1143000" indent="-228600">
              <a:spcBef>
                <a:spcPct val="0"/>
              </a:spcBef>
              <a:defRPr>
                <a:solidFill>
                  <a:schemeClr val="tx1"/>
                </a:solidFill>
                <a:latin typeface="Arial" panose="020B0604020202020204" pitchFamily="34" charset="0"/>
                <a:ea typeface="宋体" panose="02010600030101010101" pitchFamily="2" charset="-122"/>
              </a:defRPr>
            </a:lvl3pPr>
            <a:lvl4pPr marL="1600200" indent="-228600">
              <a:spcBef>
                <a:spcPct val="0"/>
              </a:spcBef>
              <a:defRPr>
                <a:solidFill>
                  <a:schemeClr val="tx1"/>
                </a:solidFill>
                <a:latin typeface="Arial" panose="020B0604020202020204" pitchFamily="34" charset="0"/>
                <a:ea typeface="宋体" panose="02010600030101010101" pitchFamily="2" charset="-122"/>
              </a:defRPr>
            </a:lvl4pPr>
            <a:lvl5pPr marL="2057400" indent="-228600">
              <a:spcBef>
                <a:spcPct val="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en-US" altLang="zh-CN" sz="2800" b="1">
                <a:solidFill>
                  <a:srgbClr val="CC0099"/>
                </a:solidFill>
              </a:rPr>
              <a:t>9</a:t>
            </a:r>
            <a:r>
              <a:rPr lang="zh-CN" altLang="en-US" sz="2800" b="1">
                <a:solidFill>
                  <a:srgbClr val="CC0099"/>
                </a:solidFill>
              </a:rPr>
              <a:t>分米</a:t>
            </a:r>
          </a:p>
        </p:txBody>
      </p:sp>
      <p:sp>
        <p:nvSpPr>
          <p:cNvPr id="100360" name="Line 13"/>
          <p:cNvSpPr>
            <a:spLocks noChangeShapeType="1"/>
          </p:cNvSpPr>
          <p:nvPr/>
        </p:nvSpPr>
        <p:spPr bwMode="auto">
          <a:xfrm>
            <a:off x="468313" y="2636838"/>
            <a:ext cx="358775" cy="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0361" name="Line 14"/>
          <p:cNvSpPr>
            <a:spLocks noChangeShapeType="1"/>
          </p:cNvSpPr>
          <p:nvPr/>
        </p:nvSpPr>
        <p:spPr bwMode="auto">
          <a:xfrm>
            <a:off x="468313" y="620713"/>
            <a:ext cx="358775" cy="0"/>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0362" name="Line 15"/>
          <p:cNvSpPr>
            <a:spLocks noChangeShapeType="1"/>
          </p:cNvSpPr>
          <p:nvPr/>
        </p:nvSpPr>
        <p:spPr bwMode="auto">
          <a:xfrm>
            <a:off x="682625" y="1987550"/>
            <a:ext cx="3175" cy="649288"/>
          </a:xfrm>
          <a:prstGeom prst="line">
            <a:avLst/>
          </a:prstGeom>
          <a:noFill/>
          <a:ln w="28575">
            <a:solidFill>
              <a:srgbClr val="FF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0363" name="Line 16"/>
          <p:cNvSpPr>
            <a:spLocks noChangeShapeType="1"/>
          </p:cNvSpPr>
          <p:nvPr/>
        </p:nvSpPr>
        <p:spPr bwMode="auto">
          <a:xfrm rot="10800000">
            <a:off x="682625" y="620713"/>
            <a:ext cx="3175" cy="649287"/>
          </a:xfrm>
          <a:prstGeom prst="line">
            <a:avLst/>
          </a:prstGeom>
          <a:noFill/>
          <a:ln w="28575">
            <a:solidFill>
              <a:srgbClr val="FF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0364" name="Text Box 17"/>
          <p:cNvSpPr txBox="1">
            <a:spLocks noChangeArrowheads="1"/>
          </p:cNvSpPr>
          <p:nvPr/>
        </p:nvSpPr>
        <p:spPr bwMode="auto">
          <a:xfrm>
            <a:off x="0" y="1341438"/>
            <a:ext cx="1727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panose="020B0604020202020204" pitchFamily="34" charset="0"/>
                <a:ea typeface="宋体" panose="02010600030101010101" pitchFamily="2" charset="-122"/>
              </a:defRPr>
            </a:lvl1pPr>
            <a:lvl2pPr marL="742950" indent="-285750">
              <a:spcBef>
                <a:spcPct val="0"/>
              </a:spcBef>
              <a:defRPr>
                <a:solidFill>
                  <a:schemeClr val="tx1"/>
                </a:solidFill>
                <a:latin typeface="Arial" panose="020B0604020202020204" pitchFamily="34" charset="0"/>
                <a:ea typeface="宋体" panose="02010600030101010101" pitchFamily="2" charset="-122"/>
              </a:defRPr>
            </a:lvl2pPr>
            <a:lvl3pPr marL="1143000" indent="-228600">
              <a:spcBef>
                <a:spcPct val="0"/>
              </a:spcBef>
              <a:defRPr>
                <a:solidFill>
                  <a:schemeClr val="tx1"/>
                </a:solidFill>
                <a:latin typeface="Arial" panose="020B0604020202020204" pitchFamily="34" charset="0"/>
                <a:ea typeface="宋体" panose="02010600030101010101" pitchFamily="2" charset="-122"/>
              </a:defRPr>
            </a:lvl3pPr>
            <a:lvl4pPr marL="1600200" indent="-228600">
              <a:spcBef>
                <a:spcPct val="0"/>
              </a:spcBef>
              <a:defRPr>
                <a:solidFill>
                  <a:schemeClr val="tx1"/>
                </a:solidFill>
                <a:latin typeface="Arial" panose="020B0604020202020204" pitchFamily="34" charset="0"/>
                <a:ea typeface="宋体" panose="02010600030101010101" pitchFamily="2" charset="-122"/>
              </a:defRPr>
            </a:lvl4pPr>
            <a:lvl5pPr marL="2057400" indent="-228600">
              <a:spcBef>
                <a:spcPct val="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Bef>
                <a:spcPct val="50000"/>
              </a:spcBef>
              <a:spcAft>
                <a:spcPct val="0"/>
              </a:spcAft>
            </a:pPr>
            <a:r>
              <a:rPr lang="zh-CN" altLang="en-US" sz="3200" b="1">
                <a:solidFill>
                  <a:srgbClr val="CC0099"/>
                </a:solidFill>
              </a:rPr>
              <a:t>  </a:t>
            </a:r>
            <a:r>
              <a:rPr lang="en-US" altLang="zh-CN" sz="3200" b="1">
                <a:solidFill>
                  <a:srgbClr val="CC0099"/>
                </a:solidFill>
              </a:rPr>
              <a:t>8</a:t>
            </a:r>
            <a:r>
              <a:rPr lang="zh-CN" altLang="en-US" sz="3200" b="1">
                <a:solidFill>
                  <a:srgbClr val="CC0099"/>
                </a:solidFill>
              </a:rPr>
              <a:t>分米</a:t>
            </a:r>
          </a:p>
        </p:txBody>
      </p:sp>
      <p:sp>
        <p:nvSpPr>
          <p:cNvPr id="19476" name="Rectangle 20"/>
          <p:cNvSpPr>
            <a:spLocks noChangeArrowheads="1"/>
          </p:cNvSpPr>
          <p:nvPr/>
        </p:nvSpPr>
        <p:spPr bwMode="auto">
          <a:xfrm>
            <a:off x="2555875" y="3411538"/>
            <a:ext cx="5183188"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altLang="zh-CN" sz="3200" b="1">
                <a:solidFill>
                  <a:srgbClr val="0000FF"/>
                </a:solidFill>
              </a:rPr>
              <a:t>S=ah÷2</a:t>
            </a:r>
          </a:p>
          <a:p>
            <a:pPr fontAlgn="base">
              <a:spcBef>
                <a:spcPct val="0"/>
              </a:spcBef>
              <a:spcAft>
                <a:spcPct val="0"/>
              </a:spcAft>
            </a:pPr>
            <a:r>
              <a:rPr lang="en-US" altLang="zh-CN" sz="3200" b="1">
                <a:solidFill>
                  <a:srgbClr val="0000FF"/>
                </a:solidFill>
              </a:rPr>
              <a:t>  =8×9÷2</a:t>
            </a:r>
          </a:p>
          <a:p>
            <a:pPr fontAlgn="base">
              <a:spcBef>
                <a:spcPct val="0"/>
              </a:spcBef>
              <a:spcAft>
                <a:spcPct val="0"/>
              </a:spcAft>
            </a:pPr>
            <a:r>
              <a:rPr lang="en-US" altLang="zh-CN" sz="3600" b="1">
                <a:solidFill>
                  <a:srgbClr val="0000FF"/>
                </a:solidFill>
              </a:rPr>
              <a:t>  =72÷2</a:t>
            </a:r>
          </a:p>
          <a:p>
            <a:pPr fontAlgn="base">
              <a:spcBef>
                <a:spcPct val="0"/>
              </a:spcBef>
              <a:spcAft>
                <a:spcPct val="0"/>
              </a:spcAft>
            </a:pPr>
            <a:r>
              <a:rPr lang="en-US" altLang="zh-CN" sz="3600" b="1">
                <a:solidFill>
                  <a:srgbClr val="0000FF"/>
                </a:solidFill>
              </a:rPr>
              <a:t>  =36</a:t>
            </a:r>
            <a:r>
              <a:rPr lang="zh-CN" altLang="en-US" sz="2800" b="1">
                <a:solidFill>
                  <a:srgbClr val="0000FF"/>
                </a:solidFill>
              </a:rPr>
              <a:t>（平方分米）</a:t>
            </a:r>
          </a:p>
          <a:p>
            <a:pPr fontAlgn="base">
              <a:spcBef>
                <a:spcPct val="0"/>
              </a:spcBef>
              <a:spcAft>
                <a:spcPct val="0"/>
              </a:spcAft>
            </a:pPr>
            <a:r>
              <a:rPr lang="zh-CN" altLang="en-US" sz="2800" b="1">
                <a:solidFill>
                  <a:srgbClr val="0000FF"/>
                </a:solidFill>
              </a:rPr>
              <a:t>答：制作这个警示牌要</a:t>
            </a:r>
            <a:r>
              <a:rPr lang="en-US" altLang="zh-CN" sz="2800" b="1">
                <a:solidFill>
                  <a:srgbClr val="0000FF"/>
                </a:solidFill>
              </a:rPr>
              <a:t>36</a:t>
            </a:r>
            <a:r>
              <a:rPr lang="zh-CN" altLang="en-US" sz="2800" b="1">
                <a:solidFill>
                  <a:srgbClr val="0000FF"/>
                </a:solidFill>
              </a:rPr>
              <a:t>平方分米铁皮。</a:t>
            </a:r>
          </a:p>
        </p:txBody>
      </p:sp>
      <p:pic>
        <p:nvPicPr>
          <p:cNvPr id="100366" name="Picture 26"/>
          <p:cNvPicPr>
            <a:picLocks noChangeAspect="1" noChangeArrowheads="1"/>
          </p:cNvPicPr>
          <p:nvPr/>
        </p:nvPicPr>
        <p:blipFill>
          <a:blip r:embed="rId2" cstate="email"/>
          <a:srcRect/>
          <a:stretch>
            <a:fillRect/>
          </a:stretch>
        </p:blipFill>
        <p:spPr bwMode="auto">
          <a:xfrm>
            <a:off x="1258888" y="620713"/>
            <a:ext cx="230505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67" name="Text Box 27"/>
          <p:cNvSpPr txBox="1">
            <a:spLocks noChangeArrowheads="1"/>
          </p:cNvSpPr>
          <p:nvPr/>
        </p:nvSpPr>
        <p:spPr bwMode="auto">
          <a:xfrm>
            <a:off x="3851275" y="188913"/>
            <a:ext cx="47879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0"/>
              </a:spcBef>
              <a:defRPr>
                <a:solidFill>
                  <a:schemeClr val="tx1"/>
                </a:solidFill>
                <a:latin typeface="Arial" panose="020B0604020202020204" pitchFamily="34" charset="0"/>
                <a:ea typeface="宋体" panose="02010600030101010101" pitchFamily="2" charset="-122"/>
              </a:defRPr>
            </a:lvl1pPr>
            <a:lvl2pPr marL="742950" indent="-285750">
              <a:spcBef>
                <a:spcPct val="0"/>
              </a:spcBef>
              <a:defRPr>
                <a:solidFill>
                  <a:schemeClr val="tx1"/>
                </a:solidFill>
                <a:latin typeface="Arial" panose="020B0604020202020204" pitchFamily="34" charset="0"/>
                <a:ea typeface="宋体" panose="02010600030101010101" pitchFamily="2" charset="-122"/>
              </a:defRPr>
            </a:lvl2pPr>
            <a:lvl3pPr marL="1143000" indent="-228600">
              <a:spcBef>
                <a:spcPct val="0"/>
              </a:spcBef>
              <a:defRPr>
                <a:solidFill>
                  <a:schemeClr val="tx1"/>
                </a:solidFill>
                <a:latin typeface="Arial" panose="020B0604020202020204" pitchFamily="34" charset="0"/>
                <a:ea typeface="宋体" panose="02010600030101010101" pitchFamily="2" charset="-122"/>
              </a:defRPr>
            </a:lvl3pPr>
            <a:lvl4pPr marL="1600200" indent="-228600">
              <a:spcBef>
                <a:spcPct val="0"/>
              </a:spcBef>
              <a:defRPr>
                <a:solidFill>
                  <a:schemeClr val="tx1"/>
                </a:solidFill>
                <a:latin typeface="Arial" panose="020B0604020202020204" pitchFamily="34" charset="0"/>
                <a:ea typeface="宋体" panose="02010600030101010101" pitchFamily="2" charset="-122"/>
              </a:defRPr>
            </a:lvl4pPr>
            <a:lvl5pPr marL="2057400" indent="-228600">
              <a:spcBef>
                <a:spcPct val="0"/>
              </a:spcBef>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spcAft>
                <a:spcPct val="0"/>
              </a:spcAft>
            </a:pPr>
            <a:r>
              <a:rPr lang="zh-CN" altLang="en-US" sz="3600">
                <a:solidFill>
                  <a:srgbClr val="FF0000"/>
                </a:solidFill>
              </a:rPr>
              <a:t>   </a:t>
            </a:r>
            <a:r>
              <a:rPr lang="en-US" altLang="zh-CN" sz="3600">
                <a:solidFill>
                  <a:srgbClr val="000000"/>
                </a:solidFill>
              </a:rPr>
              <a:t>2</a:t>
            </a:r>
            <a:r>
              <a:rPr lang="zh-CN" altLang="en-US" sz="3600">
                <a:solidFill>
                  <a:srgbClr val="000000"/>
                </a:solidFill>
              </a:rPr>
              <a:t>： </a:t>
            </a:r>
            <a:r>
              <a:rPr lang="zh-CN" altLang="en-US" sz="3600" b="1">
                <a:solidFill>
                  <a:srgbClr val="000000"/>
                </a:solidFill>
              </a:rPr>
              <a:t>交警队想在学校门口要制作一个三角形警示牌（如图），你能算算制作这个警示牌要多少铁皮？（谁来说一说）</a:t>
            </a:r>
          </a:p>
        </p:txBody>
      </p:sp>
      <p:sp>
        <p:nvSpPr>
          <p:cNvPr id="100368" name="Line 28"/>
          <p:cNvSpPr>
            <a:spLocks noChangeShapeType="1"/>
          </p:cNvSpPr>
          <p:nvPr/>
        </p:nvSpPr>
        <p:spPr bwMode="auto">
          <a:xfrm>
            <a:off x="2555875" y="2852738"/>
            <a:ext cx="936625" cy="0"/>
          </a:xfrm>
          <a:prstGeom prst="line">
            <a:avLst/>
          </a:prstGeom>
          <a:noFill/>
          <a:ln w="9525">
            <a:solidFill>
              <a:srgbClr val="FF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sp>
        <p:nvSpPr>
          <p:cNvPr id="100369" name="Line 29"/>
          <p:cNvSpPr>
            <a:spLocks noChangeShapeType="1"/>
          </p:cNvSpPr>
          <p:nvPr/>
        </p:nvSpPr>
        <p:spPr bwMode="auto">
          <a:xfrm rot="10800000">
            <a:off x="1187450" y="2852738"/>
            <a:ext cx="790575" cy="0"/>
          </a:xfrm>
          <a:prstGeom prst="line">
            <a:avLst/>
          </a:prstGeom>
          <a:noFill/>
          <a:ln w="9525">
            <a:solidFill>
              <a:srgbClr val="FF0000"/>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20000"/>
              </a:spcBef>
              <a:spcAft>
                <a:spcPct val="0"/>
              </a:spcAft>
              <a:buFontTx/>
              <a:buChar char="•"/>
            </a:pPr>
            <a:endParaRPr lang="zh-CN" altLang="en-US" sz="3000">
              <a:solidFill>
                <a:srgbClr val="000000"/>
              </a:solidFill>
              <a:effectLst>
                <a:outerShdw blurRad="38100" dist="38100" dir="2700000" algn="tl">
                  <a:srgbClr val="000000">
                    <a:alpha val="43137"/>
                  </a:srgbClr>
                </a:outerShdw>
              </a:effectLst>
            </a:endParaRPr>
          </a:p>
        </p:txBody>
      </p:sp>
      <p:pic>
        <p:nvPicPr>
          <p:cNvPr id="100370" name="Picture 18">
            <a:hlinkClick r:id="" action="ppaction://hlinkshowjump?jump=previousslide"/>
          </p:cNvPr>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6804025" y="6165850"/>
            <a:ext cx="504825" cy="500063"/>
          </a:xfrm>
          <a:prstGeom prst="rect">
            <a:avLst/>
          </a:prstGeom>
          <a:noFill/>
          <a:extLst>
            <a:ext uri="{909E8E84-426E-40DD-AFC4-6F175D3DCCD1}">
              <a14:hiddenFill xmlns:a14="http://schemas.microsoft.com/office/drawing/2010/main">
                <a:solidFill>
                  <a:srgbClr val="FFFFFF"/>
                </a:solidFill>
              </a14:hiddenFill>
            </a:ext>
          </a:extLst>
        </p:spPr>
      </p:pic>
      <p:pic>
        <p:nvPicPr>
          <p:cNvPr id="100371" name="Picture 19">
            <a:hlinkClick r:id="rId4" action="ppaction://hlinksldjump"/>
          </p:cNvPr>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7235825" y="6165850"/>
            <a:ext cx="1152525" cy="492125"/>
          </a:xfrm>
          <a:prstGeom prst="rect">
            <a:avLst/>
          </a:prstGeom>
          <a:noFill/>
          <a:extLst>
            <a:ext uri="{909E8E84-426E-40DD-AFC4-6F175D3DCCD1}">
              <a14:hiddenFill xmlns:a14="http://schemas.microsoft.com/office/drawing/2010/main">
                <a:solidFill>
                  <a:srgbClr val="FFFFFF"/>
                </a:solidFill>
              </a14:hiddenFill>
            </a:ext>
          </a:extLst>
        </p:spPr>
      </p:pic>
      <p:pic>
        <p:nvPicPr>
          <p:cNvPr id="100372" name="Picture 20">
            <a:hlinkClick r:id="" action="ppaction://hlinkshowjump?jump=nextslide"/>
          </p:cNvPr>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8459788" y="6092825"/>
            <a:ext cx="500062" cy="54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76"/>
                                        </p:tgtEl>
                                        <p:attrNameLst>
                                          <p:attrName>style.visibility</p:attrName>
                                        </p:attrNameLst>
                                      </p:cBhvr>
                                      <p:to>
                                        <p:strVal val="visible"/>
                                      </p:to>
                                    </p:set>
                                    <p:anim calcmode="lin" valueType="num">
                                      <p:cBhvr additive="base">
                                        <p:cTn id="7" dur="500" fill="hold"/>
                                        <p:tgtEl>
                                          <p:spTgt spid="19476"/>
                                        </p:tgtEl>
                                        <p:attrNameLst>
                                          <p:attrName>ppt_x</p:attrName>
                                        </p:attrNameLst>
                                      </p:cBhvr>
                                      <p:tavLst>
                                        <p:tav tm="0">
                                          <p:val>
                                            <p:strVal val="#ppt_x"/>
                                          </p:val>
                                        </p:tav>
                                        <p:tav tm="100000">
                                          <p:val>
                                            <p:strVal val="#ppt_x"/>
                                          </p:val>
                                        </p:tav>
                                      </p:tavLst>
                                    </p:anim>
                                    <p:anim calcmode="lin" valueType="num">
                                      <p:cBhvr additive="base">
                                        <p:cTn id="8" dur="500" fill="hold"/>
                                        <p:tgtEl>
                                          <p:spTgt spid="194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6"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1104</Words>
  <Application>Microsoft Office PowerPoint</Application>
  <PresentationFormat>全屏显示(4:3)</PresentationFormat>
  <Paragraphs>171</Paragraphs>
  <Slides>19</Slides>
  <Notes>3</Notes>
  <HiddenSlides>0</HiddenSlides>
  <MMClips>0</MMClips>
  <ScaleCrop>false</ScaleCrop>
  <HeadingPairs>
    <vt:vector size="8" baseType="variant">
      <vt:variant>
        <vt:lpstr>已用的字体</vt:lpstr>
      </vt:variant>
      <vt:variant>
        <vt:i4>16</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7" baseType="lpstr">
      <vt:lpstr>仿宋_GB2312</vt:lpstr>
      <vt:lpstr>黑体</vt:lpstr>
      <vt:lpstr>华文彩云</vt:lpstr>
      <vt:lpstr>华文隶书</vt:lpstr>
      <vt:lpstr>华文新魏</vt:lpstr>
      <vt:lpstr>经典空趣体简</vt:lpstr>
      <vt:lpstr>楷体_GB2312</vt:lpstr>
      <vt:lpstr>隶书</vt:lpstr>
      <vt:lpstr>宋体</vt:lpstr>
      <vt:lpstr>微软雅黑</vt:lpstr>
      <vt:lpstr>幼圆</vt:lpstr>
      <vt:lpstr>Arial</vt:lpstr>
      <vt:lpstr>Calibri</vt:lpstr>
      <vt:lpstr>Symbol</vt:lpstr>
      <vt:lpstr>Times New Roman</vt:lpstr>
      <vt:lpstr>Wingdings</vt:lpstr>
      <vt:lpstr>WWW.2PPT.COM
</vt:lpstr>
      <vt:lpstr>Image</vt:lpstr>
      <vt:lpstr>PowerPoint 演示文稿</vt:lpstr>
      <vt:lpstr>复习导入</vt:lpstr>
      <vt:lpstr>PowerPoint 演示文稿</vt:lpstr>
      <vt:lpstr>PowerPoint 演示文稿</vt:lpstr>
      <vt:lpstr>PowerPoint 演示文稿</vt:lpstr>
      <vt:lpstr>火眼金睛选一选！</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2、一个三角形的面积是96平方分米，这个三角形的底是16分米，这个底对应的高是多少？</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2015-08-17T03:36:00Z</dcterms:created>
  <dcterms:modified xsi:type="dcterms:W3CDTF">2023-01-16T20:02:22Z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767A6C9CD9224815885D99D34EF4698D</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