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87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488C5B-6E64-49A5-B820-0B23F1569A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D2F415-7987-496E-A980-A5E33B1DED4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EAE27-A3D5-4F1B-8EAD-B271D4E5A0B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5C01A-BA66-47FC-9867-9492C9F79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C01A-BA66-47FC-9867-9492C9F797D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6A35-2E23-43F3-93DF-FD05749F69A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FC70-DF32-4883-BDA2-12A17EF4B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24F2-665A-4EC2-9AF0-4B0974C62FD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BFE9-FD75-4EB7-BAD9-F1B28DDB7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F31B23-A4E1-48F4-9A4B-9B6AEFAB9C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0BCF50-30CC-45E7-BA30-B31FF10842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7954FF-5A90-4643-A26D-3B87814784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F20127-DB30-42EE-9AF6-AB485DFA7A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3805E-6F55-4B60-AE43-14A875F2A5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AA462-2637-4342-AC9F-9F141540C5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8CC3-787F-4C4D-9490-DF43C93935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74A4-9F36-494D-BAB1-FB004CFDB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C0D2-1CED-4BF0-B6E0-3C9918CA4CF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9D93-DB1F-484D-84EC-863FF6342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9910-BA45-4426-83F5-122D8E5F506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5112-2493-4CFC-B39A-25B80A6E0C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8550-8ED2-40E0-9588-9E8E3211A0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900D-BFA2-4CEB-9263-4992C6026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99BF-2B3E-4F2D-94E6-77ABB8E3418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4FC6-C594-4980-9D20-13A853795E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B69A-22DA-4AC2-A460-7B96CD5DB92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370B-527E-4678-90DE-7B1C7C732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A210-3BF1-4C13-9E9D-2D52744767C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F3BD-5C20-4441-8AFC-3AED3FA9E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4E78-16E0-4758-8BB4-171BF75F2DE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0902-104E-4AD1-823E-4AA8BBD665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1C16AA8-509B-4386-AFFB-C9275F1EAA5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D316517-316A-46CB-94F9-3B8EA14D2E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G:\2011.4.14&#23450;&#31295;\MOV06466.MPG" TargetMode="External"/><Relationship Id="rId1" Type="http://schemas.microsoft.com/office/2007/relationships/media" Target="file:///G:\2011.4.14&#23450;&#31295;\MOV06466.M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GI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G:\2011.4.14&#23450;&#31295;\MOV06470.MPG" TargetMode="External"/><Relationship Id="rId1" Type="http://schemas.microsoft.com/office/2007/relationships/media" Target="file:///G:\2011.4.14&#23450;&#31295;\MOV06470.MPG" TargetMode="Externa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jpeg"/><Relationship Id="rId2" Type="http://schemas.openxmlformats.org/officeDocument/2006/relationships/audio" Target="file:///G:\2011.4.14&#23450;&#31295;\shengrikuaile.wma" TargetMode="External"/><Relationship Id="rId1" Type="http://schemas.microsoft.com/office/2007/relationships/media" Target="file:///G:\2011.4.14&#23450;&#31295;\shengrikuaile.wma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42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15616" y="3717032"/>
            <a:ext cx="6840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009A00"/>
                </a:solidFill>
                <a:latin typeface="Comic Sans MS" panose="030F0702030302020204" pitchFamily="66" charset="0"/>
              </a:rPr>
              <a:t>Main task </a:t>
            </a:r>
          </a:p>
        </p:txBody>
      </p:sp>
      <p:sp>
        <p:nvSpPr>
          <p:cNvPr id="2" name="矩形 1"/>
          <p:cNvSpPr/>
          <p:nvPr/>
        </p:nvSpPr>
        <p:spPr>
          <a:xfrm>
            <a:off x="1538" y="21328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/>
              <a:t>Finding your 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9459" y="908720"/>
            <a:ext cx="199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smtClean="0"/>
              <a:t>Unit 4</a:t>
            </a:r>
            <a:endParaRPr lang="zh-CN" altLang="en-US" sz="5400" dirty="0"/>
          </a:p>
        </p:txBody>
      </p:sp>
      <p:sp>
        <p:nvSpPr>
          <p:cNvPr id="5" name="矩形 4"/>
          <p:cNvSpPr/>
          <p:nvPr/>
        </p:nvSpPr>
        <p:spPr>
          <a:xfrm>
            <a:off x="2888641" y="553834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 descr="weave"/>
          <p:cNvSpPr txBox="1">
            <a:spLocks noChangeArrowheads="1"/>
          </p:cNvSpPr>
          <p:nvPr/>
        </p:nvSpPr>
        <p:spPr bwMode="auto">
          <a:xfrm>
            <a:off x="0" y="188913"/>
            <a:ext cx="60848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238608"/>
                </a:solidFill>
                <a:latin typeface="Comic Sans MS" panose="030F0702030302020204" pitchFamily="66" charset="0"/>
              </a:rPr>
              <a:t>Listen and fill in the missing information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238608"/>
                </a:solidFill>
                <a:latin typeface="Comic Sans MS" panose="030F0702030302020204" pitchFamily="66" charset="0"/>
              </a:rPr>
              <a:t>         An invitation letter</a:t>
            </a:r>
            <a:endParaRPr lang="zh-CN" altLang="en-US" sz="2800" b="1">
              <a:solidFill>
                <a:srgbClr val="2386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3" name="MOV06466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30480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9388" y="2205038"/>
            <a:ext cx="7488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We are happy to invite you to a farewell party for our friends from Britain. We will hold the party in ____________ on Saturday, ________, from _____ to______. We will meet at the park gate. We will have a _____ in the park. We would like everybody to bring their own food and drink. We will also play different ball games.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7950" y="1844675"/>
            <a:ext cx="486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Dear parents, teachers and classmates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Class 1, Grade 7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388" y="5445125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Yours faithfully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</a:rPr>
              <a:t>Sunshine Park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708400" y="2924175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</a:rPr>
              <a:t>26</a:t>
            </a:r>
            <a:r>
              <a:rPr lang="en-US" altLang="zh-CN" sz="2400" baseline="30000">
                <a:solidFill>
                  <a:srgbClr val="FF0066"/>
                </a:solidFill>
                <a:latin typeface="Times New Roman" panose="02020603050405020304" pitchFamily="18" charset="0"/>
              </a:rPr>
              <a:t>th</a:t>
            </a:r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</a:rPr>
              <a:t> April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795963" y="2924175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</a:rPr>
              <a:t>1 p.m.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11188" y="38608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68313" y="3284538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</a:rPr>
              <a:t>6 p.m.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</a:rPr>
              <a:t>picnic</a:t>
            </a:r>
          </a:p>
        </p:txBody>
      </p:sp>
      <p:sp>
        <p:nvSpPr>
          <p:cNvPr id="26636" name="AutoShape 12"/>
          <p:cNvSpPr/>
          <p:nvPr/>
        </p:nvSpPr>
        <p:spPr bwMode="auto">
          <a:xfrm>
            <a:off x="2195513" y="333375"/>
            <a:ext cx="142875" cy="1079500"/>
          </a:xfrm>
          <a:prstGeom prst="rightBrace">
            <a:avLst>
              <a:gd name="adj1" fmla="val 62963"/>
              <a:gd name="adj2" fmla="val 42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637" name="AutoShape 13"/>
          <p:cNvSpPr/>
          <p:nvPr/>
        </p:nvSpPr>
        <p:spPr bwMode="auto">
          <a:xfrm>
            <a:off x="2843213" y="260350"/>
            <a:ext cx="73025" cy="1655763"/>
          </a:xfrm>
          <a:prstGeom prst="rightBrace">
            <a:avLst>
              <a:gd name="adj1" fmla="val 188949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339975" y="76517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 address of the writer</a:t>
            </a:r>
          </a:p>
        </p:txBody>
      </p:sp>
      <p:sp>
        <p:nvSpPr>
          <p:cNvPr id="26639" name="AutoShape 15"/>
          <p:cNvSpPr/>
          <p:nvPr/>
        </p:nvSpPr>
        <p:spPr bwMode="auto">
          <a:xfrm>
            <a:off x="2484438" y="1484313"/>
            <a:ext cx="142875" cy="358775"/>
          </a:xfrm>
          <a:prstGeom prst="rightBrace">
            <a:avLst>
              <a:gd name="adj1" fmla="val 20926"/>
              <a:gd name="adj2" fmla="val 452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700338" y="148431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 date</a:t>
            </a:r>
          </a:p>
        </p:txBody>
      </p:sp>
      <p:sp>
        <p:nvSpPr>
          <p:cNvPr id="26641" name="AutoShape 17"/>
          <p:cNvSpPr/>
          <p:nvPr/>
        </p:nvSpPr>
        <p:spPr bwMode="auto">
          <a:xfrm>
            <a:off x="7451725" y="2420938"/>
            <a:ext cx="288925" cy="2808287"/>
          </a:xfrm>
          <a:prstGeom prst="rightBrace">
            <a:avLst>
              <a:gd name="adj1" fmla="val 52379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885113" y="2781300"/>
            <a:ext cx="10080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 main body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>
                <a:solidFill>
                  <a:srgbClr val="FF0000"/>
                </a:solidFill>
                <a:latin typeface="Comic Sans MS" panose="030F0702030302020204" pitchFamily="66" charset="0"/>
              </a:rPr>
              <a:t>正文</a:t>
            </a:r>
            <a:r>
              <a:rPr lang="zh-CN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26643" name="AutoShape 19"/>
          <p:cNvSpPr/>
          <p:nvPr/>
        </p:nvSpPr>
        <p:spPr bwMode="auto">
          <a:xfrm>
            <a:off x="2987675" y="5516563"/>
            <a:ext cx="73025" cy="288925"/>
          </a:xfrm>
          <a:prstGeom prst="rightBrace">
            <a:avLst>
              <a:gd name="adj1" fmla="val 32971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419475" y="5373688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closing words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50825" y="4365625"/>
            <a:ext cx="6911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The map shows you how to get to Sunshine Park. We hope you can come. We look forward to seeing you at our party.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79388" y="40481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Beijing Sunshine Secondary School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79388" y="981075"/>
            <a:ext cx="2017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Sunshine Town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79388" y="12684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Beijing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79388" y="15573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20th April</a:t>
            </a:r>
          </a:p>
        </p:txBody>
      </p:sp>
      <p:sp>
        <p:nvSpPr>
          <p:cNvPr id="26650" name="AutoShape 26"/>
          <p:cNvSpPr/>
          <p:nvPr/>
        </p:nvSpPr>
        <p:spPr bwMode="auto">
          <a:xfrm>
            <a:off x="4932363" y="1844675"/>
            <a:ext cx="142875" cy="358775"/>
          </a:xfrm>
          <a:prstGeom prst="rightBrace">
            <a:avLst>
              <a:gd name="adj1" fmla="val 20926"/>
              <a:gd name="adj2" fmla="val 452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003800" y="1700213"/>
            <a:ext cx="41402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 name of the receiver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（收信人）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50825" y="6092825"/>
            <a:ext cx="302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Monitor of Class 1, Grade 7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79388" y="5734050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Daniel</a:t>
            </a:r>
          </a:p>
        </p:txBody>
      </p:sp>
      <p:sp>
        <p:nvSpPr>
          <p:cNvPr id="26654" name="AutoShape 30"/>
          <p:cNvSpPr/>
          <p:nvPr/>
        </p:nvSpPr>
        <p:spPr bwMode="auto">
          <a:xfrm>
            <a:off x="3059113" y="6021388"/>
            <a:ext cx="73025" cy="288925"/>
          </a:xfrm>
          <a:prstGeom prst="rightBrace">
            <a:avLst>
              <a:gd name="adj1" fmla="val 32971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276600" y="580548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signature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签名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2" grpId="0"/>
      <p:bldP spid="26634" grpId="0"/>
      <p:bldP spid="26635" grpId="0"/>
      <p:bldP spid="26636" grpId="0" animBg="1"/>
      <p:bldP spid="26638" grpId="0"/>
      <p:bldP spid="26639" grpId="0" animBg="1"/>
      <p:bldP spid="26640" grpId="0"/>
      <p:bldP spid="26641" grpId="0" animBg="1"/>
      <p:bldP spid="26642" grpId="0"/>
      <p:bldP spid="26643" grpId="0" animBg="1"/>
      <p:bldP spid="26644" grpId="0"/>
      <p:bldP spid="26650" grpId="0" animBg="1"/>
      <p:bldP spid="26651" grpId="0"/>
      <p:bldP spid="26654" grpId="0" animBg="1"/>
      <p:bldP spid="266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 rot="10800000">
            <a:off x="684213" y="0"/>
            <a:ext cx="7991475" cy="6858000"/>
          </a:xfrm>
          <a:prstGeom prst="vertic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79613" y="765175"/>
            <a:ext cx="1223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………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………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………</a:t>
            </a:r>
          </a:p>
        </p:txBody>
      </p:sp>
      <p:grpSp>
        <p:nvGrpSpPr>
          <p:cNvPr id="27652" name="Group 4"/>
          <p:cNvGrpSpPr/>
          <p:nvPr/>
        </p:nvGrpSpPr>
        <p:grpSpPr bwMode="auto">
          <a:xfrm rot="-603260">
            <a:off x="1692275" y="765175"/>
            <a:ext cx="2232025" cy="1362075"/>
            <a:chOff x="2744" y="2251"/>
            <a:chExt cx="1042" cy="672"/>
          </a:xfrm>
        </p:grpSpPr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2744" y="2251"/>
              <a:ext cx="672" cy="67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V="1">
              <a:off x="3288" y="2750"/>
              <a:ext cx="498" cy="9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11638" y="1412875"/>
            <a:ext cx="333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写信人详细地址，日期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908175" y="220503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 Black" panose="020B0A04020102020204" pitchFamily="34" charset="0"/>
              </a:rPr>
              <a:t>Dear ###,</a:t>
            </a:r>
          </a:p>
        </p:txBody>
      </p:sp>
      <p:grpSp>
        <p:nvGrpSpPr>
          <p:cNvPr id="27657" name="Group 9"/>
          <p:cNvGrpSpPr/>
          <p:nvPr/>
        </p:nvGrpSpPr>
        <p:grpSpPr bwMode="auto">
          <a:xfrm>
            <a:off x="2124075" y="4797425"/>
            <a:ext cx="2663825" cy="723900"/>
            <a:chOff x="1338" y="3022"/>
            <a:chExt cx="1678" cy="456"/>
          </a:xfrm>
        </p:grpSpPr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1338" y="3022"/>
              <a:ext cx="1404" cy="45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V="1">
              <a:off x="2475" y="3385"/>
              <a:ext cx="541" cy="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284663" y="1989138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礼貌用语不可少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908175" y="2852738"/>
            <a:ext cx="53292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27662" name="Group 14"/>
          <p:cNvGrpSpPr/>
          <p:nvPr/>
        </p:nvGrpSpPr>
        <p:grpSpPr bwMode="auto">
          <a:xfrm rot="-3230090">
            <a:off x="2637632" y="2339181"/>
            <a:ext cx="2471738" cy="2492375"/>
            <a:chOff x="2744" y="2251"/>
            <a:chExt cx="1042" cy="672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744" y="2251"/>
              <a:ext cx="672" cy="67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 flipV="1">
              <a:off x="3288" y="2750"/>
              <a:ext cx="498" cy="9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500563" y="25654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正文表达简洁无误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051050" y="5013325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 Black" panose="020B0A04020102020204" pitchFamily="34" charset="0"/>
              </a:rPr>
              <a:t>Yours （faithfully） 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124075" y="537368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###</a:t>
            </a:r>
          </a:p>
        </p:txBody>
      </p:sp>
      <p:grpSp>
        <p:nvGrpSpPr>
          <p:cNvPr id="27668" name="Group 20"/>
          <p:cNvGrpSpPr/>
          <p:nvPr/>
        </p:nvGrpSpPr>
        <p:grpSpPr bwMode="auto">
          <a:xfrm rot="-421908">
            <a:off x="1971675" y="2011363"/>
            <a:ext cx="2378075" cy="612775"/>
            <a:chOff x="2744" y="2251"/>
            <a:chExt cx="1042" cy="672"/>
          </a:xfrm>
        </p:grpSpPr>
        <p:sp>
          <p:nvSpPr>
            <p:cNvPr id="27669" name="Oval 21"/>
            <p:cNvSpPr>
              <a:spLocks noChangeArrowheads="1"/>
            </p:cNvSpPr>
            <p:nvPr/>
          </p:nvSpPr>
          <p:spPr bwMode="auto">
            <a:xfrm>
              <a:off x="2744" y="2251"/>
              <a:ext cx="672" cy="67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 flipV="1">
              <a:off x="3288" y="2750"/>
              <a:ext cx="498" cy="9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716463" y="508476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不能省</a:t>
            </a:r>
          </a:p>
        </p:txBody>
      </p:sp>
      <p:grpSp>
        <p:nvGrpSpPr>
          <p:cNvPr id="27672" name="Group 24"/>
          <p:cNvGrpSpPr/>
          <p:nvPr/>
        </p:nvGrpSpPr>
        <p:grpSpPr bwMode="auto">
          <a:xfrm rot="339067">
            <a:off x="1979613" y="5300663"/>
            <a:ext cx="1223962" cy="576262"/>
            <a:chOff x="1338" y="3022"/>
            <a:chExt cx="1678" cy="456"/>
          </a:xfrm>
        </p:grpSpPr>
        <p:sp>
          <p:nvSpPr>
            <p:cNvPr id="27673" name="Oval 25"/>
            <p:cNvSpPr>
              <a:spLocks noChangeArrowheads="1"/>
            </p:cNvSpPr>
            <p:nvPr/>
          </p:nvSpPr>
          <p:spPr bwMode="auto">
            <a:xfrm>
              <a:off x="1338" y="3022"/>
              <a:ext cx="1404" cy="45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flipV="1">
              <a:off x="2475" y="3385"/>
              <a:ext cx="541" cy="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059113" y="5589588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署名</a:t>
            </a:r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827088" y="188913"/>
            <a:ext cx="7705725" cy="6492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238608"/>
                </a:solidFill>
                <a:latin typeface="Comic Sans MS" panose="030F0702030302020204" pitchFamily="66" charset="0"/>
              </a:rPr>
              <a:t>How to write an invitation letter in English?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utoUpdateAnimBg="0"/>
      <p:bldP spid="27655" grpId="0" autoUpdateAnimBg="0"/>
      <p:bldP spid="27656" grpId="0" autoUpdateAnimBg="0"/>
      <p:bldP spid="27660" grpId="0" autoUpdateAnimBg="0"/>
      <p:bldP spid="27661" grpId="0" autoUpdateAnimBg="0"/>
      <p:bldP spid="27665" grpId="0" autoUpdateAnimBg="0"/>
      <p:bldP spid="27666" grpId="0" autoUpdateAnimBg="0"/>
      <p:bldP spid="27667" grpId="0" autoUpdateAnimBg="0"/>
      <p:bldP spid="27671" grpId="0" autoUpdateAnimBg="0"/>
      <p:bldP spid="27675" grpId="0" autoUpdateAnimBg="0"/>
      <p:bldP spid="276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1205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20080507191836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052513"/>
            <a:ext cx="291623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76" name="Group 4"/>
          <p:cNvGrpSpPr/>
          <p:nvPr/>
        </p:nvGrpSpPr>
        <p:grpSpPr bwMode="auto">
          <a:xfrm>
            <a:off x="7380288" y="1052513"/>
            <a:ext cx="2232025" cy="568325"/>
            <a:chOff x="3288" y="527"/>
            <a:chExt cx="980" cy="273"/>
          </a:xfrm>
        </p:grpSpPr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3923" y="70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288" y="527"/>
              <a:ext cx="98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/>
                <a:t>Heilongjiang</a:t>
              </a:r>
            </a:p>
          </p:txBody>
        </p:sp>
      </p:grpSp>
      <p:grpSp>
        <p:nvGrpSpPr>
          <p:cNvPr id="28679" name="Group 7"/>
          <p:cNvGrpSpPr/>
          <p:nvPr/>
        </p:nvGrpSpPr>
        <p:grpSpPr bwMode="auto">
          <a:xfrm>
            <a:off x="7164388" y="2205038"/>
            <a:ext cx="1223962" cy="366712"/>
            <a:chOff x="2789" y="1796"/>
            <a:chExt cx="659" cy="231"/>
          </a:xfrm>
        </p:grpSpPr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3334" y="1933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789" y="1796"/>
              <a:ext cx="6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</a:rPr>
                <a:t>Anhui</a:t>
              </a:r>
            </a:p>
          </p:txBody>
        </p:sp>
      </p:grpSp>
      <p:grpSp>
        <p:nvGrpSpPr>
          <p:cNvPr id="28682" name="Group 10"/>
          <p:cNvGrpSpPr/>
          <p:nvPr/>
        </p:nvGrpSpPr>
        <p:grpSpPr bwMode="auto">
          <a:xfrm>
            <a:off x="8316913" y="2060575"/>
            <a:ext cx="1119187" cy="366713"/>
            <a:chOff x="3606" y="1797"/>
            <a:chExt cx="705" cy="231"/>
          </a:xfrm>
        </p:grpSpPr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3606" y="1933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3651" y="1797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</a:rPr>
                <a:t>Jiangsu</a:t>
              </a:r>
            </a:p>
          </p:txBody>
        </p:sp>
      </p:grpSp>
      <p:grpSp>
        <p:nvGrpSpPr>
          <p:cNvPr id="28685" name="Group 13"/>
          <p:cNvGrpSpPr/>
          <p:nvPr/>
        </p:nvGrpSpPr>
        <p:grpSpPr bwMode="auto">
          <a:xfrm>
            <a:off x="7524750" y="2565400"/>
            <a:ext cx="1211263" cy="366713"/>
            <a:chOff x="3016" y="2478"/>
            <a:chExt cx="635" cy="231"/>
          </a:xfrm>
        </p:grpSpPr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3560" y="2523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3016" y="2478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008000"/>
                  </a:solidFill>
                </a:rPr>
                <a:t>Fujian</a:t>
              </a:r>
            </a:p>
          </p:txBody>
        </p:sp>
      </p:grpSp>
      <p:grpSp>
        <p:nvGrpSpPr>
          <p:cNvPr id="28688" name="Group 16"/>
          <p:cNvGrpSpPr/>
          <p:nvPr/>
        </p:nvGrpSpPr>
        <p:grpSpPr bwMode="auto">
          <a:xfrm>
            <a:off x="8040688" y="2852738"/>
            <a:ext cx="1103312" cy="366712"/>
            <a:chOff x="3742" y="2659"/>
            <a:chExt cx="695" cy="231"/>
          </a:xfrm>
        </p:grpSpPr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>
              <a:off x="3742" y="2704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3833" y="2659"/>
              <a:ext cx="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008000"/>
                  </a:solidFill>
                </a:rPr>
                <a:t>Taiwan</a:t>
              </a:r>
            </a:p>
          </p:txBody>
        </p:sp>
      </p:grpSp>
      <p:sp>
        <p:nvSpPr>
          <p:cNvPr id="28691" name="Text Box 19" descr="weave"/>
          <p:cNvSpPr txBox="1">
            <a:spLocks noChangeArrowheads="1"/>
          </p:cNvSpPr>
          <p:nvPr/>
        </p:nvSpPr>
        <p:spPr bwMode="auto">
          <a:xfrm>
            <a:off x="0" y="188913"/>
            <a:ext cx="8893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rgbClr val="238608"/>
                </a:solidFill>
                <a:latin typeface="Comic Sans MS" panose="030F0702030302020204" pitchFamily="66" charset="0"/>
              </a:rPr>
              <a:t>Read the map and know how to get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14438" y="16383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395663" y="1049338"/>
            <a:ext cx="1536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north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508625" y="2852738"/>
            <a:ext cx="1300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east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35375" y="4724400"/>
            <a:ext cx="1773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south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03350" y="2924175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west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716463" y="1484313"/>
            <a:ext cx="2482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north-east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87900" y="4365625"/>
            <a:ext cx="2719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south-east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00113" y="4508500"/>
            <a:ext cx="307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south-west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471613" y="1625600"/>
            <a:ext cx="295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north-west</a:t>
            </a:r>
          </a:p>
        </p:txBody>
      </p:sp>
      <p:grpSp>
        <p:nvGrpSpPr>
          <p:cNvPr id="29707" name="Group 11"/>
          <p:cNvGrpSpPr/>
          <p:nvPr/>
        </p:nvGrpSpPr>
        <p:grpSpPr bwMode="auto">
          <a:xfrm>
            <a:off x="2771775" y="2060575"/>
            <a:ext cx="2376488" cy="2339975"/>
            <a:chOff x="2132" y="1011"/>
            <a:chExt cx="2046" cy="2061"/>
          </a:xfrm>
        </p:grpSpPr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V="1">
              <a:off x="3177" y="1011"/>
              <a:ext cx="1001" cy="1008"/>
            </a:xfrm>
            <a:prstGeom prst="line">
              <a:avLst/>
            </a:pr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2132" y="2063"/>
              <a:ext cx="1001" cy="1009"/>
            </a:xfrm>
            <a:prstGeom prst="line">
              <a:avLst/>
            </a:pr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 flipH="1" flipV="1">
              <a:off x="2132" y="1011"/>
              <a:ext cx="1001" cy="1008"/>
            </a:xfrm>
            <a:prstGeom prst="line">
              <a:avLst/>
            </a:pr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 flipH="1" flipV="1">
              <a:off x="3177" y="2063"/>
              <a:ext cx="1001" cy="1009"/>
            </a:xfrm>
            <a:prstGeom prst="line">
              <a:avLst/>
            </a:pr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2" name="Group 16"/>
          <p:cNvGrpSpPr/>
          <p:nvPr/>
        </p:nvGrpSpPr>
        <p:grpSpPr bwMode="auto">
          <a:xfrm>
            <a:off x="2411413" y="1557338"/>
            <a:ext cx="3024187" cy="3251200"/>
            <a:chOff x="1815" y="820"/>
            <a:chExt cx="2691" cy="2365"/>
          </a:xfrm>
        </p:grpSpPr>
        <p:sp>
          <p:nvSpPr>
            <p:cNvPr id="29713" name="Freeform 17"/>
            <p:cNvSpPr/>
            <p:nvPr/>
          </p:nvSpPr>
          <p:spPr bwMode="auto">
            <a:xfrm>
              <a:off x="3160" y="820"/>
              <a:ext cx="1" cy="1212"/>
            </a:xfrm>
            <a:custGeom>
              <a:avLst/>
              <a:gdLst>
                <a:gd name="T0" fmla="*/ 0 w 1"/>
                <a:gd name="T1" fmla="*/ 1326 h 1326"/>
                <a:gd name="T2" fmla="*/ 0 w 1"/>
                <a:gd name="T3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26">
                  <a:moveTo>
                    <a:pt x="0" y="1326"/>
                  </a:moveTo>
                  <a:lnTo>
                    <a:pt x="0" y="0"/>
                  </a:lnTo>
                </a:path>
              </a:pathLst>
            </a:cu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Freeform 18"/>
            <p:cNvSpPr/>
            <p:nvPr/>
          </p:nvSpPr>
          <p:spPr bwMode="auto">
            <a:xfrm>
              <a:off x="3160" y="2032"/>
              <a:ext cx="1" cy="1153"/>
            </a:xfrm>
            <a:custGeom>
              <a:avLst/>
              <a:gdLst>
                <a:gd name="T0" fmla="*/ 0 w 1"/>
                <a:gd name="T1" fmla="*/ 0 h 1262"/>
                <a:gd name="T2" fmla="*/ 0 w 1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62">
                  <a:moveTo>
                    <a:pt x="0" y="0"/>
                  </a:moveTo>
                  <a:lnTo>
                    <a:pt x="0" y="1262"/>
                  </a:lnTo>
                </a:path>
              </a:pathLst>
            </a:cu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Freeform 19"/>
            <p:cNvSpPr/>
            <p:nvPr/>
          </p:nvSpPr>
          <p:spPr bwMode="auto">
            <a:xfrm>
              <a:off x="3160" y="2032"/>
              <a:ext cx="1346" cy="1"/>
            </a:xfrm>
            <a:custGeom>
              <a:avLst/>
              <a:gdLst>
                <a:gd name="T0" fmla="*/ 0 w 1483"/>
                <a:gd name="T1" fmla="*/ 0 h 1"/>
                <a:gd name="T2" fmla="*/ 1483 w 148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3" h="1">
                  <a:moveTo>
                    <a:pt x="0" y="0"/>
                  </a:moveTo>
                  <a:lnTo>
                    <a:pt x="1483" y="0"/>
                  </a:lnTo>
                </a:path>
              </a:pathLst>
            </a:cu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20"/>
            <p:cNvSpPr/>
            <p:nvPr/>
          </p:nvSpPr>
          <p:spPr bwMode="auto">
            <a:xfrm>
              <a:off x="1815" y="2032"/>
              <a:ext cx="1352" cy="1"/>
            </a:xfrm>
            <a:custGeom>
              <a:avLst/>
              <a:gdLst>
                <a:gd name="T0" fmla="*/ 1491 w 1491"/>
                <a:gd name="T1" fmla="*/ 0 h 1"/>
                <a:gd name="T2" fmla="*/ 0 w 149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91" h="1">
                  <a:moveTo>
                    <a:pt x="1491" y="0"/>
                  </a:moveTo>
                  <a:lnTo>
                    <a:pt x="0" y="0"/>
                  </a:lnTo>
                </a:path>
              </a:pathLst>
            </a:custGeom>
            <a:noFill/>
            <a:ln w="38100" cap="sq">
              <a:solidFill>
                <a:srgbClr val="23860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9717" name="Picture 21" descr="喜羊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169068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8" name="Picture 22" descr="u=15473997,591446369&amp;fm=0&amp;gp=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129540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9" name="Picture 23" descr="沸羊羊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36838"/>
            <a:ext cx="126047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红天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013325"/>
            <a:ext cx="13684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慢羊羊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4508500"/>
            <a:ext cx="17272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 descr="美羊羊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565400"/>
            <a:ext cx="1871662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3" name="Picture 27" descr="58114_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2349500"/>
            <a:ext cx="115093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4" name="Picture 28" descr="1641850289481f284afb51a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575" y="5157788"/>
            <a:ext cx="1905000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25" name="WordArt 29"/>
          <p:cNvSpPr>
            <a:spLocks noChangeArrowheads="1" noChangeShapeType="1"/>
          </p:cNvSpPr>
          <p:nvPr/>
        </p:nvSpPr>
        <p:spPr bwMode="auto">
          <a:xfrm>
            <a:off x="539750" y="1557338"/>
            <a:ext cx="69119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200" b="1">
                <a:ln w="9525">
                  <a:round/>
                </a:ln>
                <a:solidFill>
                  <a:srgbClr val="00FF00">
                    <a:alpha val="99001"/>
                  </a:srgbClr>
                </a:solidFill>
                <a:latin typeface="Comic Sans MS" panose="030F0702030302020204"/>
              </a:rPr>
              <a:t>Do you know these directions?</a:t>
            </a:r>
            <a:endParaRPr lang="zh-CN" altLang="en-US" sz="3200" b="1">
              <a:ln w="9525">
                <a:round/>
              </a:ln>
              <a:solidFill>
                <a:srgbClr val="00FF00">
                  <a:alpha val="99001"/>
                </a:srgbClr>
              </a:solidFill>
              <a:latin typeface="Comic Sans MS" panose="030F0702030302020204"/>
            </a:endParaRPr>
          </a:p>
        </p:txBody>
      </p:sp>
      <p:pic>
        <p:nvPicPr>
          <p:cNvPr id="29726" name="Picture 30" descr="焦太狼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2950" y="33337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97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  <p:bldP spid="29705" grpId="0"/>
      <p:bldP spid="29725" grpId="0" animBg="1"/>
      <p:bldP spid="297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 rot="-245006">
            <a:off x="3062288" y="2422525"/>
            <a:ext cx="1144587" cy="1295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 rot="10897097" flipV="1">
            <a:off x="4933950" y="2347913"/>
            <a:ext cx="1004888" cy="14335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0724" name="Group 4"/>
          <p:cNvGrpSpPr/>
          <p:nvPr/>
        </p:nvGrpSpPr>
        <p:grpSpPr bwMode="auto">
          <a:xfrm>
            <a:off x="323850" y="2420938"/>
            <a:ext cx="1944688" cy="1439862"/>
            <a:chOff x="1837" y="596"/>
            <a:chExt cx="680" cy="544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1837" y="596"/>
              <a:ext cx="680" cy="5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726" name="Group 6"/>
            <p:cNvGrpSpPr/>
            <p:nvPr/>
          </p:nvGrpSpPr>
          <p:grpSpPr bwMode="auto">
            <a:xfrm>
              <a:off x="2109" y="732"/>
              <a:ext cx="136" cy="408"/>
              <a:chOff x="839" y="346"/>
              <a:chExt cx="136" cy="408"/>
            </a:xfrm>
          </p:grpSpPr>
          <p:sp>
            <p:nvSpPr>
              <p:cNvPr id="30727" name="AutoShape 7"/>
              <p:cNvSpPr>
                <a:spLocks noChangeArrowheads="1"/>
              </p:cNvSpPr>
              <p:nvPr/>
            </p:nvSpPr>
            <p:spPr bwMode="auto">
              <a:xfrm>
                <a:off x="839" y="346"/>
                <a:ext cx="136" cy="13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8" name="AutoShape 8"/>
              <p:cNvSpPr>
                <a:spLocks noChangeArrowheads="1"/>
              </p:cNvSpPr>
              <p:nvPr/>
            </p:nvSpPr>
            <p:spPr bwMode="auto">
              <a:xfrm>
                <a:off x="839" y="482"/>
                <a:ext cx="136" cy="136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9" name="AutoShape 9"/>
              <p:cNvSpPr>
                <a:spLocks noChangeArrowheads="1"/>
              </p:cNvSpPr>
              <p:nvPr/>
            </p:nvSpPr>
            <p:spPr bwMode="auto">
              <a:xfrm>
                <a:off x="839" y="618"/>
                <a:ext cx="136" cy="136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4221163"/>
            <a:ext cx="2776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traffic lights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555875" y="4652963"/>
            <a:ext cx="2160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turn right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859338" y="4244975"/>
            <a:ext cx="1908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turn left</a:t>
            </a:r>
          </a:p>
        </p:txBody>
      </p:sp>
      <p:sp>
        <p:nvSpPr>
          <p:cNvPr id="30733" name="WordArt 13"/>
          <p:cNvSpPr>
            <a:spLocks noChangeArrowheads="1" noChangeShapeType="1"/>
          </p:cNvSpPr>
          <p:nvPr/>
        </p:nvSpPr>
        <p:spPr bwMode="auto">
          <a:xfrm>
            <a:off x="684213" y="549275"/>
            <a:ext cx="69119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200" b="1">
                <a:ln w="9525">
                  <a:round/>
                </a:ln>
                <a:solidFill>
                  <a:srgbClr val="00FF00">
                    <a:alpha val="99001"/>
                  </a:srgbClr>
                </a:solidFill>
                <a:latin typeface="Comic Sans MS" panose="030F0702030302020204"/>
              </a:rPr>
              <a:t>Do you know these signs?</a:t>
            </a:r>
            <a:endParaRPr lang="zh-CN" altLang="en-US" sz="3200" b="1">
              <a:ln w="9525">
                <a:round/>
              </a:ln>
              <a:solidFill>
                <a:srgbClr val="00FF00">
                  <a:alpha val="99001"/>
                </a:srgbClr>
              </a:solidFill>
              <a:latin typeface="Comic Sans MS" panose="030F0702030302020204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588125" y="3213100"/>
            <a:ext cx="1881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3600" b="1">
                <a:solidFill>
                  <a:srgbClr val="FF0066"/>
                </a:solidFill>
                <a:latin typeface="Comic Sans MS" panose="030F0702030302020204" pitchFamily="66" charset="0"/>
              </a:rPr>
              <a:t>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31" grpId="0"/>
      <p:bldP spid="30732" grpId="0"/>
      <p:bldP spid="307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alk along a small path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33375"/>
            <a:ext cx="7704137" cy="4535488"/>
          </a:xfr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747" name="Text Box 3" descr="weave"/>
          <p:cNvSpPr txBox="1">
            <a:spLocks noChangeArrowheads="1"/>
          </p:cNvSpPr>
          <p:nvPr/>
        </p:nvSpPr>
        <p:spPr bwMode="auto">
          <a:xfrm>
            <a:off x="2268538" y="5084763"/>
            <a:ext cx="687546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CC00"/>
                </a:solidFill>
                <a:latin typeface="Comic Sans MS" panose="030F0702030302020204" pitchFamily="66" charset="0"/>
              </a:rPr>
              <a:t>walk       a wooden house</a:t>
            </a:r>
          </a:p>
          <a:p>
            <a:pPr 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31748" name="Text Box 4" descr="weave"/>
          <p:cNvSpPr txBox="1">
            <a:spLocks noChangeArrowheads="1"/>
          </p:cNvSpPr>
          <p:nvPr/>
        </p:nvSpPr>
        <p:spPr bwMode="auto">
          <a:xfrm>
            <a:off x="3203575" y="5084763"/>
            <a:ext cx="194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past</a:t>
            </a:r>
            <a:endParaRPr lang="zh-CN" altLang="en-US" sz="40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 t="3351" b="24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HaoSc4_205_20052410186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1981200"/>
            <a:ext cx="952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057400" y="4191000"/>
            <a:ext cx="4267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000000"/>
                </a:solidFill>
              </a:rPr>
              <a:t>a straight road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57400" y="51054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000000"/>
                </a:solidFill>
              </a:rPr>
              <a:t>go straight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0.00555 L -0.95 1.3314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 l="8333" r="14166" b="24550"/>
          <a:stretch>
            <a:fillRect/>
          </a:stretch>
        </p:blipFill>
        <p:spPr bwMode="auto">
          <a:xfrm>
            <a:off x="0" y="-242888"/>
            <a:ext cx="9144000" cy="51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200412161614031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797425"/>
            <a:ext cx="1933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200412161614031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868863"/>
            <a:ext cx="1933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200412161614031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797425"/>
            <a:ext cx="1933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200412161614031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7425"/>
            <a:ext cx="1933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200412161614031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425" y="4868863"/>
            <a:ext cx="1933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68313" y="4292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  <a:latin typeface="Comic Sans MS" panose="030F0702030302020204" pitchFamily="66" charset="0"/>
              </a:rPr>
              <a:t>crossroads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2916238" y="1412875"/>
            <a:ext cx="3313112" cy="2330450"/>
          </a:xfrm>
          <a:prstGeom prst="wedgeEllipseCallout">
            <a:avLst>
              <a:gd name="adj1" fmla="val -55653"/>
              <a:gd name="adj2" fmla="val 711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562600" y="2133600"/>
            <a:ext cx="1828800" cy="1219200"/>
          </a:xfrm>
          <a:prstGeom prst="wedgeEllipseCallout">
            <a:avLst>
              <a:gd name="adj1" fmla="val 12241"/>
              <a:gd name="adj2" fmla="val 131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651500" y="4292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  <a:latin typeface="Comic Sans MS" panose="030F0702030302020204" pitchFamily="66" charset="0"/>
              </a:rPr>
              <a:t>zebra crossing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331913" y="5157788"/>
            <a:ext cx="7278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238608"/>
                </a:solidFill>
                <a:latin typeface="Comic Sans MS" panose="030F0702030302020204" pitchFamily="66" charset="0"/>
              </a:rPr>
              <a:t>walk </a:t>
            </a:r>
            <a:r>
              <a:rPr lang="en-US" altLang="zh-CN" sz="3600">
                <a:solidFill>
                  <a:srgbClr val="FF0066"/>
                </a:solidFill>
                <a:latin typeface="Comic Sans MS" panose="030F0702030302020204" pitchFamily="66" charset="0"/>
              </a:rPr>
              <a:t>along</a:t>
            </a:r>
            <a:r>
              <a:rPr lang="en-US" altLang="zh-CN" sz="3600">
                <a:solidFill>
                  <a:srgbClr val="238608"/>
                </a:solidFill>
                <a:latin typeface="Comic Sans MS" panose="030F0702030302020204" pitchFamily="66" charset="0"/>
              </a:rPr>
              <a:t> the zebra crossing</a:t>
            </a:r>
          </a:p>
        </p:txBody>
      </p:sp>
      <p:pic>
        <p:nvPicPr>
          <p:cNvPr id="33805" name="Picture 13" descr="HaoSc4_205_200524101866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1981200"/>
            <a:ext cx="952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u=2640622790,3152605558&amp;fm=0&amp;gp=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8926700">
            <a:off x="5016500" y="614363"/>
            <a:ext cx="1157288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Text Box 15" descr="weave"/>
          <p:cNvSpPr txBox="1">
            <a:spLocks noChangeArrowheads="1"/>
          </p:cNvSpPr>
          <p:nvPr/>
        </p:nvSpPr>
        <p:spPr bwMode="auto">
          <a:xfrm>
            <a:off x="0" y="5805488"/>
            <a:ext cx="8893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  <a:latin typeface="Comic Sans MS" panose="030F0702030302020204" pitchFamily="66" charset="0"/>
              </a:rPr>
              <a:t>cross</a:t>
            </a:r>
            <a:r>
              <a:rPr lang="en-US" altLang="zh-CN" sz="3600">
                <a:solidFill>
                  <a:srgbClr val="238608"/>
                </a:solidFill>
                <a:latin typeface="Comic Sans MS" panose="030F0702030302020204" pitchFamily="66" charset="0"/>
              </a:rPr>
              <a:t>/</a:t>
            </a:r>
            <a:r>
              <a:rPr lang="en-US" altLang="zh-CN" sz="3600">
                <a:solidFill>
                  <a:srgbClr val="FF0066"/>
                </a:solidFill>
                <a:latin typeface="Comic Sans MS" panose="030F0702030302020204" pitchFamily="66" charset="0"/>
              </a:rPr>
              <a:t>walk</a:t>
            </a:r>
            <a:r>
              <a:rPr lang="en-US" altLang="zh-CN" sz="3600">
                <a:solidFill>
                  <a:srgbClr val="238608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>
                <a:solidFill>
                  <a:srgbClr val="FF0066"/>
                </a:solidFill>
                <a:latin typeface="Comic Sans MS" panose="030F0702030302020204" pitchFamily="66" charset="0"/>
              </a:rPr>
              <a:t>across</a:t>
            </a:r>
            <a:r>
              <a:rPr lang="en-US" altLang="zh-CN" sz="3600">
                <a:solidFill>
                  <a:srgbClr val="238608"/>
                </a:solidFill>
                <a:latin typeface="Comic Sans MS" panose="030F0702030302020204" pitchFamily="66" charset="0"/>
              </a:rPr>
              <a:t> the zebra </a:t>
            </a:r>
            <a:r>
              <a:rPr lang="en-US" altLang="zh-CN" sz="3600">
                <a:solidFill>
                  <a:srgbClr val="FF0066"/>
                </a:solidFill>
                <a:latin typeface="Comic Sans MS" panose="030F0702030302020204" pitchFamily="66" charset="0"/>
              </a:rPr>
              <a:t>crossing</a:t>
            </a:r>
            <a:r>
              <a:rPr lang="en-US" altLang="zh-CN" sz="36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3563938" y="981075"/>
            <a:ext cx="1871662" cy="287338"/>
          </a:xfrm>
          <a:prstGeom prst="leftArrow">
            <a:avLst>
              <a:gd name="adj1" fmla="val 50000"/>
              <a:gd name="adj2" fmla="val 1628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0.00672 L -0.95 0.00116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33802" grpId="0"/>
      <p:bldP spid="33803" grpId="0" autoUpdateAnimBg="0"/>
      <p:bldP spid="33807" grpId="0"/>
      <p:bldP spid="338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flipH="1">
            <a:off x="3348038" y="2276475"/>
            <a:ext cx="431800" cy="446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2771775" y="2276475"/>
            <a:ext cx="43180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308850" y="2349500"/>
            <a:ext cx="0" cy="450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7740650" y="2349500"/>
            <a:ext cx="0" cy="450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2" name="Group 6"/>
          <p:cNvGrpSpPr/>
          <p:nvPr/>
        </p:nvGrpSpPr>
        <p:grpSpPr bwMode="auto">
          <a:xfrm rot="-5077397">
            <a:off x="3112294" y="3736182"/>
            <a:ext cx="431800" cy="538162"/>
            <a:chOff x="3470" y="2728"/>
            <a:chExt cx="272" cy="339"/>
          </a:xfrm>
        </p:grpSpPr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3470" y="2931"/>
              <a:ext cx="272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3470" y="2728"/>
              <a:ext cx="272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3470" y="2818"/>
              <a:ext cx="272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3470" y="3022"/>
              <a:ext cx="272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116013" y="3644900"/>
            <a:ext cx="741680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042988" y="4148138"/>
            <a:ext cx="8101012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9" name="Group 13"/>
          <p:cNvGrpSpPr/>
          <p:nvPr/>
        </p:nvGrpSpPr>
        <p:grpSpPr bwMode="auto">
          <a:xfrm>
            <a:off x="6948488" y="3573463"/>
            <a:ext cx="1079500" cy="865187"/>
            <a:chOff x="2789" y="1842"/>
            <a:chExt cx="680" cy="545"/>
          </a:xfrm>
        </p:grpSpPr>
        <p:sp>
          <p:nvSpPr>
            <p:cNvPr id="34830" name="AutoShape 14"/>
            <p:cNvSpPr>
              <a:spLocks noChangeArrowheads="1"/>
            </p:cNvSpPr>
            <p:nvPr/>
          </p:nvSpPr>
          <p:spPr bwMode="auto">
            <a:xfrm>
              <a:off x="2789" y="1842"/>
              <a:ext cx="680" cy="5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31" name="AutoShape 15"/>
            <p:cNvSpPr>
              <a:spLocks noChangeArrowheads="1"/>
            </p:cNvSpPr>
            <p:nvPr/>
          </p:nvSpPr>
          <p:spPr bwMode="auto">
            <a:xfrm>
              <a:off x="2925" y="1979"/>
              <a:ext cx="409" cy="408"/>
            </a:xfrm>
            <a:prstGeom prst="plus">
              <a:avLst>
                <a:gd name="adj" fmla="val 4077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011863" y="4005263"/>
            <a:ext cx="936625" cy="249237"/>
          </a:xfrm>
          <a:prstGeom prst="leftArrow">
            <a:avLst>
              <a:gd name="adj1" fmla="val 50000"/>
              <a:gd name="adj2" fmla="val 939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 rot="5601068" flipV="1">
            <a:off x="3671888" y="3897312"/>
            <a:ext cx="431800" cy="9366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1116013" y="1700213"/>
            <a:ext cx="73437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1042988" y="2205038"/>
            <a:ext cx="785018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36" name="Group 20"/>
          <p:cNvGrpSpPr/>
          <p:nvPr/>
        </p:nvGrpSpPr>
        <p:grpSpPr bwMode="auto">
          <a:xfrm>
            <a:off x="2987675" y="1412875"/>
            <a:ext cx="1079500" cy="863600"/>
            <a:chOff x="295" y="1253"/>
            <a:chExt cx="680" cy="544"/>
          </a:xfrm>
        </p:grpSpPr>
        <p:sp>
          <p:nvSpPr>
            <p:cNvPr id="34837" name="AutoShape 21"/>
            <p:cNvSpPr>
              <a:spLocks noChangeArrowheads="1"/>
            </p:cNvSpPr>
            <p:nvPr/>
          </p:nvSpPr>
          <p:spPr bwMode="auto">
            <a:xfrm>
              <a:off x="295" y="1253"/>
              <a:ext cx="680" cy="5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38" name="Group 22"/>
            <p:cNvGrpSpPr/>
            <p:nvPr/>
          </p:nvGrpSpPr>
          <p:grpSpPr bwMode="auto">
            <a:xfrm>
              <a:off x="567" y="1344"/>
              <a:ext cx="136" cy="408"/>
              <a:chOff x="839" y="346"/>
              <a:chExt cx="136" cy="408"/>
            </a:xfrm>
          </p:grpSpPr>
          <p:sp>
            <p:nvSpPr>
              <p:cNvPr id="34839" name="AutoShape 23"/>
              <p:cNvSpPr>
                <a:spLocks noChangeArrowheads="1"/>
              </p:cNvSpPr>
              <p:nvPr/>
            </p:nvSpPr>
            <p:spPr bwMode="auto">
              <a:xfrm>
                <a:off x="839" y="346"/>
                <a:ext cx="136" cy="13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40" name="AutoShape 24"/>
              <p:cNvSpPr>
                <a:spLocks noChangeArrowheads="1"/>
              </p:cNvSpPr>
              <p:nvPr/>
            </p:nvSpPr>
            <p:spPr bwMode="auto">
              <a:xfrm>
                <a:off x="839" y="482"/>
                <a:ext cx="136" cy="136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41" name="AutoShape 25"/>
              <p:cNvSpPr>
                <a:spLocks noChangeArrowheads="1"/>
              </p:cNvSpPr>
              <p:nvPr/>
            </p:nvSpPr>
            <p:spPr bwMode="auto">
              <a:xfrm>
                <a:off x="839" y="618"/>
                <a:ext cx="136" cy="136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1042988" y="4508500"/>
            <a:ext cx="1728787" cy="720725"/>
          </a:xfrm>
          <a:prstGeom prst="wedgeEllipseCallout">
            <a:avLst>
              <a:gd name="adj1" fmla="val 64144"/>
              <a:gd name="adj2" fmla="val -9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/>
              <a:t>zebra crossing</a:t>
            </a:r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4427538" y="2924175"/>
            <a:ext cx="2522537" cy="720725"/>
          </a:xfrm>
          <a:prstGeom prst="wedgeEllipseCallout">
            <a:avLst>
              <a:gd name="adj1" fmla="val 30491"/>
              <a:gd name="adj2" fmla="val 1044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/>
              <a:t>go straight on</a:t>
            </a:r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1258888" y="2276475"/>
            <a:ext cx="2160587" cy="576263"/>
          </a:xfrm>
          <a:prstGeom prst="wedgeEllipseCallout">
            <a:avLst>
              <a:gd name="adj1" fmla="val 64255"/>
              <a:gd name="adj2" fmla="val 18030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/>
              <a:t>turn right</a:t>
            </a:r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>
            <a:off x="2916238" y="5157788"/>
            <a:ext cx="1728787" cy="792162"/>
          </a:xfrm>
          <a:prstGeom prst="wedgeEllipseCallout">
            <a:avLst>
              <a:gd name="adj1" fmla="val -1792"/>
              <a:gd name="adj2" fmla="val -1249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/>
              <a:t>turn left</a:t>
            </a:r>
          </a:p>
        </p:txBody>
      </p:sp>
      <p:sp>
        <p:nvSpPr>
          <p:cNvPr id="34846" name="AutoShape 30"/>
          <p:cNvSpPr>
            <a:spLocks noChangeArrowheads="1"/>
          </p:cNvSpPr>
          <p:nvPr/>
        </p:nvSpPr>
        <p:spPr bwMode="auto">
          <a:xfrm>
            <a:off x="7127875" y="2708275"/>
            <a:ext cx="2016125" cy="720725"/>
          </a:xfrm>
          <a:prstGeom prst="wedgeEllipseCallout">
            <a:avLst>
              <a:gd name="adj1" fmla="val -19292"/>
              <a:gd name="adj2" fmla="val 9779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/>
              <a:t>crossroads</a:t>
            </a:r>
          </a:p>
        </p:txBody>
      </p:sp>
      <p:sp>
        <p:nvSpPr>
          <p:cNvPr id="34847" name="AutoShape 31"/>
          <p:cNvSpPr>
            <a:spLocks noChangeArrowheads="1"/>
          </p:cNvSpPr>
          <p:nvPr/>
        </p:nvSpPr>
        <p:spPr bwMode="auto">
          <a:xfrm>
            <a:off x="4716463" y="1628775"/>
            <a:ext cx="2520950" cy="1008063"/>
          </a:xfrm>
          <a:prstGeom prst="wedgeEllipseCallout">
            <a:avLst>
              <a:gd name="adj1" fmla="val -84130"/>
              <a:gd name="adj2" fmla="val -1488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/>
              <a:t>traffic lights</a:t>
            </a:r>
          </a:p>
        </p:txBody>
      </p:sp>
      <p:pic>
        <p:nvPicPr>
          <p:cNvPr id="34848" name="Picture 32" descr="b94f65ec44856df72f2e21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941888"/>
            <a:ext cx="1800225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49" name="Text Box 33"/>
          <p:cNvSpPr txBox="1">
            <a:spLocks noChangeArrowheads="1"/>
          </p:cNvSpPr>
          <p:nvPr/>
        </p:nvSpPr>
        <p:spPr bwMode="auto">
          <a:xfrm rot="250237">
            <a:off x="3060700" y="2273300"/>
            <a:ext cx="793750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F57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Jingyuan North Road</a:t>
            </a:r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 rot="16200000">
            <a:off x="3744913" y="3321050"/>
            <a:ext cx="431800" cy="9366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4427538" y="3716338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Ganquan West Road</a:t>
            </a: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7278688" y="4652963"/>
            <a:ext cx="4889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Doliang Road</a:t>
            </a:r>
          </a:p>
        </p:txBody>
      </p:sp>
      <p:sp>
        <p:nvSpPr>
          <p:cNvPr id="34853" name="WordArt 37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5618162" cy="1144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solidFill>
                  <a:srgbClr val="00FF00">
                    <a:alpha val="96001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MEMORY</a:t>
            </a:r>
            <a:endParaRPr lang="zh-CN" altLang="en-US" sz="3600" kern="10">
              <a:ln w="9525">
                <a:round/>
              </a:ln>
              <a:solidFill>
                <a:srgbClr val="00FF00">
                  <a:alpha val="96001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54" name="Picture 38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0"/>
            <a:ext cx="1296987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2" grpId="0"/>
      <p:bldP spid="34843" grpId="0"/>
      <p:bldP spid="34844" grpId="0"/>
      <p:bldP spid="34845" grpId="0"/>
      <p:bldP spid="34846" grpId="0"/>
      <p:bldP spid="348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IMG0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0564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35375" y="4868863"/>
            <a:ext cx="3284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400" b="1">
                <a:solidFill>
                  <a:srgbClr val="FF00FF"/>
                </a:solidFill>
                <a:latin typeface="Comic Sans MS" panose="030F0702030302020204" pitchFamily="66" charset="0"/>
              </a:rPr>
              <a:t>a picnic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63713" y="4868863"/>
            <a:ext cx="2843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400" b="1">
                <a:latin typeface="Comic Sans MS" panose="030F0702030302020204" pitchFamily="66" charset="0"/>
              </a:rPr>
              <a:t>have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067175" y="5734050"/>
            <a:ext cx="2522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/</a:t>
            </a:r>
            <a:r>
              <a:rPr kumimoji="1" lang="en-US" altLang="zh-CN" sz="3600" b="1">
                <a:solidFill>
                  <a:srgbClr val="FF00FF"/>
                </a:solidFill>
              </a:rPr>
              <a:t>ˊ</a:t>
            </a:r>
            <a:r>
              <a:rPr kumimoji="1"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piknik </a:t>
            </a:r>
            <a:r>
              <a:rPr kumimoji="1" lang="zh-CN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/</a:t>
            </a:r>
            <a:r>
              <a:rPr kumimoji="1" lang="zh-CN" altLang="en-US" sz="4000" b="1">
                <a:latin typeface="Times New Roman" panose="02020603050405020304" pitchFamily="18" charset="0"/>
              </a:rPr>
              <a:t> </a:t>
            </a:r>
            <a:endParaRPr kumimoji="1"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49275"/>
            <a:ext cx="88201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kumimoji="1" lang="en-US" altLang="zh-CN" sz="3600" dirty="0">
                <a:solidFill>
                  <a:srgbClr val="238608"/>
                </a:solidFill>
                <a:latin typeface="Comic Sans MS" panose="030F0702030302020204" pitchFamily="66" charset="0"/>
              </a:rPr>
              <a:t>Listen ,fill in the missing information.</a:t>
            </a:r>
            <a:r>
              <a:rPr kumimoji="1"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0825" y="1196975"/>
            <a:ext cx="84582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Here is the route to Sunshine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Park.Take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.Get out at Exit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A.Turn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and walk            Great Times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Street.Walk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_______Autumn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Street.Then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Great Times Street at the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corner.Turn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______and walk               Great Times Street .Walk past the Bank of China building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and______Winter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Road.Sunshine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Park is right there.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5288" y="2205038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156325" y="2276475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258888" y="278130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5508625" y="3284538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7667625" y="378936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79388" y="1773238"/>
            <a:ext cx="191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underground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156325" y="1773238"/>
            <a:ext cx="74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left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258888" y="2276475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along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39750" y="2781300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across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364163" y="2781300"/>
            <a:ext cx="952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cross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076825" y="3213100"/>
            <a:ext cx="747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left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740650" y="3233738"/>
            <a:ext cx="1014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along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851275" y="42211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cross</a:t>
            </a:r>
          </a:p>
        </p:txBody>
      </p:sp>
      <p:pic>
        <p:nvPicPr>
          <p:cNvPr id="35857" name="MOV06470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25923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35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7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57"/>
                </p:tgtEl>
              </p:cMediaNode>
            </p:video>
          </p:childTnLst>
        </p:cTn>
      </p:par>
    </p:tnLst>
    <p:bldLst>
      <p:bldP spid="35849" grpId="0"/>
      <p:bldP spid="35850" grpId="0"/>
      <p:bldP spid="35851" grpId="0"/>
      <p:bldP spid="35852" grpId="0"/>
      <p:bldP spid="35853" grpId="0"/>
      <p:bldP spid="35854" grpId="0"/>
      <p:bldP spid="35855" grpId="0"/>
      <p:bldP spid="358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未标题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68413"/>
            <a:ext cx="8208962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怀特to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644900"/>
            <a:ext cx="401637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5651500" y="3357563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4716463" y="3357563"/>
            <a:ext cx="985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716463" y="3357563"/>
            <a:ext cx="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4284663" y="4437063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4284663" y="3357563"/>
            <a:ext cx="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3779838" y="3357563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 flipV="1">
            <a:off x="3779838" y="2708275"/>
            <a:ext cx="0" cy="5762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1042988" y="2708275"/>
            <a:ext cx="1179512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2268538" y="2708275"/>
            <a:ext cx="14398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95288" y="404813"/>
            <a:ext cx="87487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kumimoji="1" lang="en-US" altLang="zh-CN" sz="4400">
                <a:solidFill>
                  <a:srgbClr val="00CC00"/>
                </a:solidFill>
                <a:latin typeface="Comic Sans MS" panose="030F0702030302020204" pitchFamily="66" charset="0"/>
              </a:rPr>
              <a:t>Let’s draw the route together.</a:t>
            </a:r>
            <a:r>
              <a:rPr kumimoji="1" lang="en-US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0.00578 C -0.02864 -0.01735 -0.03125 -0.04419 -0.03177 -0.06639 C -0.05833 -0.06038 -0.08715 -0.06547 -0.11406 -0.0694 C -0.12535 -0.06824 -0.1316 -0.06824 -0.13177 -0.06639 C -0.13854 0.05459 -0.1283 -0.01388 -0.1342 0.02452 C -0.1408 0.02405 -0.14757 0.02336 -0.15416 0.0229 C -0.16232 0.02243 -0.17222 0.02822 -0.17882 0.02151 C -0.18385 0.01642 -0.17969 0.00462 -0.18003 -0.0037 C -0.18333 -0.17558 -0.16354 0.01688 -0.2283 -0.0694 C -0.23941 -0.0842 -0.22778 -0.11127 -0.22934 -0.13209 C -0.22951 -0.13371 -0.23177 -0.13371 -0.23298 -0.13371 C -0.2592 -0.13463 -0.28559 -0.13486 -0.3118 -0.13533 C -0.38976 -0.13671 -0.46788 -0.13857 -0.54583 -0.13857 " pathEditMode="relative" ptsTypes="ffffffffffffA">
                                      <p:cBhvr>
                                        <p:cTn id="48" dur="5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/>
          <p:nvPr/>
        </p:nvGrpSpPr>
        <p:grpSpPr bwMode="auto">
          <a:xfrm>
            <a:off x="-180975" y="-1035050"/>
            <a:ext cx="9818688" cy="8207375"/>
            <a:chOff x="-130" y="-672"/>
            <a:chExt cx="6185" cy="5170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-130" y="-20"/>
              <a:ext cx="787" cy="4320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2" name="AutoShape 4"/>
            <p:cNvSpPr>
              <a:spLocks noChangeArrowheads="1"/>
            </p:cNvSpPr>
            <p:nvPr/>
          </p:nvSpPr>
          <p:spPr bwMode="auto">
            <a:xfrm>
              <a:off x="814" y="-219"/>
              <a:ext cx="1794" cy="152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2848" y="-173"/>
              <a:ext cx="3207" cy="1542"/>
            </a:xfrm>
            <a:prstGeom prst="flowChartAlternateProcess">
              <a:avLst/>
            </a:prstGeom>
            <a:solidFill>
              <a:schemeClr val="tx2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4" name="AutoShape 6"/>
            <p:cNvSpPr>
              <a:spLocks noChangeArrowheads="1"/>
            </p:cNvSpPr>
            <p:nvPr/>
          </p:nvSpPr>
          <p:spPr bwMode="auto">
            <a:xfrm>
              <a:off x="990" y="2321"/>
              <a:ext cx="1794" cy="217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3181" y="2321"/>
              <a:ext cx="1195" cy="217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6" name="AutoShape 8"/>
            <p:cNvSpPr>
              <a:spLocks noChangeArrowheads="1"/>
            </p:cNvSpPr>
            <p:nvPr/>
          </p:nvSpPr>
          <p:spPr bwMode="auto">
            <a:xfrm>
              <a:off x="4709" y="2321"/>
              <a:ext cx="461" cy="217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897" name="Group 9"/>
            <p:cNvGrpSpPr/>
            <p:nvPr/>
          </p:nvGrpSpPr>
          <p:grpSpPr bwMode="auto">
            <a:xfrm rot="7044455">
              <a:off x="2227" y="2131"/>
              <a:ext cx="333" cy="158"/>
              <a:chOff x="1536" y="2304"/>
              <a:chExt cx="288" cy="96"/>
            </a:xfrm>
          </p:grpSpPr>
          <p:sp>
            <p:nvSpPr>
              <p:cNvPr id="37898" name="Oval 10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899" name="Oval 11"/>
              <p:cNvSpPr>
                <a:spLocks noChangeArrowheads="1"/>
              </p:cNvSpPr>
              <p:nvPr/>
            </p:nvSpPr>
            <p:spPr bwMode="auto">
              <a:xfrm>
                <a:off x="1632" y="23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00" name="Oval 12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96" cy="9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901" name="AutoShape 13"/>
            <p:cNvSpPr>
              <a:spLocks noChangeArrowheads="1"/>
            </p:cNvSpPr>
            <p:nvPr/>
          </p:nvSpPr>
          <p:spPr bwMode="auto">
            <a:xfrm>
              <a:off x="1172" y="2458"/>
              <a:ext cx="1468" cy="1842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2" name="AutoShape 14"/>
            <p:cNvSpPr>
              <a:spLocks noChangeArrowheads="1"/>
            </p:cNvSpPr>
            <p:nvPr/>
          </p:nvSpPr>
          <p:spPr bwMode="auto">
            <a:xfrm>
              <a:off x="3371" y="2458"/>
              <a:ext cx="870" cy="1842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3" name="AutoShape 15"/>
            <p:cNvSpPr>
              <a:spLocks noChangeArrowheads="1"/>
            </p:cNvSpPr>
            <p:nvPr/>
          </p:nvSpPr>
          <p:spPr bwMode="auto">
            <a:xfrm>
              <a:off x="4831" y="2458"/>
              <a:ext cx="272" cy="1842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4" name="AutoShape 16"/>
            <p:cNvSpPr>
              <a:spLocks noChangeArrowheads="1"/>
            </p:cNvSpPr>
            <p:nvPr/>
          </p:nvSpPr>
          <p:spPr bwMode="auto">
            <a:xfrm>
              <a:off x="1004" y="-672"/>
              <a:ext cx="1468" cy="1842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5" name="AutoShape 17"/>
            <p:cNvSpPr>
              <a:spLocks noChangeArrowheads="1"/>
            </p:cNvSpPr>
            <p:nvPr/>
          </p:nvSpPr>
          <p:spPr bwMode="auto">
            <a:xfrm>
              <a:off x="2784" y="-288"/>
              <a:ext cx="3262" cy="166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906" name="Group 18"/>
            <p:cNvGrpSpPr/>
            <p:nvPr/>
          </p:nvGrpSpPr>
          <p:grpSpPr bwMode="auto">
            <a:xfrm rot="7266529">
              <a:off x="3362" y="2403"/>
              <a:ext cx="334" cy="157"/>
              <a:chOff x="1536" y="2304"/>
              <a:chExt cx="288" cy="96"/>
            </a:xfrm>
          </p:grpSpPr>
          <p:sp>
            <p:nvSpPr>
              <p:cNvPr id="37907" name="Oval 19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08" name="Oval 20"/>
              <p:cNvSpPr>
                <a:spLocks noChangeArrowheads="1"/>
              </p:cNvSpPr>
              <p:nvPr/>
            </p:nvSpPr>
            <p:spPr bwMode="auto">
              <a:xfrm>
                <a:off x="1632" y="23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96" cy="9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910" name="AutoShape 22"/>
            <p:cNvSpPr>
              <a:spLocks noChangeArrowheads="1"/>
            </p:cNvSpPr>
            <p:nvPr/>
          </p:nvSpPr>
          <p:spPr bwMode="auto">
            <a:xfrm>
              <a:off x="1284" y="643"/>
              <a:ext cx="597" cy="363"/>
            </a:xfrm>
            <a:prstGeom prst="bevel">
              <a:avLst>
                <a:gd name="adj" fmla="val 12500"/>
              </a:avLst>
            </a:prstGeom>
            <a:solidFill>
              <a:schemeClr val="tx2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1" name="AutoShape 23"/>
            <p:cNvSpPr>
              <a:spLocks noChangeArrowheads="1"/>
            </p:cNvSpPr>
            <p:nvPr/>
          </p:nvSpPr>
          <p:spPr bwMode="auto">
            <a:xfrm>
              <a:off x="1837" y="643"/>
              <a:ext cx="543" cy="363"/>
            </a:xfrm>
            <a:prstGeom prst="bevel">
              <a:avLst>
                <a:gd name="adj" fmla="val 12500"/>
              </a:avLst>
            </a:prstGeom>
            <a:solidFill>
              <a:schemeClr val="tx2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912" name="Group 24"/>
            <p:cNvGrpSpPr/>
            <p:nvPr/>
          </p:nvGrpSpPr>
          <p:grpSpPr bwMode="auto">
            <a:xfrm>
              <a:off x="4359" y="507"/>
              <a:ext cx="381" cy="317"/>
              <a:chOff x="4785" y="663"/>
              <a:chExt cx="318" cy="317"/>
            </a:xfrm>
          </p:grpSpPr>
          <p:sp>
            <p:nvSpPr>
              <p:cNvPr id="37913" name="Oval 25"/>
              <p:cNvSpPr>
                <a:spLocks noChangeArrowheads="1"/>
              </p:cNvSpPr>
              <p:nvPr/>
            </p:nvSpPr>
            <p:spPr bwMode="auto">
              <a:xfrm>
                <a:off x="4785" y="663"/>
                <a:ext cx="318" cy="31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4911" y="751"/>
                <a:ext cx="136" cy="136"/>
              </a:xfrm>
              <a:prstGeom prst="rect">
                <a:avLst/>
              </a:prstGeom>
              <a:solidFill>
                <a:schemeClr val="tx2"/>
              </a:solidFill>
              <a:ln w="25400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5057" y="845"/>
                <a:ext cx="46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16" name="Group 28"/>
            <p:cNvGrpSpPr/>
            <p:nvPr/>
          </p:nvGrpSpPr>
          <p:grpSpPr bwMode="auto">
            <a:xfrm>
              <a:off x="3742" y="2458"/>
              <a:ext cx="272" cy="226"/>
              <a:chOff x="4785" y="663"/>
              <a:chExt cx="318" cy="317"/>
            </a:xfrm>
          </p:grpSpPr>
          <p:sp>
            <p:nvSpPr>
              <p:cNvPr id="37917" name="Oval 29"/>
              <p:cNvSpPr>
                <a:spLocks noChangeArrowheads="1"/>
              </p:cNvSpPr>
              <p:nvPr/>
            </p:nvSpPr>
            <p:spPr bwMode="auto">
              <a:xfrm>
                <a:off x="4785" y="663"/>
                <a:ext cx="318" cy="31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18" name="Rectangle 30"/>
              <p:cNvSpPr>
                <a:spLocks noChangeArrowheads="1"/>
              </p:cNvSpPr>
              <p:nvPr/>
            </p:nvSpPr>
            <p:spPr bwMode="auto">
              <a:xfrm>
                <a:off x="4911" y="751"/>
                <a:ext cx="136" cy="136"/>
              </a:xfrm>
              <a:prstGeom prst="rect">
                <a:avLst/>
              </a:prstGeom>
              <a:solidFill>
                <a:schemeClr val="tx2"/>
              </a:solidFill>
              <a:ln w="25400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19" name="Line 31"/>
              <p:cNvSpPr>
                <a:spLocks noChangeShapeType="1"/>
              </p:cNvSpPr>
              <p:nvPr/>
            </p:nvSpPr>
            <p:spPr bwMode="auto">
              <a:xfrm>
                <a:off x="5057" y="845"/>
                <a:ext cx="46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20" name="Group 32"/>
            <p:cNvGrpSpPr/>
            <p:nvPr/>
          </p:nvGrpSpPr>
          <p:grpSpPr bwMode="auto">
            <a:xfrm>
              <a:off x="4831" y="2458"/>
              <a:ext cx="272" cy="226"/>
              <a:chOff x="4785" y="663"/>
              <a:chExt cx="318" cy="317"/>
            </a:xfrm>
          </p:grpSpPr>
          <p:sp>
            <p:nvSpPr>
              <p:cNvPr id="37921" name="Oval 33"/>
              <p:cNvSpPr>
                <a:spLocks noChangeArrowheads="1"/>
              </p:cNvSpPr>
              <p:nvPr/>
            </p:nvSpPr>
            <p:spPr bwMode="auto">
              <a:xfrm>
                <a:off x="4785" y="663"/>
                <a:ext cx="318" cy="31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rgbClr val="008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22" name="Rectangle 34"/>
              <p:cNvSpPr>
                <a:spLocks noChangeArrowheads="1"/>
              </p:cNvSpPr>
              <p:nvPr/>
            </p:nvSpPr>
            <p:spPr bwMode="auto">
              <a:xfrm>
                <a:off x="4911" y="751"/>
                <a:ext cx="136" cy="136"/>
              </a:xfrm>
              <a:prstGeom prst="rect">
                <a:avLst/>
              </a:prstGeom>
              <a:solidFill>
                <a:schemeClr val="tx2"/>
              </a:solidFill>
              <a:ln w="25400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23" name="Line 35"/>
              <p:cNvSpPr>
                <a:spLocks noChangeShapeType="1"/>
              </p:cNvSpPr>
              <p:nvPr/>
            </p:nvSpPr>
            <p:spPr bwMode="auto">
              <a:xfrm>
                <a:off x="5057" y="845"/>
                <a:ext cx="46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24" name="AutoShape 36"/>
            <p:cNvSpPr>
              <a:spLocks noChangeArrowheads="1"/>
            </p:cNvSpPr>
            <p:nvPr/>
          </p:nvSpPr>
          <p:spPr bwMode="auto">
            <a:xfrm>
              <a:off x="340" y="280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5" name="AutoShape 37"/>
            <p:cNvSpPr>
              <a:spLocks noChangeArrowheads="1"/>
            </p:cNvSpPr>
            <p:nvPr/>
          </p:nvSpPr>
          <p:spPr bwMode="auto">
            <a:xfrm>
              <a:off x="340" y="507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6" name="AutoShape 38"/>
            <p:cNvSpPr>
              <a:spLocks noChangeArrowheads="1"/>
            </p:cNvSpPr>
            <p:nvPr/>
          </p:nvSpPr>
          <p:spPr bwMode="auto">
            <a:xfrm>
              <a:off x="340" y="689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7" name="AutoShape 39"/>
            <p:cNvSpPr>
              <a:spLocks noChangeArrowheads="1"/>
            </p:cNvSpPr>
            <p:nvPr/>
          </p:nvSpPr>
          <p:spPr bwMode="auto">
            <a:xfrm>
              <a:off x="340" y="870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8" name="AutoShape 40"/>
            <p:cNvSpPr>
              <a:spLocks noChangeArrowheads="1"/>
            </p:cNvSpPr>
            <p:nvPr/>
          </p:nvSpPr>
          <p:spPr bwMode="auto">
            <a:xfrm>
              <a:off x="340" y="1006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9" name="AutoShape 41"/>
            <p:cNvSpPr>
              <a:spLocks noChangeArrowheads="1"/>
            </p:cNvSpPr>
            <p:nvPr/>
          </p:nvSpPr>
          <p:spPr bwMode="auto">
            <a:xfrm>
              <a:off x="340" y="1142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0" name="AutoShape 42"/>
            <p:cNvSpPr>
              <a:spLocks noChangeArrowheads="1"/>
            </p:cNvSpPr>
            <p:nvPr/>
          </p:nvSpPr>
          <p:spPr bwMode="auto">
            <a:xfrm>
              <a:off x="340" y="1324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1" name="AutoShape 43"/>
            <p:cNvSpPr>
              <a:spLocks noChangeArrowheads="1"/>
            </p:cNvSpPr>
            <p:nvPr/>
          </p:nvSpPr>
          <p:spPr bwMode="auto">
            <a:xfrm>
              <a:off x="295" y="1550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2" name="AutoShape 44"/>
            <p:cNvSpPr>
              <a:spLocks noChangeArrowheads="1"/>
            </p:cNvSpPr>
            <p:nvPr/>
          </p:nvSpPr>
          <p:spPr bwMode="auto">
            <a:xfrm>
              <a:off x="340" y="1686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3" name="AutoShape 45"/>
            <p:cNvSpPr>
              <a:spLocks noChangeArrowheads="1"/>
            </p:cNvSpPr>
            <p:nvPr/>
          </p:nvSpPr>
          <p:spPr bwMode="auto">
            <a:xfrm>
              <a:off x="295" y="1777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4" name="AutoShape 46"/>
            <p:cNvSpPr>
              <a:spLocks noChangeArrowheads="1"/>
            </p:cNvSpPr>
            <p:nvPr/>
          </p:nvSpPr>
          <p:spPr bwMode="auto">
            <a:xfrm>
              <a:off x="295" y="1913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5" name="AutoShape 47"/>
            <p:cNvSpPr>
              <a:spLocks noChangeArrowheads="1"/>
            </p:cNvSpPr>
            <p:nvPr/>
          </p:nvSpPr>
          <p:spPr bwMode="auto">
            <a:xfrm>
              <a:off x="295" y="2049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6" name="AutoShape 48"/>
            <p:cNvSpPr>
              <a:spLocks noChangeArrowheads="1"/>
            </p:cNvSpPr>
            <p:nvPr/>
          </p:nvSpPr>
          <p:spPr bwMode="auto">
            <a:xfrm>
              <a:off x="295" y="2095"/>
              <a:ext cx="271" cy="408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7" name="AutoShape 49"/>
            <p:cNvSpPr>
              <a:spLocks noChangeArrowheads="1"/>
            </p:cNvSpPr>
            <p:nvPr/>
          </p:nvSpPr>
          <p:spPr bwMode="auto">
            <a:xfrm>
              <a:off x="340" y="2231"/>
              <a:ext cx="271" cy="408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8" name="AutoShape 50"/>
            <p:cNvSpPr>
              <a:spLocks noChangeArrowheads="1"/>
            </p:cNvSpPr>
            <p:nvPr/>
          </p:nvSpPr>
          <p:spPr bwMode="auto">
            <a:xfrm>
              <a:off x="250" y="2321"/>
              <a:ext cx="271" cy="408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9" name="AutoShape 51"/>
            <p:cNvSpPr>
              <a:spLocks noChangeArrowheads="1"/>
            </p:cNvSpPr>
            <p:nvPr/>
          </p:nvSpPr>
          <p:spPr bwMode="auto">
            <a:xfrm>
              <a:off x="295" y="2503"/>
              <a:ext cx="271" cy="408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0" name="AutoShape 52"/>
            <p:cNvSpPr>
              <a:spLocks noChangeArrowheads="1"/>
            </p:cNvSpPr>
            <p:nvPr/>
          </p:nvSpPr>
          <p:spPr bwMode="auto">
            <a:xfrm>
              <a:off x="340" y="2639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1" name="AutoShape 53"/>
            <p:cNvSpPr>
              <a:spLocks noChangeArrowheads="1"/>
            </p:cNvSpPr>
            <p:nvPr/>
          </p:nvSpPr>
          <p:spPr bwMode="auto">
            <a:xfrm>
              <a:off x="295" y="2820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2" name="AutoShape 54"/>
            <p:cNvSpPr>
              <a:spLocks noChangeArrowheads="1"/>
            </p:cNvSpPr>
            <p:nvPr/>
          </p:nvSpPr>
          <p:spPr bwMode="auto">
            <a:xfrm>
              <a:off x="340" y="3093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3" name="AutoShape 55"/>
            <p:cNvSpPr>
              <a:spLocks noChangeArrowheads="1"/>
            </p:cNvSpPr>
            <p:nvPr/>
          </p:nvSpPr>
          <p:spPr bwMode="auto">
            <a:xfrm>
              <a:off x="250" y="3229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4" name="AutoShape 56"/>
            <p:cNvSpPr>
              <a:spLocks noChangeArrowheads="1"/>
            </p:cNvSpPr>
            <p:nvPr/>
          </p:nvSpPr>
          <p:spPr bwMode="auto">
            <a:xfrm>
              <a:off x="295" y="3365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5" name="AutoShape 57"/>
            <p:cNvSpPr>
              <a:spLocks noChangeArrowheads="1"/>
            </p:cNvSpPr>
            <p:nvPr/>
          </p:nvSpPr>
          <p:spPr bwMode="auto">
            <a:xfrm>
              <a:off x="295" y="3501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6" name="AutoShape 58"/>
            <p:cNvSpPr>
              <a:spLocks noChangeArrowheads="1"/>
            </p:cNvSpPr>
            <p:nvPr/>
          </p:nvSpPr>
          <p:spPr bwMode="auto">
            <a:xfrm>
              <a:off x="250" y="3592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7" name="AutoShape 59"/>
            <p:cNvSpPr>
              <a:spLocks noChangeArrowheads="1"/>
            </p:cNvSpPr>
            <p:nvPr/>
          </p:nvSpPr>
          <p:spPr bwMode="auto">
            <a:xfrm>
              <a:off x="295" y="3728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8" name="AutoShape 60"/>
            <p:cNvSpPr>
              <a:spLocks noChangeArrowheads="1"/>
            </p:cNvSpPr>
            <p:nvPr/>
          </p:nvSpPr>
          <p:spPr bwMode="auto">
            <a:xfrm>
              <a:off x="386" y="3846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949" name="AutoShape 61"/>
            <p:cNvSpPr>
              <a:spLocks noChangeArrowheads="1"/>
            </p:cNvSpPr>
            <p:nvPr/>
          </p:nvSpPr>
          <p:spPr bwMode="auto">
            <a:xfrm>
              <a:off x="295" y="3846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950" name="AutoShape 62"/>
            <p:cNvSpPr>
              <a:spLocks noChangeArrowheads="1"/>
            </p:cNvSpPr>
            <p:nvPr/>
          </p:nvSpPr>
          <p:spPr bwMode="auto">
            <a:xfrm>
              <a:off x="340" y="99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951" name="AutoShape 63"/>
            <p:cNvSpPr>
              <a:spLocks noChangeArrowheads="1"/>
            </p:cNvSpPr>
            <p:nvPr/>
          </p:nvSpPr>
          <p:spPr bwMode="auto">
            <a:xfrm>
              <a:off x="250" y="-20"/>
              <a:ext cx="271" cy="454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952" name="AutoShape 64"/>
            <p:cNvSpPr>
              <a:spLocks noChangeArrowheads="1"/>
            </p:cNvSpPr>
            <p:nvPr/>
          </p:nvSpPr>
          <p:spPr bwMode="auto">
            <a:xfrm>
              <a:off x="295" y="689"/>
              <a:ext cx="271" cy="272"/>
            </a:xfrm>
            <a:prstGeom prst="star32">
              <a:avLst>
                <a:gd name="adj" fmla="val 375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53" name="Text Box 65"/>
            <p:cNvSpPr txBox="1">
              <a:spLocks noChangeArrowheads="1"/>
            </p:cNvSpPr>
            <p:nvPr/>
          </p:nvSpPr>
          <p:spPr bwMode="auto">
            <a:xfrm>
              <a:off x="3498" y="2775"/>
              <a:ext cx="652" cy="228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chemeClr val="bg1"/>
                  </a:solidFill>
                  <a:latin typeface="Arial Black" panose="020B0A04020102020204" pitchFamily="34" charset="0"/>
                </a:rPr>
                <a:t>Exit A</a:t>
              </a:r>
            </a:p>
          </p:txBody>
        </p:sp>
        <p:sp>
          <p:nvSpPr>
            <p:cNvPr id="37954" name="Text Box 66"/>
            <p:cNvSpPr txBox="1">
              <a:spLocks noChangeArrowheads="1"/>
            </p:cNvSpPr>
            <p:nvPr/>
          </p:nvSpPr>
          <p:spPr bwMode="auto">
            <a:xfrm>
              <a:off x="4704" y="2730"/>
              <a:ext cx="489" cy="382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chemeClr val="bg1"/>
                  </a:solidFill>
                  <a:latin typeface="Arial Black" panose="020B0A04020102020204" pitchFamily="34" charset="0"/>
                </a:rPr>
                <a:t>Exit B</a:t>
              </a:r>
            </a:p>
          </p:txBody>
        </p:sp>
        <p:sp>
          <p:nvSpPr>
            <p:cNvPr id="37955" name="Text Box 67"/>
            <p:cNvSpPr txBox="1">
              <a:spLocks noChangeArrowheads="1"/>
            </p:cNvSpPr>
            <p:nvPr/>
          </p:nvSpPr>
          <p:spPr bwMode="auto">
            <a:xfrm>
              <a:off x="4537" y="552"/>
              <a:ext cx="1495" cy="228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chemeClr val="bg1"/>
                  </a:solidFill>
                  <a:latin typeface="Arial Black" panose="020B0A04020102020204" pitchFamily="34" charset="0"/>
                </a:rPr>
                <a:t>Underground </a:t>
              </a:r>
            </a:p>
          </p:txBody>
        </p:sp>
        <p:sp>
          <p:nvSpPr>
            <p:cNvPr id="37956" name="Text Box 68"/>
            <p:cNvSpPr txBox="1">
              <a:spLocks noChangeArrowheads="1"/>
            </p:cNvSpPr>
            <p:nvPr/>
          </p:nvSpPr>
          <p:spPr bwMode="auto">
            <a:xfrm>
              <a:off x="2039" y="1769"/>
              <a:ext cx="2338" cy="247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A20A40"/>
                  </a:solidFill>
                  <a:latin typeface="Arial Black" panose="020B0A04020102020204" pitchFamily="34" charset="0"/>
                </a:rPr>
                <a:t>Great Times Street</a:t>
              </a:r>
            </a:p>
          </p:txBody>
        </p:sp>
        <p:sp>
          <p:nvSpPr>
            <p:cNvPr id="37957" name="Text Box 69"/>
            <p:cNvSpPr txBox="1">
              <a:spLocks noChangeArrowheads="1"/>
            </p:cNvSpPr>
            <p:nvPr/>
          </p:nvSpPr>
          <p:spPr bwMode="auto">
            <a:xfrm rot="10800000">
              <a:off x="646" y="2458"/>
              <a:ext cx="324" cy="145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A20A40"/>
                  </a:solidFill>
                  <a:latin typeface="Arial Black" panose="020B0A04020102020204" pitchFamily="34" charset="0"/>
                </a:rPr>
                <a:t>Winter Road</a:t>
              </a:r>
            </a:p>
          </p:txBody>
        </p:sp>
        <p:sp>
          <p:nvSpPr>
            <p:cNvPr id="37958" name="Text Box 70"/>
            <p:cNvSpPr txBox="1">
              <a:spLocks noChangeArrowheads="1"/>
            </p:cNvSpPr>
            <p:nvPr/>
          </p:nvSpPr>
          <p:spPr bwMode="auto">
            <a:xfrm rot="10800000">
              <a:off x="2796" y="2594"/>
              <a:ext cx="324" cy="145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A20A40"/>
                  </a:solidFill>
                  <a:latin typeface="Arial Black" panose="020B0A04020102020204" pitchFamily="34" charset="0"/>
                </a:rPr>
                <a:t>Autumn Street</a:t>
              </a:r>
            </a:p>
          </p:txBody>
        </p:sp>
        <p:sp>
          <p:nvSpPr>
            <p:cNvPr id="37959" name="AutoShape 71"/>
            <p:cNvSpPr>
              <a:spLocks noChangeArrowheads="1"/>
            </p:cNvSpPr>
            <p:nvPr/>
          </p:nvSpPr>
          <p:spPr bwMode="auto">
            <a:xfrm>
              <a:off x="687" y="1324"/>
              <a:ext cx="1739" cy="362"/>
            </a:xfrm>
            <a:prstGeom prst="wedgeRoundRectCallout">
              <a:avLst>
                <a:gd name="adj1" fmla="val 37120"/>
                <a:gd name="adj2" fmla="val -137019"/>
                <a:gd name="adj3" fmla="val 16667"/>
              </a:avLst>
            </a:prstGeom>
            <a:solidFill>
              <a:schemeClr val="tx2"/>
            </a:solidFill>
            <a:ln w="254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zh-CN" sz="2000">
                  <a:solidFill>
                    <a:srgbClr val="FFCC00"/>
                  </a:solidFill>
                  <a:latin typeface="Arial Black" panose="020B0A04020102020204" pitchFamily="34" charset="0"/>
                </a:rPr>
                <a:t>Bank of China</a:t>
              </a:r>
            </a:p>
          </p:txBody>
        </p:sp>
      </p:grpSp>
      <p:sp>
        <p:nvSpPr>
          <p:cNvPr id="37960" name="AutoShape 72"/>
          <p:cNvSpPr>
            <a:spLocks noChangeArrowheads="1"/>
          </p:cNvSpPr>
          <p:nvPr/>
        </p:nvSpPr>
        <p:spPr bwMode="auto">
          <a:xfrm rot="-5400000">
            <a:off x="5818187" y="3478213"/>
            <a:ext cx="555625" cy="457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7961" name="Group 73"/>
          <p:cNvGrpSpPr/>
          <p:nvPr/>
        </p:nvGrpSpPr>
        <p:grpSpPr bwMode="auto">
          <a:xfrm rot="8176944">
            <a:off x="3132138" y="3716338"/>
            <a:ext cx="1289050" cy="787400"/>
            <a:chOff x="2744" y="2251"/>
            <a:chExt cx="1042" cy="672"/>
          </a:xfrm>
        </p:grpSpPr>
        <p:sp>
          <p:nvSpPr>
            <p:cNvPr id="37962" name="Oval 74"/>
            <p:cNvSpPr>
              <a:spLocks noChangeArrowheads="1"/>
            </p:cNvSpPr>
            <p:nvPr/>
          </p:nvSpPr>
          <p:spPr bwMode="auto">
            <a:xfrm>
              <a:off x="2744" y="2251"/>
              <a:ext cx="672" cy="67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63" name="Line 75"/>
            <p:cNvSpPr>
              <a:spLocks noChangeShapeType="1"/>
            </p:cNvSpPr>
            <p:nvPr/>
          </p:nvSpPr>
          <p:spPr bwMode="auto">
            <a:xfrm flipV="1">
              <a:off x="3288" y="2750"/>
              <a:ext cx="498" cy="9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64" name="Text Box 76"/>
          <p:cNvSpPr txBox="1">
            <a:spLocks noChangeArrowheads="1"/>
          </p:cNvSpPr>
          <p:nvPr/>
        </p:nvSpPr>
        <p:spPr bwMode="auto">
          <a:xfrm>
            <a:off x="2484438" y="4508500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CC00"/>
                </a:solidFill>
                <a:latin typeface="Arial Black" panose="020B0A04020102020204" pitchFamily="34" charset="0"/>
              </a:rPr>
              <a:t>corner</a:t>
            </a:r>
          </a:p>
        </p:txBody>
      </p:sp>
      <p:sp>
        <p:nvSpPr>
          <p:cNvPr id="37965" name="AutoShape 77"/>
          <p:cNvSpPr/>
          <p:nvPr/>
        </p:nvSpPr>
        <p:spPr bwMode="auto">
          <a:xfrm>
            <a:off x="7092950" y="2636838"/>
            <a:ext cx="863600" cy="977900"/>
          </a:xfrm>
          <a:prstGeom prst="borderCallout2">
            <a:avLst>
              <a:gd name="adj1" fmla="val 11690"/>
              <a:gd name="adj2" fmla="val -8824"/>
              <a:gd name="adj3" fmla="val 11690"/>
              <a:gd name="adj4" fmla="val -45403"/>
              <a:gd name="adj5" fmla="val 140097"/>
              <a:gd name="adj6" fmla="val -8345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Get out at…</a:t>
            </a:r>
          </a:p>
        </p:txBody>
      </p:sp>
      <p:sp>
        <p:nvSpPr>
          <p:cNvPr id="37966" name="AutoShape 78"/>
          <p:cNvSpPr/>
          <p:nvPr/>
        </p:nvSpPr>
        <p:spPr bwMode="auto">
          <a:xfrm>
            <a:off x="827088" y="188913"/>
            <a:ext cx="3313112" cy="744537"/>
          </a:xfrm>
          <a:prstGeom prst="borderCallout2">
            <a:avLst>
              <a:gd name="adj1" fmla="val 15352"/>
              <a:gd name="adj2" fmla="val -2301"/>
              <a:gd name="adj3" fmla="val 15352"/>
              <a:gd name="adj4" fmla="val -16912"/>
              <a:gd name="adj5" fmla="val 374199"/>
              <a:gd name="adj6" fmla="val -274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Sunshine Park is 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right here.</a:t>
            </a:r>
          </a:p>
        </p:txBody>
      </p:sp>
      <p:grpSp>
        <p:nvGrpSpPr>
          <p:cNvPr id="37967" name="Group 79"/>
          <p:cNvGrpSpPr/>
          <p:nvPr/>
        </p:nvGrpSpPr>
        <p:grpSpPr bwMode="auto">
          <a:xfrm>
            <a:off x="3492500" y="2997200"/>
            <a:ext cx="3816350" cy="647700"/>
            <a:chOff x="2562" y="2341"/>
            <a:chExt cx="1271" cy="227"/>
          </a:xfrm>
        </p:grpSpPr>
        <p:sp>
          <p:nvSpPr>
            <p:cNvPr id="37968" name="AutoShape 80"/>
            <p:cNvSpPr>
              <a:spLocks noChangeArrowheads="1"/>
            </p:cNvSpPr>
            <p:nvPr/>
          </p:nvSpPr>
          <p:spPr bwMode="auto">
            <a:xfrm>
              <a:off x="2562" y="2341"/>
              <a:ext cx="1271" cy="227"/>
            </a:xfrm>
            <a:prstGeom prst="leftArrow">
              <a:avLst>
                <a:gd name="adj1" fmla="val 50000"/>
                <a:gd name="adj2" fmla="val 139978"/>
              </a:avLst>
            </a:prstGeom>
            <a:solidFill>
              <a:schemeClr val="tx2"/>
            </a:solidFill>
            <a:ln w="25400">
              <a:solidFill>
                <a:schemeClr val="folHlink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69" name="Text Box 81"/>
            <p:cNvSpPr txBox="1">
              <a:spLocks noChangeArrowheads="1"/>
            </p:cNvSpPr>
            <p:nvPr/>
          </p:nvSpPr>
          <p:spPr bwMode="auto">
            <a:xfrm>
              <a:off x="2789" y="2387"/>
              <a:ext cx="104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chemeClr val="bg1"/>
                  </a:solidFill>
                  <a:latin typeface="Arial Black" panose="020B0A04020102020204" pitchFamily="34" charset="0"/>
                </a:rPr>
                <a:t>Turn left and walk along </a:t>
              </a:r>
            </a:p>
          </p:txBody>
        </p:sp>
      </p:grpSp>
      <p:grpSp>
        <p:nvGrpSpPr>
          <p:cNvPr id="37970" name="Group 82"/>
          <p:cNvGrpSpPr/>
          <p:nvPr/>
        </p:nvGrpSpPr>
        <p:grpSpPr bwMode="auto">
          <a:xfrm>
            <a:off x="3779838" y="3644900"/>
            <a:ext cx="2665412" cy="503238"/>
            <a:chOff x="2562" y="2341"/>
            <a:chExt cx="1271" cy="227"/>
          </a:xfrm>
        </p:grpSpPr>
        <p:sp>
          <p:nvSpPr>
            <p:cNvPr id="37971" name="AutoShape 83"/>
            <p:cNvSpPr>
              <a:spLocks noChangeArrowheads="1"/>
            </p:cNvSpPr>
            <p:nvPr/>
          </p:nvSpPr>
          <p:spPr bwMode="auto">
            <a:xfrm>
              <a:off x="2562" y="2341"/>
              <a:ext cx="1271" cy="227"/>
            </a:xfrm>
            <a:prstGeom prst="leftArrow">
              <a:avLst>
                <a:gd name="adj1" fmla="val 50000"/>
                <a:gd name="adj2" fmla="val 139978"/>
              </a:avLst>
            </a:prstGeom>
            <a:solidFill>
              <a:schemeClr val="tx2"/>
            </a:solidFill>
            <a:ln w="25400">
              <a:solidFill>
                <a:schemeClr val="folHlink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72" name="Text Box 84"/>
            <p:cNvSpPr txBox="1">
              <a:spLocks noChangeArrowheads="1"/>
            </p:cNvSpPr>
            <p:nvPr/>
          </p:nvSpPr>
          <p:spPr bwMode="auto">
            <a:xfrm>
              <a:off x="2789" y="2387"/>
              <a:ext cx="104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chemeClr val="bg1"/>
                  </a:solidFill>
                  <a:latin typeface="Arial Black" panose="020B0A04020102020204" pitchFamily="34" charset="0"/>
                </a:rPr>
                <a:t>Walk across</a:t>
              </a:r>
            </a:p>
          </p:txBody>
        </p:sp>
      </p:grpSp>
      <p:grpSp>
        <p:nvGrpSpPr>
          <p:cNvPr id="37973" name="Group 85"/>
          <p:cNvGrpSpPr/>
          <p:nvPr/>
        </p:nvGrpSpPr>
        <p:grpSpPr bwMode="auto">
          <a:xfrm>
            <a:off x="3851275" y="1905000"/>
            <a:ext cx="534988" cy="1873250"/>
            <a:chOff x="2426" y="1200"/>
            <a:chExt cx="337" cy="1180"/>
          </a:xfrm>
        </p:grpSpPr>
        <p:sp>
          <p:nvSpPr>
            <p:cNvPr id="37974" name="AutoShape 86"/>
            <p:cNvSpPr>
              <a:spLocks noChangeArrowheads="1"/>
            </p:cNvSpPr>
            <p:nvPr/>
          </p:nvSpPr>
          <p:spPr bwMode="auto">
            <a:xfrm>
              <a:off x="2431" y="1200"/>
              <a:ext cx="332" cy="1180"/>
            </a:xfrm>
            <a:prstGeom prst="upArrow">
              <a:avLst>
                <a:gd name="adj1" fmla="val 50000"/>
                <a:gd name="adj2" fmla="val 88855"/>
              </a:avLst>
            </a:prstGeom>
            <a:solidFill>
              <a:schemeClr val="tx2"/>
            </a:solidFill>
            <a:ln w="25400">
              <a:solidFill>
                <a:schemeClr val="folHlink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75" name="Text Box 87"/>
            <p:cNvSpPr txBox="1">
              <a:spLocks noChangeArrowheads="1"/>
            </p:cNvSpPr>
            <p:nvPr/>
          </p:nvSpPr>
          <p:spPr bwMode="auto">
            <a:xfrm rot="10800000">
              <a:off x="2426" y="1570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latin typeface="Arial Black" panose="020B0A04020102020204" pitchFamily="34" charset="0"/>
                </a:rPr>
                <a:t>cross</a:t>
              </a:r>
            </a:p>
          </p:txBody>
        </p:sp>
      </p:grpSp>
      <p:grpSp>
        <p:nvGrpSpPr>
          <p:cNvPr id="37976" name="Group 88"/>
          <p:cNvGrpSpPr/>
          <p:nvPr/>
        </p:nvGrpSpPr>
        <p:grpSpPr bwMode="auto">
          <a:xfrm>
            <a:off x="0" y="1916113"/>
            <a:ext cx="4932363" cy="365125"/>
            <a:chOff x="703" y="1162"/>
            <a:chExt cx="1723" cy="195"/>
          </a:xfrm>
        </p:grpSpPr>
        <p:sp>
          <p:nvSpPr>
            <p:cNvPr id="37977" name="AutoShape 89"/>
            <p:cNvSpPr>
              <a:spLocks noChangeArrowheads="1"/>
            </p:cNvSpPr>
            <p:nvPr/>
          </p:nvSpPr>
          <p:spPr bwMode="auto">
            <a:xfrm>
              <a:off x="703" y="1162"/>
              <a:ext cx="1723" cy="182"/>
            </a:xfrm>
            <a:prstGeom prst="leftArrow">
              <a:avLst>
                <a:gd name="adj1" fmla="val 50000"/>
                <a:gd name="adj2" fmla="val 236676"/>
              </a:avLst>
            </a:prstGeom>
            <a:solidFill>
              <a:schemeClr val="tx2"/>
            </a:solidFill>
            <a:ln w="25400">
              <a:solidFill>
                <a:schemeClr val="folHlink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78" name="Text Box 90"/>
            <p:cNvSpPr txBox="1">
              <a:spLocks noChangeArrowheads="1"/>
            </p:cNvSpPr>
            <p:nvPr/>
          </p:nvSpPr>
          <p:spPr bwMode="auto">
            <a:xfrm>
              <a:off x="1156" y="1162"/>
              <a:ext cx="113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latin typeface="Arial Black" panose="020B0A04020102020204" pitchFamily="34" charset="0"/>
                </a:rPr>
                <a:t>Turn left and walk along</a:t>
              </a:r>
            </a:p>
          </p:txBody>
        </p:sp>
      </p:grpSp>
      <p:grpSp>
        <p:nvGrpSpPr>
          <p:cNvPr id="37979" name="Group 91"/>
          <p:cNvGrpSpPr/>
          <p:nvPr/>
        </p:nvGrpSpPr>
        <p:grpSpPr bwMode="auto">
          <a:xfrm>
            <a:off x="0" y="2514600"/>
            <a:ext cx="3851275" cy="392113"/>
            <a:chOff x="703" y="1162"/>
            <a:chExt cx="1723" cy="182"/>
          </a:xfrm>
        </p:grpSpPr>
        <p:sp>
          <p:nvSpPr>
            <p:cNvPr id="37980" name="AutoShape 92"/>
            <p:cNvSpPr>
              <a:spLocks noChangeArrowheads="1"/>
            </p:cNvSpPr>
            <p:nvPr/>
          </p:nvSpPr>
          <p:spPr bwMode="auto">
            <a:xfrm>
              <a:off x="703" y="1162"/>
              <a:ext cx="1723" cy="182"/>
            </a:xfrm>
            <a:prstGeom prst="leftArrow">
              <a:avLst>
                <a:gd name="adj1" fmla="val 50000"/>
                <a:gd name="adj2" fmla="val 236676"/>
              </a:avLst>
            </a:prstGeom>
            <a:solidFill>
              <a:schemeClr val="tx2"/>
            </a:solidFill>
            <a:ln w="25400">
              <a:solidFill>
                <a:schemeClr val="folHlink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81" name="Text Box 93"/>
            <p:cNvSpPr txBox="1">
              <a:spLocks noChangeArrowheads="1"/>
            </p:cNvSpPr>
            <p:nvPr/>
          </p:nvSpPr>
          <p:spPr bwMode="auto">
            <a:xfrm>
              <a:off x="1156" y="1162"/>
              <a:ext cx="113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latin typeface="Arial Black" panose="020B0A04020102020204" pitchFamily="34" charset="0"/>
                </a:rPr>
                <a:t>              Walk past</a:t>
              </a:r>
            </a:p>
          </p:txBody>
        </p:sp>
      </p:grpSp>
      <p:pic>
        <p:nvPicPr>
          <p:cNvPr id="37982" name="Picture 94" descr="PE032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2781300"/>
            <a:ext cx="914401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83" name="Group 95"/>
          <p:cNvGrpSpPr/>
          <p:nvPr/>
        </p:nvGrpSpPr>
        <p:grpSpPr bwMode="auto">
          <a:xfrm>
            <a:off x="179388" y="2781300"/>
            <a:ext cx="2667000" cy="387350"/>
            <a:chOff x="703" y="1162"/>
            <a:chExt cx="1723" cy="182"/>
          </a:xfrm>
        </p:grpSpPr>
        <p:sp>
          <p:nvSpPr>
            <p:cNvPr id="37984" name="AutoShape 96"/>
            <p:cNvSpPr>
              <a:spLocks noChangeArrowheads="1"/>
            </p:cNvSpPr>
            <p:nvPr/>
          </p:nvSpPr>
          <p:spPr bwMode="auto">
            <a:xfrm>
              <a:off x="703" y="1162"/>
              <a:ext cx="1723" cy="182"/>
            </a:xfrm>
            <a:prstGeom prst="leftArrow">
              <a:avLst>
                <a:gd name="adj1" fmla="val 50000"/>
                <a:gd name="adj2" fmla="val 236676"/>
              </a:avLst>
            </a:prstGeom>
            <a:solidFill>
              <a:schemeClr val="tx2"/>
            </a:solidFill>
            <a:ln w="25400">
              <a:solidFill>
                <a:schemeClr val="folHlink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85" name="Text Box 97"/>
            <p:cNvSpPr txBox="1">
              <a:spLocks noChangeArrowheads="1"/>
            </p:cNvSpPr>
            <p:nvPr/>
          </p:nvSpPr>
          <p:spPr bwMode="auto">
            <a:xfrm>
              <a:off x="1156" y="1162"/>
              <a:ext cx="113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latin typeface="Arial Black" panose="020B0A04020102020204" pitchFamily="34" charset="0"/>
                </a:rPr>
                <a:t>    cross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3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60" grpId="0" animBg="1"/>
      <p:bldP spid="37964" grpId="0" autoUpdateAnimBg="0"/>
      <p:bldP spid="37965" grpId="0"/>
      <p:bldP spid="379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7118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7852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365625"/>
            <a:ext cx="10188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When /Where /Who</a:t>
            </a:r>
            <a:r>
              <a:rPr lang="zh-CN" altLang="en-US" sz="3200">
                <a:solidFill>
                  <a:srgbClr val="E200E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>
                <a:solidFill>
                  <a:schemeClr val="tx2"/>
                </a:solidFill>
                <a:latin typeface="Comic Sans MS" panose="030F0702030302020204" pitchFamily="66" charset="0"/>
              </a:rPr>
              <a:t>to invite to your  party ?</a:t>
            </a:r>
          </a:p>
        </p:txBody>
      </p:sp>
      <p:sp>
        <p:nvSpPr>
          <p:cNvPr id="38916" name="Text Box 4" descr="weave"/>
          <p:cNvSpPr txBox="1">
            <a:spLocks noChangeArrowheads="1"/>
          </p:cNvSpPr>
          <p:nvPr/>
        </p:nvSpPr>
        <p:spPr bwMode="auto">
          <a:xfrm>
            <a:off x="0" y="4941888"/>
            <a:ext cx="4575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What to do and to eat ?</a:t>
            </a:r>
          </a:p>
        </p:txBody>
      </p:sp>
      <p:sp>
        <p:nvSpPr>
          <p:cNvPr id="38917" name="Text Box 5" descr="weave"/>
          <p:cNvSpPr txBox="1">
            <a:spLocks noChangeArrowheads="1"/>
          </p:cNvSpPr>
          <p:nvPr/>
        </p:nvSpPr>
        <p:spPr bwMode="auto">
          <a:xfrm>
            <a:off x="0" y="101600"/>
            <a:ext cx="8532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How to organize your birthday party ?</a:t>
            </a:r>
          </a:p>
        </p:txBody>
      </p:sp>
      <p:sp>
        <p:nvSpPr>
          <p:cNvPr id="38918" name="Text Box 6" descr="weave"/>
          <p:cNvSpPr txBox="1">
            <a:spLocks noChangeArrowheads="1"/>
          </p:cNvSpPr>
          <p:nvPr/>
        </p:nvSpPr>
        <p:spPr bwMode="auto">
          <a:xfrm>
            <a:off x="1042988" y="3789363"/>
            <a:ext cx="5654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1) Write an invitation letter</a:t>
            </a:r>
          </a:p>
        </p:txBody>
      </p:sp>
      <p:sp>
        <p:nvSpPr>
          <p:cNvPr id="38919" name="Text Box 7" descr="weave"/>
          <p:cNvSpPr txBox="1">
            <a:spLocks noChangeArrowheads="1"/>
          </p:cNvSpPr>
          <p:nvPr/>
        </p:nvSpPr>
        <p:spPr bwMode="auto">
          <a:xfrm>
            <a:off x="1041400" y="5516563"/>
            <a:ext cx="7405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 2) Show the map and write the route.</a:t>
            </a:r>
          </a:p>
        </p:txBody>
      </p:sp>
      <p:pic>
        <p:nvPicPr>
          <p:cNvPr id="38920" name="Picture 8" descr="点缀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5445125"/>
            <a:ext cx="8128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点缀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16338"/>
            <a:ext cx="8128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8" grpId="0"/>
      <p:bldP spid="389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501650"/>
            <a:ext cx="8388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Have a birthday party</a:t>
            </a:r>
            <a:endParaRPr lang="zh-CN" sz="4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1797050"/>
            <a:ext cx="92170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Place:   </a:t>
            </a:r>
            <a:r>
              <a:rPr lang="en-US" altLang="zh-CN" sz="36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Hongmei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Park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Time:   on Sunday,17th April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2p.m.-4p.m.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Activities: 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1) meet at the school gate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2) have a picnic in the park 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3) play games and take photos.</a:t>
            </a:r>
            <a:endParaRPr lang="zh-CN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Picture 4" descr="200762321103282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68275"/>
            <a:ext cx="183515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katong2_1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3933825"/>
            <a:ext cx="180022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20076232131495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4005263"/>
            <a:ext cx="237490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200762321550825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076700"/>
            <a:ext cx="1357313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200762321949541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4149725"/>
            <a:ext cx="26654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9750" y="1557338"/>
            <a:ext cx="8604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3399"/>
                </a:solidFill>
                <a:latin typeface="Comic Sans MS" panose="030F0702030302020204" pitchFamily="66" charset="0"/>
              </a:rPr>
              <a:t>Show your invitation letter.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06117182257989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08400" y="5876925"/>
            <a:ext cx="3022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66"/>
                </a:solidFill>
                <a:latin typeface="Comic Sans MS" panose="030F0702030302020204" pitchFamily="66" charset="0"/>
              </a:rPr>
              <a:t>Zhibao Middle School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7308850" y="5445125"/>
            <a:ext cx="647700" cy="5746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 flipV="1">
            <a:off x="2627313" y="3213100"/>
            <a:ext cx="5546725" cy="19446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2555875" y="2420938"/>
            <a:ext cx="144463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7956550" y="5157788"/>
            <a:ext cx="287338" cy="287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23850" y="2997200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Walk along …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0" y="109538"/>
            <a:ext cx="795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Comic Sans MS" panose="030F0702030302020204" pitchFamily="66" charset="0"/>
              </a:rPr>
              <a:t>Draw the route to Hongmei Park and give directions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867400" y="5734050"/>
            <a:ext cx="122555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092950" y="5949950"/>
            <a:ext cx="287338" cy="714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23850" y="3573463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Cross/ Walk across…</a:t>
            </a:r>
            <a:r>
              <a:rPr lang="en-US" altLang="zh-CN" sz="1400"/>
              <a:t> 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23850" y="40767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Turn…and walk along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endParaRPr lang="en-US" altLang="zh-CN" sz="1400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23850" y="4581525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Cross/ Walk across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zh-CN" sz="1400"/>
              <a:t> 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3850" y="5157788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Turn…and walk along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endParaRPr lang="en-US" altLang="zh-CN" sz="1400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3850" y="5589588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Turn…and walk along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endParaRPr lang="en-US" altLang="zh-CN" sz="1400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 rot="7135085">
            <a:off x="2328862" y="2216151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] [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651500" y="558958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003800" y="5013325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MS PMincho" pitchFamily="18" charset="-128"/>
              </a:rPr>
              <a:t>Let’s meet at the school gate.</a:t>
            </a: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700338" y="2420938"/>
            <a:ext cx="93503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 rot="615009">
            <a:off x="1619250" y="2205038"/>
            <a:ext cx="865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/>
              <a:t>罗汉路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3850" y="6165850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Turn…and walk past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endParaRPr lang="en-US" altLang="zh-CN" sz="1400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492500" y="2060575"/>
            <a:ext cx="23034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Comic Sans MS" panose="030F0702030302020204" pitchFamily="66" charset="0"/>
              </a:rPr>
              <a:t>Hongmei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  <p:bldP spid="41991" grpId="0" animBg="1"/>
      <p:bldP spid="41992" grpId="0"/>
      <p:bldP spid="41994" grpId="0" animBg="1"/>
      <p:bldP spid="41995" grpId="0" animBg="1"/>
      <p:bldP spid="41996" grpId="0"/>
      <p:bldP spid="41997" grpId="0"/>
      <p:bldP spid="41998" grpId="0"/>
      <p:bldP spid="41999" grpId="0"/>
      <p:bldP spid="42000" grpId="0"/>
      <p:bldP spid="42004" grpId="0" animBg="1"/>
      <p:bldP spid="420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atong2_1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933825"/>
            <a:ext cx="180022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20076232131495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4005263"/>
            <a:ext cx="2232025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200762321550825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4076700"/>
            <a:ext cx="1357312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200762321949541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4149725"/>
            <a:ext cx="26654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8820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99"/>
                </a:solidFill>
                <a:latin typeface="Comic Sans MS" panose="030F0702030302020204" pitchFamily="66" charset="0"/>
              </a:rPr>
              <a:t>Four in groups,fill in the route and stick</a:t>
            </a: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粘贴</a:t>
            </a: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CN" sz="4400" b="1">
                <a:solidFill>
                  <a:srgbClr val="FF3399"/>
                </a:solidFill>
                <a:latin typeface="Comic Sans MS" panose="030F0702030302020204" pitchFamily="66" charset="0"/>
              </a:rPr>
              <a:t> them on the map.</a:t>
            </a:r>
          </a:p>
        </p:txBody>
      </p:sp>
      <p:pic>
        <p:nvPicPr>
          <p:cNvPr id="43015" name="shengrikuaile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005263"/>
            <a:ext cx="36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6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219700" y="2852738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9600"/>
                </a:solidFill>
              </a:rPr>
              <a:t>告别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11413" y="1052513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D51001"/>
                </a:solidFill>
              </a:rPr>
              <a:t>班长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31913" y="981075"/>
            <a:ext cx="3240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4BED2"/>
                </a:solidFill>
              </a:rPr>
              <a:t>monitor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795963" y="1484313"/>
            <a:ext cx="2160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134534"/>
                </a:solidFill>
              </a:rPr>
              <a:t>野餐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292725" y="1484313"/>
            <a:ext cx="3095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134534"/>
                </a:solidFill>
              </a:rPr>
              <a:t>picnic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708400" y="40767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9D3342"/>
                </a:solidFill>
              </a:rPr>
              <a:t>银行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076825" y="5084763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FF"/>
                </a:solidFill>
              </a:rPr>
              <a:t>你忠实的</a:t>
            </a:r>
            <a:endParaRPr lang="en-US" altLang="zh-CN" sz="4400" b="1">
              <a:solidFill>
                <a:srgbClr val="FF00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692275" y="34290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9A"/>
                </a:solidFill>
              </a:rPr>
              <a:t>出口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816350" y="4868863"/>
            <a:ext cx="5327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6600"/>
                </a:solidFill>
              </a:rPr>
              <a:t>yours faithfully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547813" y="3284538"/>
            <a:ext cx="34559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9A"/>
                </a:solidFill>
              </a:rPr>
              <a:t>exit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643438" y="2781300"/>
            <a:ext cx="3241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3399"/>
                </a:solidFill>
              </a:rPr>
              <a:t>farewell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492500" y="4005263"/>
            <a:ext cx="2663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700038"/>
                </a:solidFill>
              </a:rPr>
              <a:t>bank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908175" y="2154238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AC00AC"/>
                </a:solidFill>
              </a:rPr>
              <a:t>烧烤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116013" y="2205038"/>
            <a:ext cx="3384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E200E2"/>
                </a:solidFill>
              </a:rPr>
              <a:t>barbecue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50825" y="0"/>
            <a:ext cx="4537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00CC00"/>
                </a:solidFill>
                <a:latin typeface="Comic Sans MS" panose="030F0702030302020204" pitchFamily="66" charset="0"/>
              </a:rPr>
              <a:t>New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40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40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440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40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440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  <p:bldP spid="44037" grpId="0"/>
      <p:bldP spid="44038" grpId="0"/>
      <p:bldP spid="44039" grpId="0"/>
      <p:bldP spid="44040" grpId="0"/>
      <p:bldP spid="44041" grpId="0"/>
      <p:bldP spid="44042" grpId="0"/>
      <p:bldP spid="44043" grpId="0"/>
      <p:bldP spid="44044" grpId="0"/>
      <p:bldP spid="44045" grpId="0"/>
      <p:bldP spid="44046" grpId="0"/>
      <p:bldP spid="440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>
            <p:ph sz="half" idx="2"/>
          </p:nvPr>
        </p:nvGraphicFramePr>
        <p:xfrm>
          <a:off x="250825" y="260350"/>
          <a:ext cx="8642350" cy="6048378"/>
        </p:xfrm>
        <a:graphic>
          <a:graphicData uri="http://schemas.openxmlformats.org/drawingml/2006/table">
            <a:tbl>
              <a:tblPr/>
              <a:tblGrid>
                <a:gridCol w="432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8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mic Sans MS" panose="030F0702030302020204" pitchFamily="66" charset="0"/>
                          <a:ea typeface="Gungsuh" pitchFamily="18" charset="-127"/>
                        </a:rPr>
                        <a:t>How to organize an activity ?</a:t>
                      </a:r>
                      <a:endParaRPr kumimoji="0" lang="zh-C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mic Sans MS" panose="030F0702030302020204" pitchFamily="66" charset="0"/>
                        <a:ea typeface="Gungsuh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1.  Make a  questionnaire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   and get the answers.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when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where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88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who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513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what activity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2.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Write an invitation letter.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1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Make an invitation card.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</a:rPr>
                        <a:t>draw a map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</a:rPr>
                        <a:t>give directions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0022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416800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421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400" b="1">
                <a:solidFill>
                  <a:srgbClr val="FF00FF"/>
                </a:solidFill>
                <a:latin typeface="Comic Sans MS" panose="030F0702030302020204" pitchFamily="66" charset="0"/>
              </a:rPr>
              <a:t>a barbecue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00563" y="5589588"/>
            <a:ext cx="37449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4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4400" b="1">
                <a:solidFill>
                  <a:srgbClr val="FF00FF"/>
                </a:solidFill>
              </a:rPr>
              <a:t>/</a:t>
            </a:r>
            <a:r>
              <a:rPr kumimoji="1" lang="en-US" altLang="zh-CN" sz="4400" b="1">
                <a:solidFill>
                  <a:srgbClr val="FF00FF"/>
                </a:solidFill>
              </a:rPr>
              <a:t>ˊ </a:t>
            </a:r>
            <a:r>
              <a:rPr kumimoji="1" lang="en-US" altLang="zh-CN" sz="4400">
                <a:solidFill>
                  <a:srgbClr val="FF00FF"/>
                </a:solidFill>
              </a:rPr>
              <a:t>ba:bikju:/</a:t>
            </a:r>
            <a:endParaRPr kumimoji="1" lang="en-US" altLang="zh-CN" sz="44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55875" y="4797425"/>
            <a:ext cx="2447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未标题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644900"/>
            <a:ext cx="8208963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23850" y="260350"/>
            <a:ext cx="69119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kumimoji="1" lang="en-US" altLang="zh-CN" sz="3200" dirty="0">
                <a:solidFill>
                  <a:srgbClr val="238608"/>
                </a:solidFill>
                <a:latin typeface="Comic Sans MS" panose="030F0702030302020204" pitchFamily="66" charset="0"/>
              </a:rPr>
              <a:t>Listen ,fill and draw the route.</a:t>
            </a:r>
            <a:r>
              <a:rPr kumimoji="1"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762000"/>
            <a:ext cx="84582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Here is the route to Sunshine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Park.Take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Get out at Exit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A.Turn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and walk           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on.Walk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_______Autumn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Street.Then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Great Times Street at the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corner.Turn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______and walk              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on.Walk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past the Bank of China Building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and______Winter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Road.Sunshine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Park is right there.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7315200" y="11430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038600" y="1676400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248400" y="167640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953000" y="2057400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6019800" y="2514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7231063" y="762000"/>
            <a:ext cx="191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underground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114800" y="1295400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left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172200" y="12954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straight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755650" y="17526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across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953000" y="16764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cross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736975" y="2209800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left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019800" y="2133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straight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227763" y="263683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cross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V="1">
            <a:off x="5791200" y="4953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H="1">
            <a:off x="4876800" y="49530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4876800" y="49530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H="1">
            <a:off x="4419600" y="55626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V="1">
            <a:off x="4419600" y="49530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90800" y="449580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>
            <a:off x="3962400" y="4953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V="1">
            <a:off x="3962400" y="44958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>
            <a:off x="1258888" y="4495800"/>
            <a:ext cx="1179512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8155" name="Picture 27" descr="怀特to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5084763"/>
            <a:ext cx="401638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0.00578 C -0.02864 -0.01735 -0.03125 -0.04419 -0.03177 -0.06639 C -0.05833 -0.06038 -0.08715 -0.06547 -0.11406 -0.0694 C -0.12535 -0.06824 -0.1316 -0.06824 -0.13177 -0.06639 C -0.13854 0.05459 -0.1283 -0.01388 -0.1342 0.02452 C -0.1408 0.02405 -0.14757 0.02336 -0.15416 0.0229 C -0.16232 0.02243 -0.17222 0.02822 -0.17882 0.02151 C -0.18385 0.01642 -0.17969 0.00462 -0.18003 -0.0037 C -0.18333 -0.17558 -0.16354 0.01688 -0.2283 -0.0694 C -0.23941 -0.0842 -0.22778 -0.11127 -0.22934 -0.13209 C -0.22951 -0.13371 -0.23177 -0.13371 -0.23298 -0.13371 C -0.2592 -0.13463 -0.28559 -0.13486 -0.3118 -0.13533 C -0.38976 -0.13671 -0.46788 -0.13857 -0.54583 -0.13857 " pathEditMode="relative" ptsTypes="ffffffffffffA">
                                      <p:cBhvr>
                                        <p:cTn id="88" dur="5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39" grpId="0"/>
      <p:bldP spid="48140" grpId="0"/>
      <p:bldP spid="48141" grpId="0"/>
      <p:bldP spid="48142" grpId="0"/>
      <p:bldP spid="48143" grpId="0"/>
      <p:bldP spid="48144" grpId="0"/>
      <p:bldP spid="48145" grpId="0"/>
      <p:bldP spid="48146" grpId="0" animBg="1"/>
      <p:bldP spid="48147" grpId="0" animBg="1"/>
      <p:bldP spid="48148" grpId="0" animBg="1"/>
      <p:bldP spid="48149" grpId="0" animBg="1"/>
      <p:bldP spid="48150" grpId="0" animBg="1"/>
      <p:bldP spid="48151" grpId="0" animBg="1"/>
      <p:bldP spid="48152" grpId="0" animBg="1"/>
      <p:bldP spid="48153" grpId="0" animBg="1"/>
      <p:bldP spid="481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/>
          </p:cNvSpPr>
          <p:nvPr/>
        </p:nvSpPr>
        <p:spPr bwMode="auto">
          <a:xfrm>
            <a:off x="2087563" y="260350"/>
            <a:ext cx="405765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6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-12229" y="1700808"/>
            <a:ext cx="9144000" cy="4137025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3200" b="1" dirty="0" smtClean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 </a:t>
            </a:r>
            <a:r>
              <a:rPr lang="en-US" altLang="zh-CN" sz="4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May Day holiday is coming.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Write an invitation letter,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draw a map and give directions to the activity you choose.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0573156597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33375"/>
            <a:ext cx="6048375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27313" y="4292600"/>
            <a:ext cx="59039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400" b="1">
                <a:solidFill>
                  <a:srgbClr val="FF00FF"/>
                </a:solidFill>
                <a:latin typeface="Comic Sans MS" panose="030F0702030302020204" pitchFamily="66" charset="0"/>
              </a:rPr>
              <a:t>a farewell party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90575" y="4298950"/>
            <a:ext cx="83534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400" b="1">
                <a:latin typeface="Comic Sans MS" panose="030F0702030302020204" pitchFamily="66" charset="0"/>
              </a:rPr>
              <a:t>have</a:t>
            </a:r>
          </a:p>
          <a:p>
            <a:endParaRPr kumimoji="1" lang="en-US" altLang="zh-CN" sz="5400" b="1">
              <a:latin typeface="Comic Sans MS" panose="030F0702030302020204" pitchFamily="66" charset="0"/>
            </a:endParaRPr>
          </a:p>
          <a:p>
            <a:r>
              <a:rPr kumimoji="1" lang="en-US" altLang="zh-CN" sz="5400" b="1">
                <a:latin typeface="Comic Sans MS" panose="030F0702030302020204" pitchFamily="66" charset="0"/>
              </a:rPr>
              <a:t>to say goodbye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59113" y="5084763"/>
            <a:ext cx="41767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4400" b="1">
                <a:solidFill>
                  <a:srgbClr val="FF00FF"/>
                </a:solidFill>
                <a:latin typeface="Comic Sans MS" panose="030F0702030302020204" pitchFamily="66" charset="0"/>
              </a:rPr>
              <a:t>/ </a:t>
            </a:r>
            <a:r>
              <a:rPr kumimoji="1" lang="en-US" altLang="zh-CN" sz="4400" b="1">
                <a:solidFill>
                  <a:srgbClr val="FF00FF"/>
                </a:solidFill>
                <a:latin typeface="Comic Sans MS" panose="030F0702030302020204" pitchFamily="66" charset="0"/>
              </a:rPr>
              <a:t>f e</a:t>
            </a:r>
            <a:r>
              <a:rPr kumimoji="1" lang="en-US" altLang="zh-CN" sz="4800" b="1">
                <a:solidFill>
                  <a:srgbClr val="FF00FF"/>
                </a:solidFill>
                <a:latin typeface="Comic Sans MS" panose="030F0702030302020204" pitchFamily="66" charset="0"/>
              </a:rPr>
              <a:t>ə</a:t>
            </a:r>
            <a:r>
              <a:rPr kumimoji="1" lang="en-US" altLang="zh-CN" sz="4400" b="1">
                <a:solidFill>
                  <a:srgbClr val="FF00FF"/>
                </a:solidFill>
                <a:latin typeface="Comic Sans MS" panose="030F0702030302020204" pitchFamily="66" charset="0"/>
              </a:rPr>
              <a:t>ˊwel </a:t>
            </a:r>
            <a:r>
              <a:rPr kumimoji="1" lang="en-US" altLang="zh-CN" sz="4400">
                <a:solidFill>
                  <a:srgbClr val="FF00FF"/>
                </a:solidFill>
                <a:latin typeface="Comic Sans MS" panose="030F0702030302020204" pitchFamily="66" charset="0"/>
              </a:rPr>
              <a:t>/</a:t>
            </a:r>
          </a:p>
          <a:p>
            <a:endParaRPr lang="zh-CN" altLang="en-US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766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rgbClr val="238608"/>
                </a:solidFill>
                <a:latin typeface="Comic Sans MS" panose="030F0702030302020204" pitchFamily="66" charset="0"/>
              </a:rPr>
              <a:t>Daniel </a:t>
            </a:r>
            <a:r>
              <a:rPr lang="en-US" altLang="zh-CN" sz="3600" b="1" dirty="0">
                <a:solidFill>
                  <a:srgbClr val="238608"/>
                </a:solidFill>
                <a:latin typeface="Comic Sans MS" panose="030F0702030302020204" pitchFamily="66" charset="0"/>
              </a:rPr>
              <a:t>and Simon are also organizing a farewell party for friends from Britain</a:t>
            </a:r>
            <a:r>
              <a:rPr lang="en-US" altLang="zh-CN" sz="3600" b="1" dirty="0" smtClean="0">
                <a:solidFill>
                  <a:srgbClr val="238608"/>
                </a:solidFill>
                <a:latin typeface="Comic Sans MS" panose="030F0702030302020204" pitchFamily="66" charset="0"/>
              </a:rPr>
              <a:t>.</a:t>
            </a:r>
            <a:endParaRPr lang="en-US" altLang="zh-CN" sz="3600" b="1" dirty="0">
              <a:solidFill>
                <a:srgbClr val="238608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8313" y="2924175"/>
            <a:ext cx="2130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3600" b="1" dirty="0">
                <a:solidFill>
                  <a:srgbClr val="FF3399"/>
                </a:solidFill>
                <a:latin typeface="Comic Sans MS" panose="030F0702030302020204" pitchFamily="66" charset="0"/>
              </a:rPr>
              <a:t>1.Where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3644900"/>
            <a:ext cx="189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99"/>
                </a:solidFill>
                <a:latin typeface="Comic Sans MS" panose="030F0702030302020204" pitchFamily="66" charset="0"/>
              </a:rPr>
              <a:t>2.When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8313" y="4365625"/>
            <a:ext cx="1870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99"/>
                </a:solidFill>
                <a:latin typeface="Comic Sans MS" panose="030F0702030302020204" pitchFamily="66" charset="0"/>
              </a:rPr>
              <a:t>3.What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68313" y="5157788"/>
            <a:ext cx="1639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FF3399"/>
                </a:solidFill>
                <a:latin typeface="Comic Sans MS" panose="030F0702030302020204" pitchFamily="66" charset="0"/>
              </a:rPr>
              <a:t>4.Who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27313" y="2924175"/>
            <a:ext cx="549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shall we have the party 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484438" y="3644900"/>
            <a:ext cx="549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shall we have the party 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484438" y="4365625"/>
            <a:ext cx="5280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shall we have for food ?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339975" y="5157788"/>
            <a:ext cx="3552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shall we invite ?</a:t>
            </a:r>
          </a:p>
        </p:txBody>
      </p:sp>
      <p:sp>
        <p:nvSpPr>
          <p:cNvPr id="20491" name="Text Box 11" descr="weave"/>
          <p:cNvSpPr txBox="1">
            <a:spLocks noChangeArrowheads="1"/>
          </p:cNvSpPr>
          <p:nvPr/>
        </p:nvSpPr>
        <p:spPr bwMode="auto">
          <a:xfrm>
            <a:off x="395288" y="2133600"/>
            <a:ext cx="6840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Discuss four ‘</a:t>
            </a:r>
            <a:r>
              <a:rPr kumimoji="1" lang="en-US" altLang="zh-CN" sz="3600" b="1" dirty="0" err="1">
                <a:solidFill>
                  <a:srgbClr val="FF3399"/>
                </a:solidFill>
                <a:latin typeface="Comic Sans MS" panose="030F0702030302020204" pitchFamily="66" charset="0"/>
              </a:rPr>
              <a:t>Wh</a:t>
            </a:r>
            <a:r>
              <a:rPr kumimoji="1" lang="en-US" altLang="zh-CN" sz="3600" b="1" dirty="0">
                <a:solidFill>
                  <a:srgbClr val="FF3399"/>
                </a:solidFill>
                <a:latin typeface="Comic Sans MS" panose="030F0702030302020204" pitchFamily="66" charset="0"/>
              </a:rPr>
              <a:t>-</a:t>
            </a:r>
            <a:r>
              <a:rPr kumimoji="1"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’ questions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  <a:endParaRPr kumimoji="1" lang="en-US" altLang="zh-CN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179388" y="1628775"/>
            <a:ext cx="4438650" cy="1765300"/>
            <a:chOff x="357" y="1058"/>
            <a:chExt cx="2796" cy="1112"/>
          </a:xfrm>
        </p:grpSpPr>
        <p:grpSp>
          <p:nvGrpSpPr>
            <p:cNvPr id="21507" name="Group 3"/>
            <p:cNvGrpSpPr/>
            <p:nvPr/>
          </p:nvGrpSpPr>
          <p:grpSpPr bwMode="auto">
            <a:xfrm>
              <a:off x="584" y="1308"/>
              <a:ext cx="2059" cy="862"/>
              <a:chOff x="748" y="1391"/>
              <a:chExt cx="2059" cy="86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48" y="1391"/>
                <a:ext cx="14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Sunshine Park</a:t>
                </a:r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748" y="1595"/>
                <a:ext cx="20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 Chongqing Restaurant</a:t>
                </a:r>
              </a:p>
            </p:txBody>
          </p:sp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748" y="1799"/>
                <a:ext cx="20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  Guangdong Restaurant</a:t>
                </a:r>
              </a:p>
            </p:txBody>
          </p:sp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748" y="2003"/>
                <a:ext cx="16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 A teacher’s flat</a:t>
                </a:r>
              </a:p>
            </p:txBody>
          </p:sp>
        </p:grp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57" y="1058"/>
              <a:ext cx="27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zh-CN" alt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1.</a:t>
              </a:r>
              <a:r>
                <a:rPr kumimoji="1" lang="en-US" altLang="zh-CN" sz="2000" b="1" dirty="0">
                  <a:solidFill>
                    <a:srgbClr val="FF3399"/>
                  </a:solidFill>
                  <a:latin typeface="Comic Sans MS" panose="030F0702030302020204" pitchFamily="66" charset="0"/>
                </a:rPr>
                <a:t>Where</a:t>
              </a:r>
              <a:r>
                <a:rPr kumimoji="1" lang="en-US" altLang="zh-CN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have the party?</a:t>
              </a:r>
            </a:p>
          </p:txBody>
        </p:sp>
      </p:grpSp>
      <p:grpSp>
        <p:nvGrpSpPr>
          <p:cNvPr id="21513" name="Group 9"/>
          <p:cNvGrpSpPr/>
          <p:nvPr/>
        </p:nvGrpSpPr>
        <p:grpSpPr bwMode="auto">
          <a:xfrm>
            <a:off x="4500563" y="1628775"/>
            <a:ext cx="4308475" cy="1806575"/>
            <a:chOff x="2943" y="1077"/>
            <a:chExt cx="2714" cy="1138"/>
          </a:xfrm>
        </p:grpSpPr>
        <p:grpSp>
          <p:nvGrpSpPr>
            <p:cNvPr id="21514" name="Group 10"/>
            <p:cNvGrpSpPr/>
            <p:nvPr/>
          </p:nvGrpSpPr>
          <p:grpSpPr bwMode="auto">
            <a:xfrm>
              <a:off x="3079" y="1349"/>
              <a:ext cx="2510" cy="866"/>
              <a:chOff x="3243" y="1432"/>
              <a:chExt cx="2510" cy="866"/>
            </a:xfrm>
          </p:grpSpPr>
          <p:sp>
            <p:nvSpPr>
              <p:cNvPr id="21515" name="Rectangle 11"/>
              <p:cNvSpPr>
                <a:spLocks noChangeArrowheads="1"/>
              </p:cNvSpPr>
              <p:nvPr/>
            </p:nvSpPr>
            <p:spPr bwMode="auto">
              <a:xfrm>
                <a:off x="3243" y="1432"/>
                <a:ext cx="25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Saturday afternoon, 1-6 p.m.</a:t>
                </a:r>
              </a:p>
            </p:txBody>
          </p:sp>
          <p:sp>
            <p:nvSpPr>
              <p:cNvPr id="21516" name="Rectangle 12"/>
              <p:cNvSpPr>
                <a:spLocks noChangeArrowheads="1"/>
              </p:cNvSpPr>
              <p:nvPr/>
            </p:nvSpPr>
            <p:spPr bwMode="auto">
              <a:xfrm>
                <a:off x="3246" y="1655"/>
                <a:ext cx="2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Saturday evening, 6-9 p.m.</a:t>
                </a:r>
              </a:p>
            </p:txBody>
          </p:sp>
          <p:sp>
            <p:nvSpPr>
              <p:cNvPr id="21517" name="Rectangle 13"/>
              <p:cNvSpPr>
                <a:spLocks noChangeArrowheads="1"/>
              </p:cNvSpPr>
              <p:nvPr/>
            </p:nvSpPr>
            <p:spPr bwMode="auto">
              <a:xfrm>
                <a:off x="3264" y="1881"/>
                <a:ext cx="2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Sunday afternoon, 2-5 p.m.</a:t>
                </a:r>
              </a:p>
            </p:txBody>
          </p:sp>
          <p:sp>
            <p:nvSpPr>
              <p:cNvPr id="21518" name="Rectangle 14"/>
              <p:cNvSpPr>
                <a:spLocks noChangeArrowheads="1"/>
              </p:cNvSpPr>
              <p:nvPr/>
            </p:nvSpPr>
            <p:spPr bwMode="auto">
              <a:xfrm>
                <a:off x="3264" y="2067"/>
                <a:ext cx="21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Sunday evening, 6-9 p.m.</a:t>
                </a:r>
              </a:p>
            </p:txBody>
          </p:sp>
        </p:grp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2943" y="1077"/>
              <a:ext cx="27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kumimoji="1" lang="zh-CN" alt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2.</a:t>
              </a:r>
              <a:r>
                <a:rPr kumimoji="1" lang="en-US" altLang="zh-CN" sz="2000" b="1" dirty="0">
                  <a:solidFill>
                    <a:srgbClr val="FF3399"/>
                  </a:solidFill>
                  <a:latin typeface="Comic Sans MS" panose="030F0702030302020204" pitchFamily="66" charset="0"/>
                </a:rPr>
                <a:t>When</a:t>
              </a:r>
              <a:r>
                <a:rPr kumimoji="1" lang="en-US" altLang="zh-CN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have the party?</a:t>
              </a:r>
            </a:p>
          </p:txBody>
        </p:sp>
      </p:grpSp>
      <p:grpSp>
        <p:nvGrpSpPr>
          <p:cNvPr id="21520" name="Group 16"/>
          <p:cNvGrpSpPr/>
          <p:nvPr/>
        </p:nvGrpSpPr>
        <p:grpSpPr bwMode="auto">
          <a:xfrm>
            <a:off x="250825" y="3716338"/>
            <a:ext cx="4157663" cy="1909762"/>
            <a:chOff x="329" y="2372"/>
            <a:chExt cx="2619" cy="1203"/>
          </a:xfrm>
        </p:grpSpPr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329" y="2372"/>
              <a:ext cx="2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zh-CN" alt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3.</a:t>
              </a:r>
              <a:r>
                <a:rPr kumimoji="1" lang="en-US" altLang="zh-CN" sz="2000" b="1" dirty="0">
                  <a:solidFill>
                    <a:srgbClr val="FF3399"/>
                  </a:solidFill>
                  <a:latin typeface="Comic Sans MS" panose="030F0702030302020204" pitchFamily="66" charset="0"/>
                </a:rPr>
                <a:t>What</a:t>
              </a:r>
              <a:r>
                <a:rPr kumimoji="1" lang="en-US" altLang="zh-CN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have for food?</a:t>
              </a:r>
            </a:p>
          </p:txBody>
        </p:sp>
        <p:grpSp>
          <p:nvGrpSpPr>
            <p:cNvPr id="21522" name="Group 18"/>
            <p:cNvGrpSpPr/>
            <p:nvPr/>
          </p:nvGrpSpPr>
          <p:grpSpPr bwMode="auto">
            <a:xfrm>
              <a:off x="528" y="2690"/>
              <a:ext cx="2212" cy="885"/>
              <a:chOff x="720" y="2774"/>
              <a:chExt cx="2212" cy="885"/>
            </a:xfrm>
          </p:grpSpPr>
          <p:sp>
            <p:nvSpPr>
              <p:cNvPr id="21523" name="Rectangle 19"/>
              <p:cNvSpPr>
                <a:spLocks noChangeArrowheads="1"/>
              </p:cNvSpPr>
              <p:nvPr/>
            </p:nvSpPr>
            <p:spPr bwMode="auto">
              <a:xfrm>
                <a:off x="748" y="2774"/>
                <a:ext cx="16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 Have a barbecue</a:t>
                </a:r>
              </a:p>
            </p:txBody>
          </p:sp>
          <p:sp>
            <p:nvSpPr>
              <p:cNvPr id="21524" name="Rectangle 20"/>
              <p:cNvSpPr>
                <a:spLocks noChangeArrowheads="1"/>
              </p:cNvSpPr>
              <p:nvPr/>
            </p:nvSpPr>
            <p:spPr bwMode="auto">
              <a:xfrm>
                <a:off x="751" y="2979"/>
                <a:ext cx="13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 Have a picnic</a:t>
                </a:r>
              </a:p>
            </p:txBody>
          </p:sp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720" y="3205"/>
                <a:ext cx="19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  Have some fast food</a:t>
                </a:r>
              </a:p>
            </p:txBody>
          </p:sp>
          <p:sp>
            <p:nvSpPr>
              <p:cNvPr id="21526" name="Rectangle 22"/>
              <p:cNvSpPr>
                <a:spLocks noChangeArrowheads="1"/>
              </p:cNvSpPr>
              <p:nvPr/>
            </p:nvSpPr>
            <p:spPr bwMode="auto">
              <a:xfrm>
                <a:off x="735" y="3409"/>
                <a:ext cx="2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 Cook some Chinese food</a:t>
                </a:r>
              </a:p>
            </p:txBody>
          </p:sp>
        </p:grpSp>
      </p:grpSp>
      <p:grpSp>
        <p:nvGrpSpPr>
          <p:cNvPr id="21527" name="Group 23"/>
          <p:cNvGrpSpPr/>
          <p:nvPr/>
        </p:nvGrpSpPr>
        <p:grpSpPr bwMode="auto">
          <a:xfrm>
            <a:off x="4500563" y="3716338"/>
            <a:ext cx="3756025" cy="2093912"/>
            <a:chOff x="2970" y="2427"/>
            <a:chExt cx="2366" cy="1319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2970" y="2427"/>
              <a:ext cx="1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kumimoji="1" lang="zh-CN" alt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4. </a:t>
              </a:r>
              <a:r>
                <a:rPr kumimoji="1" lang="en-US" altLang="zh-CN" sz="2000" b="1" dirty="0">
                  <a:solidFill>
                    <a:srgbClr val="FF3399"/>
                  </a:solidFill>
                  <a:latin typeface="Comic Sans MS" panose="030F0702030302020204" pitchFamily="66" charset="0"/>
                </a:rPr>
                <a:t>Who</a:t>
              </a:r>
              <a:r>
                <a:rPr kumimoji="1" lang="en-US" altLang="zh-CN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invite?</a:t>
              </a:r>
            </a:p>
          </p:txBody>
        </p:sp>
        <p:grpSp>
          <p:nvGrpSpPr>
            <p:cNvPr id="21529" name="Group 25"/>
            <p:cNvGrpSpPr/>
            <p:nvPr/>
          </p:nvGrpSpPr>
          <p:grpSpPr bwMode="auto">
            <a:xfrm>
              <a:off x="3057" y="2688"/>
              <a:ext cx="2279" cy="1058"/>
              <a:chOff x="3243" y="2782"/>
              <a:chExt cx="2279" cy="1058"/>
            </a:xfrm>
          </p:grpSpPr>
          <p:sp>
            <p:nvSpPr>
              <p:cNvPr id="21530" name="Rectangle 26"/>
              <p:cNvSpPr>
                <a:spLocks noChangeArrowheads="1"/>
              </p:cNvSpPr>
              <p:nvPr/>
            </p:nvSpPr>
            <p:spPr bwMode="auto">
              <a:xfrm>
                <a:off x="3243" y="2782"/>
                <a:ext cx="15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 Classmates only</a:t>
                </a:r>
              </a:p>
            </p:txBody>
          </p:sp>
          <p:sp>
            <p:nvSpPr>
              <p:cNvPr id="21531" name="Rectangle 27"/>
              <p:cNvSpPr>
                <a:spLocks noChangeArrowheads="1"/>
              </p:cNvSpPr>
              <p:nvPr/>
            </p:nvSpPr>
            <p:spPr bwMode="auto">
              <a:xfrm>
                <a:off x="3270" y="2990"/>
                <a:ext cx="2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 Classmates and parents</a:t>
                </a:r>
              </a:p>
            </p:txBody>
          </p:sp>
          <p:sp>
            <p:nvSpPr>
              <p:cNvPr id="21532" name="Rectangle 28"/>
              <p:cNvSpPr>
                <a:spLocks noChangeArrowheads="1"/>
              </p:cNvSpPr>
              <p:nvPr/>
            </p:nvSpPr>
            <p:spPr bwMode="auto">
              <a:xfrm>
                <a:off x="3264" y="3194"/>
                <a:ext cx="21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 Classmates and teachers</a:t>
                </a:r>
              </a:p>
            </p:txBody>
          </p:sp>
          <p:sp>
            <p:nvSpPr>
              <p:cNvPr id="21533" name="Rectangle 29"/>
              <p:cNvSpPr>
                <a:spLocks noChangeArrowheads="1"/>
              </p:cNvSpPr>
              <p:nvPr/>
            </p:nvSpPr>
            <p:spPr bwMode="auto">
              <a:xfrm>
                <a:off x="3264" y="3398"/>
                <a:ext cx="225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Classmates, parents and  </a:t>
                </a:r>
              </a:p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     teachers</a:t>
                </a:r>
              </a:p>
            </p:txBody>
          </p:sp>
        </p:grpSp>
      </p:grp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188913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4000" b="1" dirty="0">
                <a:solidFill>
                  <a:srgbClr val="238608"/>
                </a:solidFill>
                <a:latin typeface="Comic Sans MS" panose="030F0702030302020204" pitchFamily="66" charset="0"/>
              </a:rPr>
              <a:t>Details of the questionnaire and your ideas:</a:t>
            </a:r>
            <a:endParaRPr lang="en-US" altLang="zh-CN" sz="4000" b="1" dirty="0">
              <a:solidFill>
                <a:srgbClr val="238608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922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238608"/>
                </a:solidFill>
                <a:latin typeface="Comic Sans MS" panose="030F0702030302020204" pitchFamily="66" charset="0"/>
              </a:rPr>
              <a:t>Do you know the results of Daniel’s class?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2" name="WordArt 4"/>
          <p:cNvSpPr>
            <a:spLocks noChangeArrowheads="1" noChangeShapeType="1"/>
          </p:cNvSpPr>
          <p:nvPr/>
        </p:nvSpPr>
        <p:spPr bwMode="auto">
          <a:xfrm>
            <a:off x="3059113" y="908050"/>
            <a:ext cx="2828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Results:</a:t>
            </a:r>
            <a:endParaRPr lang="zh-CN" altLang="en-US" sz="60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2133600"/>
            <a:ext cx="907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-23813" y="2562225"/>
            <a:ext cx="9059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-23813" y="3714750"/>
            <a:ext cx="9096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-23813" y="4291013"/>
            <a:ext cx="905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-23813" y="3209925"/>
            <a:ext cx="91328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80975" y="1557338"/>
            <a:ext cx="8856663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1.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Most students </a:t>
            </a:r>
            <a:r>
              <a:rPr lang="zh-CN" altLang="en-US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want to have the party in          Sunshine Park.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79388" y="2636838"/>
            <a:ext cx="88566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2.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Most students would like to have the party </a:t>
            </a:r>
            <a:r>
              <a:rPr lang="zh-CN" altLang="en-US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on Saturday afternoon,</a:t>
            </a:r>
            <a:r>
              <a:rPr lang="zh-CN" altLang="en-US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26th April,</a:t>
            </a:r>
            <a:r>
              <a:rPr lang="zh-CN" altLang="en-US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1-6</a:t>
            </a:r>
            <a:r>
              <a:rPr lang="zh-CN" altLang="en-US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p.m.</a:t>
            </a:r>
            <a:endParaRPr lang="en-US" altLang="zh-CN" dirty="0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79388" y="3789363"/>
            <a:ext cx="88566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3.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 Half of the students want to have a  </a:t>
            </a:r>
            <a:r>
              <a:rPr lang="zh-CN" altLang="en-US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barbecue, half want a picnic.(</a:t>
            </a:r>
            <a:r>
              <a:rPr lang="en-US" altLang="zh-CN" sz="3200" dirty="0" err="1">
                <a:solidFill>
                  <a:srgbClr val="FF66CC"/>
                </a:solidFill>
                <a:latin typeface="Comic Sans MS" panose="030F0702030302020204" pitchFamily="66" charset="0"/>
              </a:rPr>
              <a:t>Mr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Wu thinks a </a:t>
            </a:r>
            <a:r>
              <a:rPr lang="zh-CN" altLang="en-US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picnic will be better.)</a:t>
            </a:r>
            <a:endParaRPr lang="en-US" altLang="zh-CN" dirty="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87338" y="5445125"/>
            <a:ext cx="88566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4.</a:t>
            </a:r>
            <a:r>
              <a:rPr lang="en-US" altLang="zh-CN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> Invite students, parents and teachers.</a:t>
            </a:r>
            <a:endParaRPr lang="en-US" altLang="zh-CN" dirty="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0" y="4941888"/>
            <a:ext cx="903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0" y="5373688"/>
            <a:ext cx="91090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34925" y="5949950"/>
            <a:ext cx="907415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611188" y="1557338"/>
            <a:ext cx="2879725" cy="5762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755650" y="3789363"/>
            <a:ext cx="4176713" cy="5762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39750" y="1628775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rgbClr val="00CC00"/>
                </a:solidFill>
              </a:rPr>
              <a:t>Most of the students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900113" y="386080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CC00"/>
                </a:solidFill>
              </a:rPr>
              <a:t>Half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39" grpId="0"/>
      <p:bldP spid="22540" grpId="0"/>
      <p:bldP spid="22541" grpId="0"/>
      <p:bldP spid="22545" grpId="0" animBg="1"/>
      <p:bldP spid="22546" grpId="0" animBg="1"/>
      <p:bldP spid="22547" grpId="0"/>
      <p:bldP spid="225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076232185242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868863"/>
            <a:ext cx="233997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2089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n-US" altLang="zh-CN" sz="3600" b="1" dirty="0">
                <a:solidFill>
                  <a:srgbClr val="238608"/>
                </a:solidFill>
                <a:latin typeface="Comic Sans MS" panose="030F0702030302020204" pitchFamily="66" charset="0"/>
              </a:rPr>
              <a:t>A farewell party 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238608"/>
                </a:solidFill>
                <a:latin typeface="Comic Sans MS" panose="030F0702030302020204" pitchFamily="66" charset="0"/>
              </a:rPr>
              <a:t>for exchange students from Britain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9750" y="2133600"/>
            <a:ext cx="8280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Comic Sans MS" panose="030F0702030302020204" pitchFamily="66" charset="0"/>
              </a:rPr>
              <a:t>Where </a:t>
            </a:r>
            <a:r>
              <a:rPr lang="zh-CN" altLang="en-US" sz="3200" dirty="0">
                <a:solidFill>
                  <a:srgbClr val="FF3399"/>
                </a:solidFill>
              </a:rPr>
              <a:t>：</a:t>
            </a:r>
            <a:r>
              <a:rPr lang="en-US" altLang="zh-CN" sz="3200" dirty="0">
                <a:solidFill>
                  <a:srgbClr val="0000FF"/>
                </a:solidFill>
              </a:rPr>
              <a:t>___________________________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Comic Sans MS" panose="030F0702030302020204" pitchFamily="66" charset="0"/>
              </a:rPr>
              <a:t>When  </a:t>
            </a:r>
            <a:r>
              <a:rPr lang="zh-CN" altLang="en-US" sz="3200" dirty="0">
                <a:solidFill>
                  <a:srgbClr val="FF3399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sz="3200" dirty="0">
                <a:solidFill>
                  <a:srgbClr val="0000FF"/>
                </a:solidFill>
              </a:rPr>
              <a:t>___________________________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Comic Sans MS" panose="030F0702030302020204" pitchFamily="66" charset="0"/>
              </a:rPr>
              <a:t>What   </a:t>
            </a:r>
            <a:r>
              <a:rPr lang="zh-CN" altLang="en-US" sz="3200" dirty="0">
                <a:solidFill>
                  <a:srgbClr val="FF3399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sz="3200" dirty="0">
                <a:solidFill>
                  <a:srgbClr val="0000FF"/>
                </a:solidFill>
              </a:rPr>
              <a:t>___________________________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Comic Sans MS" panose="030F0702030302020204" pitchFamily="66" charset="0"/>
              </a:rPr>
              <a:t>Who    </a:t>
            </a:r>
            <a:r>
              <a:rPr lang="zh-CN" altLang="en-US" sz="3200" dirty="0">
                <a:solidFill>
                  <a:srgbClr val="FF3399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sz="3200" dirty="0">
                <a:solidFill>
                  <a:srgbClr val="0000FF"/>
                </a:solidFill>
              </a:rPr>
              <a:t>___________________________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339975" y="213360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Sunshine Park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339975" y="2852738"/>
            <a:ext cx="626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Saturday afternoon, 1-6 p.m.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339975" y="3573463"/>
            <a:ext cx="410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Have a picnic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339975" y="4292600"/>
            <a:ext cx="6588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Classmates, parents and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 bwMode="auto">
          <a:xfrm>
            <a:off x="179388" y="1628775"/>
            <a:ext cx="4438650" cy="1765300"/>
            <a:chOff x="357" y="1058"/>
            <a:chExt cx="2796" cy="1112"/>
          </a:xfrm>
        </p:grpSpPr>
        <p:grpSp>
          <p:nvGrpSpPr>
            <p:cNvPr id="24579" name="Group 3"/>
            <p:cNvGrpSpPr/>
            <p:nvPr/>
          </p:nvGrpSpPr>
          <p:grpSpPr bwMode="auto">
            <a:xfrm>
              <a:off x="584" y="1308"/>
              <a:ext cx="2059" cy="862"/>
              <a:chOff x="748" y="1391"/>
              <a:chExt cx="2059" cy="862"/>
            </a:xfrm>
          </p:grpSpPr>
          <p:sp>
            <p:nvSpPr>
              <p:cNvPr id="24580" name="Rectangle 4"/>
              <p:cNvSpPr>
                <a:spLocks noChangeArrowheads="1"/>
              </p:cNvSpPr>
              <p:nvPr/>
            </p:nvSpPr>
            <p:spPr bwMode="auto">
              <a:xfrm>
                <a:off x="748" y="1391"/>
                <a:ext cx="14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Sunshine Park</a:t>
                </a:r>
              </a:p>
            </p:txBody>
          </p:sp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748" y="1595"/>
                <a:ext cx="20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 Chongqing Restaurant</a:t>
                </a:r>
              </a:p>
            </p:txBody>
          </p:sp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748" y="1799"/>
                <a:ext cx="20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  Guangdong Restaurant</a:t>
                </a:r>
              </a:p>
            </p:txBody>
          </p:sp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748" y="2003"/>
                <a:ext cx="16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 A teacher’s flat</a:t>
                </a:r>
              </a:p>
            </p:txBody>
          </p:sp>
        </p:grp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57" y="1058"/>
              <a:ext cx="27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zh-CN" altLang="en-US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1.</a:t>
              </a:r>
              <a:r>
                <a:rPr kumimoji="1" lang="en-US" altLang="zh-CN" sz="2000" b="1">
                  <a:solidFill>
                    <a:srgbClr val="FF3399"/>
                  </a:solidFill>
                  <a:latin typeface="Comic Sans MS" panose="030F0702030302020204" pitchFamily="66" charset="0"/>
                </a:rPr>
                <a:t>Where</a:t>
              </a:r>
              <a:r>
                <a:rPr kumimoji="1" lang="en-US" altLang="zh-CN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have the party?</a:t>
              </a:r>
            </a:p>
          </p:txBody>
        </p:sp>
      </p:grpSp>
      <p:grpSp>
        <p:nvGrpSpPr>
          <p:cNvPr id="24585" name="Group 9"/>
          <p:cNvGrpSpPr/>
          <p:nvPr/>
        </p:nvGrpSpPr>
        <p:grpSpPr bwMode="auto">
          <a:xfrm>
            <a:off x="4500563" y="1628775"/>
            <a:ext cx="4308475" cy="1806575"/>
            <a:chOff x="2943" y="1077"/>
            <a:chExt cx="2714" cy="1138"/>
          </a:xfrm>
        </p:grpSpPr>
        <p:grpSp>
          <p:nvGrpSpPr>
            <p:cNvPr id="24586" name="Group 10"/>
            <p:cNvGrpSpPr/>
            <p:nvPr/>
          </p:nvGrpSpPr>
          <p:grpSpPr bwMode="auto">
            <a:xfrm>
              <a:off x="3079" y="1349"/>
              <a:ext cx="2510" cy="866"/>
              <a:chOff x="3243" y="1432"/>
              <a:chExt cx="2510" cy="866"/>
            </a:xfrm>
          </p:grpSpPr>
          <p:sp>
            <p:nvSpPr>
              <p:cNvPr id="24587" name="Rectangle 11"/>
              <p:cNvSpPr>
                <a:spLocks noChangeArrowheads="1"/>
              </p:cNvSpPr>
              <p:nvPr/>
            </p:nvSpPr>
            <p:spPr bwMode="auto">
              <a:xfrm>
                <a:off x="3243" y="1432"/>
                <a:ext cx="25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Saturday afternoon, 1-6 p.m.</a:t>
                </a:r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3246" y="1655"/>
                <a:ext cx="2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Saturday evening, 6-9 p.m.</a:t>
                </a:r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3264" y="1881"/>
                <a:ext cx="2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Sunday afternoon, 2-5 p.m.</a:t>
                </a:r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64" y="2067"/>
                <a:ext cx="21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Sunday evening, 6-9 p.m.</a:t>
                </a:r>
              </a:p>
            </p:txBody>
          </p:sp>
        </p:grp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943" y="1077"/>
              <a:ext cx="27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kumimoji="1" lang="zh-CN" altLang="en-US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2.</a:t>
              </a:r>
              <a:r>
                <a:rPr kumimoji="1" lang="en-US" altLang="zh-CN" sz="2000" b="1">
                  <a:solidFill>
                    <a:srgbClr val="FF3399"/>
                  </a:solidFill>
                  <a:latin typeface="Comic Sans MS" panose="030F0702030302020204" pitchFamily="66" charset="0"/>
                </a:rPr>
                <a:t>When</a:t>
              </a:r>
              <a:r>
                <a:rPr kumimoji="1" lang="en-US" altLang="zh-CN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have the party?</a:t>
              </a:r>
            </a:p>
          </p:txBody>
        </p:sp>
      </p:grpSp>
      <p:grpSp>
        <p:nvGrpSpPr>
          <p:cNvPr id="24592" name="Group 16"/>
          <p:cNvGrpSpPr/>
          <p:nvPr/>
        </p:nvGrpSpPr>
        <p:grpSpPr bwMode="auto">
          <a:xfrm>
            <a:off x="250825" y="3716338"/>
            <a:ext cx="4157663" cy="1909762"/>
            <a:chOff x="329" y="2372"/>
            <a:chExt cx="2619" cy="1203"/>
          </a:xfrm>
        </p:grpSpPr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329" y="2372"/>
              <a:ext cx="2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zh-CN" altLang="en-US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3.</a:t>
              </a:r>
              <a:r>
                <a:rPr kumimoji="1" lang="en-US" altLang="zh-CN" sz="2000" b="1">
                  <a:solidFill>
                    <a:srgbClr val="FF3399"/>
                  </a:solidFill>
                  <a:latin typeface="Comic Sans MS" panose="030F0702030302020204" pitchFamily="66" charset="0"/>
                </a:rPr>
                <a:t>What</a:t>
              </a:r>
              <a:r>
                <a:rPr kumimoji="1" lang="en-US" altLang="zh-CN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have for food?</a:t>
              </a:r>
            </a:p>
          </p:txBody>
        </p:sp>
        <p:grpSp>
          <p:nvGrpSpPr>
            <p:cNvPr id="24594" name="Group 18"/>
            <p:cNvGrpSpPr/>
            <p:nvPr/>
          </p:nvGrpSpPr>
          <p:grpSpPr bwMode="auto">
            <a:xfrm>
              <a:off x="528" y="2690"/>
              <a:ext cx="2212" cy="885"/>
              <a:chOff x="720" y="2774"/>
              <a:chExt cx="2212" cy="885"/>
            </a:xfrm>
          </p:grpSpPr>
          <p:sp>
            <p:nvSpPr>
              <p:cNvPr id="24595" name="Rectangle 19"/>
              <p:cNvSpPr>
                <a:spLocks noChangeArrowheads="1"/>
              </p:cNvSpPr>
              <p:nvPr/>
            </p:nvSpPr>
            <p:spPr bwMode="auto">
              <a:xfrm>
                <a:off x="748" y="2774"/>
                <a:ext cx="16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 Have a barbecue</a:t>
                </a: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751" y="2979"/>
                <a:ext cx="13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 Have a picnic</a:t>
                </a:r>
              </a:p>
            </p:txBody>
          </p:sp>
          <p:sp>
            <p:nvSpPr>
              <p:cNvPr id="24597" name="Rectangle 21"/>
              <p:cNvSpPr>
                <a:spLocks noChangeArrowheads="1"/>
              </p:cNvSpPr>
              <p:nvPr/>
            </p:nvSpPr>
            <p:spPr bwMode="auto">
              <a:xfrm>
                <a:off x="720" y="3205"/>
                <a:ext cx="19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  Have some fast food</a:t>
                </a:r>
              </a:p>
            </p:txBody>
          </p:sp>
          <p:sp>
            <p:nvSpPr>
              <p:cNvPr id="24598" name="Rectangle 22"/>
              <p:cNvSpPr>
                <a:spLocks noChangeArrowheads="1"/>
              </p:cNvSpPr>
              <p:nvPr/>
            </p:nvSpPr>
            <p:spPr bwMode="auto">
              <a:xfrm>
                <a:off x="735" y="3409"/>
                <a:ext cx="2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 Cook some Chinese food</a:t>
                </a:r>
              </a:p>
            </p:txBody>
          </p:sp>
        </p:grpSp>
      </p:grpSp>
      <p:grpSp>
        <p:nvGrpSpPr>
          <p:cNvPr id="24599" name="Group 23"/>
          <p:cNvGrpSpPr/>
          <p:nvPr/>
        </p:nvGrpSpPr>
        <p:grpSpPr bwMode="auto">
          <a:xfrm>
            <a:off x="4500563" y="3716338"/>
            <a:ext cx="3756025" cy="2093912"/>
            <a:chOff x="2970" y="2427"/>
            <a:chExt cx="2366" cy="1319"/>
          </a:xfrm>
        </p:grpSpPr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970" y="2427"/>
              <a:ext cx="1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kumimoji="1" lang="zh-CN" altLang="en-US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4. </a:t>
              </a:r>
              <a:r>
                <a:rPr kumimoji="1" lang="en-US" altLang="zh-CN" sz="2000" b="1">
                  <a:solidFill>
                    <a:srgbClr val="FF3399"/>
                  </a:solidFill>
                  <a:latin typeface="Comic Sans MS" panose="030F0702030302020204" pitchFamily="66" charset="0"/>
                </a:rPr>
                <a:t>Who</a:t>
              </a:r>
              <a:r>
                <a:rPr kumimoji="1" lang="en-US" altLang="zh-CN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shall we invite?</a:t>
              </a:r>
            </a:p>
          </p:txBody>
        </p:sp>
        <p:grpSp>
          <p:nvGrpSpPr>
            <p:cNvPr id="24601" name="Group 25"/>
            <p:cNvGrpSpPr/>
            <p:nvPr/>
          </p:nvGrpSpPr>
          <p:grpSpPr bwMode="auto">
            <a:xfrm>
              <a:off x="3057" y="2688"/>
              <a:ext cx="2279" cy="1058"/>
              <a:chOff x="3243" y="2782"/>
              <a:chExt cx="2279" cy="1058"/>
            </a:xfrm>
          </p:grpSpPr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3243" y="2782"/>
                <a:ext cx="15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A.   Classmates only</a:t>
                </a:r>
              </a:p>
            </p:txBody>
          </p:sp>
          <p:sp>
            <p:nvSpPr>
              <p:cNvPr id="24603" name="Rectangle 27"/>
              <p:cNvSpPr>
                <a:spLocks noChangeArrowheads="1"/>
              </p:cNvSpPr>
              <p:nvPr/>
            </p:nvSpPr>
            <p:spPr bwMode="auto">
              <a:xfrm>
                <a:off x="3270" y="2990"/>
                <a:ext cx="2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B.   Classmates and parents</a:t>
                </a:r>
              </a:p>
            </p:txBody>
          </p:sp>
          <p:sp>
            <p:nvSpPr>
              <p:cNvPr id="24604" name="Rectangle 28"/>
              <p:cNvSpPr>
                <a:spLocks noChangeArrowheads="1"/>
              </p:cNvSpPr>
              <p:nvPr/>
            </p:nvSpPr>
            <p:spPr bwMode="auto">
              <a:xfrm>
                <a:off x="3264" y="3194"/>
                <a:ext cx="21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C.  Classmates and teachers</a:t>
                </a:r>
              </a:p>
            </p:txBody>
          </p:sp>
          <p:sp>
            <p:nvSpPr>
              <p:cNvPr id="24605" name="Rectangle 29"/>
              <p:cNvSpPr>
                <a:spLocks noChangeArrowheads="1"/>
              </p:cNvSpPr>
              <p:nvPr/>
            </p:nvSpPr>
            <p:spPr bwMode="auto">
              <a:xfrm>
                <a:off x="3264" y="3398"/>
                <a:ext cx="225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D.  Classmates, parents and  </a:t>
                </a:r>
              </a:p>
              <a:p>
                <a:pPr eaLnBrk="0" hangingPunct="0"/>
                <a:r>
                  <a:rPr kumimoji="1" lang="en-US" altLang="zh-CN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     teachers</a:t>
                </a:r>
              </a:p>
            </p:txBody>
          </p:sp>
        </p:grpSp>
      </p:grp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188913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4400" b="1" dirty="0">
                <a:solidFill>
                  <a:srgbClr val="238608"/>
                </a:solidFill>
                <a:latin typeface="Comic Sans MS" panose="030F0702030302020204" pitchFamily="66" charset="0"/>
              </a:rPr>
              <a:t>Check final choices:</a:t>
            </a:r>
          </a:p>
        </p:txBody>
      </p:sp>
      <p:pic>
        <p:nvPicPr>
          <p:cNvPr id="24607" name="Picture 31" descr="checkm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5013325"/>
            <a:ext cx="4540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8" name="Picture 32" descr="checkm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508500"/>
            <a:ext cx="3889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9" name="Picture 33" descr="checkm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844675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0" name="Picture 34" descr="checkm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916113"/>
            <a:ext cx="45243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1" name="Picture 35" descr="Daniel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1873250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1260</Words>
  <Application>Microsoft Office PowerPoint</Application>
  <PresentationFormat>全屏显示(4:3)</PresentationFormat>
  <Paragraphs>266</Paragraphs>
  <Slides>31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Gungsuh</vt:lpstr>
      <vt:lpstr>MS PMincho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Lucida Sans Unicode</vt:lpstr>
      <vt:lpstr>Microsoft Sans Serif</vt:lpstr>
      <vt:lpstr>Monotype Corsiva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2023-01-16T20:02:36Z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39668248A83244F184860346AC4A5B31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