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0EDCE-9369-439B-B394-532456F420D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FAAD1-D878-496E-98DA-7CFD3E63CE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B6DC24-213C-4286-BF7D-01A9647CD105}" type="slidenum">
              <a:rPr lang="zh-CN" altLang="en-US" smtClean="0">
                <a:solidFill>
                  <a:prstClr val="black"/>
                </a:solidFill>
              </a:rPr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4139B575-39A8-4D25-AF1E-15924ACF2169}" type="slidenum">
              <a:rPr lang="zh-CN" altLang="en-US" sz="1200">
                <a:solidFill>
                  <a:srgbClr val="000000"/>
                </a:solidFill>
                <a:latin typeface="宋体" panose="02010600030101010101" pitchFamily="2" charset="-122"/>
              </a:rPr>
              <a:t>10</a:t>
            </a:fld>
            <a:endParaRPr lang="en-US" altLang="zh-CN" sz="12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anchor="t"/>
          <a:lstStyle/>
          <a:p>
            <a:pPr eaLnBrk="1" hangingPunct="1"/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B6DC24-213C-4286-BF7D-01A9647CD105}" type="slidenum">
              <a:rPr lang="zh-CN" altLang="en-US" smtClean="0">
                <a:solidFill>
                  <a:prstClr val="black"/>
                </a:solidFill>
              </a:rPr>
              <a:t>11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B6DC24-213C-4286-BF7D-01A9647CD105}" type="slidenum">
              <a:rPr lang="zh-CN" altLang="en-US" smtClean="0">
                <a:solidFill>
                  <a:prstClr val="black"/>
                </a:solidFill>
              </a:rPr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B6DC24-213C-4286-BF7D-01A9647CD105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B6DC24-213C-4286-BF7D-01A9647CD105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B6DC24-213C-4286-BF7D-01A9647CD105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B6DC24-213C-4286-BF7D-01A9647CD105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B6DC24-213C-4286-BF7D-01A9647CD105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B6DC24-213C-4286-BF7D-01A9647CD105}" type="slidenum">
              <a:rPr lang="zh-CN" altLang="en-US" smtClean="0">
                <a:solidFill>
                  <a:prstClr val="black"/>
                </a:solidFill>
              </a:rPr>
              <a:t>8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B6DC24-213C-4286-BF7D-01A9647CD105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3568" y="1340768"/>
            <a:ext cx="7545579" cy="1325880"/>
          </a:xfrm>
        </p:spPr>
        <p:txBody>
          <a:bodyPr/>
          <a:lstStyle/>
          <a:p>
            <a:r>
              <a:rPr lang="zh-CN" altLang="en-US" sz="5400" dirty="0" smtClean="0"/>
              <a:t>图形的平移</a:t>
            </a:r>
            <a:endParaRPr lang="zh-CN" altLang="en-US" sz="5400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309557" y="3225680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0" y="486916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914400" y="3257550"/>
            <a:ext cx="75438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 altLang="zh-CN" sz="2800" b="1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533400" y="2451100"/>
            <a:ext cx="559480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通过本课时的学习，我们学习了：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33400" y="3213100"/>
            <a:ext cx="8229600" cy="1282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600" b="1" dirty="0">
                <a:solidFill>
                  <a:prstClr val="black"/>
                </a:solidFill>
                <a:latin typeface="宋体" panose="02010600030101010101" pitchFamily="2" charset="-122"/>
              </a:rPr>
              <a:t>1</a:t>
            </a:r>
            <a:r>
              <a:rPr lang="en-US" altLang="zh-CN" sz="2600" b="1" dirty="0">
                <a:solidFill>
                  <a:prstClr val="black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600" b="1" dirty="0">
                <a:solidFill>
                  <a:prstClr val="black"/>
                </a:solidFill>
                <a:latin typeface="宋体" panose="02010600030101010101" pitchFamily="2" charset="-122"/>
              </a:rPr>
              <a:t>点在直角坐标系中平移的规律。</a:t>
            </a:r>
          </a:p>
          <a:p>
            <a:endParaRPr lang="zh-CN" altLang="en-US" sz="26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2600" b="1" dirty="0">
                <a:solidFill>
                  <a:prstClr val="black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600" b="1" dirty="0">
                <a:solidFill>
                  <a:prstClr val="black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600" b="1" dirty="0">
                <a:solidFill>
                  <a:prstClr val="black"/>
                </a:solidFill>
                <a:latin typeface="宋体" panose="02010600030101010101" pitchFamily="2" charset="-122"/>
              </a:rPr>
              <a:t>应用点在直角坐标系中的平移规律，解决实际问题。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3354387" y="1079500"/>
            <a:ext cx="21526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课堂小结</a:t>
            </a:r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2914650" y="1746250"/>
            <a:ext cx="2952750" cy="0"/>
          </a:xfrm>
          <a:prstGeom prst="line">
            <a:avLst/>
          </a:prstGeom>
          <a:noFill/>
          <a:ln w="28575" cap="rnd">
            <a:solidFill>
              <a:srgbClr val="990099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>
            <a:spAutoFit/>
          </a:bodyPr>
          <a:lstStyle/>
          <a:p>
            <a:endParaRPr lang="zh-CN" altLang="en-US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2914650" y="1117600"/>
            <a:ext cx="2952750" cy="0"/>
          </a:xfrm>
          <a:prstGeom prst="line">
            <a:avLst/>
          </a:prstGeom>
          <a:noFill/>
          <a:ln w="28575" cap="rnd">
            <a:solidFill>
              <a:srgbClr val="990099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>
            <a:spAutoFit/>
          </a:bodyPr>
          <a:lstStyle/>
          <a:p>
            <a:endParaRPr lang="zh-CN" altLang="en-US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685800" y="2190750"/>
            <a:ext cx="7696200" cy="31085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通过具体的实例认识图形的平移变换，去体会平移变换的过程。</a:t>
            </a:r>
          </a:p>
          <a:p>
            <a:r>
              <a:rPr lang="en-US" altLang="zh-CN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经历对图形进行观察、分析、欣赏和动手操作、画图等过程，掌握有关画图的操作技能，能找出一个图形的对应点，按要求作出一个图形的平移图形，发展初步的审美能力。</a:t>
            </a: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（重、难点）</a:t>
            </a:r>
            <a:endParaRPr lang="zh-CN" altLang="en-US" sz="28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体会以局部带动整体的思想。</a:t>
            </a:r>
            <a:endParaRPr lang="zh-CN" altLang="en-US" sz="2800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pic>
        <p:nvPicPr>
          <p:cNvPr id="7171" name="Picture 4" descr="童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609600"/>
            <a:ext cx="3887788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990600" y="2146300"/>
            <a:ext cx="451277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阅读课本，完成以下内容：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990600" y="2846388"/>
            <a:ext cx="661352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在平面直角坐标系内，点是怎么移动的？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990600" y="3594100"/>
            <a:ext cx="6970713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在平面直角坐标系内，线段是怎么移动的？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1030288" y="4279900"/>
            <a:ext cx="6970712" cy="520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在平面直角坐标系内，图形是怎么移动的？</a:t>
            </a:r>
          </a:p>
        </p:txBody>
      </p:sp>
      <p:pic>
        <p:nvPicPr>
          <p:cNvPr id="8198" name="Picture 4" descr="新课引入（3）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6800" y="1158875"/>
            <a:ext cx="246697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图片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" y="942975"/>
            <a:ext cx="3048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52400" y="2006600"/>
            <a:ext cx="8610600" cy="20128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    将直角坐标系中的点向右（或向左）平移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h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h&gt;0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）个单位长度，点的纵坐标不变，横坐标增加（或减少）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h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个单位，将直角坐标系中的点向上（或向下）平移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k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k&gt;0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）个单位长度，点的横坐标不变，纵坐标增加（或减少）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k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个单位。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295400" y="1885950"/>
            <a:ext cx="4343400" cy="520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y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（</a:t>
            </a:r>
            <a:r>
              <a:rPr lang="en-US" altLang="zh-CN" sz="2800" b="1" dirty="0" err="1">
                <a:solidFill>
                  <a:srgbClr val="0000FF"/>
                </a:solidFill>
                <a:latin typeface="宋体" panose="02010600030101010101" pitchFamily="2" charset="-122"/>
              </a:rPr>
              <a:t>x+a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800" b="1" dirty="0" err="1">
                <a:solidFill>
                  <a:srgbClr val="0000FF"/>
                </a:solidFill>
                <a:latin typeface="宋体" panose="02010600030101010101" pitchFamily="2" charset="-122"/>
              </a:rPr>
              <a:t>y+b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endParaRPr lang="en-US" altLang="zh-CN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323975" y="2674938"/>
            <a:ext cx="8353425" cy="1801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沿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轴方向平移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|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|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个单位：</a:t>
            </a:r>
            <a:endParaRPr lang="en-US" altLang="zh-CN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endParaRPr lang="en-US" altLang="zh-CN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沿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y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轴方向平移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|</a:t>
            </a:r>
            <a:r>
              <a:rPr lang="en-US" altLang="zh-CN" sz="28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|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个单位：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     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344613" y="3333750"/>
            <a:ext cx="704872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若</a:t>
            </a:r>
            <a:r>
              <a:rPr lang="en-US" altLang="zh-CN" sz="2800" b="1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&gt;0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，则向右平移；若</a:t>
            </a:r>
            <a:r>
              <a:rPr lang="en-US" altLang="zh-CN" sz="2800" b="1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&lt;0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，则向左平移。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414055" y="4629150"/>
            <a:ext cx="710002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若</a:t>
            </a:r>
            <a:r>
              <a:rPr lang="en-US" altLang="zh-CN" sz="2800" b="1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&gt;0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，则向上平移；若</a:t>
            </a:r>
            <a:r>
              <a:rPr lang="en-US" altLang="zh-CN" sz="2800" b="1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&lt;0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，则向下平移。</a:t>
            </a:r>
          </a:p>
        </p:txBody>
      </p:sp>
      <p:sp>
        <p:nvSpPr>
          <p:cNvPr id="10246" name="WordArt 6"/>
          <p:cNvSpPr>
            <a:spLocks noChangeArrowheads="1" noChangeShapeType="1"/>
          </p:cNvSpPr>
          <p:nvPr/>
        </p:nvSpPr>
        <p:spPr bwMode="auto">
          <a:xfrm>
            <a:off x="1371600" y="911225"/>
            <a:ext cx="1600200" cy="593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prstClr val="black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平移</a:t>
            </a:r>
          </a:p>
        </p:txBody>
      </p:sp>
      <p:sp>
        <p:nvSpPr>
          <p:cNvPr id="7175" name="WordArt 7"/>
          <p:cNvSpPr>
            <a:spLocks noChangeArrowheads="1" noChangeShapeType="1"/>
          </p:cNvSpPr>
          <p:nvPr/>
        </p:nvSpPr>
        <p:spPr bwMode="auto">
          <a:xfrm>
            <a:off x="1412875" y="5314950"/>
            <a:ext cx="2625725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3333CC"/>
                  </a:solidFill>
                  <a:round/>
                </a:ln>
                <a:solidFill>
                  <a:prstClr val="black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反之亦然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  <p:bldP spid="7173" grpId="0" autoUpdateAnimBg="0"/>
      <p:bldP spid="71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508000" y="1346200"/>
            <a:ext cx="8026400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例4如图，△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的定点坐标分别为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（-3，3）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（2，3），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（0，5）。平移△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得到△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′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′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′，已知点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′的坐标为(0，-2)。</a:t>
            </a:r>
          </a:p>
          <a:p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（1）求点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′、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′的坐标。</a:t>
            </a:r>
          </a:p>
          <a:p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（2）画出△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′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′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′。</a:t>
            </a:r>
          </a:p>
          <a:p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（3）△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′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′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′可以由△</a:t>
            </a:r>
            <a:r>
              <a:rPr lang="zh-CN" altLang="en-US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经过一次平移而得到吗？如果能，请在图中标出平移的方向，并求出平移的距离。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4160837"/>
            <a:ext cx="3581400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 descr="典例透析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593725"/>
            <a:ext cx="244951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7"/>
          <p:cNvGrpSpPr/>
          <p:nvPr/>
        </p:nvGrpSpPr>
        <p:grpSpPr bwMode="auto">
          <a:xfrm>
            <a:off x="457200" y="685800"/>
            <a:ext cx="7620000" cy="4718050"/>
            <a:chOff x="192" y="528"/>
            <a:chExt cx="5376" cy="2972"/>
          </a:xfrm>
        </p:grpSpPr>
        <p:pic>
          <p:nvPicPr>
            <p:cNvPr id="12291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92" y="624"/>
              <a:ext cx="2809" cy="2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2" name="Picture 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024" y="528"/>
              <a:ext cx="2544" cy="2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4" name="Text Box 5"/>
            <p:cNvSpPr txBox="1">
              <a:spLocks noChangeArrowheads="1"/>
            </p:cNvSpPr>
            <p:nvPr/>
          </p:nvSpPr>
          <p:spPr bwMode="auto">
            <a:xfrm>
              <a:off x="1248" y="2160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dirty="0">
                  <a:solidFill>
                    <a:prstClr val="black"/>
                  </a:solidFill>
                  <a:latin typeface="宋体" panose="02010600030101010101" pitchFamily="2" charset="-122"/>
                </a:rPr>
                <a:t>0</a:t>
              </a:r>
            </a:p>
          </p:txBody>
        </p:sp>
        <p:sp>
          <p:nvSpPr>
            <p:cNvPr id="12295" name="Text Box 6"/>
            <p:cNvSpPr txBox="1">
              <a:spLocks noChangeArrowheads="1"/>
            </p:cNvSpPr>
            <p:nvPr/>
          </p:nvSpPr>
          <p:spPr bwMode="auto">
            <a:xfrm>
              <a:off x="3936" y="2112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dirty="0">
                  <a:solidFill>
                    <a:prstClr val="black"/>
                  </a:solidFill>
                  <a:latin typeface="宋体" panose="02010600030101010101" pitchFamily="2" charset="-122"/>
                </a:rPr>
                <a:t>0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0" y="358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′</a:t>
            </a:r>
            <a:endParaRPr lang="zh-CN" altLang="en-US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382000" cy="578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300" b="1" dirty="0">
                <a:solidFill>
                  <a:prstClr val="black"/>
                </a:solidFill>
                <a:latin typeface="宋体" panose="02010600030101010101" pitchFamily="2" charset="-122"/>
              </a:rPr>
              <a:t>解：（1）因为点A与A′的坐标分别为（-3，3）与（0，-2），</a:t>
            </a:r>
          </a:p>
          <a:p>
            <a:pPr>
              <a:lnSpc>
                <a:spcPct val="125000"/>
              </a:lnSpc>
            </a:pPr>
            <a:r>
              <a:rPr lang="zh-CN" altLang="en-US" sz="2300" b="1" dirty="0">
                <a:solidFill>
                  <a:prstClr val="black"/>
                </a:solidFill>
                <a:latin typeface="宋体" panose="02010600030101010101" pitchFamily="2" charset="-122"/>
              </a:rPr>
              <a:t>由0-（-3）=3，-2-3=-5</a:t>
            </a:r>
          </a:p>
          <a:p>
            <a:pPr>
              <a:lnSpc>
                <a:spcPct val="125000"/>
              </a:lnSpc>
            </a:pPr>
            <a:r>
              <a:rPr lang="zh-CN" altLang="en-US" sz="2300" b="1" dirty="0">
                <a:solidFill>
                  <a:prstClr val="black"/>
                </a:solidFill>
                <a:latin typeface="宋体" panose="02010600030101010101" pitchFamily="2" charset="-122"/>
              </a:rPr>
              <a:t>可知，点A′可以看做是将点A向右平移3个单位长度，再向下平移5个单位长度而得到的。从而，点B′，C′可以看做是将点B，C分别进行了同样的平移而得到的。</a:t>
            </a:r>
          </a:p>
          <a:p>
            <a:pPr>
              <a:lnSpc>
                <a:spcPct val="125000"/>
              </a:lnSpc>
            </a:pPr>
            <a:r>
              <a:rPr lang="zh-CN" altLang="en-US" sz="2300" b="1" dirty="0">
                <a:solidFill>
                  <a:prstClr val="black"/>
                </a:solidFill>
                <a:latin typeface="宋体" panose="02010600030101010101" pitchFamily="2" charset="-122"/>
              </a:rPr>
              <a:t>所以点B′的坐标是（2+3,3+（-5））</a:t>
            </a:r>
          </a:p>
          <a:p>
            <a:pPr>
              <a:lnSpc>
                <a:spcPct val="125000"/>
              </a:lnSpc>
            </a:pPr>
            <a:r>
              <a:rPr lang="zh-CN" altLang="en-US" sz="2300" b="1" dirty="0">
                <a:solidFill>
                  <a:prstClr val="black"/>
                </a:solidFill>
                <a:latin typeface="宋体" panose="02010600030101010101" pitchFamily="2" charset="-122"/>
              </a:rPr>
              <a:t>即（5，-2）；点C′的坐标是（0+3，5+（-5）），即（3，0）。</a:t>
            </a:r>
          </a:p>
          <a:p>
            <a:pPr>
              <a:lnSpc>
                <a:spcPct val="125000"/>
              </a:lnSpc>
            </a:pPr>
            <a:r>
              <a:rPr lang="zh-CN" altLang="en-US" sz="2300" b="1" dirty="0">
                <a:solidFill>
                  <a:prstClr val="black"/>
                </a:solidFill>
                <a:latin typeface="宋体" panose="02010600030101010101" pitchFamily="2" charset="-122"/>
              </a:rPr>
              <a:t>（2）分别作出点B′，C′，顺次连接A′B′、B′C′、C′A′，就得到△A′B′C′。</a:t>
            </a:r>
          </a:p>
          <a:p>
            <a:pPr>
              <a:lnSpc>
                <a:spcPct val="125000"/>
              </a:lnSpc>
            </a:pPr>
            <a:r>
              <a:rPr lang="zh-CN" altLang="en-US" sz="2300" b="1" dirty="0">
                <a:solidFill>
                  <a:prstClr val="black"/>
                </a:solidFill>
                <a:latin typeface="宋体" panose="02010600030101010101" pitchFamily="2" charset="-122"/>
              </a:rPr>
              <a:t>(3)在图中，连接CC′。△A′B′C′也可以由△ABC沿CC′方向经过一次平移而得到。</a:t>
            </a:r>
          </a:p>
          <a:p>
            <a:pPr>
              <a:lnSpc>
                <a:spcPct val="125000"/>
              </a:lnSpc>
            </a:pPr>
            <a:r>
              <a:rPr lang="zh-CN" altLang="en-US" sz="2300" b="1" dirty="0">
                <a:solidFill>
                  <a:prstClr val="black"/>
                </a:solidFill>
                <a:latin typeface="宋体" panose="02010600030101010101" pitchFamily="2" charset="-122"/>
              </a:rPr>
              <a:t>∵</a:t>
            </a:r>
          </a:p>
          <a:p>
            <a:pPr>
              <a:lnSpc>
                <a:spcPct val="125000"/>
              </a:lnSpc>
            </a:pPr>
            <a:r>
              <a:rPr lang="zh-CN" altLang="en-US" sz="2300" b="1" dirty="0">
                <a:solidFill>
                  <a:prstClr val="black"/>
                </a:solidFill>
                <a:latin typeface="宋体" panose="02010600030101010101" pitchFamily="2" charset="-122"/>
              </a:rPr>
              <a:t>∴△ABC的平移的距离为</a:t>
            </a:r>
          </a:p>
        </p:txBody>
      </p:sp>
      <p:graphicFrame>
        <p:nvGraphicFramePr>
          <p:cNvPr id="1026" name="Object 3"/>
          <p:cNvGraphicFramePr/>
          <p:nvPr/>
        </p:nvGraphicFramePr>
        <p:xfrm>
          <a:off x="990600" y="5334000"/>
          <a:ext cx="3962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38945820" imgH="4121150" progId="">
                  <p:embed/>
                </p:oleObj>
              </mc:Choice>
              <mc:Fallback>
                <p:oleObj r:id="rId4" imgW="38945820" imgH="4121150" progId="">
                  <p:embed/>
                  <p:pic>
                    <p:nvPicPr>
                      <p:cNvPr id="0" name="图片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3962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/>
          <p:nvPr/>
        </p:nvGraphicFramePr>
        <p:xfrm>
          <a:off x="3657600" y="5791200"/>
          <a:ext cx="609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6" imgW="5151755" imgH="3709035" progId="">
                  <p:embed/>
                </p:oleObj>
              </mc:Choice>
              <mc:Fallback>
                <p:oleObj r:id="rId6" imgW="5151755" imgH="3709035" progId="">
                  <p:embed/>
                  <p:pic>
                    <p:nvPicPr>
                      <p:cNvPr id="0" name="图片 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791200"/>
                        <a:ext cx="609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149725" y="5791200"/>
            <a:ext cx="278447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rgbClr val="FF3300"/>
                </a:solidFill>
                <a:latin typeface="宋体" panose="02010600030101010101" pitchFamily="2" charset="-122"/>
              </a:rPr>
              <a:t>个单位长度。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457200" y="1314450"/>
            <a:ext cx="8382000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    若把两个直角边长为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2cm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等腰直角三角形如图重叠放置，再把三角形</a:t>
            </a:r>
            <a:r>
              <a:rPr lang="en-US" altLang="zh-CN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沿着</a:t>
            </a:r>
            <a:r>
              <a:rPr lang="en-US" altLang="zh-CN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BC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方向平移到三角形</a:t>
            </a:r>
            <a:r>
              <a:rPr lang="en-US" altLang="zh-CN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’</a:t>
            </a:r>
            <a:r>
              <a:rPr lang="en-US" altLang="zh-CN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DC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’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的位置，则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）若平移距离为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，三角形</a:t>
            </a:r>
            <a:r>
              <a:rPr lang="en-US" altLang="zh-CN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与三角形</a:t>
            </a:r>
            <a:r>
              <a:rPr lang="en-US" altLang="zh-CN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’</a:t>
            </a:r>
            <a:r>
              <a:rPr lang="en-US" altLang="zh-CN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DC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’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重叠部分的面积（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）。</a:t>
            </a:r>
            <a:endParaRPr lang="en-US" altLang="zh-CN" sz="24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）若平移距离为</a:t>
            </a:r>
            <a:r>
              <a:rPr lang="en-US" altLang="zh-CN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0≤</a:t>
            </a:r>
            <a:r>
              <a:rPr lang="en-US" altLang="zh-CN" sz="2400" b="1" dirty="0">
                <a:solidFill>
                  <a:prstClr val="black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≤2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），则重叠部分的面积（        ）。</a:t>
            </a:r>
          </a:p>
        </p:txBody>
      </p:sp>
      <p:pic>
        <p:nvPicPr>
          <p:cNvPr id="2053" name="Picture 3" descr="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419600"/>
            <a:ext cx="30622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38" descr="图片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7037" y="533400"/>
            <a:ext cx="2925763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2057400" y="2895600"/>
          <a:ext cx="4572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6" imgW="2472690" imgH="6388100" progId="">
                  <p:embed/>
                </p:oleObj>
              </mc:Choice>
              <mc:Fallback>
                <p:oleObj name="Equation" r:id="rId6" imgW="2472690" imgH="6388100" progId="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95600"/>
                        <a:ext cx="4572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990600" y="3810000"/>
          <a:ext cx="990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8" imgW="9890760" imgH="6388100" progId="">
                  <p:embed/>
                </p:oleObj>
              </mc:Choice>
              <mc:Fallback>
                <p:oleObj name="Equation" r:id="rId8" imgW="9890760" imgH="6388100" progId="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0"/>
                        <a:ext cx="990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757</Words>
  <Application>Microsoft Office PowerPoint</Application>
  <PresentationFormat>全屏显示(4:3)</PresentationFormat>
  <Paragraphs>56</Paragraphs>
  <Slides>11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EU-BX</vt:lpstr>
      <vt:lpstr>黑体</vt:lpstr>
      <vt:lpstr>楷体</vt:lpstr>
      <vt:lpstr>宋体</vt:lpstr>
      <vt:lpstr>微软雅黑</vt:lpstr>
      <vt:lpstr>Arial</vt:lpstr>
      <vt:lpstr>Calibri</vt:lpstr>
      <vt:lpstr>Calibri Light</vt:lpstr>
      <vt:lpstr>Wingdings</vt:lpstr>
      <vt:lpstr>WWW.2PPT.COM
</vt:lpstr>
      <vt:lpstr>Equation</vt:lpstr>
      <vt:lpstr>图形的平移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2021-10-12T01:40:00Z</dcterms:created>
  <dcterms:modified xsi:type="dcterms:W3CDTF">2023-01-16T20:02:42Z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FEC0928A3DDF453796F97075B8429D21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