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81" r:id="rId2"/>
    <p:sldId id="312" r:id="rId3"/>
    <p:sldId id="331" r:id="rId4"/>
    <p:sldId id="333" r:id="rId5"/>
    <p:sldId id="345" r:id="rId6"/>
    <p:sldId id="342" r:id="rId7"/>
    <p:sldId id="380" r:id="rId8"/>
    <p:sldId id="343" r:id="rId9"/>
    <p:sldId id="317" r:id="rId10"/>
    <p:sldId id="364" r:id="rId11"/>
    <p:sldId id="365" r:id="rId12"/>
    <p:sldId id="366" r:id="rId13"/>
    <p:sldId id="320" r:id="rId14"/>
    <p:sldId id="367" r:id="rId15"/>
    <p:sldId id="368" r:id="rId16"/>
    <p:sldId id="322" r:id="rId17"/>
    <p:sldId id="347" r:id="rId18"/>
    <p:sldId id="324" r:id="rId19"/>
    <p:sldId id="335" r:id="rId20"/>
    <p:sldId id="316" r:id="rId21"/>
    <p:sldId id="325" r:id="rId22"/>
    <p:sldId id="348" r:id="rId23"/>
    <p:sldId id="326" r:id="rId24"/>
    <p:sldId id="327" r:id="rId2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8">
          <p15:clr>
            <a:srgbClr val="A4A3A4"/>
          </p15:clr>
        </p15:guide>
        <p15:guide id="2" pos="2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8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90" y="-690"/>
      </p:cViewPr>
      <p:guideLst>
        <p:guide orient="horz" pos="1538"/>
        <p:guide pos="28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AA815EE6-4088-456E-9A9E-A6279619D15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15EE6-4088-456E-9A9E-A6279619D15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741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D24FA-6C6F-4F7C-9E81-82A3C5EBD26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D5960-59A4-42DF-B7AC-BD23466E3B6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A2DE6-CDD6-49E8-BD1F-4C218F9DCE8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E722A-64B2-42AD-9630-502AE15C237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D9335-DCCD-49E4-8027-B66BEC39373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F0567-55E6-4D76-A3E5-23640EE7E01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05AB-045C-4023-8471-1ED54302CD5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8977D-CA74-4F8B-B274-2D3911AC5CE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29FA-A463-4687-A45E-E1465F67535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887FB-13EF-48AF-BBDD-74E6A8CE71B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C333362-B36F-4155-841B-C4530CE1B8B0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4140" descr="11997870_409073"/>
          <p:cNvPicPr>
            <a:picLocks noChangeAspect="1" noChangeArrowheads="1"/>
          </p:cNvPicPr>
          <p:nvPr/>
        </p:nvPicPr>
        <p:blipFill>
          <a:blip r:embed="rId2" cstate="email">
            <a:lum bright="6000"/>
          </a:blip>
          <a:srcRect/>
          <a:stretch>
            <a:fillRect/>
          </a:stretch>
        </p:blipFill>
        <p:spPr bwMode="auto">
          <a:xfrm>
            <a:off x="6588224" y="3877866"/>
            <a:ext cx="2555777" cy="126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矩形 4139"/>
          <p:cNvSpPr>
            <a:spLocks noChangeArrowheads="1"/>
          </p:cNvSpPr>
          <p:nvPr/>
        </p:nvSpPr>
        <p:spPr bwMode="auto">
          <a:xfrm>
            <a:off x="0" y="1338263"/>
            <a:ext cx="9144000" cy="57150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-1" y="1635646"/>
            <a:ext cx="91440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40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2.1   </a:t>
            </a:r>
            <a:r>
              <a:rPr lang="zh-CN" altLang="en-US" sz="40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两条直线的位置关系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20520" y="2499742"/>
            <a:ext cx="1441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课</a:t>
            </a:r>
            <a:r>
              <a:rPr lang="zh-CN" altLang="en-US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1" y="4227934"/>
            <a:ext cx="914400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5" name="Rectangle 5"/>
          <p:cNvSpPr>
            <a:spLocks noChangeArrowheads="1"/>
          </p:cNvSpPr>
          <p:nvPr/>
        </p:nvSpPr>
        <p:spPr bwMode="auto">
          <a:xfrm>
            <a:off x="3851276" y="2140744"/>
            <a:ext cx="144463" cy="10834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CC0066"/>
            </a:solidFill>
            <a:miter lim="800000"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33" name="Text Box 3"/>
          <p:cNvSpPr txBox="1">
            <a:spLocks noChangeArrowheads="1"/>
          </p:cNvSpPr>
          <p:nvPr/>
        </p:nvSpPr>
        <p:spPr bwMode="auto">
          <a:xfrm>
            <a:off x="539750" y="4099322"/>
            <a:ext cx="6985000" cy="74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这样画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的垂线可以画几条？</a:t>
            </a:r>
          </a:p>
        </p:txBody>
      </p:sp>
      <p:sp>
        <p:nvSpPr>
          <p:cNvPr id="13334" name="Text Box 4"/>
          <p:cNvSpPr txBox="1">
            <a:spLocks noChangeArrowheads="1"/>
          </p:cNvSpPr>
          <p:nvPr/>
        </p:nvSpPr>
        <p:spPr bwMode="auto">
          <a:xfrm>
            <a:off x="6659564" y="1062038"/>
            <a:ext cx="12969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放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靠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画</a:t>
            </a:r>
          </a:p>
        </p:txBody>
      </p:sp>
      <p:sp>
        <p:nvSpPr>
          <p:cNvPr id="13336" name="Line 6"/>
          <p:cNvSpPr>
            <a:spLocks noChangeShapeType="1"/>
          </p:cNvSpPr>
          <p:nvPr/>
        </p:nvSpPr>
        <p:spPr bwMode="auto">
          <a:xfrm>
            <a:off x="2916239" y="2250281"/>
            <a:ext cx="3024187" cy="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7" name="Line 7"/>
          <p:cNvSpPr>
            <a:spLocks noChangeShapeType="1"/>
          </p:cNvSpPr>
          <p:nvPr/>
        </p:nvSpPr>
        <p:spPr bwMode="auto">
          <a:xfrm flipH="1">
            <a:off x="3851276" y="953692"/>
            <a:ext cx="28575" cy="162044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4" name="Text Box 8"/>
          <p:cNvSpPr txBox="1">
            <a:spLocks noChangeArrowheads="1"/>
          </p:cNvSpPr>
          <p:nvPr/>
        </p:nvSpPr>
        <p:spPr bwMode="auto">
          <a:xfrm>
            <a:off x="6011863" y="1980010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2315" name="Text Box 9"/>
          <p:cNvSpPr txBox="1">
            <a:spLocks noChangeArrowheads="1"/>
          </p:cNvSpPr>
          <p:nvPr/>
        </p:nvSpPr>
        <p:spPr bwMode="auto">
          <a:xfrm>
            <a:off x="3506788" y="224194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12316" name="Text Box 10"/>
          <p:cNvSpPr txBox="1">
            <a:spLocks noChangeArrowheads="1"/>
          </p:cNvSpPr>
          <p:nvPr/>
        </p:nvSpPr>
        <p:spPr bwMode="auto">
          <a:xfrm>
            <a:off x="841376" y="369094"/>
            <a:ext cx="6048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如图，已知直线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的垂线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3342" name="Object 3"/>
          <p:cNvGraphicFramePr>
            <a:graphicFrameLocks noChangeAspect="1"/>
          </p:cNvGraphicFramePr>
          <p:nvPr/>
        </p:nvGraphicFramePr>
        <p:xfrm>
          <a:off x="7019925" y="2520554"/>
          <a:ext cx="1149350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r:id="rId3" imgW="1149350" imgH="1781175" progId="">
                  <p:embed/>
                </p:oleObj>
              </mc:Choice>
              <mc:Fallback>
                <p:oleObj r:id="rId3" imgW="1149350" imgH="178117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520554"/>
                        <a:ext cx="1149350" cy="1335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9" name="Text Box 15"/>
          <p:cNvSpPr txBox="1">
            <a:spLocks noChangeArrowheads="1"/>
          </p:cNvSpPr>
          <p:nvPr/>
        </p:nvSpPr>
        <p:spPr bwMode="auto">
          <a:xfrm>
            <a:off x="3492500" y="953691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2320" name="Text Box 16"/>
          <p:cNvSpPr txBox="1">
            <a:spLocks noChangeArrowheads="1"/>
          </p:cNvSpPr>
          <p:nvPr/>
        </p:nvSpPr>
        <p:spPr bwMode="auto">
          <a:xfrm>
            <a:off x="6440489" y="4258866"/>
            <a:ext cx="1728787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无数条</a:t>
            </a:r>
          </a:p>
        </p:txBody>
      </p:sp>
      <p:grpSp>
        <p:nvGrpSpPr>
          <p:cNvPr id="3" name="组合 13347"/>
          <p:cNvGrpSpPr/>
          <p:nvPr/>
        </p:nvGrpSpPr>
        <p:grpSpPr bwMode="auto">
          <a:xfrm>
            <a:off x="539751" y="3221831"/>
            <a:ext cx="6130925" cy="486966"/>
            <a:chOff x="340" y="3113"/>
            <a:chExt cx="3862" cy="409"/>
          </a:xfrm>
        </p:grpSpPr>
        <p:graphicFrame>
          <p:nvGraphicFramePr>
            <p:cNvPr id="12301" name="Object 2"/>
            <p:cNvGraphicFramePr>
              <a:graphicFrameLocks noChangeAspect="1"/>
            </p:cNvGraphicFramePr>
            <p:nvPr/>
          </p:nvGraphicFramePr>
          <p:xfrm>
            <a:off x="340" y="3113"/>
            <a:ext cx="38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3" r:id="rId5" imgW="7797165" imgH="825500" progId="">
                    <p:embed/>
                  </p:oleObj>
                </mc:Choice>
                <mc:Fallback>
                  <p:oleObj r:id="rId5" imgW="7797165" imgH="8255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3113"/>
                          <a:ext cx="3862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2" name="矩形 13344"/>
            <p:cNvSpPr>
              <a:spLocks noChangeArrowheads="1"/>
            </p:cNvSpPr>
            <p:nvPr/>
          </p:nvSpPr>
          <p:spPr bwMode="auto">
            <a:xfrm>
              <a:off x="1519" y="3339"/>
              <a:ext cx="1452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" name="Line 7"/>
          <p:cNvSpPr>
            <a:spLocks noChangeShapeType="1"/>
          </p:cNvSpPr>
          <p:nvPr/>
        </p:nvSpPr>
        <p:spPr bwMode="auto">
          <a:xfrm flipH="1">
            <a:off x="4414839" y="964406"/>
            <a:ext cx="28575" cy="1620441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648 L -0.00451 -0.1901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69942E-6 L -0.3467 -0.3107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-1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7 -0.31067 L -0.00017 -0.0069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1 -0.19408 L 0.05851 -0.005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9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5" grpId="0" bldLvl="0" animBg="1"/>
      <p:bldP spid="13333" grpId="0" bldLvl="0" animBg="1"/>
      <p:bldP spid="13334" grpId="0"/>
      <p:bldP spid="13336" grpId="0" animBg="1"/>
      <p:bldP spid="13337" grpId="0" animBg="1"/>
      <p:bldP spid="12314" grpId="0"/>
      <p:bldP spid="12315" grpId="0"/>
      <p:bldP spid="12316" grpId="0" bldLvl="0" animBg="1"/>
      <p:bldP spid="12319" grpId="0"/>
      <p:bldP spid="12320" grpId="0" bldLvl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4372"/>
          <p:cNvGrpSpPr/>
          <p:nvPr/>
        </p:nvGrpSpPr>
        <p:grpSpPr bwMode="auto">
          <a:xfrm>
            <a:off x="684214" y="3759994"/>
            <a:ext cx="6130925" cy="486966"/>
            <a:chOff x="340" y="3113"/>
            <a:chExt cx="3862" cy="409"/>
          </a:xfrm>
        </p:grpSpPr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340" y="3113"/>
            <a:ext cx="38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r:id="rId3" imgW="7797165" imgH="825500" progId="">
                    <p:embed/>
                  </p:oleObj>
                </mc:Choice>
                <mc:Fallback>
                  <p:oleObj r:id="rId3" imgW="7797165" imgH="8255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3113"/>
                          <a:ext cx="3862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15" name="矩形 14374"/>
            <p:cNvSpPr>
              <a:spLocks noChangeArrowheads="1"/>
            </p:cNvSpPr>
            <p:nvPr/>
          </p:nvSpPr>
          <p:spPr bwMode="auto">
            <a:xfrm>
              <a:off x="1519" y="3339"/>
              <a:ext cx="1452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33" name="Rectangle 3"/>
          <p:cNvSpPr>
            <a:spLocks noChangeArrowheads="1"/>
          </p:cNvSpPr>
          <p:nvPr/>
        </p:nvSpPr>
        <p:spPr bwMode="auto">
          <a:xfrm>
            <a:off x="4381500" y="2662238"/>
            <a:ext cx="146050" cy="10834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CC0066"/>
            </a:solidFill>
            <a:miter lim="800000"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8" name="Line 4"/>
          <p:cNvSpPr>
            <a:spLocks noChangeShapeType="1"/>
          </p:cNvSpPr>
          <p:nvPr/>
        </p:nvSpPr>
        <p:spPr bwMode="auto">
          <a:xfrm>
            <a:off x="3419475" y="2781300"/>
            <a:ext cx="3022600" cy="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5" name="Oval 5"/>
          <p:cNvSpPr>
            <a:spLocks noChangeArrowheads="1"/>
          </p:cNvSpPr>
          <p:nvPr/>
        </p:nvSpPr>
        <p:spPr bwMode="auto">
          <a:xfrm>
            <a:off x="4311651" y="2727723"/>
            <a:ext cx="142875" cy="107156"/>
          </a:xfrm>
          <a:prstGeom prst="ellipse">
            <a:avLst/>
          </a:prstGeom>
          <a:solidFill>
            <a:srgbClr val="99CC00"/>
          </a:solidFill>
          <a:ln w="9525">
            <a:solidFill>
              <a:srgbClr val="99CC00"/>
            </a:solidFill>
            <a:round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60" name="Line 6"/>
          <p:cNvSpPr>
            <a:spLocks noChangeShapeType="1"/>
          </p:cNvSpPr>
          <p:nvPr/>
        </p:nvSpPr>
        <p:spPr bwMode="auto">
          <a:xfrm>
            <a:off x="4364039" y="1116807"/>
            <a:ext cx="34925" cy="198834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7" name="Text Box 7"/>
          <p:cNvSpPr txBox="1">
            <a:spLocks noChangeArrowheads="1"/>
          </p:cNvSpPr>
          <p:nvPr/>
        </p:nvSpPr>
        <p:spPr bwMode="auto">
          <a:xfrm>
            <a:off x="6515100" y="2511029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3338" name="Text Box 8"/>
          <p:cNvSpPr txBox="1">
            <a:spLocks noChangeArrowheads="1"/>
          </p:cNvSpPr>
          <p:nvPr/>
        </p:nvSpPr>
        <p:spPr bwMode="auto">
          <a:xfrm>
            <a:off x="4364039" y="2728913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aphicFrame>
        <p:nvGraphicFramePr>
          <p:cNvPr id="14364" name="Object 3"/>
          <p:cNvGraphicFramePr>
            <a:graphicFrameLocks noChangeAspect="1"/>
          </p:cNvGraphicFramePr>
          <p:nvPr/>
        </p:nvGraphicFramePr>
        <p:xfrm>
          <a:off x="7529513" y="3055144"/>
          <a:ext cx="1149350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r:id="rId5" imgW="1149350" imgH="1781175" progId="">
                  <p:embed/>
                </p:oleObj>
              </mc:Choice>
              <mc:Fallback>
                <p:oleObj r:id="rId5" imgW="1149350" imgH="178117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513" y="3055144"/>
                        <a:ext cx="1149350" cy="1335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5" name="Object 4"/>
          <p:cNvGraphicFramePr>
            <a:graphicFrameLocks noChangeAspect="1"/>
          </p:cNvGraphicFramePr>
          <p:nvPr/>
        </p:nvGraphicFramePr>
        <p:xfrm>
          <a:off x="3406776" y="644128"/>
          <a:ext cx="746125" cy="107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7" imgW="748030" imgH="1430655" progId="">
                  <p:embed/>
                </p:oleObj>
              </mc:Choice>
              <mc:Fallback>
                <p:oleObj r:id="rId7" imgW="748030" imgH="143065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6" y="644128"/>
                        <a:ext cx="746125" cy="1070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2" name="Text Box 13"/>
          <p:cNvSpPr txBox="1">
            <a:spLocks noChangeArrowheads="1"/>
          </p:cNvSpPr>
          <p:nvPr/>
        </p:nvSpPr>
        <p:spPr bwMode="auto">
          <a:xfrm>
            <a:off x="3994150" y="1377554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3343" name="Text Box 4"/>
          <p:cNvSpPr txBox="1">
            <a:spLocks noChangeArrowheads="1"/>
          </p:cNvSpPr>
          <p:nvPr/>
        </p:nvSpPr>
        <p:spPr bwMode="auto">
          <a:xfrm>
            <a:off x="468314" y="1331119"/>
            <a:ext cx="20161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放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靠</a:t>
            </a:r>
          </a:p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移</a:t>
            </a:r>
          </a:p>
          <a:p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画</a:t>
            </a:r>
          </a:p>
        </p:txBody>
      </p:sp>
      <p:sp>
        <p:nvSpPr>
          <p:cNvPr id="14368" name="Text Box 9"/>
          <p:cNvSpPr txBox="1">
            <a:spLocks noChangeArrowheads="1"/>
          </p:cNvSpPr>
          <p:nvPr/>
        </p:nvSpPr>
        <p:spPr bwMode="auto">
          <a:xfrm>
            <a:off x="660401" y="216694"/>
            <a:ext cx="77755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如图，已知直线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上的一点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的垂线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60400" y="4311254"/>
            <a:ext cx="57599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这样画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的垂线可以画几条？</a:t>
            </a:r>
          </a:p>
        </p:txBody>
      </p:sp>
      <p:sp>
        <p:nvSpPr>
          <p:cNvPr id="12320" name="Text Box 16"/>
          <p:cNvSpPr txBox="1">
            <a:spLocks noChangeArrowheads="1"/>
          </p:cNvSpPr>
          <p:nvPr/>
        </p:nvSpPr>
        <p:spPr bwMode="auto">
          <a:xfrm>
            <a:off x="6365875" y="4391025"/>
            <a:ext cx="1728788" cy="52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r>
              <a:rPr lang="zh-CN" altLang="en-US" sz="280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648 L -0.00451 -0.1901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416 L -0.25209 -0.3102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21 -0.31029 L -0.34497 -0.3102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181 -0.042772 L 0.102181 0.209018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3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71 -0.31075 L -0.00764 0.0057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1 -0.19408 L 0.05851 -0.005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 animBg="1"/>
      <p:bldP spid="13335" grpId="0" bldLvl="0" animBg="1"/>
      <p:bldP spid="14360" grpId="0" animBg="1"/>
      <p:bldP spid="13337" grpId="0"/>
      <p:bldP spid="13338" grpId="0"/>
      <p:bldP spid="13342" grpId="0"/>
      <p:bldP spid="13343" grpId="0" bldLvl="0" animBg="1"/>
      <p:bldP spid="14368" grpId="0"/>
      <p:bldP spid="2" grpId="0"/>
      <p:bldP spid="12320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372"/>
          <p:cNvGrpSpPr/>
          <p:nvPr/>
        </p:nvGrpSpPr>
        <p:grpSpPr bwMode="auto">
          <a:xfrm>
            <a:off x="684214" y="4029075"/>
            <a:ext cx="6130925" cy="486966"/>
            <a:chOff x="340" y="3113"/>
            <a:chExt cx="3862" cy="409"/>
          </a:xfrm>
        </p:grpSpPr>
        <p:graphicFrame>
          <p:nvGraphicFramePr>
            <p:cNvPr id="14338" name="Object 2"/>
            <p:cNvGraphicFramePr>
              <a:graphicFrameLocks noChangeAspect="1"/>
            </p:cNvGraphicFramePr>
            <p:nvPr/>
          </p:nvGraphicFramePr>
          <p:xfrm>
            <a:off x="340" y="3113"/>
            <a:ext cx="38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3" r:id="rId3" imgW="7797165" imgH="825500" progId="">
                    <p:embed/>
                  </p:oleObj>
                </mc:Choice>
                <mc:Fallback>
                  <p:oleObj r:id="rId3" imgW="7797165" imgH="825500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" y="3113"/>
                          <a:ext cx="3862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39" name="矩形 14374"/>
            <p:cNvSpPr>
              <a:spLocks noChangeArrowheads="1"/>
            </p:cNvSpPr>
            <p:nvPr/>
          </p:nvSpPr>
          <p:spPr bwMode="auto">
            <a:xfrm>
              <a:off x="1519" y="3339"/>
              <a:ext cx="1452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33" name="Rectangle 3"/>
          <p:cNvSpPr>
            <a:spLocks noChangeArrowheads="1"/>
          </p:cNvSpPr>
          <p:nvPr/>
        </p:nvSpPr>
        <p:spPr bwMode="auto">
          <a:xfrm>
            <a:off x="4398963" y="2942035"/>
            <a:ext cx="146050" cy="10834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CC0066"/>
            </a:solidFill>
            <a:miter lim="800000"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58" name="Line 4"/>
          <p:cNvSpPr>
            <a:spLocks noChangeShapeType="1"/>
          </p:cNvSpPr>
          <p:nvPr/>
        </p:nvSpPr>
        <p:spPr bwMode="auto">
          <a:xfrm>
            <a:off x="3419475" y="3050381"/>
            <a:ext cx="3022600" cy="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5" name="Oval 5"/>
          <p:cNvSpPr>
            <a:spLocks noChangeArrowheads="1"/>
          </p:cNvSpPr>
          <p:nvPr/>
        </p:nvSpPr>
        <p:spPr bwMode="auto">
          <a:xfrm>
            <a:off x="4330700" y="2035969"/>
            <a:ext cx="101600" cy="76200"/>
          </a:xfrm>
          <a:prstGeom prst="ellipse">
            <a:avLst/>
          </a:prstGeom>
          <a:solidFill>
            <a:srgbClr val="99CC00"/>
          </a:solidFill>
          <a:ln w="9525">
            <a:solidFill>
              <a:srgbClr val="99CC00"/>
            </a:solidFill>
            <a:round/>
          </a:ln>
        </p:spPr>
        <p:txBody>
          <a:bodyPr wrap="none" anchor="ctr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60" name="Line 6"/>
          <p:cNvSpPr>
            <a:spLocks noChangeShapeType="1"/>
          </p:cNvSpPr>
          <p:nvPr/>
        </p:nvSpPr>
        <p:spPr bwMode="auto">
          <a:xfrm>
            <a:off x="4364039" y="1385888"/>
            <a:ext cx="34925" cy="198834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7" name="Text Box 7"/>
          <p:cNvSpPr txBox="1">
            <a:spLocks noChangeArrowheads="1"/>
          </p:cNvSpPr>
          <p:nvPr/>
        </p:nvSpPr>
        <p:spPr bwMode="auto">
          <a:xfrm>
            <a:off x="6515100" y="2780110"/>
            <a:ext cx="2696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3338" name="Text Box 8"/>
          <p:cNvSpPr txBox="1">
            <a:spLocks noChangeArrowheads="1"/>
          </p:cNvSpPr>
          <p:nvPr/>
        </p:nvSpPr>
        <p:spPr bwMode="auto">
          <a:xfrm>
            <a:off x="3941764" y="1902619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aphicFrame>
        <p:nvGraphicFramePr>
          <p:cNvPr id="14364" name="Object 3"/>
          <p:cNvGraphicFramePr>
            <a:graphicFrameLocks noChangeAspect="1"/>
          </p:cNvGraphicFramePr>
          <p:nvPr/>
        </p:nvGraphicFramePr>
        <p:xfrm>
          <a:off x="7521575" y="3324226"/>
          <a:ext cx="1149350" cy="133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r:id="rId5" imgW="1149350" imgH="1781175" progId="">
                  <p:embed/>
                </p:oleObj>
              </mc:Choice>
              <mc:Fallback>
                <p:oleObj r:id="rId5" imgW="1149350" imgH="1781175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1575" y="3324226"/>
                        <a:ext cx="1149350" cy="1335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5" name="Object 4"/>
          <p:cNvGraphicFramePr>
            <a:graphicFrameLocks noChangeAspect="1"/>
          </p:cNvGraphicFramePr>
          <p:nvPr/>
        </p:nvGraphicFramePr>
        <p:xfrm>
          <a:off x="3406776" y="913210"/>
          <a:ext cx="746125" cy="1070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r:id="rId7" imgW="748030" imgH="1430655" progId="">
                  <p:embed/>
                </p:oleObj>
              </mc:Choice>
              <mc:Fallback>
                <p:oleObj r:id="rId7" imgW="748030" imgH="1430655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6" y="913210"/>
                        <a:ext cx="746125" cy="1070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2" name="Text Box 13"/>
          <p:cNvSpPr txBox="1">
            <a:spLocks noChangeArrowheads="1"/>
          </p:cNvSpPr>
          <p:nvPr/>
        </p:nvSpPr>
        <p:spPr bwMode="auto">
          <a:xfrm>
            <a:off x="4029075" y="3031331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3343" name="Text Box 4"/>
          <p:cNvSpPr txBox="1">
            <a:spLocks noChangeArrowheads="1"/>
          </p:cNvSpPr>
          <p:nvPr/>
        </p:nvSpPr>
        <p:spPr bwMode="auto">
          <a:xfrm>
            <a:off x="468314" y="1600200"/>
            <a:ext cx="20161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放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靠</a:t>
            </a:r>
          </a:p>
          <a:p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移</a:t>
            </a:r>
          </a:p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画</a:t>
            </a:r>
          </a:p>
        </p:txBody>
      </p:sp>
      <p:sp>
        <p:nvSpPr>
          <p:cNvPr id="14368" name="Text Box 9"/>
          <p:cNvSpPr txBox="1">
            <a:spLocks noChangeArrowheads="1"/>
          </p:cNvSpPr>
          <p:nvPr/>
        </p:nvSpPr>
        <p:spPr bwMode="auto">
          <a:xfrm>
            <a:off x="755651" y="250031"/>
            <a:ext cx="77755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如图，已知直线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外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的一点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作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的垂线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76" name="云形标注 14375"/>
          <p:cNvSpPr>
            <a:spLocks noChangeArrowheads="1"/>
          </p:cNvSpPr>
          <p:nvPr/>
        </p:nvSpPr>
        <p:spPr bwMode="auto">
          <a:xfrm>
            <a:off x="5773739" y="798910"/>
            <a:ext cx="3259137" cy="1295400"/>
          </a:xfrm>
          <a:prstGeom prst="cloudCallout">
            <a:avLst>
              <a:gd name="adj1" fmla="val -36079"/>
              <a:gd name="adj2" fmla="val 65810"/>
            </a:avLst>
          </a:prstGeom>
          <a:solidFill>
            <a:schemeClr val="accent1"/>
          </a:solidFill>
          <a:ln w="9525">
            <a:solidFill>
              <a:srgbClr val="0070C0"/>
            </a:solidFill>
            <a:rou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zh-CN" altLang="en-US" sz="2800">
                <a:ea typeface="黑体" panose="02010609060101010101" pitchFamily="49" charset="-122"/>
              </a:rPr>
              <a:t>根据以上操作，你能得出什么结论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92" decel="100000"/>
                                        <p:tgtEl>
                                          <p:spTgt spid="133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92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648 L -0.00451 -0.1901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416 L -0.25209 -0.3102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21 -0.31029 L -0.34497 -0.3102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181 -0.042772 L 0.102181 0.209018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3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71 -0.31075 L -0.00764 0.0057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1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51 -0.19408 L 0.05851 -0.0053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 animBg="1"/>
      <p:bldP spid="13335" grpId="0" bldLvl="0" animBg="1"/>
      <p:bldP spid="14360" grpId="0" animBg="1"/>
      <p:bldP spid="13337" grpId="0"/>
      <p:bldP spid="13338" grpId="0"/>
      <p:bldP spid="13342" grpId="0"/>
      <p:bldP spid="13343" grpId="0" bldLvl="0" animBg="1"/>
      <p:bldP spid="14368" grpId="0"/>
      <p:bldP spid="14376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7" name="Rectangle 4"/>
          <p:cNvSpPr>
            <a:spLocks noChangeArrowheads="1"/>
          </p:cNvSpPr>
          <p:nvPr/>
        </p:nvSpPr>
        <p:spPr bwMode="auto">
          <a:xfrm>
            <a:off x="521987" y="771550"/>
            <a:ext cx="8024813" cy="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垂线的性质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 平面内，过一点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有且只有一条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直线与已知直线垂直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84" name="Text Box 5"/>
          <p:cNvSpPr txBox="1">
            <a:spLocks noChangeArrowheads="1"/>
          </p:cNvSpPr>
          <p:nvPr/>
        </p:nvSpPr>
        <p:spPr bwMode="auto">
          <a:xfrm>
            <a:off x="539751" y="2195512"/>
            <a:ext cx="8150225" cy="1405193"/>
          </a:xfrm>
          <a:prstGeom prst="rect">
            <a:avLst/>
          </a:prstGeom>
          <a:noFill/>
          <a:ln w="9525">
            <a:solidFill>
              <a:srgbClr val="0070C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F8081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</a:t>
            </a:r>
          </a:p>
          <a:p>
            <a:pPr>
              <a:lnSpc>
                <a:spcPct val="150000"/>
              </a:lnSpc>
            </a:pPr>
            <a:r>
              <a:rPr lang="en-US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“过一点”中的点，可以在已知直线上，也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可以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在已知直线外；</a:t>
            </a:r>
          </a:p>
          <a:p>
            <a:pPr>
              <a:lnSpc>
                <a:spcPct val="150000"/>
              </a:lnSpc>
            </a:pPr>
            <a:r>
              <a:rPr lang="en-US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2.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“有且只有”中，“有”指存在，“只有”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指唯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一性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 bldLvl="0" animBg="1"/>
      <p:bldP spid="1538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21"/>
          <p:cNvSpPr>
            <a:spLocks noChangeShapeType="1"/>
          </p:cNvSpPr>
          <p:nvPr/>
        </p:nvSpPr>
        <p:spPr bwMode="auto">
          <a:xfrm>
            <a:off x="4860926" y="4196954"/>
            <a:ext cx="39592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26"/>
          <p:cNvGrpSpPr/>
          <p:nvPr/>
        </p:nvGrpSpPr>
        <p:grpSpPr bwMode="auto">
          <a:xfrm>
            <a:off x="5940426" y="2847975"/>
            <a:ext cx="790575" cy="1806162"/>
            <a:chOff x="0" y="0"/>
            <a:chExt cx="1246" cy="3793"/>
          </a:xfrm>
        </p:grpSpPr>
        <p:sp>
          <p:nvSpPr>
            <p:cNvPr id="16387" name="Line 27"/>
            <p:cNvSpPr>
              <a:spLocks noChangeShapeType="1"/>
            </p:cNvSpPr>
            <p:nvPr/>
          </p:nvSpPr>
          <p:spPr bwMode="auto">
            <a:xfrm flipH="1">
              <a:off x="339" y="0"/>
              <a:ext cx="907" cy="28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88" name="Text Box 28"/>
            <p:cNvSpPr txBox="1">
              <a:spLocks noChangeArrowheads="1"/>
            </p:cNvSpPr>
            <p:nvPr/>
          </p:nvSpPr>
          <p:spPr bwMode="auto">
            <a:xfrm>
              <a:off x="0" y="2823"/>
              <a:ext cx="795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4" name="Group 29"/>
          <p:cNvGrpSpPr/>
          <p:nvPr/>
        </p:nvGrpSpPr>
        <p:grpSpPr bwMode="auto">
          <a:xfrm>
            <a:off x="6588126" y="2847975"/>
            <a:ext cx="504825" cy="1810925"/>
            <a:chOff x="0" y="0"/>
            <a:chExt cx="794" cy="3803"/>
          </a:xfrm>
        </p:grpSpPr>
        <p:sp>
          <p:nvSpPr>
            <p:cNvPr id="16390" name="Rectangle 31"/>
            <p:cNvSpPr>
              <a:spLocks noChangeArrowheads="1"/>
            </p:cNvSpPr>
            <p:nvPr/>
          </p:nvSpPr>
          <p:spPr bwMode="auto">
            <a:xfrm>
              <a:off x="230" y="2607"/>
              <a:ext cx="225" cy="22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6391" name="Line 30"/>
            <p:cNvSpPr>
              <a:spLocks noChangeShapeType="1"/>
            </p:cNvSpPr>
            <p:nvPr/>
          </p:nvSpPr>
          <p:spPr bwMode="auto">
            <a:xfrm>
              <a:off x="227" y="0"/>
              <a:ext cx="0" cy="2832"/>
            </a:xfrm>
            <a:prstGeom prst="line">
              <a:avLst/>
            </a:prstGeom>
            <a:noFill/>
            <a:ln w="31750">
              <a:solidFill>
                <a:srgbClr val="F8081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2" name="Text Box 32"/>
            <p:cNvSpPr txBox="1">
              <a:spLocks noChangeArrowheads="1"/>
            </p:cNvSpPr>
            <p:nvPr/>
          </p:nvSpPr>
          <p:spPr bwMode="auto">
            <a:xfrm>
              <a:off x="0" y="2833"/>
              <a:ext cx="794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grpSp>
        <p:nvGrpSpPr>
          <p:cNvPr id="5" name="Group 33"/>
          <p:cNvGrpSpPr/>
          <p:nvPr/>
        </p:nvGrpSpPr>
        <p:grpSpPr bwMode="auto">
          <a:xfrm>
            <a:off x="6732588" y="2847975"/>
            <a:ext cx="1871662" cy="1810925"/>
            <a:chOff x="0" y="0"/>
            <a:chExt cx="2947" cy="3803"/>
          </a:xfrm>
        </p:grpSpPr>
        <p:sp>
          <p:nvSpPr>
            <p:cNvPr id="16394" name="Line 34"/>
            <p:cNvSpPr>
              <a:spLocks noChangeShapeType="1"/>
            </p:cNvSpPr>
            <p:nvPr/>
          </p:nvSpPr>
          <p:spPr bwMode="auto">
            <a:xfrm>
              <a:off x="0" y="0"/>
              <a:ext cx="2380" cy="28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Text Box 35"/>
            <p:cNvSpPr txBox="1">
              <a:spLocks noChangeArrowheads="1"/>
            </p:cNvSpPr>
            <p:nvPr/>
          </p:nvSpPr>
          <p:spPr bwMode="auto">
            <a:xfrm>
              <a:off x="2152" y="2833"/>
              <a:ext cx="795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</p:grpSp>
      <p:sp>
        <p:nvSpPr>
          <p:cNvPr id="16396" name="Text Box 36"/>
          <p:cNvSpPr txBox="1">
            <a:spLocks noChangeArrowheads="1"/>
          </p:cNvSpPr>
          <p:nvPr/>
        </p:nvSpPr>
        <p:spPr bwMode="auto">
          <a:xfrm>
            <a:off x="8639175" y="3868341"/>
            <a:ext cx="325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6397" name="Oval 38"/>
          <p:cNvSpPr>
            <a:spLocks noChangeArrowheads="1"/>
          </p:cNvSpPr>
          <p:nvPr/>
        </p:nvSpPr>
        <p:spPr bwMode="auto">
          <a:xfrm flipH="1">
            <a:off x="6689725" y="2834879"/>
            <a:ext cx="96838" cy="82153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" name="组合 3"/>
          <p:cNvGrpSpPr/>
          <p:nvPr/>
        </p:nvGrpSpPr>
        <p:grpSpPr bwMode="auto">
          <a:xfrm>
            <a:off x="518751" y="2104788"/>
            <a:ext cx="5381673" cy="1409700"/>
            <a:chOff x="597" y="3936"/>
            <a:chExt cx="8476" cy="2960"/>
          </a:xfrm>
        </p:grpSpPr>
        <p:sp>
          <p:nvSpPr>
            <p:cNvPr id="2" name="文本框 1"/>
            <p:cNvSpPr txBox="1"/>
            <p:nvPr/>
          </p:nvSpPr>
          <p:spPr>
            <a:xfrm>
              <a:off x="610" y="4891"/>
              <a:ext cx="8463" cy="9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altLang="zh-CN" sz="24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1.</a:t>
              </a:r>
              <a:r>
                <a:rPr lang="zh-CN" altLang="en-US" sz="24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线段</a:t>
              </a:r>
              <a:r>
                <a:rPr lang="en-US" altLang="zh-CN" sz="2400" i="1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AB, AC, AD , AE</a:t>
              </a:r>
              <a:r>
                <a:rPr lang="zh-CN" altLang="en-US" sz="24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谁最短？</a:t>
              </a:r>
            </a:p>
          </p:txBody>
        </p:sp>
        <p:sp>
          <p:nvSpPr>
            <p:cNvPr id="104468" name="Rectangle 20"/>
            <p:cNvSpPr>
              <a:spLocks noChangeArrowheads="1"/>
            </p:cNvSpPr>
            <p:nvPr/>
          </p:nvSpPr>
          <p:spPr bwMode="auto">
            <a:xfrm>
              <a:off x="614" y="5927"/>
              <a:ext cx="7562" cy="96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US" altLang="zh-CN" sz="24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2.</a:t>
              </a:r>
              <a:r>
                <a:rPr lang="zh-CN" altLang="en-US" sz="2400" dirty="0" smtClean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你</a:t>
              </a:r>
              <a:r>
                <a:rPr lang="zh-CN" altLang="en-US" sz="2400" dirty="0">
                  <a:solidFill>
                    <a:srgbClr val="04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能用一句话表示这个结论吗？</a:t>
              </a:r>
            </a:p>
          </p:txBody>
        </p:sp>
        <p:sp>
          <p:nvSpPr>
            <p:cNvPr id="16401" name="文本框 2"/>
            <p:cNvSpPr txBox="1">
              <a:spLocks noChangeArrowheads="1"/>
            </p:cNvSpPr>
            <p:nvPr/>
          </p:nvSpPr>
          <p:spPr bwMode="auto">
            <a:xfrm>
              <a:off x="597" y="3936"/>
              <a:ext cx="223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zh-CN" sz="2400" dirty="0">
                  <a:solidFill>
                    <a:srgbClr val="0070C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说一说</a:t>
              </a:r>
              <a:r>
                <a:rPr lang="zh-CN" altLang="zh-CN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：</a:t>
              </a:r>
            </a:p>
          </p:txBody>
        </p:sp>
      </p:grpSp>
      <p:sp>
        <p:nvSpPr>
          <p:cNvPr id="16402" name="Rectangle 5"/>
          <p:cNvSpPr>
            <a:spLocks noChangeArrowheads="1"/>
          </p:cNvSpPr>
          <p:nvPr/>
        </p:nvSpPr>
        <p:spPr bwMode="auto">
          <a:xfrm>
            <a:off x="307975" y="1077516"/>
            <a:ext cx="84518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点向已知直线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画一条垂直的线段和几条不垂直的线段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7" name="组合 2"/>
          <p:cNvGrpSpPr/>
          <p:nvPr/>
        </p:nvGrpSpPr>
        <p:grpSpPr bwMode="auto">
          <a:xfrm>
            <a:off x="5194300" y="2852738"/>
            <a:ext cx="1550988" cy="1753740"/>
            <a:chOff x="4367" y="6323"/>
            <a:chExt cx="2443" cy="3684"/>
          </a:xfrm>
        </p:grpSpPr>
        <p:sp>
          <p:nvSpPr>
            <p:cNvPr id="16404" name="Line 23"/>
            <p:cNvSpPr>
              <a:spLocks noChangeShapeType="1"/>
            </p:cNvSpPr>
            <p:nvPr/>
          </p:nvSpPr>
          <p:spPr bwMode="auto">
            <a:xfrm flipV="1">
              <a:off x="4884" y="6323"/>
              <a:ext cx="1926" cy="281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5" name="Text Box 25"/>
            <p:cNvSpPr txBox="1">
              <a:spLocks noChangeArrowheads="1"/>
            </p:cNvSpPr>
            <p:nvPr/>
          </p:nvSpPr>
          <p:spPr bwMode="auto">
            <a:xfrm>
              <a:off x="4367" y="9037"/>
              <a:ext cx="795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</p:grpSp>
      <p:sp>
        <p:nvSpPr>
          <p:cNvPr id="16406" name="Text Box 24"/>
          <p:cNvSpPr txBox="1">
            <a:spLocks noChangeArrowheads="1"/>
          </p:cNvSpPr>
          <p:nvPr/>
        </p:nvSpPr>
        <p:spPr bwMode="auto">
          <a:xfrm>
            <a:off x="6689725" y="2574131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pSp>
        <p:nvGrpSpPr>
          <p:cNvPr id="16407" name="组合 4"/>
          <p:cNvGrpSpPr/>
          <p:nvPr/>
        </p:nvGrpSpPr>
        <p:grpSpPr bwMode="auto">
          <a:xfrm>
            <a:off x="428626" y="428625"/>
            <a:ext cx="3103563" cy="597877"/>
            <a:chOff x="397" y="1061"/>
            <a:chExt cx="4886" cy="1258"/>
          </a:xfrm>
        </p:grpSpPr>
        <p:sp>
          <p:nvSpPr>
            <p:cNvPr id="16408" name="文本框 6151"/>
            <p:cNvSpPr txBox="1">
              <a:spLocks noChangeArrowheads="1"/>
            </p:cNvSpPr>
            <p:nvPr/>
          </p:nvSpPr>
          <p:spPr bwMode="auto">
            <a:xfrm>
              <a:off x="959" y="1061"/>
              <a:ext cx="4248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点到直线的距离</a:t>
              </a:r>
            </a:p>
          </p:txBody>
        </p:sp>
        <p:grpSp>
          <p:nvGrpSpPr>
            <p:cNvPr id="16409" name="组合 31"/>
            <p:cNvGrpSpPr/>
            <p:nvPr/>
          </p:nvGrpSpPr>
          <p:grpSpPr bwMode="auto">
            <a:xfrm>
              <a:off x="397" y="1153"/>
              <a:ext cx="4886" cy="1166"/>
              <a:chOff x="10173" y="2552"/>
              <a:chExt cx="6515" cy="1556"/>
            </a:xfrm>
          </p:grpSpPr>
          <p:grpSp>
            <p:nvGrpSpPr>
              <p:cNvPr id="10" name="组合 19"/>
              <p:cNvGrpSpPr/>
              <p:nvPr/>
            </p:nvGrpSpPr>
            <p:grpSpPr>
              <a:xfrm>
                <a:off x="10173" y="2677"/>
                <a:ext cx="6515" cy="872"/>
                <a:chOff x="3497" y="2414"/>
                <a:chExt cx="6515" cy="872"/>
              </a:xfrm>
              <a:solidFill>
                <a:srgbClr val="0070C0"/>
              </a:solidFill>
            </p:grpSpPr>
            <p:sp>
              <p:nvSpPr>
                <p:cNvPr id="35" name="直接连接符 34"/>
                <p:cNvSpPr/>
                <p:nvPr/>
              </p:nvSpPr>
              <p:spPr>
                <a:xfrm rot="60000" flipV="1">
                  <a:off x="4280" y="3155"/>
                  <a:ext cx="5732" cy="131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6" name="圆角矩形 35"/>
                <p:cNvSpPr/>
                <p:nvPr/>
              </p:nvSpPr>
              <p:spPr>
                <a:xfrm>
                  <a:off x="3497" y="2414"/>
                  <a:ext cx="863" cy="871"/>
                </a:xfrm>
                <a:prstGeom prst="roundRect">
                  <a:avLst/>
                </a:prstGeom>
                <a:grpFill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0" noProof="1"/>
                </a:p>
              </p:txBody>
            </p:sp>
          </p:grpSp>
          <p:sp>
            <p:nvSpPr>
              <p:cNvPr id="16411" name="文本框 10"/>
              <p:cNvSpPr txBox="1">
                <a:spLocks noChangeArrowheads="1"/>
              </p:cNvSpPr>
              <p:nvPr/>
            </p:nvSpPr>
            <p:spPr bwMode="auto">
              <a:xfrm>
                <a:off x="10216" y="2552"/>
                <a:ext cx="591" cy="1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9"/>
          <p:cNvSpPr>
            <a:spLocks noChangeArrowheads="1"/>
          </p:cNvSpPr>
          <p:nvPr/>
        </p:nvSpPr>
        <p:spPr bwMode="auto">
          <a:xfrm>
            <a:off x="539750" y="1058466"/>
            <a:ext cx="8275638" cy="1384995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连接直线外一点与直线上各点的所有线段中</a:t>
            </a:r>
            <a:r>
              <a:rPr lang="zh-CN" altLang="en-US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垂线段最短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.简单说成：</a:t>
            </a:r>
            <a:r>
              <a:rPr lang="zh-CN" altLang="zh-CN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垂线段最短  </a:t>
            </a: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</a:p>
        </p:txBody>
      </p:sp>
      <p:sp>
        <p:nvSpPr>
          <p:cNvPr id="19458" name="Text Box 40"/>
          <p:cNvSpPr txBox="1">
            <a:spLocks noChangeArrowheads="1"/>
          </p:cNvSpPr>
          <p:nvPr/>
        </p:nvSpPr>
        <p:spPr bwMode="auto">
          <a:xfrm>
            <a:off x="611189" y="4030266"/>
            <a:ext cx="6205537" cy="738664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70C0"/>
            </a:solidFill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的长度叫做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zh-CN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到直线</a:t>
            </a:r>
            <a:r>
              <a:rPr lang="zh-CN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的距离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460" name="文本框 4"/>
          <p:cNvSpPr txBox="1">
            <a:spLocks noChangeArrowheads="1"/>
          </p:cNvSpPr>
          <p:nvPr/>
        </p:nvSpPr>
        <p:spPr bwMode="auto">
          <a:xfrm>
            <a:off x="458788" y="3492104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特别规定：</a:t>
            </a:r>
          </a:p>
        </p:txBody>
      </p:sp>
      <p:sp>
        <p:nvSpPr>
          <p:cNvPr id="18436" name="Line 21"/>
          <p:cNvSpPr>
            <a:spLocks noChangeShapeType="1"/>
          </p:cNvSpPr>
          <p:nvPr/>
        </p:nvSpPr>
        <p:spPr bwMode="auto">
          <a:xfrm>
            <a:off x="4860926" y="3658791"/>
            <a:ext cx="395922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29"/>
          <p:cNvGrpSpPr/>
          <p:nvPr/>
        </p:nvGrpSpPr>
        <p:grpSpPr bwMode="auto">
          <a:xfrm>
            <a:off x="6588126" y="2309812"/>
            <a:ext cx="504825" cy="1810925"/>
            <a:chOff x="0" y="0"/>
            <a:chExt cx="794" cy="3803"/>
          </a:xfrm>
        </p:grpSpPr>
        <p:sp>
          <p:nvSpPr>
            <p:cNvPr id="18438" name="Rectangle 31"/>
            <p:cNvSpPr>
              <a:spLocks noChangeArrowheads="1"/>
            </p:cNvSpPr>
            <p:nvPr/>
          </p:nvSpPr>
          <p:spPr bwMode="auto">
            <a:xfrm>
              <a:off x="230" y="2607"/>
              <a:ext cx="225" cy="2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39" name="Line 30"/>
            <p:cNvSpPr>
              <a:spLocks noChangeShapeType="1"/>
            </p:cNvSpPr>
            <p:nvPr/>
          </p:nvSpPr>
          <p:spPr bwMode="auto">
            <a:xfrm>
              <a:off x="227" y="0"/>
              <a:ext cx="0" cy="2832"/>
            </a:xfrm>
            <a:prstGeom prst="line">
              <a:avLst/>
            </a:prstGeom>
            <a:noFill/>
            <a:ln w="31750">
              <a:solidFill>
                <a:srgbClr val="F8081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Text Box 32"/>
            <p:cNvSpPr txBox="1">
              <a:spLocks noChangeArrowheads="1"/>
            </p:cNvSpPr>
            <p:nvPr/>
          </p:nvSpPr>
          <p:spPr bwMode="auto">
            <a:xfrm>
              <a:off x="0" y="2833"/>
              <a:ext cx="794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</p:grpSp>
      <p:sp>
        <p:nvSpPr>
          <p:cNvPr id="18441" name="Text Box 36"/>
          <p:cNvSpPr txBox="1">
            <a:spLocks noChangeArrowheads="1"/>
          </p:cNvSpPr>
          <p:nvPr/>
        </p:nvSpPr>
        <p:spPr bwMode="auto">
          <a:xfrm>
            <a:off x="8639175" y="3330179"/>
            <a:ext cx="325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18442" name="Oval 38"/>
          <p:cNvSpPr>
            <a:spLocks noChangeArrowheads="1"/>
          </p:cNvSpPr>
          <p:nvPr/>
        </p:nvSpPr>
        <p:spPr bwMode="auto">
          <a:xfrm flipH="1">
            <a:off x="6689725" y="2296716"/>
            <a:ext cx="96838" cy="82153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43" name="Text Box 24"/>
          <p:cNvSpPr txBox="1">
            <a:spLocks noChangeArrowheads="1"/>
          </p:cNvSpPr>
          <p:nvPr/>
        </p:nvSpPr>
        <p:spPr bwMode="auto">
          <a:xfrm>
            <a:off x="6689725" y="2035969"/>
            <a:ext cx="503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4" name="TextBox 127"/>
          <p:cNvSpPr txBox="1"/>
          <p:nvPr/>
        </p:nvSpPr>
        <p:spPr>
          <a:xfrm>
            <a:off x="3500772" y="155556"/>
            <a:ext cx="214310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归纳总结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ldLvl="0" animBg="1"/>
      <p:bldP spid="19458" grpId="0" bldLvl="0" animBg="1"/>
      <p:bldP spid="194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1"/>
          <p:cNvSpPr>
            <a:spLocks noChangeArrowheads="1"/>
          </p:cNvSpPr>
          <p:nvPr/>
        </p:nvSpPr>
        <p:spPr bwMode="auto">
          <a:xfrm>
            <a:off x="360364" y="482204"/>
            <a:ext cx="8423275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28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在灌溉时，要把河中的水引到农田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处，如何挖掘能使渠道最短？</a:t>
            </a:r>
            <a:r>
              <a:rPr lang="zh-CN" altLang="en-US" sz="2800" dirty="0">
                <a:solidFill>
                  <a:srgbClr val="04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请画出图来，并说明理由</a:t>
            </a:r>
            <a:r>
              <a:rPr lang="en-US" altLang="zh-CN" sz="2800" dirty="0">
                <a:solidFill>
                  <a:srgbClr val="04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9458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788" y="1796654"/>
            <a:ext cx="5510212" cy="251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24"/>
          <p:cNvSpPr>
            <a:spLocks noChangeArrowheads="1"/>
          </p:cNvSpPr>
          <p:nvPr/>
        </p:nvSpPr>
        <p:spPr bwMode="auto">
          <a:xfrm>
            <a:off x="6259514" y="3273029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solidFill>
                  <a:srgbClr val="99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grpSp>
        <p:nvGrpSpPr>
          <p:cNvPr id="2" name="Group 26"/>
          <p:cNvGrpSpPr/>
          <p:nvPr/>
        </p:nvGrpSpPr>
        <p:grpSpPr bwMode="auto">
          <a:xfrm rot="5160000">
            <a:off x="1574404" y="3162301"/>
            <a:ext cx="1083469" cy="152400"/>
            <a:chOff x="0" y="0"/>
            <a:chExt cx="2268" cy="240"/>
          </a:xfrm>
        </p:grpSpPr>
        <p:sp>
          <p:nvSpPr>
            <p:cNvPr id="19461" name="Line 27"/>
            <p:cNvSpPr>
              <a:spLocks noChangeShapeType="1"/>
            </p:cNvSpPr>
            <p:nvPr/>
          </p:nvSpPr>
          <p:spPr bwMode="auto">
            <a:xfrm>
              <a:off x="0" y="240"/>
              <a:ext cx="2268" cy="1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2" name="Group 28"/>
            <p:cNvGrpSpPr/>
            <p:nvPr/>
          </p:nvGrpSpPr>
          <p:grpSpPr bwMode="auto">
            <a:xfrm>
              <a:off x="2041" y="0"/>
              <a:ext cx="226" cy="226"/>
              <a:chOff x="0" y="0"/>
              <a:chExt cx="226" cy="226"/>
            </a:xfrm>
          </p:grpSpPr>
          <p:sp>
            <p:nvSpPr>
              <p:cNvPr id="19463" name="Line 29"/>
              <p:cNvSpPr>
                <a:spLocks noChangeShapeType="1"/>
              </p:cNvSpPr>
              <p:nvPr/>
            </p:nvSpPr>
            <p:spPr bwMode="auto">
              <a:xfrm rot="21420000" flipV="1">
                <a:off x="0" y="0"/>
                <a:ext cx="1" cy="22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4" name="Line 30"/>
              <p:cNvSpPr>
                <a:spLocks noChangeShapeType="1"/>
              </p:cNvSpPr>
              <p:nvPr/>
            </p:nvSpPr>
            <p:spPr bwMode="auto">
              <a:xfrm rot="-120000">
                <a:off x="0" y="22"/>
                <a:ext cx="227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" name="Text Box 17"/>
          <p:cNvSpPr txBox="1"/>
          <p:nvPr/>
        </p:nvSpPr>
        <p:spPr>
          <a:xfrm>
            <a:off x="2201864" y="2950369"/>
            <a:ext cx="2187575" cy="52322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垂线段最短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852488" y="3526632"/>
            <a:ext cx="5243512" cy="373856"/>
          </a:xfrm>
          <a:prstGeom prst="line">
            <a:avLst/>
          </a:prstGeom>
          <a:noFill/>
          <a:ln w="114300">
            <a:solidFill>
              <a:srgbClr val="F8081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24"/>
          <p:cNvSpPr txBox="1"/>
          <p:nvPr/>
        </p:nvSpPr>
        <p:spPr>
          <a:xfrm>
            <a:off x="360364" y="550069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altLang="zh-CN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2</a:t>
            </a:r>
            <a:endParaRPr lang="en-US" sz="2800" b="1" noProof="1">
              <a:solidFill>
                <a:srgbClr val="0070C0"/>
              </a:solidFill>
              <a:latin typeface="Times New Roman" panose="02020603050405020304" pitchFamily="18" charset="0"/>
              <a:ea typeface="黑体" panose="02010609060101010101" pitchFamily="49" charset="-122"/>
              <a:cs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3" grpId="0" bldLvl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1"/>
          <p:cNvSpPr txBox="1">
            <a:spLocks noChangeArrowheads="1"/>
          </p:cNvSpPr>
          <p:nvPr/>
        </p:nvSpPr>
        <p:spPr bwMode="auto">
          <a:xfrm>
            <a:off x="584200" y="1201341"/>
            <a:ext cx="79629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.两条直线相交所成的四个角中，下列条件中能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判定两条直线垂直的是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(    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有两个角相等         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有两对角相等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有三个角相等         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D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有四对邻补角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640264" y="1814513"/>
            <a:ext cx="935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ChangeArrowheads="1"/>
          </p:cNvSpPr>
          <p:nvPr/>
        </p:nvSpPr>
        <p:spPr bwMode="auto">
          <a:xfrm>
            <a:off x="468313" y="933451"/>
            <a:ext cx="7770812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过点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P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向线段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所在直线引垂线，正确的是（     ）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34925" y="206573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30213" y="3220641"/>
            <a:ext cx="76946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66700" algn="just"/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 A                      B                        C                          D</a:t>
            </a:r>
          </a:p>
          <a:p>
            <a:pPr indent="266700" eaLnBrk="0" hangingPunct="0"/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1508" name="Picture 8" descr="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226469"/>
            <a:ext cx="1919288" cy="89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9" descr="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2000250"/>
            <a:ext cx="1477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0" descr="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1626" y="2044304"/>
            <a:ext cx="22066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1" descr="5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0650" y="2000250"/>
            <a:ext cx="1905000" cy="112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4" name="Text Box 14"/>
          <p:cNvSpPr txBox="1">
            <a:spLocks noChangeArrowheads="1"/>
          </p:cNvSpPr>
          <p:nvPr/>
        </p:nvSpPr>
        <p:spPr bwMode="auto">
          <a:xfrm>
            <a:off x="955675" y="1471612"/>
            <a:ext cx="43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1366839" y="1006079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内容占位符 98305"/>
          <p:cNvSpPr>
            <a:spLocks noGrp="1" noChangeArrowheads="1"/>
          </p:cNvSpPr>
          <p:nvPr>
            <p:ph idx="1"/>
          </p:nvPr>
        </p:nvSpPr>
        <p:spPr>
          <a:xfrm>
            <a:off x="398464" y="2350294"/>
            <a:ext cx="4713287" cy="32980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找出图中互相垂直的线段：</a:t>
            </a:r>
          </a:p>
        </p:txBody>
      </p:sp>
      <p:sp>
        <p:nvSpPr>
          <p:cNvPr id="98335" name="矩形 98334"/>
          <p:cNvSpPr>
            <a:spLocks noChangeArrowheads="1"/>
          </p:cNvSpPr>
          <p:nvPr/>
        </p:nvSpPr>
        <p:spPr bwMode="auto">
          <a:xfrm>
            <a:off x="5065689" y="3529013"/>
            <a:ext cx="17843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AO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CO</a:t>
            </a:r>
          </a:p>
          <a:p>
            <a:pPr algn="ctr"/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⊥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373380" y="2778919"/>
            <a:ext cx="2924810" cy="1824295"/>
            <a:chOff x="588" y="5835"/>
            <a:chExt cx="4606" cy="3830"/>
          </a:xfrm>
        </p:grpSpPr>
        <p:sp>
          <p:nvSpPr>
            <p:cNvPr id="98307" name="直接连接符 98306"/>
            <p:cNvSpPr/>
            <p:nvPr/>
          </p:nvSpPr>
          <p:spPr>
            <a:xfrm flipV="1">
              <a:off x="2628" y="8632"/>
              <a:ext cx="2472" cy="4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8308" name="直接连接符 98307"/>
            <p:cNvSpPr/>
            <p:nvPr/>
          </p:nvSpPr>
          <p:spPr>
            <a:xfrm flipV="1">
              <a:off x="2665" y="6512"/>
              <a:ext cx="0" cy="220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8309" name="直接连接符 98308"/>
            <p:cNvSpPr/>
            <p:nvPr/>
          </p:nvSpPr>
          <p:spPr>
            <a:xfrm flipV="1">
              <a:off x="2645" y="6780"/>
              <a:ext cx="1150" cy="192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98310" name="直接连接符 98309"/>
            <p:cNvSpPr/>
            <p:nvPr/>
          </p:nvSpPr>
          <p:spPr>
            <a:xfrm rot="300000" flipH="1" flipV="1">
              <a:off x="905" y="7545"/>
              <a:ext cx="1815" cy="106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2536" name="矩形 98314"/>
            <p:cNvSpPr>
              <a:spLocks noChangeArrowheads="1"/>
            </p:cNvSpPr>
            <p:nvPr/>
          </p:nvSpPr>
          <p:spPr bwMode="auto">
            <a:xfrm>
              <a:off x="588" y="7432"/>
              <a:ext cx="63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37" name="矩形 98316"/>
            <p:cNvSpPr>
              <a:spLocks noChangeArrowheads="1"/>
            </p:cNvSpPr>
            <p:nvPr/>
          </p:nvSpPr>
          <p:spPr bwMode="auto">
            <a:xfrm>
              <a:off x="4557" y="7877"/>
              <a:ext cx="63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38" name="矩形 98318"/>
            <p:cNvSpPr>
              <a:spLocks noChangeArrowheads="1"/>
            </p:cNvSpPr>
            <p:nvPr/>
          </p:nvSpPr>
          <p:spPr bwMode="auto">
            <a:xfrm>
              <a:off x="3399" y="5957"/>
              <a:ext cx="66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539" name="矩形 98320"/>
            <p:cNvSpPr>
              <a:spLocks noChangeArrowheads="1"/>
            </p:cNvSpPr>
            <p:nvPr/>
          </p:nvSpPr>
          <p:spPr bwMode="auto">
            <a:xfrm>
              <a:off x="1950" y="5835"/>
              <a:ext cx="128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</a:rPr>
                <a:t>D </a:t>
              </a:r>
            </a:p>
          </p:txBody>
        </p:sp>
        <p:sp>
          <p:nvSpPr>
            <p:cNvPr id="22540" name="矩形 98321"/>
            <p:cNvSpPr>
              <a:spLocks noChangeArrowheads="1"/>
            </p:cNvSpPr>
            <p:nvPr/>
          </p:nvSpPr>
          <p:spPr bwMode="auto">
            <a:xfrm>
              <a:off x="2157" y="8567"/>
              <a:ext cx="70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22541" name="组合 98387"/>
            <p:cNvGrpSpPr/>
            <p:nvPr/>
          </p:nvGrpSpPr>
          <p:grpSpPr bwMode="auto">
            <a:xfrm>
              <a:off x="2665" y="8452"/>
              <a:ext cx="227" cy="227"/>
              <a:chOff x="1020" y="2024"/>
              <a:chExt cx="91" cy="91"/>
            </a:xfrm>
          </p:grpSpPr>
          <p:sp>
            <p:nvSpPr>
              <p:cNvPr id="22542" name="直接连接符 98388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3" name="直接连接符 98389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0" cy="91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544" name="组合 98393"/>
            <p:cNvGrpSpPr/>
            <p:nvPr/>
          </p:nvGrpSpPr>
          <p:grpSpPr bwMode="auto">
            <a:xfrm rot="12732059" flipV="1">
              <a:off x="2370" y="8187"/>
              <a:ext cx="385" cy="400"/>
              <a:chOff x="1020" y="2024"/>
              <a:chExt cx="91" cy="91"/>
            </a:xfrm>
          </p:grpSpPr>
          <p:sp>
            <p:nvSpPr>
              <p:cNvPr id="22545" name="直接连接符 98394"/>
              <p:cNvSpPr>
                <a:spLocks noChangeShapeType="1"/>
              </p:cNvSpPr>
              <p:nvPr/>
            </p:nvSpPr>
            <p:spPr bwMode="auto">
              <a:xfrm>
                <a:off x="1020" y="2024"/>
                <a:ext cx="91" cy="0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46" name="直接连接符 98395"/>
              <p:cNvSpPr>
                <a:spLocks noChangeShapeType="1"/>
              </p:cNvSpPr>
              <p:nvPr/>
            </p:nvSpPr>
            <p:spPr bwMode="auto">
              <a:xfrm>
                <a:off x="1111" y="2024"/>
                <a:ext cx="0" cy="91"/>
              </a:xfrm>
              <a:prstGeom prst="line">
                <a:avLst/>
              </a:prstGeom>
              <a:noFill/>
              <a:ln w="317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06401" y="466726"/>
            <a:ext cx="8520113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4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 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=90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中最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短的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     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)</a:t>
            </a:r>
          </a:p>
          <a:p>
            <a:pPr>
              <a:lnSpc>
                <a:spcPts val="34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A.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</a:p>
          <a:p>
            <a:pPr>
              <a:lnSpc>
                <a:spcPts val="34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C.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D.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不能确定</a:t>
            </a:r>
          </a:p>
        </p:txBody>
      </p:sp>
      <p:grpSp>
        <p:nvGrpSpPr>
          <p:cNvPr id="6" name="Group 24"/>
          <p:cNvGrpSpPr/>
          <p:nvPr/>
        </p:nvGrpSpPr>
        <p:grpSpPr bwMode="auto">
          <a:xfrm>
            <a:off x="5389564" y="754856"/>
            <a:ext cx="3297237" cy="1719014"/>
            <a:chOff x="0" y="-484"/>
            <a:chExt cx="5194" cy="3863"/>
          </a:xfrm>
        </p:grpSpPr>
        <p:grpSp>
          <p:nvGrpSpPr>
            <p:cNvPr id="22549" name="Group 4"/>
            <p:cNvGrpSpPr/>
            <p:nvPr/>
          </p:nvGrpSpPr>
          <p:grpSpPr bwMode="auto">
            <a:xfrm>
              <a:off x="500" y="261"/>
              <a:ext cx="4310" cy="2185"/>
              <a:chOff x="0" y="-102"/>
              <a:chExt cx="1724" cy="874"/>
            </a:xfrm>
          </p:grpSpPr>
          <p:sp>
            <p:nvSpPr>
              <p:cNvPr id="22550" name="AutoShape 5"/>
              <p:cNvSpPr>
                <a:spLocks noChangeArrowheads="1"/>
              </p:cNvSpPr>
              <p:nvPr/>
            </p:nvSpPr>
            <p:spPr bwMode="auto">
              <a:xfrm>
                <a:off x="0" y="-102"/>
                <a:ext cx="1724" cy="873"/>
              </a:xfrm>
              <a:prstGeom prst="triangle">
                <a:avLst>
                  <a:gd name="adj" fmla="val 50000"/>
                </a:avLst>
              </a:prstGeom>
              <a:noFill/>
              <a:ln w="3810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2551" name="Line 6"/>
              <p:cNvSpPr>
                <a:spLocks noChangeShapeType="1"/>
              </p:cNvSpPr>
              <p:nvPr/>
            </p:nvSpPr>
            <p:spPr bwMode="auto">
              <a:xfrm rot="180000">
                <a:off x="844" y="-101"/>
                <a:ext cx="36" cy="87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2552" name="Group 7"/>
              <p:cNvGrpSpPr/>
              <p:nvPr/>
            </p:nvGrpSpPr>
            <p:grpSpPr bwMode="auto">
              <a:xfrm>
                <a:off x="862" y="726"/>
                <a:ext cx="46" cy="46"/>
                <a:chOff x="0" y="0"/>
                <a:chExt cx="46" cy="46"/>
              </a:xfrm>
            </p:grpSpPr>
            <p:sp>
              <p:nvSpPr>
                <p:cNvPr id="22553" name="Line 8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4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554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46" y="0"/>
                  <a:ext cx="0" cy="4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2555" name="Line 10"/>
              <p:cNvSpPr>
                <a:spLocks noChangeShapeType="1"/>
              </p:cNvSpPr>
              <p:nvPr/>
            </p:nvSpPr>
            <p:spPr bwMode="auto">
              <a:xfrm>
                <a:off x="817" y="-50"/>
                <a:ext cx="45" cy="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56" name="Line 11"/>
              <p:cNvSpPr>
                <a:spLocks noChangeShapeType="1"/>
              </p:cNvSpPr>
              <p:nvPr/>
            </p:nvSpPr>
            <p:spPr bwMode="auto">
              <a:xfrm flipV="1">
                <a:off x="862" y="-50"/>
                <a:ext cx="46" cy="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57" name="Rectangle 12"/>
            <p:cNvSpPr>
              <a:spLocks noChangeArrowheads="1"/>
            </p:cNvSpPr>
            <p:nvPr/>
          </p:nvSpPr>
          <p:spPr bwMode="auto">
            <a:xfrm>
              <a:off x="2383" y="2342"/>
              <a:ext cx="638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2558" name="Rectangle 13"/>
            <p:cNvSpPr>
              <a:spLocks noChangeArrowheads="1"/>
            </p:cNvSpPr>
            <p:nvPr/>
          </p:nvSpPr>
          <p:spPr bwMode="auto">
            <a:xfrm>
              <a:off x="0" y="2195"/>
              <a:ext cx="583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2559" name="Rectangle 14"/>
            <p:cNvSpPr>
              <a:spLocks noChangeArrowheads="1"/>
            </p:cNvSpPr>
            <p:nvPr/>
          </p:nvSpPr>
          <p:spPr bwMode="auto">
            <a:xfrm>
              <a:off x="4612" y="2302"/>
              <a:ext cx="582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2560" name="Rectangle 15"/>
            <p:cNvSpPr>
              <a:spLocks noChangeArrowheads="1"/>
            </p:cNvSpPr>
            <p:nvPr/>
          </p:nvSpPr>
          <p:spPr bwMode="auto">
            <a:xfrm>
              <a:off x="2317" y="-484"/>
              <a:ext cx="610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sp>
        <p:nvSpPr>
          <p:cNvPr id="20517" name="Rectangle 16"/>
          <p:cNvSpPr>
            <a:spLocks noChangeArrowheads="1"/>
          </p:cNvSpPr>
          <p:nvPr/>
        </p:nvSpPr>
        <p:spPr bwMode="auto">
          <a:xfrm>
            <a:off x="8216847" y="466726"/>
            <a:ext cx="4778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build="p"/>
      <p:bldP spid="98335" grpId="0"/>
      <p:bldP spid="3" grpId="0"/>
      <p:bldP spid="205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33"/>
          <p:cNvSpPr txBox="1">
            <a:spLocks noChangeArrowheads="1"/>
          </p:cNvSpPr>
          <p:nvPr/>
        </p:nvSpPr>
        <p:spPr bwMode="auto">
          <a:xfrm>
            <a:off x="477838" y="1059657"/>
            <a:ext cx="8198618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在相交线的模型中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固定木条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转动木条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当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位置变化时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i="1" dirty="0">
                <a:latin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所成的角</a:t>
            </a:r>
            <a:r>
              <a:rPr lang="en-US" altLang="zh-CN" sz="2400" i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α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也会发生变化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48" name="Rectangle 2"/>
          <p:cNvSpPr>
            <a:spLocks noChangeArrowheads="1"/>
          </p:cNvSpPr>
          <p:nvPr/>
        </p:nvSpPr>
        <p:spPr bwMode="auto">
          <a:xfrm>
            <a:off x="4516438" y="3198019"/>
            <a:ext cx="215900" cy="1619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CC0066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onstantia" panose="02030602050306030303" pitchFamily="18" charset="0"/>
            </a:endParaRPr>
          </a:p>
        </p:txBody>
      </p:sp>
      <p:grpSp>
        <p:nvGrpSpPr>
          <p:cNvPr id="4099" name="Group 3"/>
          <p:cNvGrpSpPr/>
          <p:nvPr/>
        </p:nvGrpSpPr>
        <p:grpSpPr bwMode="auto">
          <a:xfrm>
            <a:off x="2627313" y="3358754"/>
            <a:ext cx="3600450" cy="114300"/>
            <a:chOff x="0" y="0"/>
            <a:chExt cx="2268" cy="96"/>
          </a:xfrm>
        </p:grpSpPr>
        <p:sp>
          <p:nvSpPr>
            <p:cNvPr id="4100" name="Rectangle 4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 bwMode="auto">
          <a:xfrm rot="19500479">
            <a:off x="2659063" y="3352800"/>
            <a:ext cx="3600450" cy="114300"/>
            <a:chOff x="0" y="0"/>
            <a:chExt cx="2268" cy="96"/>
          </a:xfrm>
        </p:grpSpPr>
        <p:sp>
          <p:nvSpPr>
            <p:cNvPr id="4103" name="Rectangle 7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4" name="Group 9"/>
          <p:cNvGrpSpPr/>
          <p:nvPr/>
        </p:nvGrpSpPr>
        <p:grpSpPr bwMode="auto">
          <a:xfrm rot="18750627">
            <a:off x="3120231" y="3342085"/>
            <a:ext cx="2700338" cy="152400"/>
            <a:chOff x="0" y="0"/>
            <a:chExt cx="2268" cy="96"/>
          </a:xfrm>
        </p:grpSpPr>
        <p:sp>
          <p:nvSpPr>
            <p:cNvPr id="4106" name="Rectangle 10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5" name="Group 12"/>
          <p:cNvGrpSpPr/>
          <p:nvPr/>
        </p:nvGrpSpPr>
        <p:grpSpPr bwMode="auto">
          <a:xfrm rot="17888496">
            <a:off x="3115469" y="3350419"/>
            <a:ext cx="2700338" cy="152400"/>
            <a:chOff x="0" y="0"/>
            <a:chExt cx="2268" cy="96"/>
          </a:xfrm>
        </p:grpSpPr>
        <p:sp>
          <p:nvSpPr>
            <p:cNvPr id="4109" name="Rectangle 13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6" name="Group 15"/>
          <p:cNvGrpSpPr/>
          <p:nvPr/>
        </p:nvGrpSpPr>
        <p:grpSpPr bwMode="auto">
          <a:xfrm rot="17127673">
            <a:off x="3102769" y="3359944"/>
            <a:ext cx="2700338" cy="152400"/>
            <a:chOff x="0" y="0"/>
            <a:chExt cx="2268" cy="96"/>
          </a:xfrm>
        </p:grpSpPr>
        <p:sp>
          <p:nvSpPr>
            <p:cNvPr id="4112" name="Rectangle 16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7" name="Group 18"/>
          <p:cNvGrpSpPr/>
          <p:nvPr/>
        </p:nvGrpSpPr>
        <p:grpSpPr bwMode="auto">
          <a:xfrm rot="5400000">
            <a:off x="3099594" y="3321844"/>
            <a:ext cx="2700338" cy="152400"/>
            <a:chOff x="0" y="0"/>
            <a:chExt cx="2268" cy="96"/>
          </a:xfrm>
        </p:grpSpPr>
        <p:sp>
          <p:nvSpPr>
            <p:cNvPr id="4115" name="Rectangle 19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rot="10800000"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8" name="Group 21"/>
          <p:cNvGrpSpPr/>
          <p:nvPr/>
        </p:nvGrpSpPr>
        <p:grpSpPr bwMode="auto">
          <a:xfrm rot="15184350">
            <a:off x="3124994" y="3345656"/>
            <a:ext cx="2700338" cy="152400"/>
            <a:chOff x="0" y="0"/>
            <a:chExt cx="2268" cy="96"/>
          </a:xfrm>
        </p:grpSpPr>
        <p:sp>
          <p:nvSpPr>
            <p:cNvPr id="4118" name="Rectangle 22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9" name="Group 24"/>
          <p:cNvGrpSpPr/>
          <p:nvPr/>
        </p:nvGrpSpPr>
        <p:grpSpPr bwMode="auto">
          <a:xfrm rot="3551287">
            <a:off x="3078956" y="3331369"/>
            <a:ext cx="2700338" cy="152400"/>
            <a:chOff x="0" y="0"/>
            <a:chExt cx="2268" cy="96"/>
          </a:xfrm>
        </p:grpSpPr>
        <p:sp>
          <p:nvSpPr>
            <p:cNvPr id="4121" name="Rectangle 25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rot="10800000"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10" name="Group 27"/>
          <p:cNvGrpSpPr/>
          <p:nvPr/>
        </p:nvGrpSpPr>
        <p:grpSpPr bwMode="auto">
          <a:xfrm rot="2708324">
            <a:off x="3083719" y="3305175"/>
            <a:ext cx="2700338" cy="152400"/>
            <a:chOff x="0" y="0"/>
            <a:chExt cx="2268" cy="96"/>
          </a:xfrm>
        </p:grpSpPr>
        <p:sp>
          <p:nvSpPr>
            <p:cNvPr id="4124" name="Rectangle 28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rot="10800000" vert="eaVert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grpSp>
        <p:nvGrpSpPr>
          <p:cNvPr id="11" name="Group 30"/>
          <p:cNvGrpSpPr/>
          <p:nvPr/>
        </p:nvGrpSpPr>
        <p:grpSpPr bwMode="auto">
          <a:xfrm rot="1927850">
            <a:off x="2654300" y="3344466"/>
            <a:ext cx="3600450" cy="114300"/>
            <a:chOff x="0" y="0"/>
            <a:chExt cx="2268" cy="96"/>
          </a:xfrm>
        </p:grpSpPr>
        <p:sp>
          <p:nvSpPr>
            <p:cNvPr id="4127" name="Rectangle 31" descr="栎木"/>
            <p:cNvSpPr>
              <a:spLocks noChangeArrowheads="1"/>
            </p:cNvSpPr>
            <p:nvPr/>
          </p:nvSpPr>
          <p:spPr bwMode="auto">
            <a:xfrm>
              <a:off x="0" y="0"/>
              <a:ext cx="2268" cy="91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 rot="9000000">
              <a:off x="1098" y="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</p:spPr>
          <p:txBody>
            <a:bodyPr rot="10800000" wrap="none" anchor="ctr"/>
            <a:lstStyle/>
            <a:p>
              <a:endParaRPr lang="zh-CN" altLang="en-US">
                <a:latin typeface="Constantia" panose="02030602050306030303" pitchFamily="18" charset="0"/>
              </a:endParaRPr>
            </a:p>
          </p:txBody>
        </p:sp>
      </p:grpSp>
      <p:sp>
        <p:nvSpPr>
          <p:cNvPr id="5179" name="Text Box 44"/>
          <p:cNvSpPr txBox="1">
            <a:spLocks noChangeArrowheads="1"/>
          </p:cNvSpPr>
          <p:nvPr/>
        </p:nvSpPr>
        <p:spPr bwMode="auto">
          <a:xfrm>
            <a:off x="5075239" y="2959894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3300"/>
                </a:solidFill>
                <a:latin typeface="Constantia" panose="02030602050306030303" pitchFamily="18" charset="0"/>
              </a:rPr>
              <a:t>）</a:t>
            </a:r>
          </a:p>
        </p:txBody>
      </p:sp>
      <p:sp>
        <p:nvSpPr>
          <p:cNvPr id="5180" name="Text Box 45"/>
          <p:cNvSpPr txBox="1">
            <a:spLocks noChangeArrowheads="1"/>
          </p:cNvSpPr>
          <p:nvPr/>
        </p:nvSpPr>
        <p:spPr bwMode="auto">
          <a:xfrm>
            <a:off x="5164138" y="2819400"/>
            <a:ext cx="646331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i="1" noProof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α</a:t>
            </a:r>
            <a:r>
              <a:rPr lang="en-US" altLang="zh-CN" sz="2400" i="1" noProof="1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</a:p>
        </p:txBody>
      </p:sp>
      <p:sp>
        <p:nvSpPr>
          <p:cNvPr id="5181" name="Text Box 46"/>
          <p:cNvSpPr txBox="1">
            <a:spLocks noChangeArrowheads="1"/>
          </p:cNvSpPr>
          <p:nvPr/>
        </p:nvSpPr>
        <p:spPr bwMode="auto">
          <a:xfrm>
            <a:off x="5884863" y="3359944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182" name="Text Box 47"/>
          <p:cNvSpPr txBox="1">
            <a:spLocks noChangeArrowheads="1"/>
          </p:cNvSpPr>
          <p:nvPr/>
        </p:nvSpPr>
        <p:spPr bwMode="auto">
          <a:xfrm>
            <a:off x="5668963" y="2225279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83" name="Text Box 48"/>
          <p:cNvSpPr txBox="1">
            <a:spLocks noChangeArrowheads="1"/>
          </p:cNvSpPr>
          <p:nvPr/>
        </p:nvSpPr>
        <p:spPr bwMode="auto">
          <a:xfrm>
            <a:off x="5278438" y="2028825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84" name="Text Box 49"/>
          <p:cNvSpPr txBox="1">
            <a:spLocks noChangeArrowheads="1"/>
          </p:cNvSpPr>
          <p:nvPr/>
        </p:nvSpPr>
        <p:spPr bwMode="auto">
          <a:xfrm>
            <a:off x="4427538" y="1953816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400" i="1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85" name="Text Box 50"/>
          <p:cNvSpPr txBox="1">
            <a:spLocks noChangeArrowheads="1"/>
          </p:cNvSpPr>
          <p:nvPr/>
        </p:nvSpPr>
        <p:spPr bwMode="auto">
          <a:xfrm>
            <a:off x="3506788" y="2007394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86" name="Text Box 51"/>
          <p:cNvSpPr txBox="1">
            <a:spLocks noChangeArrowheads="1"/>
          </p:cNvSpPr>
          <p:nvPr/>
        </p:nvSpPr>
        <p:spPr bwMode="auto">
          <a:xfrm>
            <a:off x="2846388" y="2334816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200" noProof="1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187" name="Text Box 52"/>
          <p:cNvSpPr txBox="1">
            <a:spLocks noChangeArrowheads="1"/>
          </p:cNvSpPr>
          <p:nvPr/>
        </p:nvSpPr>
        <p:spPr bwMode="auto">
          <a:xfrm rot="17193219">
            <a:off x="4169460" y="2865329"/>
            <a:ext cx="6463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3300"/>
                </a:solidFill>
                <a:latin typeface="Constantia" panose="02030602050306030303" pitchFamily="18" charset="0"/>
              </a:rPr>
              <a:t>）</a:t>
            </a:r>
          </a:p>
        </p:txBody>
      </p:sp>
      <p:sp>
        <p:nvSpPr>
          <p:cNvPr id="5188" name="Text Box 53"/>
          <p:cNvSpPr txBox="1">
            <a:spLocks noChangeArrowheads="1"/>
          </p:cNvSpPr>
          <p:nvPr/>
        </p:nvSpPr>
        <p:spPr bwMode="auto">
          <a:xfrm>
            <a:off x="4322763" y="2878931"/>
            <a:ext cx="56938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i="1" noProof="1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α</a:t>
            </a:r>
            <a:r>
              <a:rPr lang="en-US" altLang="zh-CN" sz="2400" noProof="1">
                <a:solidFill>
                  <a:srgbClr val="C0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+mn-ea"/>
              </a:rPr>
              <a:t> </a:t>
            </a:r>
          </a:p>
        </p:txBody>
      </p:sp>
      <p:sp>
        <p:nvSpPr>
          <p:cNvPr id="4139" name="文本框 6151"/>
          <p:cNvSpPr txBox="1">
            <a:spLocks noChangeArrowheads="1"/>
          </p:cNvSpPr>
          <p:nvPr/>
        </p:nvSpPr>
        <p:spPr bwMode="auto">
          <a:xfrm>
            <a:off x="1063625" y="428626"/>
            <a:ext cx="3841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垂线的概念</a:t>
            </a:r>
          </a:p>
        </p:txBody>
      </p:sp>
      <p:grpSp>
        <p:nvGrpSpPr>
          <p:cNvPr id="4140" name="组合 31"/>
          <p:cNvGrpSpPr/>
          <p:nvPr/>
        </p:nvGrpSpPr>
        <p:grpSpPr bwMode="auto">
          <a:xfrm>
            <a:off x="571500" y="442912"/>
            <a:ext cx="2262188" cy="553878"/>
            <a:chOff x="10173" y="2552"/>
            <a:chExt cx="4668" cy="1552"/>
          </a:xfrm>
        </p:grpSpPr>
        <p:grpSp>
          <p:nvGrpSpPr>
            <p:cNvPr id="13" name="组合 19"/>
            <p:cNvGrpSpPr/>
            <p:nvPr/>
          </p:nvGrpSpPr>
          <p:grpSpPr>
            <a:xfrm>
              <a:off x="10173" y="2677"/>
              <a:ext cx="4668" cy="887"/>
              <a:chOff x="3497" y="2414"/>
              <a:chExt cx="4668" cy="887"/>
            </a:xfrm>
            <a:solidFill>
              <a:srgbClr val="0070C0"/>
            </a:solidFill>
          </p:grpSpPr>
          <p:sp>
            <p:nvSpPr>
              <p:cNvPr id="55" name="直接连接符 54"/>
              <p:cNvSpPr/>
              <p:nvPr/>
            </p:nvSpPr>
            <p:spPr>
              <a:xfrm rot="60000" flipV="1">
                <a:off x="4074" y="3205"/>
                <a:ext cx="4091" cy="9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6" name="圆角矩形 55"/>
              <p:cNvSpPr/>
              <p:nvPr/>
            </p:nvSpPr>
            <p:spPr>
              <a:xfrm>
                <a:off x="3497" y="2414"/>
                <a:ext cx="863" cy="871"/>
              </a:xfrm>
              <a:prstGeom prst="roundRect">
                <a:avLst/>
              </a:prstGeom>
              <a:grpFill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100" noProof="1"/>
              </a:p>
            </p:txBody>
          </p:sp>
        </p:grpSp>
        <p:sp>
          <p:nvSpPr>
            <p:cNvPr id="4142" name="文本框 10"/>
            <p:cNvSpPr txBox="1">
              <a:spLocks noChangeArrowheads="1"/>
            </p:cNvSpPr>
            <p:nvPr/>
          </p:nvSpPr>
          <p:spPr bwMode="auto">
            <a:xfrm>
              <a:off x="10216" y="2552"/>
              <a:ext cx="591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8" grpId="0" bldLvl="0" animBg="1"/>
      <p:bldP spid="5148" grpId="1" bldLvl="0" animBg="1"/>
      <p:bldP spid="5179" grpId="0"/>
      <p:bldP spid="5180" grpId="0" bldLvl="0" animBg="1"/>
      <p:bldP spid="5182" grpId="0" bldLvl="0" animBg="1"/>
      <p:bldP spid="5183" grpId="0" bldLvl="0" animBg="1"/>
      <p:bldP spid="5183" grpId="1" bldLvl="0" animBg="1"/>
      <p:bldP spid="5184" grpId="0" bldLvl="0" animBg="1"/>
      <p:bldP spid="5184" grpId="1" bldLvl="0" animBg="1"/>
      <p:bldP spid="5185" grpId="0" bldLvl="0" animBg="1"/>
      <p:bldP spid="5185" grpId="1" bldLvl="0" animBg="1"/>
      <p:bldP spid="5186" grpId="0" bldLvl="0" animBg="1"/>
      <p:bldP spid="5187" grpId="0"/>
      <p:bldP spid="5188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3"/>
          <p:cNvSpPr txBox="1">
            <a:spLocks noChangeArrowheads="1"/>
          </p:cNvSpPr>
          <p:nvPr/>
        </p:nvSpPr>
        <p:spPr bwMode="auto">
          <a:xfrm>
            <a:off x="311150" y="267494"/>
            <a:ext cx="8572500" cy="315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（1）如图，若直线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则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（2）若直线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，且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那么∠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_________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（3）如图，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的度数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之比为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1:5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，那么∠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COA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补角为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3554" name="Group 4"/>
          <p:cNvGrpSpPr/>
          <p:nvPr/>
        </p:nvGrpSpPr>
        <p:grpSpPr bwMode="auto">
          <a:xfrm>
            <a:off x="1474788" y="3321844"/>
            <a:ext cx="2184400" cy="1519238"/>
            <a:chOff x="0" y="0"/>
            <a:chExt cx="1542" cy="1361"/>
          </a:xfrm>
        </p:grpSpPr>
        <p:sp>
          <p:nvSpPr>
            <p:cNvPr id="23555" name="Line 5"/>
            <p:cNvSpPr>
              <a:spLocks noChangeShapeType="1"/>
            </p:cNvSpPr>
            <p:nvPr/>
          </p:nvSpPr>
          <p:spPr bwMode="auto">
            <a:xfrm>
              <a:off x="0" y="817"/>
              <a:ext cx="13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6" name="Line 6"/>
            <p:cNvSpPr>
              <a:spLocks noChangeShapeType="1"/>
            </p:cNvSpPr>
            <p:nvPr/>
          </p:nvSpPr>
          <p:spPr bwMode="auto">
            <a:xfrm>
              <a:off x="681" y="272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" name="Text Box 7"/>
            <p:cNvSpPr txBox="1">
              <a:spLocks noChangeArrowheads="1"/>
            </p:cNvSpPr>
            <p:nvPr/>
          </p:nvSpPr>
          <p:spPr bwMode="auto">
            <a:xfrm>
              <a:off x="454" y="771"/>
              <a:ext cx="317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23558" name="Text Box 8"/>
            <p:cNvSpPr txBox="1">
              <a:spLocks noChangeArrowheads="1"/>
            </p:cNvSpPr>
            <p:nvPr/>
          </p:nvSpPr>
          <p:spPr bwMode="auto">
            <a:xfrm>
              <a:off x="635" y="0"/>
              <a:ext cx="408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</a:p>
          </p:txBody>
        </p:sp>
        <p:sp>
          <p:nvSpPr>
            <p:cNvPr id="23559" name="Text Box 9"/>
            <p:cNvSpPr txBox="1">
              <a:spLocks noChangeArrowheads="1"/>
            </p:cNvSpPr>
            <p:nvPr/>
          </p:nvSpPr>
          <p:spPr bwMode="auto">
            <a:xfrm>
              <a:off x="1134" y="680"/>
              <a:ext cx="408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 n</a:t>
              </a:r>
            </a:p>
          </p:txBody>
        </p:sp>
        <p:sp>
          <p:nvSpPr>
            <p:cNvPr id="23560" name="Freeform 10"/>
            <p:cNvSpPr>
              <a:spLocks noChangeArrowheads="1"/>
            </p:cNvSpPr>
            <p:nvPr/>
          </p:nvSpPr>
          <p:spPr bwMode="auto">
            <a:xfrm rot="-8089279">
              <a:off x="653" y="684"/>
              <a:ext cx="166" cy="59"/>
            </a:xfrm>
            <a:custGeom>
              <a:avLst/>
              <a:gdLst>
                <a:gd name="T0" fmla="*/ 0 w 317"/>
                <a:gd name="T1" fmla="*/ 46 h 190"/>
                <a:gd name="T2" fmla="*/ 181 w 317"/>
                <a:gd name="T3" fmla="*/ 182 h 190"/>
                <a:gd name="T4" fmla="*/ 317 w 317"/>
                <a:gd name="T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7" h="190">
                  <a:moveTo>
                    <a:pt x="0" y="46"/>
                  </a:moveTo>
                  <a:cubicBezTo>
                    <a:pt x="64" y="118"/>
                    <a:pt x="128" y="190"/>
                    <a:pt x="181" y="182"/>
                  </a:cubicBezTo>
                  <a:cubicBezTo>
                    <a:pt x="234" y="174"/>
                    <a:pt x="294" y="30"/>
                    <a:pt x="317" y="0"/>
                  </a:cubicBezTo>
                </a:path>
              </a:pathLst>
            </a:cu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1" name="Text Box 11"/>
            <p:cNvSpPr txBox="1">
              <a:spLocks noChangeArrowheads="1"/>
            </p:cNvSpPr>
            <p:nvPr/>
          </p:nvSpPr>
          <p:spPr bwMode="auto">
            <a:xfrm>
              <a:off x="817" y="499"/>
              <a:ext cx="13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</p:grpSp>
      <p:grpSp>
        <p:nvGrpSpPr>
          <p:cNvPr id="23562" name="Group 12"/>
          <p:cNvGrpSpPr/>
          <p:nvPr/>
        </p:nvGrpSpPr>
        <p:grpSpPr bwMode="auto">
          <a:xfrm>
            <a:off x="5435600" y="3056335"/>
            <a:ext cx="2305050" cy="1901427"/>
            <a:chOff x="0" y="0"/>
            <a:chExt cx="1452" cy="1597"/>
          </a:xfrm>
        </p:grpSpPr>
        <p:grpSp>
          <p:nvGrpSpPr>
            <p:cNvPr id="23563" name="Group 13"/>
            <p:cNvGrpSpPr/>
            <p:nvPr/>
          </p:nvGrpSpPr>
          <p:grpSpPr bwMode="auto">
            <a:xfrm>
              <a:off x="363" y="226"/>
              <a:ext cx="771" cy="1180"/>
              <a:chOff x="0" y="0"/>
              <a:chExt cx="771" cy="1180"/>
            </a:xfrm>
          </p:grpSpPr>
          <p:sp>
            <p:nvSpPr>
              <p:cNvPr id="23564" name="Line 1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1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5" name="Line 15"/>
              <p:cNvSpPr>
                <a:spLocks noChangeShapeType="1"/>
              </p:cNvSpPr>
              <p:nvPr/>
            </p:nvSpPr>
            <p:spPr bwMode="auto">
              <a:xfrm>
                <a:off x="0" y="1180"/>
                <a:ext cx="77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66" name="Line 16"/>
              <p:cNvSpPr>
                <a:spLocks noChangeShapeType="1"/>
              </p:cNvSpPr>
              <p:nvPr/>
            </p:nvSpPr>
            <p:spPr bwMode="auto">
              <a:xfrm flipV="1">
                <a:off x="0" y="46"/>
                <a:ext cx="408" cy="113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3567" name="Text Box 17"/>
            <p:cNvSpPr txBox="1">
              <a:spLocks noChangeArrowheads="1"/>
            </p:cNvSpPr>
            <p:nvPr/>
          </p:nvSpPr>
          <p:spPr bwMode="auto">
            <a:xfrm>
              <a:off x="136" y="0"/>
              <a:ext cx="45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3568" name="Text Box 18"/>
            <p:cNvSpPr txBox="1">
              <a:spLocks noChangeArrowheads="1"/>
            </p:cNvSpPr>
            <p:nvPr/>
          </p:nvSpPr>
          <p:spPr bwMode="auto">
            <a:xfrm>
              <a:off x="635" y="136"/>
              <a:ext cx="45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3569" name="Text Box 19"/>
            <p:cNvSpPr txBox="1">
              <a:spLocks noChangeArrowheads="1"/>
            </p:cNvSpPr>
            <p:nvPr/>
          </p:nvSpPr>
          <p:spPr bwMode="auto">
            <a:xfrm>
              <a:off x="998" y="1088"/>
              <a:ext cx="45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3570" name="Text Box 20"/>
            <p:cNvSpPr txBox="1">
              <a:spLocks noChangeArrowheads="1"/>
            </p:cNvSpPr>
            <p:nvPr/>
          </p:nvSpPr>
          <p:spPr bwMode="auto">
            <a:xfrm>
              <a:off x="0" y="1209"/>
              <a:ext cx="45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</p:grpSp>
      <p:sp>
        <p:nvSpPr>
          <p:cNvPr id="18471" name="Text Box 21"/>
          <p:cNvSpPr txBox="1">
            <a:spLocks noChangeArrowheads="1"/>
          </p:cNvSpPr>
          <p:nvPr/>
        </p:nvSpPr>
        <p:spPr bwMode="auto">
          <a:xfrm>
            <a:off x="1762349" y="698224"/>
            <a:ext cx="1223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i="1" dirty="0" err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 err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⊥</a:t>
            </a:r>
            <a:r>
              <a:rPr lang="en-US" altLang="zh-CN" sz="2800" i="1" dirty="0" err="1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800" dirty="0">
              <a:solidFill>
                <a:srgbClr val="F8081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72" name="Text Box 22"/>
          <p:cNvSpPr txBox="1">
            <a:spLocks noChangeArrowheads="1"/>
          </p:cNvSpPr>
          <p:nvPr/>
        </p:nvSpPr>
        <p:spPr bwMode="auto">
          <a:xfrm>
            <a:off x="3339036" y="1482434"/>
            <a:ext cx="172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90°</a:t>
            </a:r>
          </a:p>
        </p:txBody>
      </p:sp>
      <p:sp>
        <p:nvSpPr>
          <p:cNvPr id="18473" name="Text Box 23"/>
          <p:cNvSpPr txBox="1">
            <a:spLocks noChangeArrowheads="1"/>
          </p:cNvSpPr>
          <p:nvPr/>
        </p:nvSpPr>
        <p:spPr bwMode="auto">
          <a:xfrm>
            <a:off x="4779098" y="2383562"/>
            <a:ext cx="1033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72°</a:t>
            </a:r>
          </a:p>
        </p:txBody>
      </p:sp>
      <p:sp>
        <p:nvSpPr>
          <p:cNvPr id="18474" name="Text Box 24"/>
          <p:cNvSpPr txBox="1">
            <a:spLocks noChangeArrowheads="1"/>
          </p:cNvSpPr>
          <p:nvPr/>
        </p:nvSpPr>
        <p:spPr bwMode="auto">
          <a:xfrm>
            <a:off x="2668695" y="2724081"/>
            <a:ext cx="1082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162°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1" grpId="0"/>
      <p:bldP spid="18472" grpId="0"/>
      <p:bldP spid="18473" grpId="0"/>
      <p:bldP spid="184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0"/>
          <p:cNvSpPr txBox="1">
            <a:spLocks noChangeArrowheads="1"/>
          </p:cNvSpPr>
          <p:nvPr/>
        </p:nvSpPr>
        <p:spPr bwMode="auto">
          <a:xfrm>
            <a:off x="1331914" y="1921669"/>
            <a:ext cx="1368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78" name="Text Box 13"/>
          <p:cNvSpPr txBox="1">
            <a:spLocks noChangeArrowheads="1"/>
          </p:cNvSpPr>
          <p:nvPr/>
        </p:nvSpPr>
        <p:spPr bwMode="auto">
          <a:xfrm>
            <a:off x="1042989" y="1921669"/>
            <a:ext cx="1512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79" name="Text Box 15"/>
          <p:cNvSpPr txBox="1">
            <a:spLocks noChangeArrowheads="1"/>
          </p:cNvSpPr>
          <p:nvPr/>
        </p:nvSpPr>
        <p:spPr bwMode="auto">
          <a:xfrm>
            <a:off x="827088" y="1921669"/>
            <a:ext cx="1441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80" name="Rectangle 38"/>
          <p:cNvSpPr>
            <a:spLocks noChangeArrowheads="1"/>
          </p:cNvSpPr>
          <p:nvPr/>
        </p:nvSpPr>
        <p:spPr bwMode="auto">
          <a:xfrm>
            <a:off x="307975" y="575072"/>
            <a:ext cx="78359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.下列说法正确的是（     ）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A.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叫做点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到直线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的距离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B.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的长度叫作点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到直线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的距离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C.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的长度叫作点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到直线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的距离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D.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的长度叫作点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到直线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的距离</a:t>
            </a:r>
          </a:p>
        </p:txBody>
      </p:sp>
      <p:grpSp>
        <p:nvGrpSpPr>
          <p:cNvPr id="24581" name="Group 39"/>
          <p:cNvGrpSpPr/>
          <p:nvPr/>
        </p:nvGrpSpPr>
        <p:grpSpPr bwMode="auto">
          <a:xfrm>
            <a:off x="2498725" y="3109913"/>
            <a:ext cx="2198688" cy="1490186"/>
            <a:chOff x="0" y="0"/>
            <a:chExt cx="3462" cy="3129"/>
          </a:xfrm>
        </p:grpSpPr>
        <p:sp>
          <p:nvSpPr>
            <p:cNvPr id="24582" name="Line 40"/>
            <p:cNvSpPr>
              <a:spLocks noChangeShapeType="1"/>
            </p:cNvSpPr>
            <p:nvPr/>
          </p:nvSpPr>
          <p:spPr bwMode="auto">
            <a:xfrm>
              <a:off x="519" y="479"/>
              <a:ext cx="0" cy="180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3" name="Line 41"/>
            <p:cNvSpPr>
              <a:spLocks noChangeShapeType="1"/>
            </p:cNvSpPr>
            <p:nvPr/>
          </p:nvSpPr>
          <p:spPr bwMode="auto">
            <a:xfrm flipV="1">
              <a:off x="494" y="2043"/>
              <a:ext cx="2835" cy="22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4584" name="Group 42"/>
            <p:cNvGrpSpPr/>
            <p:nvPr/>
          </p:nvGrpSpPr>
          <p:grpSpPr bwMode="auto">
            <a:xfrm>
              <a:off x="0" y="0"/>
              <a:ext cx="3462" cy="3129"/>
              <a:chOff x="0" y="0"/>
              <a:chExt cx="3462" cy="3129"/>
            </a:xfrm>
          </p:grpSpPr>
          <p:sp>
            <p:nvSpPr>
              <p:cNvPr id="24585" name="Line 43"/>
              <p:cNvSpPr>
                <a:spLocks noChangeShapeType="1"/>
              </p:cNvSpPr>
              <p:nvPr/>
            </p:nvSpPr>
            <p:spPr bwMode="auto">
              <a:xfrm>
                <a:off x="520" y="480"/>
                <a:ext cx="2760" cy="156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6" name="Line 44"/>
              <p:cNvSpPr>
                <a:spLocks noChangeShapeType="1"/>
              </p:cNvSpPr>
              <p:nvPr/>
            </p:nvSpPr>
            <p:spPr bwMode="auto">
              <a:xfrm flipV="1">
                <a:off x="520" y="960"/>
                <a:ext cx="840" cy="132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7" name="Line 45"/>
              <p:cNvSpPr>
                <a:spLocks noChangeShapeType="1"/>
              </p:cNvSpPr>
              <p:nvPr/>
            </p:nvSpPr>
            <p:spPr bwMode="auto">
              <a:xfrm>
                <a:off x="1276" y="1138"/>
                <a:ext cx="228" cy="11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8" name="Line 46"/>
              <p:cNvSpPr>
                <a:spLocks noChangeShapeType="1"/>
              </p:cNvSpPr>
              <p:nvPr/>
            </p:nvSpPr>
            <p:spPr bwMode="auto">
              <a:xfrm flipV="1">
                <a:off x="1463" y="1080"/>
                <a:ext cx="98" cy="17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589" name="Text Box 4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0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4590" name="Text Box 48"/>
              <p:cNvSpPr txBox="1">
                <a:spLocks noChangeArrowheads="1"/>
              </p:cNvSpPr>
              <p:nvPr/>
            </p:nvSpPr>
            <p:spPr bwMode="auto">
              <a:xfrm>
                <a:off x="40" y="2160"/>
                <a:ext cx="60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4591" name="Text Box 49"/>
              <p:cNvSpPr txBox="1">
                <a:spLocks noChangeArrowheads="1"/>
              </p:cNvSpPr>
              <p:nvPr/>
            </p:nvSpPr>
            <p:spPr bwMode="auto">
              <a:xfrm>
                <a:off x="2862" y="1953"/>
                <a:ext cx="60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4592" name="Text Box 50"/>
              <p:cNvSpPr txBox="1">
                <a:spLocks noChangeArrowheads="1"/>
              </p:cNvSpPr>
              <p:nvPr/>
            </p:nvSpPr>
            <p:spPr bwMode="auto">
              <a:xfrm>
                <a:off x="1240" y="360"/>
                <a:ext cx="600" cy="9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sp>
        <p:nvSpPr>
          <p:cNvPr id="23596" name="Text Box 18"/>
          <p:cNvSpPr txBox="1">
            <a:spLocks noChangeArrowheads="1"/>
          </p:cNvSpPr>
          <p:nvPr/>
        </p:nvSpPr>
        <p:spPr bwMode="auto">
          <a:xfrm>
            <a:off x="3339829" y="483518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4"/>
          <p:cNvSpPr txBox="1">
            <a:spLocks noChangeArrowheads="1"/>
          </p:cNvSpPr>
          <p:nvPr/>
        </p:nvSpPr>
        <p:spPr bwMode="auto">
          <a:xfrm>
            <a:off x="434976" y="700088"/>
            <a:ext cx="8272463" cy="17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.如图，已知直线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都经过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点，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为射线，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若∠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35°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∠2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55°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，则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的位置关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系是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     </a:t>
            </a:r>
            <a:endParaRPr lang="en-US" altLang="zh-CN" sz="2400" u="sng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5602" name="Group 26"/>
          <p:cNvGrpSpPr/>
          <p:nvPr/>
        </p:nvGrpSpPr>
        <p:grpSpPr bwMode="auto">
          <a:xfrm>
            <a:off x="3141664" y="2409825"/>
            <a:ext cx="3379787" cy="2256949"/>
            <a:chOff x="0" y="0"/>
            <a:chExt cx="5323" cy="4739"/>
          </a:xfrm>
        </p:grpSpPr>
        <p:sp>
          <p:nvSpPr>
            <p:cNvPr id="25603" name="Line 5"/>
            <p:cNvSpPr>
              <a:spLocks noChangeShapeType="1"/>
            </p:cNvSpPr>
            <p:nvPr/>
          </p:nvSpPr>
          <p:spPr bwMode="auto">
            <a:xfrm>
              <a:off x="123" y="1970"/>
              <a:ext cx="487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4" name="Line 6"/>
            <p:cNvSpPr>
              <a:spLocks noChangeShapeType="1"/>
            </p:cNvSpPr>
            <p:nvPr/>
          </p:nvSpPr>
          <p:spPr bwMode="auto">
            <a:xfrm>
              <a:off x="1143" y="383"/>
              <a:ext cx="2607" cy="294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5" name="Line 7"/>
            <p:cNvSpPr>
              <a:spLocks noChangeShapeType="1"/>
            </p:cNvSpPr>
            <p:nvPr/>
          </p:nvSpPr>
          <p:spPr bwMode="auto">
            <a:xfrm>
              <a:off x="2503" y="1970"/>
              <a:ext cx="0" cy="192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6" name="Arc 9"/>
            <p:cNvSpPr>
              <a:spLocks noChangeArrowheads="1"/>
            </p:cNvSpPr>
            <p:nvPr/>
          </p:nvSpPr>
          <p:spPr bwMode="auto">
            <a:xfrm rot="10500000" flipH="1">
              <a:off x="2505" y="2413"/>
              <a:ext cx="439" cy="253"/>
            </a:xfrm>
            <a:custGeom>
              <a:avLst/>
              <a:gdLst>
                <a:gd name="T0" fmla="*/ 0 w 30620"/>
                <a:gd name="T1" fmla="*/ 2241 h 21600"/>
                <a:gd name="T2" fmla="*/ 9581 w 30620"/>
                <a:gd name="T3" fmla="*/ 0 h 21600"/>
                <a:gd name="T4" fmla="*/ 30620 w 30620"/>
                <a:gd name="T5" fmla="*/ 16710 h 21600"/>
                <a:gd name="T6" fmla="*/ 0 w 30620"/>
                <a:gd name="T7" fmla="*/ 2241 h 21600"/>
                <a:gd name="T8" fmla="*/ 9581 w 30620"/>
                <a:gd name="T9" fmla="*/ 0 h 21600"/>
                <a:gd name="T10" fmla="*/ 30620 w 30620"/>
                <a:gd name="T11" fmla="*/ 16710 h 21600"/>
                <a:gd name="T12" fmla="*/ 9581 w 30620"/>
                <a:gd name="T1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620" h="21600" fill="none">
                  <a:moveTo>
                    <a:pt x="0" y="2241"/>
                  </a:moveTo>
                  <a:cubicBezTo>
                    <a:pt x="2978" y="766"/>
                    <a:pt x="6257" y="-1"/>
                    <a:pt x="9581" y="0"/>
                  </a:cubicBezTo>
                  <a:cubicBezTo>
                    <a:pt x="19626" y="0"/>
                    <a:pt x="28346" y="6925"/>
                    <a:pt x="30620" y="16710"/>
                  </a:cubicBezTo>
                </a:path>
                <a:path w="30620" h="21600" stroke="0">
                  <a:moveTo>
                    <a:pt x="0" y="2241"/>
                  </a:moveTo>
                  <a:cubicBezTo>
                    <a:pt x="2978" y="766"/>
                    <a:pt x="6257" y="-1"/>
                    <a:pt x="9581" y="0"/>
                  </a:cubicBezTo>
                  <a:cubicBezTo>
                    <a:pt x="19626" y="0"/>
                    <a:pt x="28346" y="6925"/>
                    <a:pt x="30620" y="16710"/>
                  </a:cubicBezTo>
                  <a:lnTo>
                    <a:pt x="9581" y="21600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07" name="Text Box 25"/>
            <p:cNvSpPr txBox="1">
              <a:spLocks noChangeArrowheads="1"/>
            </p:cNvSpPr>
            <p:nvPr/>
          </p:nvSpPr>
          <p:spPr bwMode="auto">
            <a:xfrm>
              <a:off x="661" y="0"/>
              <a:ext cx="108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5608" name="Text Box 27"/>
            <p:cNvSpPr txBox="1">
              <a:spLocks noChangeArrowheads="1"/>
            </p:cNvSpPr>
            <p:nvPr/>
          </p:nvSpPr>
          <p:spPr bwMode="auto">
            <a:xfrm>
              <a:off x="0" y="1870"/>
              <a:ext cx="60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5609" name="Text Box 28"/>
            <p:cNvSpPr txBox="1">
              <a:spLocks noChangeArrowheads="1"/>
            </p:cNvSpPr>
            <p:nvPr/>
          </p:nvSpPr>
          <p:spPr bwMode="auto">
            <a:xfrm>
              <a:off x="4483" y="1892"/>
              <a:ext cx="84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5610" name="Text Box 29"/>
            <p:cNvSpPr txBox="1">
              <a:spLocks noChangeArrowheads="1"/>
            </p:cNvSpPr>
            <p:nvPr/>
          </p:nvSpPr>
          <p:spPr bwMode="auto">
            <a:xfrm>
              <a:off x="2360" y="1262"/>
              <a:ext cx="60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</a:p>
          </p:txBody>
        </p:sp>
        <p:sp>
          <p:nvSpPr>
            <p:cNvPr id="25611" name="Text Box 30"/>
            <p:cNvSpPr txBox="1">
              <a:spLocks noChangeArrowheads="1"/>
            </p:cNvSpPr>
            <p:nvPr/>
          </p:nvSpPr>
          <p:spPr bwMode="auto">
            <a:xfrm>
              <a:off x="2019" y="3770"/>
              <a:ext cx="132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25612" name="Text Box 31"/>
            <p:cNvSpPr txBox="1">
              <a:spLocks noChangeArrowheads="1"/>
            </p:cNvSpPr>
            <p:nvPr/>
          </p:nvSpPr>
          <p:spPr bwMode="auto">
            <a:xfrm>
              <a:off x="1494" y="1320"/>
              <a:ext cx="60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25613" name="Text Box 32"/>
            <p:cNvSpPr txBox="1">
              <a:spLocks noChangeArrowheads="1"/>
            </p:cNvSpPr>
            <p:nvPr/>
          </p:nvSpPr>
          <p:spPr bwMode="auto">
            <a:xfrm>
              <a:off x="2633" y="2527"/>
              <a:ext cx="720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</p:grpSp>
      <p:grpSp>
        <p:nvGrpSpPr>
          <p:cNvPr id="25614" name="Group 23"/>
          <p:cNvGrpSpPr/>
          <p:nvPr/>
        </p:nvGrpSpPr>
        <p:grpSpPr bwMode="auto">
          <a:xfrm>
            <a:off x="4365625" y="3140869"/>
            <a:ext cx="1639888" cy="1170348"/>
            <a:chOff x="0" y="0"/>
            <a:chExt cx="2592" cy="2586"/>
          </a:xfrm>
        </p:grpSpPr>
        <p:sp>
          <p:nvSpPr>
            <p:cNvPr id="25615" name="Text Box 26"/>
            <p:cNvSpPr txBox="1">
              <a:spLocks noChangeArrowheads="1"/>
            </p:cNvSpPr>
            <p:nvPr/>
          </p:nvSpPr>
          <p:spPr bwMode="auto">
            <a:xfrm>
              <a:off x="1513" y="1566"/>
              <a:ext cx="1079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  D</a:t>
              </a:r>
            </a:p>
          </p:txBody>
        </p:sp>
        <p:sp>
          <p:nvSpPr>
            <p:cNvPr id="25616" name="Arc 8"/>
            <p:cNvSpPr>
              <a:spLocks noChangeArrowheads="1"/>
            </p:cNvSpPr>
            <p:nvPr/>
          </p:nvSpPr>
          <p:spPr bwMode="auto">
            <a:xfrm flipH="1">
              <a:off x="0" y="0"/>
              <a:ext cx="342" cy="435"/>
            </a:xfrm>
            <a:custGeom>
              <a:avLst/>
              <a:gdLst>
                <a:gd name="T0" fmla="*/ 6720 w 21600"/>
                <a:gd name="T1" fmla="*/ 0 h 25282"/>
                <a:gd name="T2" fmla="*/ 21600 w 21600"/>
                <a:gd name="T3" fmla="*/ 20528 h 25282"/>
                <a:gd name="T4" fmla="*/ 21070 w 21600"/>
                <a:gd name="T5" fmla="*/ 25282 h 25282"/>
                <a:gd name="T6" fmla="*/ 6720 w 21600"/>
                <a:gd name="T7" fmla="*/ 0 h 25282"/>
                <a:gd name="T8" fmla="*/ 21600 w 21600"/>
                <a:gd name="T9" fmla="*/ 20528 h 25282"/>
                <a:gd name="T10" fmla="*/ 21070 w 21600"/>
                <a:gd name="T11" fmla="*/ 25282 h 25282"/>
                <a:gd name="T12" fmla="*/ 0 w 21600"/>
                <a:gd name="T13" fmla="*/ 20528 h 25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5282" fill="none">
                  <a:moveTo>
                    <a:pt x="6720" y="0"/>
                  </a:moveTo>
                  <a:cubicBezTo>
                    <a:pt x="15597" y="2906"/>
                    <a:pt x="21600" y="11188"/>
                    <a:pt x="21600" y="20528"/>
                  </a:cubicBezTo>
                  <a:cubicBezTo>
                    <a:pt x="21600" y="22127"/>
                    <a:pt x="21422" y="23721"/>
                    <a:pt x="21070" y="25282"/>
                  </a:cubicBezTo>
                </a:path>
                <a:path w="21600" h="25282" stroke="0">
                  <a:moveTo>
                    <a:pt x="6720" y="0"/>
                  </a:moveTo>
                  <a:cubicBezTo>
                    <a:pt x="15597" y="2906"/>
                    <a:pt x="21600" y="11188"/>
                    <a:pt x="21600" y="20528"/>
                  </a:cubicBezTo>
                  <a:cubicBezTo>
                    <a:pt x="21600" y="22127"/>
                    <a:pt x="21422" y="23721"/>
                    <a:pt x="21070" y="25282"/>
                  </a:cubicBezTo>
                  <a:lnTo>
                    <a:pt x="0" y="20528"/>
                  </a:ln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1475656" y="1781175"/>
            <a:ext cx="936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9"/>
          <p:cNvSpPr txBox="1">
            <a:spLocks noChangeArrowheads="1"/>
          </p:cNvSpPr>
          <p:nvPr/>
        </p:nvSpPr>
        <p:spPr bwMode="auto">
          <a:xfrm rot="3017552">
            <a:off x="5881887" y="910469"/>
            <a:ext cx="615553" cy="92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wrap="none">
            <a:spAutoFit/>
          </a:bodyPr>
          <a:lstStyle/>
          <a:p>
            <a:pPr eaLnBrk="0" hangingPunct="0"/>
            <a:endParaRPr lang="zh-CN" altLang="zh-CN" sz="2800" b="1">
              <a:solidFill>
                <a:srgbClr val="FF0000"/>
              </a:solidFill>
            </a:endParaRPr>
          </a:p>
        </p:txBody>
      </p:sp>
      <p:sp>
        <p:nvSpPr>
          <p:cNvPr id="26626" name="Rectangle 21"/>
          <p:cNvSpPr>
            <a:spLocks noGrp="1" noChangeArrowheads="1"/>
          </p:cNvSpPr>
          <p:nvPr/>
        </p:nvSpPr>
        <p:spPr bwMode="auto">
          <a:xfrm>
            <a:off x="396875" y="1008460"/>
            <a:ext cx="853598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已知：如图，</a:t>
            </a:r>
            <a:r>
              <a:rPr lang="zh-CN" altLang="en-US" sz="2400" i="1" dirty="0">
                <a:latin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</a:rPr>
              <a:t>⊥</a:t>
            </a:r>
            <a:r>
              <a:rPr lang="zh-CN" altLang="en-US" sz="2400" i="1" dirty="0">
                <a:latin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，垂足为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为过点</a:t>
            </a:r>
            <a:r>
              <a:rPr lang="zh-CN" altLang="en-US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的一条直线，则</a:t>
            </a:r>
            <a:r>
              <a:rPr lang="zh-CN" altLang="en-US" sz="2400" dirty="0">
                <a:latin typeface="Times New Roman" panose="02020603050405020304" pitchFamily="18" charset="0"/>
              </a:rPr>
              <a:t>∠1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altLang="en-US" sz="2400" dirty="0">
                <a:latin typeface="Times New Roman" panose="02020603050405020304" pitchFamily="18" charset="0"/>
              </a:rPr>
              <a:t>∠2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的关系一定成立的是（    ）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相等       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互余   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互补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互为对顶角</a:t>
            </a:r>
          </a:p>
        </p:txBody>
      </p:sp>
      <p:grpSp>
        <p:nvGrpSpPr>
          <p:cNvPr id="26627" name="Group 22"/>
          <p:cNvGrpSpPr/>
          <p:nvPr/>
        </p:nvGrpSpPr>
        <p:grpSpPr bwMode="auto">
          <a:xfrm>
            <a:off x="5508626" y="2355056"/>
            <a:ext cx="3095625" cy="2525316"/>
            <a:chOff x="0" y="-135"/>
            <a:chExt cx="1951" cy="2121"/>
          </a:xfrm>
        </p:grpSpPr>
        <p:grpSp>
          <p:nvGrpSpPr>
            <p:cNvPr id="26628" name="Group 23"/>
            <p:cNvGrpSpPr/>
            <p:nvPr/>
          </p:nvGrpSpPr>
          <p:grpSpPr bwMode="auto">
            <a:xfrm>
              <a:off x="226" y="186"/>
              <a:ext cx="1406" cy="1405"/>
              <a:chOff x="0" y="0"/>
              <a:chExt cx="1406" cy="1405"/>
            </a:xfrm>
          </p:grpSpPr>
          <p:sp>
            <p:nvSpPr>
              <p:cNvPr id="26629" name="Line 24"/>
              <p:cNvSpPr>
                <a:spLocks noChangeShapeType="1"/>
              </p:cNvSpPr>
              <p:nvPr/>
            </p:nvSpPr>
            <p:spPr bwMode="auto">
              <a:xfrm>
                <a:off x="0" y="680"/>
                <a:ext cx="1406" cy="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0" name="Line 25"/>
              <p:cNvSpPr>
                <a:spLocks noChangeShapeType="1"/>
              </p:cNvSpPr>
              <p:nvPr/>
            </p:nvSpPr>
            <p:spPr bwMode="auto">
              <a:xfrm>
                <a:off x="680" y="0"/>
                <a:ext cx="0" cy="1405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1" name="Rectangle 26"/>
              <p:cNvSpPr>
                <a:spLocks noChangeArrowheads="1"/>
              </p:cNvSpPr>
              <p:nvPr/>
            </p:nvSpPr>
            <p:spPr bwMode="auto">
              <a:xfrm>
                <a:off x="589" y="590"/>
                <a:ext cx="91" cy="90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632" name="Line 27"/>
              <p:cNvSpPr>
                <a:spLocks noChangeShapeType="1"/>
              </p:cNvSpPr>
              <p:nvPr/>
            </p:nvSpPr>
            <p:spPr bwMode="auto">
              <a:xfrm flipH="1">
                <a:off x="227" y="91"/>
                <a:ext cx="907" cy="113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33" name="Text Box 28"/>
            <p:cNvSpPr txBox="1">
              <a:spLocks noChangeArrowheads="1"/>
            </p:cNvSpPr>
            <p:nvPr/>
          </p:nvSpPr>
          <p:spPr bwMode="auto">
            <a:xfrm>
              <a:off x="0" y="775"/>
              <a:ext cx="31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6634" name="Text Box 29"/>
            <p:cNvSpPr txBox="1">
              <a:spLocks noChangeArrowheads="1"/>
            </p:cNvSpPr>
            <p:nvPr/>
          </p:nvSpPr>
          <p:spPr bwMode="auto">
            <a:xfrm>
              <a:off x="1633" y="821"/>
              <a:ext cx="31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6635" name="Text Box 30"/>
            <p:cNvSpPr txBox="1">
              <a:spLocks noChangeArrowheads="1"/>
            </p:cNvSpPr>
            <p:nvPr/>
          </p:nvSpPr>
          <p:spPr bwMode="auto">
            <a:xfrm>
              <a:off x="770" y="-135"/>
              <a:ext cx="31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6636" name="Text Box 31"/>
            <p:cNvSpPr txBox="1">
              <a:spLocks noChangeArrowheads="1"/>
            </p:cNvSpPr>
            <p:nvPr/>
          </p:nvSpPr>
          <p:spPr bwMode="auto">
            <a:xfrm>
              <a:off x="816" y="1547"/>
              <a:ext cx="31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8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6637" name="Text Box 32"/>
            <p:cNvSpPr txBox="1">
              <a:spLocks noChangeArrowheads="1"/>
            </p:cNvSpPr>
            <p:nvPr/>
          </p:nvSpPr>
          <p:spPr bwMode="auto">
            <a:xfrm>
              <a:off x="1360" y="95"/>
              <a:ext cx="31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8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6638" name="Text Box 33"/>
            <p:cNvSpPr txBox="1">
              <a:spLocks noChangeArrowheads="1"/>
            </p:cNvSpPr>
            <p:nvPr/>
          </p:nvSpPr>
          <p:spPr bwMode="auto">
            <a:xfrm>
              <a:off x="317" y="1365"/>
              <a:ext cx="31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800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6639" name="Text Box 34"/>
            <p:cNvSpPr txBox="1">
              <a:spLocks noChangeArrowheads="1"/>
            </p:cNvSpPr>
            <p:nvPr/>
          </p:nvSpPr>
          <p:spPr bwMode="auto">
            <a:xfrm>
              <a:off x="862" y="821"/>
              <a:ext cx="31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sz="2800" i="1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6640" name="未知"/>
            <p:cNvSpPr>
              <a:spLocks noChangeArrowheads="1"/>
            </p:cNvSpPr>
            <p:nvPr/>
          </p:nvSpPr>
          <p:spPr bwMode="auto">
            <a:xfrm>
              <a:off x="952" y="775"/>
              <a:ext cx="46" cy="91"/>
            </a:xfrm>
            <a:custGeom>
              <a:avLst/>
              <a:gdLst>
                <a:gd name="T0" fmla="*/ 0 w 46"/>
                <a:gd name="T1" fmla="*/ 0 h 91"/>
                <a:gd name="T2" fmla="*/ 46 w 46"/>
                <a:gd name="T3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6" h="91">
                  <a:moveTo>
                    <a:pt x="0" y="0"/>
                  </a:moveTo>
                  <a:cubicBezTo>
                    <a:pt x="19" y="38"/>
                    <a:pt x="38" y="76"/>
                    <a:pt x="46" y="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1" name="未知"/>
            <p:cNvSpPr>
              <a:spLocks noChangeArrowheads="1"/>
            </p:cNvSpPr>
            <p:nvPr/>
          </p:nvSpPr>
          <p:spPr bwMode="auto">
            <a:xfrm>
              <a:off x="816" y="957"/>
              <a:ext cx="91" cy="45"/>
            </a:xfrm>
            <a:custGeom>
              <a:avLst/>
              <a:gdLst>
                <a:gd name="T0" fmla="*/ 0 w 91"/>
                <a:gd name="T1" fmla="*/ 0 h 45"/>
                <a:gd name="T2" fmla="*/ 91 w 91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1" h="45">
                  <a:moveTo>
                    <a:pt x="0" y="0"/>
                  </a:moveTo>
                  <a:cubicBezTo>
                    <a:pt x="38" y="19"/>
                    <a:pt x="76" y="38"/>
                    <a:pt x="91" y="4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42" name="Text Box 37"/>
            <p:cNvSpPr txBox="1">
              <a:spLocks noChangeArrowheads="1"/>
            </p:cNvSpPr>
            <p:nvPr/>
          </p:nvSpPr>
          <p:spPr bwMode="auto">
            <a:xfrm>
              <a:off x="998" y="639"/>
              <a:ext cx="18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6643" name="Text Box 38"/>
            <p:cNvSpPr txBox="1">
              <a:spLocks noChangeArrowheads="1"/>
            </p:cNvSpPr>
            <p:nvPr/>
          </p:nvSpPr>
          <p:spPr bwMode="auto">
            <a:xfrm>
              <a:off x="726" y="957"/>
              <a:ext cx="18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zh-CN" b="1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3591" name="Text Box 14"/>
          <p:cNvSpPr txBox="1">
            <a:spLocks noChangeArrowheads="1"/>
          </p:cNvSpPr>
          <p:nvPr/>
        </p:nvSpPr>
        <p:spPr bwMode="auto">
          <a:xfrm>
            <a:off x="5438387" y="1590599"/>
            <a:ext cx="431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77743" y="1131590"/>
            <a:ext cx="8280400" cy="1481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当两条直线相交所成的四个角中，有一个角是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直角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时，这两条直线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互相垂直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，其中一条直线叫另一条直线的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垂线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，它们的交点叫</a:t>
            </a: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垂足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477743" y="766098"/>
            <a:ext cx="1954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垂线的定义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03143" y="2524651"/>
            <a:ext cx="19543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垂线的画法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477744" y="3017570"/>
            <a:ext cx="5545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垂线的性质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68230" y="3414048"/>
            <a:ext cx="6160661" cy="93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(1)过一点有且只有一条直线与已知直线垂直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(2)垂线段最短</a:t>
            </a:r>
            <a:r>
              <a:rPr lang="en-US" altLang="zh-CN" sz="2400" dirty="0">
                <a:solidFill>
                  <a:srgbClr val="F8081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484093" y="4302254"/>
            <a:ext cx="2569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点到直线的距离</a:t>
            </a:r>
          </a:p>
        </p:txBody>
      </p:sp>
      <p:sp>
        <p:nvSpPr>
          <p:cNvPr id="9" name="TextBox 127"/>
          <p:cNvSpPr txBox="1"/>
          <p:nvPr/>
        </p:nvSpPr>
        <p:spPr>
          <a:xfrm>
            <a:off x="3656347" y="98405"/>
            <a:ext cx="214310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3600" b="1" dirty="0">
                <a:solidFill>
                  <a:srgbClr val="0070C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+mn-ea"/>
                <a:ea typeface="+mn-ea"/>
                <a:cs typeface="Times New Roman" panose="02020603050405020304" pitchFamily="18" charset="0"/>
              </a:rPr>
              <a:t>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8" grpId="0" bldLvl="0" animBg="1"/>
      <p:bldP spid="24593" grpId="0"/>
      <p:bldP spid="24594" grpId="0"/>
      <p:bldP spid="24595" grpId="0"/>
      <p:bldP spid="24596" grpId="0"/>
      <p:bldP spid="245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63" name="文本框 69662"/>
          <p:cNvSpPr txBox="1">
            <a:spLocks noChangeArrowheads="1"/>
          </p:cNvSpPr>
          <p:nvPr/>
        </p:nvSpPr>
        <p:spPr bwMode="auto">
          <a:xfrm>
            <a:off x="288926" y="1290638"/>
            <a:ext cx="5616575" cy="13630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两条直线相交成四个角，如果有一个角是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直角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，那么称这两条直线互相垂直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9664" name="文本框 69663"/>
          <p:cNvSpPr txBox="1">
            <a:spLocks noChangeArrowheads="1"/>
          </p:cNvSpPr>
          <p:nvPr/>
        </p:nvSpPr>
        <p:spPr bwMode="auto">
          <a:xfrm>
            <a:off x="383884" y="2931790"/>
            <a:ext cx="5184775" cy="91986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70C0"/>
            </a:solidFill>
            <a:rou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注意：两条线段互相垂直是指这两条线段所在的直线互相垂直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9689" name="直接连接符 69688"/>
          <p:cNvSpPr>
            <a:spLocks noChangeShapeType="1"/>
          </p:cNvSpPr>
          <p:nvPr/>
        </p:nvSpPr>
        <p:spPr bwMode="auto">
          <a:xfrm>
            <a:off x="7451725" y="3220641"/>
            <a:ext cx="1588" cy="70246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69689"/>
          <p:cNvGrpSpPr/>
          <p:nvPr/>
        </p:nvGrpSpPr>
        <p:grpSpPr bwMode="auto">
          <a:xfrm>
            <a:off x="6588126" y="3518298"/>
            <a:ext cx="1584325" cy="53578"/>
            <a:chOff x="1111" y="1548"/>
            <a:chExt cx="1134" cy="45"/>
          </a:xfrm>
        </p:grpSpPr>
        <p:sp>
          <p:nvSpPr>
            <p:cNvPr id="5125" name="直接连接符 69690"/>
            <p:cNvSpPr>
              <a:spLocks noChangeShapeType="1"/>
            </p:cNvSpPr>
            <p:nvPr/>
          </p:nvSpPr>
          <p:spPr bwMode="auto">
            <a:xfrm>
              <a:off x="1155" y="1570"/>
              <a:ext cx="10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6" name="椭圆 69691"/>
            <p:cNvSpPr>
              <a:spLocks noChangeArrowheads="1"/>
            </p:cNvSpPr>
            <p:nvPr/>
          </p:nvSpPr>
          <p:spPr bwMode="auto">
            <a:xfrm>
              <a:off x="1111" y="1548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7" name="椭圆 69692"/>
            <p:cNvSpPr>
              <a:spLocks noChangeArrowheads="1"/>
            </p:cNvSpPr>
            <p:nvPr/>
          </p:nvSpPr>
          <p:spPr bwMode="auto">
            <a:xfrm>
              <a:off x="2200" y="1548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69693"/>
          <p:cNvGrpSpPr/>
          <p:nvPr/>
        </p:nvGrpSpPr>
        <p:grpSpPr bwMode="auto">
          <a:xfrm>
            <a:off x="7416800" y="2788444"/>
            <a:ext cx="69850" cy="432197"/>
            <a:chOff x="1632" y="709"/>
            <a:chExt cx="45" cy="634"/>
          </a:xfrm>
        </p:grpSpPr>
        <p:sp>
          <p:nvSpPr>
            <p:cNvPr id="5129" name="直接连接符 69694"/>
            <p:cNvSpPr>
              <a:spLocks noChangeShapeType="1"/>
            </p:cNvSpPr>
            <p:nvPr/>
          </p:nvSpPr>
          <p:spPr bwMode="auto">
            <a:xfrm>
              <a:off x="1655" y="754"/>
              <a:ext cx="0" cy="5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0" name="椭圆 69695"/>
            <p:cNvSpPr>
              <a:spLocks noChangeArrowheads="1"/>
            </p:cNvSpPr>
            <p:nvPr/>
          </p:nvSpPr>
          <p:spPr bwMode="auto">
            <a:xfrm>
              <a:off x="1632" y="1298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椭圆 69696"/>
            <p:cNvSpPr>
              <a:spLocks noChangeArrowheads="1"/>
            </p:cNvSpPr>
            <p:nvPr/>
          </p:nvSpPr>
          <p:spPr bwMode="auto">
            <a:xfrm>
              <a:off x="1632" y="709"/>
              <a:ext cx="45" cy="4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" name="组合 69697"/>
          <p:cNvGrpSpPr/>
          <p:nvPr/>
        </p:nvGrpSpPr>
        <p:grpSpPr bwMode="auto">
          <a:xfrm>
            <a:off x="7451726" y="3437335"/>
            <a:ext cx="144463" cy="108347"/>
            <a:chOff x="1020" y="2024"/>
            <a:chExt cx="91" cy="91"/>
          </a:xfrm>
        </p:grpSpPr>
        <p:sp>
          <p:nvSpPr>
            <p:cNvPr id="5133" name="直接连接符 69698"/>
            <p:cNvSpPr>
              <a:spLocks noChangeShapeType="1"/>
            </p:cNvSpPr>
            <p:nvPr/>
          </p:nvSpPr>
          <p:spPr bwMode="auto">
            <a:xfrm>
              <a:off x="1020" y="2024"/>
              <a:ext cx="9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4" name="直接连接符 69699"/>
            <p:cNvSpPr>
              <a:spLocks noChangeShapeType="1"/>
            </p:cNvSpPr>
            <p:nvPr/>
          </p:nvSpPr>
          <p:spPr bwMode="auto">
            <a:xfrm>
              <a:off x="1111" y="2024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9708" name="直接连接符 69707"/>
          <p:cNvSpPr>
            <a:spLocks noChangeShapeType="1"/>
          </p:cNvSpPr>
          <p:nvPr/>
        </p:nvSpPr>
        <p:spPr bwMode="auto">
          <a:xfrm>
            <a:off x="6227763" y="1599010"/>
            <a:ext cx="26654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组合 69708"/>
          <p:cNvGrpSpPr/>
          <p:nvPr/>
        </p:nvGrpSpPr>
        <p:grpSpPr bwMode="auto">
          <a:xfrm>
            <a:off x="6227763" y="897732"/>
            <a:ext cx="2449512" cy="1403747"/>
            <a:chOff x="1927" y="1253"/>
            <a:chExt cx="1543" cy="1179"/>
          </a:xfrm>
        </p:grpSpPr>
        <p:sp>
          <p:nvSpPr>
            <p:cNvPr id="5137" name="直接连接符 69709"/>
            <p:cNvSpPr>
              <a:spLocks noChangeShapeType="1"/>
            </p:cNvSpPr>
            <p:nvPr/>
          </p:nvSpPr>
          <p:spPr bwMode="auto">
            <a:xfrm flipV="1">
              <a:off x="2699" y="1253"/>
              <a:ext cx="771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" name="直接连接符 69710"/>
            <p:cNvSpPr>
              <a:spLocks noChangeShapeType="1"/>
            </p:cNvSpPr>
            <p:nvPr/>
          </p:nvSpPr>
          <p:spPr bwMode="auto">
            <a:xfrm flipV="1">
              <a:off x="1927" y="1843"/>
              <a:ext cx="771" cy="5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组合 69711"/>
          <p:cNvGrpSpPr/>
          <p:nvPr/>
        </p:nvGrpSpPr>
        <p:grpSpPr bwMode="auto">
          <a:xfrm>
            <a:off x="7451726" y="1491853"/>
            <a:ext cx="144463" cy="108347"/>
            <a:chOff x="1020" y="2024"/>
            <a:chExt cx="91" cy="91"/>
          </a:xfrm>
        </p:grpSpPr>
        <p:sp>
          <p:nvSpPr>
            <p:cNvPr id="5140" name="直接连接符 69712"/>
            <p:cNvSpPr>
              <a:spLocks noChangeShapeType="1"/>
            </p:cNvSpPr>
            <p:nvPr/>
          </p:nvSpPr>
          <p:spPr bwMode="auto">
            <a:xfrm>
              <a:off x="1020" y="2024"/>
              <a:ext cx="91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直接连接符 69713"/>
            <p:cNvSpPr>
              <a:spLocks noChangeShapeType="1"/>
            </p:cNvSpPr>
            <p:nvPr/>
          </p:nvSpPr>
          <p:spPr bwMode="auto">
            <a:xfrm>
              <a:off x="1111" y="2024"/>
              <a:ext cx="0" cy="9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42" name="文本框 69726"/>
          <p:cNvSpPr txBox="1">
            <a:spLocks noChangeArrowheads="1"/>
          </p:cNvSpPr>
          <p:nvPr/>
        </p:nvSpPr>
        <p:spPr bwMode="auto">
          <a:xfrm>
            <a:off x="1835151" y="573881"/>
            <a:ext cx="4392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chemeClr val="bg1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chemeClr val="bg1"/>
                </a:solidFill>
                <a:latin typeface="Times New Roman" panose="02020603050405020304" pitchFamily="18" charset="0"/>
              </a:rPr>
              <a:t>两条直线的位置关系（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</a:rPr>
              <a:t>2)</a:t>
            </a:r>
          </a:p>
        </p:txBody>
      </p:sp>
      <p:sp>
        <p:nvSpPr>
          <p:cNvPr id="5143" name="文本框 1"/>
          <p:cNvSpPr txBox="1">
            <a:spLocks noChangeArrowheads="1"/>
          </p:cNvSpPr>
          <p:nvPr/>
        </p:nvSpPr>
        <p:spPr bwMode="auto">
          <a:xfrm>
            <a:off x="395288" y="784623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垂直定义：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12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mph" presetSubtype="0" repeatCount="2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6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5" presetClass="emph" presetSubtype="0" repeatCount="2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3" grpId="0" bldLvl="0" animBg="1"/>
      <p:bldP spid="69664" grpId="0" bldLvl="0" animBg="1"/>
      <p:bldP spid="69689" grpId="0" animBg="1"/>
      <p:bldP spid="697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文本框 62465"/>
          <p:cNvSpPr txBox="1">
            <a:spLocks noChangeArrowheads="1"/>
          </p:cNvSpPr>
          <p:nvPr/>
        </p:nvSpPr>
        <p:spPr bwMode="auto">
          <a:xfrm>
            <a:off x="315912" y="1133015"/>
            <a:ext cx="5691188" cy="3410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如果直线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垂直，那么可记作：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en-US" altLang="zh-CN" sz="2400" dirty="0">
                <a:solidFill>
                  <a:srgbClr val="E03304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如果用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表示这两条直线，那么直线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与直线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垂直，可记作：</a:t>
            </a:r>
            <a:r>
              <a:rPr lang="en-US" altLang="zh-CN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400" dirty="0" err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400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或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 </a:t>
            </a:r>
            <a:r>
              <a:rPr lang="en-US" altLang="zh-CN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⊥ </a:t>
            </a: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把互相垂直的两条直线的交点叫作</a:t>
            </a:r>
            <a:r>
              <a:rPr lang="zh-CN" altLang="en-US" sz="2400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垂足</a:t>
            </a:r>
            <a:r>
              <a:rPr lang="zh-CN" altLang="en-US" sz="2400" dirty="0">
                <a:solidFill>
                  <a:srgbClr val="101016"/>
                </a:solidFill>
                <a:latin typeface="Tahoma" panose="020B0604030504040204" pitchFamily="34" charset="0"/>
              </a:rPr>
              <a:t>（</a:t>
            </a:r>
            <a:r>
              <a:rPr lang="zh-CN" altLang="en-US" sz="24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如图中的</a:t>
            </a:r>
            <a:r>
              <a:rPr lang="en-US" altLang="zh-CN" sz="2400" i="1" dirty="0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点）</a:t>
            </a:r>
            <a:r>
              <a:rPr lang="en-US" altLang="zh-CN" sz="2400" dirty="0">
                <a:solidFill>
                  <a:srgbClr val="10101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6" name="文本框 62470"/>
          <p:cNvSpPr txBox="1">
            <a:spLocks noChangeArrowheads="1"/>
          </p:cNvSpPr>
          <p:nvPr/>
        </p:nvSpPr>
        <p:spPr bwMode="auto">
          <a:xfrm>
            <a:off x="6007100" y="2168129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47" name="文本框 62471"/>
          <p:cNvSpPr txBox="1">
            <a:spLocks noChangeArrowheads="1"/>
          </p:cNvSpPr>
          <p:nvPr/>
        </p:nvSpPr>
        <p:spPr bwMode="auto">
          <a:xfrm>
            <a:off x="8459788" y="2175273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148" name="文本框 62472"/>
          <p:cNvSpPr txBox="1">
            <a:spLocks noChangeArrowheads="1"/>
          </p:cNvSpPr>
          <p:nvPr/>
        </p:nvSpPr>
        <p:spPr bwMode="auto">
          <a:xfrm>
            <a:off x="7280275" y="1323975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149" name="文本框 62473"/>
          <p:cNvSpPr txBox="1">
            <a:spLocks noChangeArrowheads="1"/>
          </p:cNvSpPr>
          <p:nvPr/>
        </p:nvSpPr>
        <p:spPr bwMode="auto">
          <a:xfrm>
            <a:off x="7378700" y="2822972"/>
            <a:ext cx="38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i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grpSp>
        <p:nvGrpSpPr>
          <p:cNvPr id="6150" name="组合 62474"/>
          <p:cNvGrpSpPr/>
          <p:nvPr/>
        </p:nvGrpSpPr>
        <p:grpSpPr bwMode="auto">
          <a:xfrm>
            <a:off x="6526213" y="1653778"/>
            <a:ext cx="2076450" cy="1184672"/>
            <a:chOff x="3648" y="1440"/>
            <a:chExt cx="1392" cy="1344"/>
          </a:xfrm>
        </p:grpSpPr>
        <p:sp>
          <p:nvSpPr>
            <p:cNvPr id="6151" name="直接连接符 62475"/>
            <p:cNvSpPr>
              <a:spLocks noChangeShapeType="1"/>
            </p:cNvSpPr>
            <p:nvPr/>
          </p:nvSpPr>
          <p:spPr bwMode="auto">
            <a:xfrm>
              <a:off x="3648" y="2160"/>
              <a:ext cx="139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2" name="直接连接符 62476"/>
            <p:cNvSpPr>
              <a:spLocks noChangeShapeType="1"/>
            </p:cNvSpPr>
            <p:nvPr/>
          </p:nvSpPr>
          <p:spPr bwMode="auto">
            <a:xfrm>
              <a:off x="4320" y="1440"/>
              <a:ext cx="0" cy="13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3" name="文本框 62477"/>
            <p:cNvSpPr txBox="1">
              <a:spLocks noChangeArrowheads="1"/>
            </p:cNvSpPr>
            <p:nvPr/>
          </p:nvSpPr>
          <p:spPr bwMode="auto">
            <a:xfrm>
              <a:off x="4272" y="2113"/>
              <a:ext cx="336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6154" name="直接连接符 62478"/>
            <p:cNvSpPr>
              <a:spLocks noChangeShapeType="1"/>
            </p:cNvSpPr>
            <p:nvPr/>
          </p:nvSpPr>
          <p:spPr bwMode="auto">
            <a:xfrm>
              <a:off x="4320" y="2064"/>
              <a:ext cx="9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直接连接符 62479"/>
            <p:cNvSpPr>
              <a:spLocks noChangeShapeType="1"/>
            </p:cNvSpPr>
            <p:nvPr/>
          </p:nvSpPr>
          <p:spPr bwMode="auto">
            <a:xfrm>
              <a:off x="4416" y="2064"/>
              <a:ext cx="0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484" name="文本框 62483"/>
          <p:cNvSpPr txBox="1">
            <a:spLocks noChangeArrowheads="1"/>
          </p:cNvSpPr>
          <p:nvPr/>
        </p:nvSpPr>
        <p:spPr bwMode="auto">
          <a:xfrm>
            <a:off x="7235825" y="1600200"/>
            <a:ext cx="45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</a:p>
        </p:txBody>
      </p:sp>
      <p:sp>
        <p:nvSpPr>
          <p:cNvPr id="62485" name="文本框 62484"/>
          <p:cNvSpPr txBox="1">
            <a:spLocks noChangeArrowheads="1"/>
          </p:cNvSpPr>
          <p:nvPr/>
        </p:nvSpPr>
        <p:spPr bwMode="auto">
          <a:xfrm>
            <a:off x="8313738" y="2182416"/>
            <a:ext cx="3603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E03304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6158" name="文本框 62485"/>
          <p:cNvSpPr txBox="1">
            <a:spLocks noChangeArrowheads="1"/>
          </p:cNvSpPr>
          <p:nvPr/>
        </p:nvSpPr>
        <p:spPr bwMode="auto">
          <a:xfrm>
            <a:off x="393700" y="519113"/>
            <a:ext cx="4540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垂直的表示法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84" grpId="0"/>
      <p:bldP spid="624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99"/>
          <p:cNvSpPr txBox="1">
            <a:spLocks noChangeArrowheads="1"/>
          </p:cNvSpPr>
          <p:nvPr/>
        </p:nvSpPr>
        <p:spPr bwMode="auto">
          <a:xfrm>
            <a:off x="428317" y="516017"/>
            <a:ext cx="8037513" cy="1261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3C8C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如图，直线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⊥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BOE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NOE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，若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EON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20°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AOM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NOC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的度数．</a:t>
            </a:r>
          </a:p>
        </p:txBody>
      </p:sp>
      <p:pic>
        <p:nvPicPr>
          <p:cNvPr id="9218" name="图片 -21474826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62626" y="1229917"/>
            <a:ext cx="2873375" cy="153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"/>
          <p:cNvSpPr txBox="1">
            <a:spLocks noChangeArrowheads="1"/>
          </p:cNvSpPr>
          <p:nvPr/>
        </p:nvSpPr>
        <p:spPr bwMode="auto">
          <a:xfrm>
            <a:off x="409575" y="1779662"/>
            <a:ext cx="8574088" cy="311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BOE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NOE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BON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EON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180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BON</a:t>
            </a:r>
          </a:p>
          <a:p>
            <a:pPr>
              <a:lnSpc>
                <a:spcPct val="110000"/>
              </a:lnSpc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180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140°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  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BON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⊥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AOM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40°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50°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1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所以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NOC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140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AOM</a:t>
            </a:r>
            <a:r>
              <a:rPr lang="zh-CN" altLang="en-US" sz="2000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  <a:r>
              <a:rPr lang="en-US" altLang="zh-CN" sz="2000" dirty="0">
                <a:solidFill>
                  <a:srgbClr val="FF00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24"/>
          <p:cNvSpPr txBox="1"/>
          <p:nvPr/>
        </p:nvSpPr>
        <p:spPr>
          <a:xfrm>
            <a:off x="604839" y="396479"/>
            <a:ext cx="744537" cy="52322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noProof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例</a:t>
            </a:r>
            <a:r>
              <a:rPr lang="en-US" sz="2800" b="1" noProof="1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4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charRg st="14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1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charRg st="31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47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charRg st="47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79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charRg st="79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96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charRg st="96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04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charRg st="104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15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charRg st="115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4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19">
                                            <p:txEl>
                                              <p:charRg st="144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58369"/>
          <p:cNvSpPr>
            <a:spLocks noChangeArrowheads="1"/>
          </p:cNvSpPr>
          <p:nvPr/>
        </p:nvSpPr>
        <p:spPr bwMode="auto">
          <a:xfrm>
            <a:off x="1389064" y="1943100"/>
            <a:ext cx="6364287" cy="2686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组合 58370"/>
          <p:cNvGrpSpPr/>
          <p:nvPr/>
        </p:nvGrpSpPr>
        <p:grpSpPr bwMode="auto">
          <a:xfrm>
            <a:off x="4140201" y="2259806"/>
            <a:ext cx="2727325" cy="1868091"/>
            <a:chOff x="3984" y="2928"/>
            <a:chExt cx="1056" cy="1008"/>
          </a:xfrm>
        </p:grpSpPr>
        <p:sp>
          <p:nvSpPr>
            <p:cNvPr id="8195" name="矩形 58371"/>
            <p:cNvSpPr>
              <a:spLocks noChangeArrowheads="1"/>
            </p:cNvSpPr>
            <p:nvPr/>
          </p:nvSpPr>
          <p:spPr bwMode="auto">
            <a:xfrm>
              <a:off x="4032" y="3888"/>
              <a:ext cx="1008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6" name="矩形 58372"/>
            <p:cNvSpPr>
              <a:spLocks noChangeArrowheads="1"/>
            </p:cNvSpPr>
            <p:nvPr/>
          </p:nvSpPr>
          <p:spPr bwMode="auto">
            <a:xfrm>
              <a:off x="3984" y="2928"/>
              <a:ext cx="48" cy="10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直接连接符 58373"/>
            <p:cNvSpPr>
              <a:spLocks noChangeShapeType="1"/>
            </p:cNvSpPr>
            <p:nvPr/>
          </p:nvSpPr>
          <p:spPr bwMode="auto">
            <a:xfrm>
              <a:off x="4032" y="2928"/>
              <a:ext cx="1008" cy="1008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椭圆 58374"/>
            <p:cNvSpPr>
              <a:spLocks noChangeArrowheads="1"/>
            </p:cNvSpPr>
            <p:nvPr/>
          </p:nvSpPr>
          <p:spPr bwMode="auto">
            <a:xfrm>
              <a:off x="4176" y="345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8376" name="直接连接符 58375"/>
          <p:cNvSpPr>
            <a:spLocks noChangeShapeType="1"/>
          </p:cNvSpPr>
          <p:nvPr/>
        </p:nvSpPr>
        <p:spPr bwMode="auto">
          <a:xfrm>
            <a:off x="4114800" y="2237185"/>
            <a:ext cx="25400" cy="1889522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77" name="直接连接符 58376"/>
          <p:cNvSpPr>
            <a:spLocks noChangeShapeType="1"/>
          </p:cNvSpPr>
          <p:nvPr/>
        </p:nvSpPr>
        <p:spPr bwMode="auto">
          <a:xfrm>
            <a:off x="4152900" y="4118372"/>
            <a:ext cx="2795588" cy="17859"/>
          </a:xfrm>
          <a:prstGeom prst="line">
            <a:avLst/>
          </a:prstGeom>
          <a:noFill/>
          <a:ln w="381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文本框 58378"/>
          <p:cNvSpPr txBox="1">
            <a:spLocks noChangeArrowheads="1"/>
          </p:cNvSpPr>
          <p:nvPr/>
        </p:nvSpPr>
        <p:spPr bwMode="auto">
          <a:xfrm>
            <a:off x="800100" y="594122"/>
            <a:ext cx="80137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你能借助三角尺在一张白纸上画出两条互相垂 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    直的直线吗？ </a:t>
            </a:r>
          </a:p>
        </p:txBody>
      </p:sp>
      <p:sp>
        <p:nvSpPr>
          <p:cNvPr id="58380" name="直接连接符 58379"/>
          <p:cNvSpPr>
            <a:spLocks noChangeShapeType="1"/>
          </p:cNvSpPr>
          <p:nvPr/>
        </p:nvSpPr>
        <p:spPr bwMode="auto">
          <a:xfrm>
            <a:off x="4140200" y="3642122"/>
            <a:ext cx="0" cy="86320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381" name="直接连接符 58380"/>
          <p:cNvSpPr>
            <a:spLocks noChangeShapeType="1"/>
          </p:cNvSpPr>
          <p:nvPr/>
        </p:nvSpPr>
        <p:spPr bwMode="auto">
          <a:xfrm>
            <a:off x="3348038" y="4118372"/>
            <a:ext cx="1079500" cy="0"/>
          </a:xfrm>
          <a:prstGeom prst="line">
            <a:avLst/>
          </a:prstGeom>
          <a:noFill/>
          <a:ln w="28575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4" name="矩形 104450"/>
          <p:cNvSpPr>
            <a:spLocks noChangeArrowheads="1"/>
          </p:cNvSpPr>
          <p:nvPr/>
        </p:nvSpPr>
        <p:spPr bwMode="auto">
          <a:xfrm>
            <a:off x="279401" y="669132"/>
            <a:ext cx="1641475" cy="42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nimBg="1"/>
      <p:bldP spid="58377" grpId="0" animBg="1"/>
      <p:bldP spid="58380" grpId="0" animBg="1"/>
      <p:bldP spid="583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1905000" y="1812131"/>
            <a:ext cx="441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>
              <a:latin typeface="Tahoma" panose="020B0604030504040204" pitchFamily="34" charset="0"/>
            </a:endParaRPr>
          </a:p>
        </p:txBody>
      </p:sp>
      <p:pic>
        <p:nvPicPr>
          <p:cNvPr id="9218" name="Picture 4" descr="四和八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6" y="1784747"/>
            <a:ext cx="7954963" cy="2713434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052513" y="2463404"/>
            <a:ext cx="1866900" cy="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1835150" y="2057401"/>
            <a:ext cx="0" cy="898922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9" name="Freeform 7"/>
          <p:cNvSpPr>
            <a:spLocks noChangeArrowheads="1"/>
          </p:cNvSpPr>
          <p:nvPr/>
        </p:nvSpPr>
        <p:spPr bwMode="auto">
          <a:xfrm>
            <a:off x="871538" y="3150393"/>
            <a:ext cx="1954212" cy="1347788"/>
          </a:xfrm>
          <a:custGeom>
            <a:avLst/>
            <a:gdLst>
              <a:gd name="T0" fmla="*/ 1152 w 1152"/>
              <a:gd name="T1" fmla="*/ 0 h 1198"/>
              <a:gd name="T2" fmla="*/ 0 w 1152"/>
              <a:gd name="T3" fmla="*/ 1198 h 11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52" h="1198">
                <a:moveTo>
                  <a:pt x="1152" y="0"/>
                </a:moveTo>
                <a:lnTo>
                  <a:pt x="0" y="1198"/>
                </a:lnTo>
              </a:path>
            </a:pathLst>
          </a:custGeom>
          <a:noFill/>
          <a:ln w="57150">
            <a:solidFill>
              <a:srgbClr val="6600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0" name="Freeform 8"/>
          <p:cNvSpPr>
            <a:spLocks noChangeArrowheads="1"/>
          </p:cNvSpPr>
          <p:nvPr/>
        </p:nvSpPr>
        <p:spPr bwMode="auto">
          <a:xfrm>
            <a:off x="814388" y="3146822"/>
            <a:ext cx="2011362" cy="1347788"/>
          </a:xfrm>
          <a:custGeom>
            <a:avLst/>
            <a:gdLst>
              <a:gd name="T0" fmla="*/ 1162 w 1162"/>
              <a:gd name="T1" fmla="*/ 1188 h 1188"/>
              <a:gd name="T2" fmla="*/ 0 w 1162"/>
              <a:gd name="T3" fmla="*/ 0 h 118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62" h="1188">
                <a:moveTo>
                  <a:pt x="1162" y="118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6600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19"/>
          <p:cNvGrpSpPr/>
          <p:nvPr/>
        </p:nvGrpSpPr>
        <p:grpSpPr>
          <a:xfrm>
            <a:off x="0" y="0"/>
            <a:ext cx="0" cy="0"/>
            <a:chOff x="6073254" y="3468689"/>
            <a:chExt cx="2538483" cy="966833"/>
          </a:xfrm>
          <a:scene3d>
            <a:camera prst="orthographicFront">
              <a:rot lat="5400000" lon="0" rev="0"/>
            </a:camera>
            <a:lightRig rig="threePt" dir="t"/>
          </a:scene3d>
        </p:grpSpPr>
        <p:sp>
          <p:nvSpPr>
            <p:cNvPr id="21" name="直接连接符 20"/>
            <p:cNvSpPr/>
            <p:nvPr/>
          </p:nvSpPr>
          <p:spPr>
            <a:xfrm flipV="1">
              <a:off x="6073254" y="3482337"/>
              <a:ext cx="2480197" cy="91224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2" name="直接连接符 21"/>
            <p:cNvSpPr/>
            <p:nvPr/>
          </p:nvSpPr>
          <p:spPr>
            <a:xfrm>
              <a:off x="6100549" y="4394579"/>
              <a:ext cx="2511188" cy="4094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3" name="直接连接符 22"/>
            <p:cNvSpPr/>
            <p:nvPr/>
          </p:nvSpPr>
          <p:spPr>
            <a:xfrm>
              <a:off x="8553451" y="3468689"/>
              <a:ext cx="30991" cy="92589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30" name="直接连接符 29"/>
          <p:cNvCxnSpPr/>
          <p:nvPr/>
        </p:nvCxnSpPr>
        <p:spPr>
          <a:xfrm flipV="1">
            <a:off x="3633789" y="2452688"/>
            <a:ext cx="3233737" cy="99774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16200000" flipH="1">
            <a:off x="6535540" y="2690218"/>
            <a:ext cx="1689497" cy="122872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6792913" y="2447925"/>
            <a:ext cx="0" cy="701279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4716464" y="3119438"/>
            <a:ext cx="2109787" cy="238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rot="16200000" flipH="1">
            <a:off x="6138864" y="3161110"/>
            <a:ext cx="1304925" cy="9525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6796088" y="3818335"/>
            <a:ext cx="931862" cy="8334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文本框 104453"/>
          <p:cNvSpPr txBox="1">
            <a:spLocks noChangeArrowheads="1"/>
          </p:cNvSpPr>
          <p:nvPr/>
        </p:nvSpPr>
        <p:spPr bwMode="auto">
          <a:xfrm>
            <a:off x="828676" y="631032"/>
            <a:ext cx="8177213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如果只有直尺，你能在方格纸上画出两条互相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   垂直的直线吗？ </a:t>
            </a:r>
          </a:p>
        </p:txBody>
      </p:sp>
      <p:sp>
        <p:nvSpPr>
          <p:cNvPr id="9231" name="矩形 104450"/>
          <p:cNvSpPr>
            <a:spLocks noChangeArrowheads="1"/>
          </p:cNvSpPr>
          <p:nvPr/>
        </p:nvSpPr>
        <p:spPr bwMode="auto">
          <a:xfrm>
            <a:off x="263526" y="631032"/>
            <a:ext cx="1641475" cy="422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活动</a:t>
            </a:r>
            <a:r>
              <a:rPr lang="en-US" altLang="zh-CN" sz="28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8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 bldLvl="0" animBg="1"/>
      <p:bldP spid="4404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07523"/>
          <p:cNvSpPr>
            <a:spLocks noChangeArrowheads="1"/>
          </p:cNvSpPr>
          <p:nvPr/>
        </p:nvSpPr>
        <p:spPr bwMode="auto">
          <a:xfrm>
            <a:off x="501650" y="482204"/>
            <a:ext cx="28273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zh-CN" altLang="en-US" sz="2800">
                <a:solidFill>
                  <a:srgbClr val="0070C0"/>
                </a:solidFill>
                <a:ea typeface="黑体" panose="02010609060101010101" pitchFamily="49" charset="-122"/>
              </a:rPr>
              <a:t>折一折，试一试</a:t>
            </a:r>
          </a:p>
        </p:txBody>
      </p:sp>
      <p:sp>
        <p:nvSpPr>
          <p:cNvPr id="12290" name="文本框 107524"/>
          <p:cNvSpPr txBox="1">
            <a:spLocks noChangeArrowheads="1"/>
          </p:cNvSpPr>
          <p:nvPr/>
        </p:nvSpPr>
        <p:spPr bwMode="auto">
          <a:xfrm>
            <a:off x="800100" y="1213248"/>
            <a:ext cx="754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你能用纸折出两条互相垂直的直线吗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pic>
        <p:nvPicPr>
          <p:cNvPr id="42028" name="图片 42027" descr="YP2013041119224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2114550"/>
            <a:ext cx="2438400" cy="20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9" name="图片 42028" descr="YP2013041119234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71800" y="2114550"/>
            <a:ext cx="27432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30" name="图片 42029" descr="YP2013041119251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7400" y="2114550"/>
            <a:ext cx="2895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2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7" name="Text Box 4"/>
          <p:cNvSpPr txBox="1">
            <a:spLocks noChangeArrowheads="1"/>
          </p:cNvSpPr>
          <p:nvPr/>
        </p:nvSpPr>
        <p:spPr bwMode="auto">
          <a:xfrm>
            <a:off x="539750" y="1265635"/>
            <a:ext cx="7848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  <a:p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1" name="Text Box 8"/>
          <p:cNvSpPr txBox="1">
            <a:spLocks noChangeArrowheads="1"/>
          </p:cNvSpPr>
          <p:nvPr/>
        </p:nvSpPr>
        <p:spPr bwMode="auto">
          <a:xfrm>
            <a:off x="611560" y="1742688"/>
            <a:ext cx="72739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画已知直线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的垂线能画几条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过直线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上的一点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这样的垂线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能画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几条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过直线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外的一点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的垂线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这样的垂线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能画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几条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</p:txBody>
      </p:sp>
      <p:grpSp>
        <p:nvGrpSpPr>
          <p:cNvPr id="2" name="组合 3"/>
          <p:cNvGrpSpPr/>
          <p:nvPr/>
        </p:nvGrpSpPr>
        <p:grpSpPr bwMode="auto">
          <a:xfrm>
            <a:off x="3470275" y="3188494"/>
            <a:ext cx="2534603" cy="1614011"/>
            <a:chOff x="5464" y="6129"/>
            <a:chExt cx="3992" cy="3389"/>
          </a:xfrm>
        </p:grpSpPr>
        <p:grpSp>
          <p:nvGrpSpPr>
            <p:cNvPr id="11268" name="Group 4"/>
            <p:cNvGrpSpPr/>
            <p:nvPr/>
          </p:nvGrpSpPr>
          <p:grpSpPr bwMode="auto">
            <a:xfrm>
              <a:off x="5464" y="6129"/>
              <a:ext cx="3992" cy="3384"/>
              <a:chOff x="0" y="-142"/>
              <a:chExt cx="1597" cy="1354"/>
            </a:xfrm>
          </p:grpSpPr>
          <p:sp>
            <p:nvSpPr>
              <p:cNvPr id="11269" name="Line 5"/>
              <p:cNvSpPr>
                <a:spLocks noChangeShapeType="1"/>
              </p:cNvSpPr>
              <p:nvPr/>
            </p:nvSpPr>
            <p:spPr bwMode="auto">
              <a:xfrm>
                <a:off x="0" y="817"/>
                <a:ext cx="13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0" name="Text Box 7"/>
              <p:cNvSpPr txBox="1">
                <a:spLocks noChangeArrowheads="1"/>
              </p:cNvSpPr>
              <p:nvPr/>
            </p:nvSpPr>
            <p:spPr bwMode="auto">
              <a:xfrm>
                <a:off x="728" y="824"/>
                <a:ext cx="466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 </a:t>
                </a:r>
              </a:p>
            </p:txBody>
          </p:sp>
          <p:sp>
            <p:nvSpPr>
              <p:cNvPr id="11271" name="Text Box 8"/>
              <p:cNvSpPr txBox="1">
                <a:spLocks noChangeArrowheads="1"/>
              </p:cNvSpPr>
              <p:nvPr/>
            </p:nvSpPr>
            <p:spPr bwMode="auto">
              <a:xfrm>
                <a:off x="334" y="-142"/>
                <a:ext cx="408" cy="8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6000" i="1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.</a:t>
                </a: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 </a:t>
                </a:r>
              </a:p>
            </p:txBody>
          </p:sp>
          <p:sp>
            <p:nvSpPr>
              <p:cNvPr id="11272" name="Text Box 9"/>
              <p:cNvSpPr txBox="1">
                <a:spLocks noChangeArrowheads="1"/>
              </p:cNvSpPr>
              <p:nvPr/>
            </p:nvSpPr>
            <p:spPr bwMode="auto">
              <a:xfrm>
                <a:off x="1189" y="717"/>
                <a:ext cx="408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24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 l</a:t>
                </a:r>
              </a:p>
            </p:txBody>
          </p:sp>
        </p:grp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7187" y="7385"/>
              <a:ext cx="1020" cy="2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6000" i="1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  <a:endPara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1274" name="组合 4"/>
          <p:cNvGrpSpPr/>
          <p:nvPr/>
        </p:nvGrpSpPr>
        <p:grpSpPr bwMode="auto">
          <a:xfrm>
            <a:off x="714375" y="535781"/>
            <a:ext cx="4147503" cy="569283"/>
            <a:chOff x="395" y="1121"/>
            <a:chExt cx="6531" cy="1198"/>
          </a:xfrm>
        </p:grpSpPr>
        <p:sp>
          <p:nvSpPr>
            <p:cNvPr id="11275" name="文本框 6151"/>
            <p:cNvSpPr txBox="1">
              <a:spLocks noChangeArrowheads="1"/>
            </p:cNvSpPr>
            <p:nvPr/>
          </p:nvSpPr>
          <p:spPr bwMode="auto">
            <a:xfrm>
              <a:off x="981" y="1121"/>
              <a:ext cx="5945" cy="1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垂线的画法及基本事实</a:t>
              </a:r>
            </a:p>
          </p:txBody>
        </p:sp>
        <p:grpSp>
          <p:nvGrpSpPr>
            <p:cNvPr id="11276" name="组合 31"/>
            <p:cNvGrpSpPr/>
            <p:nvPr/>
          </p:nvGrpSpPr>
          <p:grpSpPr bwMode="auto">
            <a:xfrm>
              <a:off x="395" y="1153"/>
              <a:ext cx="6412" cy="1166"/>
              <a:chOff x="10173" y="2552"/>
              <a:chExt cx="8551" cy="1556"/>
            </a:xfrm>
          </p:grpSpPr>
          <p:grpSp>
            <p:nvGrpSpPr>
              <p:cNvPr id="6" name="组合 19"/>
              <p:cNvGrpSpPr/>
              <p:nvPr/>
            </p:nvGrpSpPr>
            <p:grpSpPr>
              <a:xfrm>
                <a:off x="10173" y="2677"/>
                <a:ext cx="8551" cy="954"/>
                <a:chOff x="3497" y="2414"/>
                <a:chExt cx="8551" cy="954"/>
              </a:xfrm>
              <a:solidFill>
                <a:srgbClr val="0070C0"/>
              </a:solidFill>
            </p:grpSpPr>
            <p:sp>
              <p:nvSpPr>
                <p:cNvPr id="22" name="直接连接符 21"/>
                <p:cNvSpPr/>
                <p:nvPr/>
              </p:nvSpPr>
              <p:spPr>
                <a:xfrm rot="21540000">
                  <a:off x="4281" y="3227"/>
                  <a:ext cx="7767" cy="141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圆角矩形 22"/>
                <p:cNvSpPr/>
                <p:nvPr/>
              </p:nvSpPr>
              <p:spPr>
                <a:xfrm>
                  <a:off x="3497" y="2414"/>
                  <a:ext cx="863" cy="871"/>
                </a:xfrm>
                <a:prstGeom prst="roundRect">
                  <a:avLst/>
                </a:prstGeom>
                <a:grpFill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100" noProof="1"/>
                </a:p>
              </p:txBody>
            </p:sp>
          </p:grpSp>
          <p:sp>
            <p:nvSpPr>
              <p:cNvPr id="11278" name="文本框 10"/>
              <p:cNvSpPr txBox="1">
                <a:spLocks noChangeArrowheads="1"/>
              </p:cNvSpPr>
              <p:nvPr/>
            </p:nvSpPr>
            <p:spPr bwMode="auto">
              <a:xfrm>
                <a:off x="10216" y="2552"/>
                <a:ext cx="591" cy="1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000" b="1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/>
      <p:bldP spid="32771" grpId="1" bldLvl="0"/>
      <p:bldP spid="32771" grpId="2" bldLvl="0"/>
      <p:bldP spid="32771" grpId="3" bldLvl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1361</Words>
  <Application>Microsoft Office PowerPoint</Application>
  <PresentationFormat>全屏显示(16:9)</PresentationFormat>
  <Paragraphs>207</Paragraphs>
  <Slides>24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24</vt:i4>
      </vt:variant>
    </vt:vector>
  </HeadingPairs>
  <TitlesOfParts>
    <vt:vector size="34" baseType="lpstr">
      <vt:lpstr>黑体</vt:lpstr>
      <vt:lpstr>宋体</vt:lpstr>
      <vt:lpstr>微软雅黑</vt:lpstr>
      <vt:lpstr>Arial</vt:lpstr>
      <vt:lpstr>Calibri</vt:lpstr>
      <vt:lpstr>Constantia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2015-08-11T07:29:00Z</dcterms:created>
  <dcterms:modified xsi:type="dcterms:W3CDTF">2023-01-16T20:02:50Z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681A92519EB149688892FD6734095A6C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