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635" r:id="rId3"/>
    <p:sldId id="2344" r:id="rId4"/>
    <p:sldId id="2733" r:id="rId5"/>
    <p:sldId id="2734" r:id="rId6"/>
    <p:sldId id="2735" r:id="rId7"/>
    <p:sldId id="2763" r:id="rId8"/>
    <p:sldId id="2764" r:id="rId9"/>
    <p:sldId id="2820" r:id="rId10"/>
    <p:sldId id="2821" r:id="rId11"/>
    <p:sldId id="2795" r:id="rId12"/>
    <p:sldId id="2796" r:id="rId13"/>
    <p:sldId id="2797" r:id="rId14"/>
    <p:sldId id="2798" r:id="rId15"/>
    <p:sldId id="2799" r:id="rId16"/>
    <p:sldId id="2806" r:id="rId17"/>
    <p:sldId id="2807" r:id="rId18"/>
    <p:sldId id="2808" r:id="rId19"/>
    <p:sldId id="2809" r:id="rId20"/>
    <p:sldId id="2611" r:id="rId21"/>
    <p:sldId id="2730" r:id="rId22"/>
    <p:sldId id="2787" r:id="rId23"/>
    <p:sldId id="2748" r:id="rId24"/>
    <p:sldId id="2749" r:id="rId25"/>
    <p:sldId id="2792" r:id="rId26"/>
    <p:sldId id="2793" r:id="rId27"/>
    <p:sldId id="2794" r:id="rId28"/>
    <p:sldId id="708" r:id="rId29"/>
    <p:sldId id="268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>
          <p15:clr>
            <a:srgbClr val="A4A3A4"/>
          </p15:clr>
        </p15:guide>
        <p15:guide id="2" pos="29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4BCFE1"/>
    <a:srgbClr val="0000FF"/>
    <a:srgbClr val="66FF33"/>
    <a:srgbClr val="6A56AD"/>
    <a:srgbClr val="E6FBFE"/>
    <a:srgbClr val="57D2E3"/>
    <a:srgbClr val="21B1C5"/>
    <a:srgbClr val="B2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84" y="-108"/>
      </p:cViewPr>
      <p:guideLst>
        <p:guide orient="horz" pos="1711"/>
        <p:guide pos="29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46BB2D-7E59-40E7-89FC-1C6B93D6B4B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A24E47-CC64-451A-87DD-4AFFD3BDCF4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组合 1"/>
          <p:cNvGrpSpPr/>
          <p:nvPr userDrawn="1"/>
        </p:nvGrpSpPr>
        <p:grpSpPr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30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5274665" y="264110"/>
            <a:ext cx="3332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九年级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全一册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2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5247863" y="251167"/>
            <a:ext cx="3332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河北教育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出版社 九年级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全一册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/>
          <p:nvPr userDrawn="1"/>
        </p:nvGrpSpPr>
        <p:grpSpPr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85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24"/>
          <p:cNvSpPr/>
          <p:nvPr/>
        </p:nvSpPr>
        <p:spPr>
          <a:xfrm>
            <a:off x="0" y="1750229"/>
            <a:ext cx="611362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Unit 10 Get Ready for the Future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" y="2753996"/>
            <a:ext cx="61088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Look </a:t>
            </a:r>
            <a:r>
              <a:rPr lang="en-US" sz="40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into the Future</a:t>
            </a:r>
          </a:p>
        </p:txBody>
      </p:sp>
      <p:pic>
        <p:nvPicPr>
          <p:cNvPr id="4" name="图片 3" descr="冀教版九年级英语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57" y="1494157"/>
            <a:ext cx="3035141" cy="4533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17763" y="524363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文本框 197634"/>
          <p:cNvSpPr txBox="1"/>
          <p:nvPr/>
        </p:nvSpPr>
        <p:spPr>
          <a:xfrm>
            <a:off x="1299686" y="1453515"/>
            <a:ext cx="7088505" cy="26325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Across: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actor, singer, doctor, astronaut, nurse, engineer, farmer, tailor, police officer, businessman, actress, artist</a:t>
            </a:r>
          </a:p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Down: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worker, dentist, teacher, pilot, journalist, cook, reporter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文本框 84995"/>
          <p:cNvSpPr txBox="1"/>
          <p:nvPr/>
        </p:nvSpPr>
        <p:spPr>
          <a:xfrm>
            <a:off x="626026" y="1596015"/>
            <a:ext cx="7686675" cy="190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9580" indent="-449580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into the Future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展望未来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into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此处是“观察”。还有“朝里看；调查；浏览（书籍、资料等）” 的意思。</a:t>
            </a:r>
          </a:p>
          <a:p>
            <a:pPr marL="449580" indent="-449580">
              <a:lnSpc>
                <a:spcPct val="120000"/>
              </a:lnSpc>
            </a:pPr>
            <a:r>
              <a:rPr lang="zh-CN" altLang="en-US" sz="2000" dirty="0">
                <a:solidFill>
                  <a:srgbClr val="FF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I noticed Tom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looking into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 shop window.</a:t>
            </a:r>
          </a:p>
          <a:p>
            <a:pPr marL="449580" indent="-449580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我注意到汤姆正往商店橱窗里看。</a:t>
            </a:r>
          </a:p>
        </p:txBody>
      </p:sp>
      <p:sp>
        <p:nvSpPr>
          <p:cNvPr id="110594" name="文本框 110593"/>
          <p:cNvSpPr txBox="1"/>
          <p:nvPr/>
        </p:nvSpPr>
        <p:spPr>
          <a:xfrm>
            <a:off x="728425" y="3807779"/>
            <a:ext cx="6156722" cy="15381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police are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looking into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accident.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警方正在调查那起事故。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You’d better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into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novel, and get its main idea.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你最好翻阅一下这部小说，了解其主题思想。</a:t>
            </a:r>
          </a:p>
        </p:txBody>
      </p:sp>
      <p:sp>
        <p:nvSpPr>
          <p:cNvPr id="2" name="矩形 1"/>
          <p:cNvSpPr/>
          <p:nvPr/>
        </p:nvSpPr>
        <p:spPr>
          <a:xfrm>
            <a:off x="709660" y="893020"/>
            <a:ext cx="3871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Language points</a:t>
            </a:r>
            <a:endParaRPr lang="zh-CN" alt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charRg st="3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charRg st="3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charRg st="8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4996">
                                            <p:txEl>
                                              <p:charRg st="83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charRg st="146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996">
                                            <p:txEl>
                                              <p:charRg st="146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矩形 134147"/>
          <p:cNvSpPr/>
          <p:nvPr/>
        </p:nvSpPr>
        <p:spPr>
          <a:xfrm>
            <a:off x="1308259" y="1561466"/>
            <a:ext cx="3517106" cy="4301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grow up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长成；成熟；发展</a:t>
            </a:r>
          </a:p>
        </p:txBody>
      </p:sp>
      <p:sp>
        <p:nvSpPr>
          <p:cNvPr id="86020" name="文本框 86019"/>
          <p:cNvSpPr txBox="1"/>
          <p:nvPr/>
        </p:nvSpPr>
        <p:spPr>
          <a:xfrm>
            <a:off x="1308021" y="2349184"/>
            <a:ext cx="6453188" cy="15381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The little girl has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grown up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be a beautiful woman.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那个小女孩已经长成了美丽的女人。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China’s agriculture is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growing up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quickly.</a:t>
            </a:r>
          </a:p>
          <a:p>
            <a:pPr defTabSz="0">
              <a:lnSpc>
                <a:spcPct val="120000"/>
              </a:lnSpc>
              <a:tabLst>
                <a:tab pos="116078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中国的农业正在快速发展。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char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char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矩形 146435"/>
          <p:cNvSpPr/>
          <p:nvPr/>
        </p:nvSpPr>
        <p:spPr>
          <a:xfrm>
            <a:off x="1181101" y="1062991"/>
            <a:ext cx="6487001" cy="1168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could, would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都是表推测的情态动词。其所指时间几乎总是“现在”，说话人的主观看法总是以现在时间为基点的。</a:t>
            </a:r>
          </a:p>
        </p:txBody>
      </p:sp>
      <p:sp>
        <p:nvSpPr>
          <p:cNvPr id="111619" name="矩形 111618"/>
          <p:cNvSpPr/>
          <p:nvPr/>
        </p:nvSpPr>
        <p:spPr>
          <a:xfrm>
            <a:off x="1181100" y="2861311"/>
            <a:ext cx="7227094" cy="190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eg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I love to travel, and it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would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 fun to fly an airplane. 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我喜欢旅行，开飞机旅行会很有趣。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want to be a boss and manage a big company. I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could</a:t>
            </a:r>
            <a:r>
              <a:rPr lang="en-US" altLang="zh-CN" sz="20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make a lot of money.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我想当老板管理一家大公司。我会赚很多钱。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116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矩形 147459"/>
          <p:cNvSpPr/>
          <p:nvPr/>
        </p:nvSpPr>
        <p:spPr>
          <a:xfrm>
            <a:off x="1073468" y="1064896"/>
            <a:ext cx="7421880" cy="1538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可能性大小，一般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might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最低，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must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最高，由低到高的顺序：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might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可能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may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可能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could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可能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can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可能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→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should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应该会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ought to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必然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would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会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will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会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→ must (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一定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6916" name="矩形 166915"/>
          <p:cNvSpPr/>
          <p:nvPr/>
        </p:nvSpPr>
        <p:spPr>
          <a:xfrm>
            <a:off x="1117283" y="3421381"/>
            <a:ext cx="7334250" cy="1538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说话人推测的事件所发生的时间，要根据不定式所采取的形式而定，可以是现在时间和过去时间，也可以是将来时间。一般，情态动词之后的不定式若不是完成式，则表示现在时间或将来时间。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669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矩形 167939"/>
          <p:cNvSpPr/>
          <p:nvPr/>
        </p:nvSpPr>
        <p:spPr>
          <a:xfrm>
            <a:off x="1639729" y="1025526"/>
            <a:ext cx="4748689" cy="1538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He</a:t>
            </a:r>
            <a:r>
              <a:rPr lang="en-US" altLang="zh-CN" sz="20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must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 there.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他一定在那里。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Our team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might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win the race.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我们队可能在赛跑比赛中获胜。</a:t>
            </a:r>
          </a:p>
        </p:txBody>
      </p:sp>
      <p:sp>
        <p:nvSpPr>
          <p:cNvPr id="168964" name="矩形 168963"/>
          <p:cNvSpPr/>
          <p:nvPr/>
        </p:nvSpPr>
        <p:spPr>
          <a:xfrm>
            <a:off x="2136934" y="3502026"/>
            <a:ext cx="3949065" cy="7995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He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must 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be working at the office.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他一定正在办公室里工作。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8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矩形 187395"/>
          <p:cNvSpPr/>
          <p:nvPr/>
        </p:nvSpPr>
        <p:spPr>
          <a:xfrm>
            <a:off x="681038" y="936626"/>
            <a:ext cx="7781449" cy="190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711200" algn="l"/>
              </a:tabLst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意为“怀疑；不相信”，既可用作名词，也可用作动词。</a:t>
            </a:r>
          </a:p>
          <a:p>
            <a:pPr defTabSz="0">
              <a:lnSpc>
                <a:spcPct val="120000"/>
              </a:lnSpc>
              <a:tabLst>
                <a:tab pos="711200" algn="l"/>
              </a:tabLst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用作名词时，常用于句型“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There is no doubt + that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引导的从句”，意为“毫无疑问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……”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  <a:p>
            <a:pPr defTabSz="0">
              <a:lnSpc>
                <a:spcPct val="120000"/>
              </a:lnSpc>
              <a:tabLst>
                <a:tab pos="711200" algn="l"/>
              </a:tabLst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There is no doubt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 we will win the match.  </a:t>
            </a:r>
          </a:p>
          <a:p>
            <a:pPr defTabSz="0">
              <a:lnSpc>
                <a:spcPct val="120000"/>
              </a:lnSpc>
              <a:tabLst>
                <a:tab pos="711200" algn="l"/>
              </a:tabLst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毫无疑问我们会赢得这场比赛。</a:t>
            </a:r>
          </a:p>
        </p:txBody>
      </p:sp>
      <p:sp>
        <p:nvSpPr>
          <p:cNvPr id="188420" name="矩形 188419"/>
          <p:cNvSpPr/>
          <p:nvPr/>
        </p:nvSpPr>
        <p:spPr>
          <a:xfrm>
            <a:off x="761048" y="3611881"/>
            <a:ext cx="6715125" cy="190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用作及物动词时，后面可跟名词、代词和从句等。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e.g. —Why do you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his words?  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—I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him because he often cheats us. 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—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你为什么怀疑他说的话？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因为他经常骗我们，所以我才怀疑他。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charRg st="91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7396">
                                            <p:txEl>
                                              <p:charRg st="91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charRg st="15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7396">
                                            <p:txEl>
                                              <p:charRg st="152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矩形 189443"/>
          <p:cNvSpPr/>
          <p:nvPr/>
        </p:nvSpPr>
        <p:spPr>
          <a:xfrm>
            <a:off x="1005364" y="1068071"/>
            <a:ext cx="7133749" cy="190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在否定句和疑问句中，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后多跟由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 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引导的从句。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We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doubt that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he can come on time. 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我们毫不怀疑他能准时来。  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you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 that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he will give up the game? 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你怀疑他会放弃这场比赛吗？</a:t>
            </a:r>
          </a:p>
        </p:txBody>
      </p:sp>
      <p:sp>
        <p:nvSpPr>
          <p:cNvPr id="199684" name="矩形 199683"/>
          <p:cNvSpPr/>
          <p:nvPr/>
        </p:nvSpPr>
        <p:spPr>
          <a:xfrm>
            <a:off x="1102995" y="4053420"/>
            <a:ext cx="6938010" cy="153817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在肯定句中，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后通常跟由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if / whether 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引导的从句。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e.g. I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doubt if / whether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it will be sunny 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tomorrow.  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我怀疑明天是否会有阳光。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矩形 190467"/>
          <p:cNvSpPr/>
          <p:nvPr/>
        </p:nvSpPr>
        <p:spPr>
          <a:xfrm>
            <a:off x="1390650" y="1583055"/>
            <a:ext cx="2767489" cy="4301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for 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至于；关于</a:t>
            </a:r>
          </a:p>
        </p:txBody>
      </p:sp>
      <p:sp>
        <p:nvSpPr>
          <p:cNvPr id="191492" name="矩形 191491"/>
          <p:cNvSpPr/>
          <p:nvPr/>
        </p:nvSpPr>
        <p:spPr>
          <a:xfrm>
            <a:off x="1478519" y="2190434"/>
            <a:ext cx="6048375" cy="15381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for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thief, he was caught by the police.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至于那个小偷，他被警察抓住了。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for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my achievement, I have much to say.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关于我的成就，我有很多要说的。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char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8">
                                            <p:txEl>
                                              <p:char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矩形 192515"/>
          <p:cNvSpPr/>
          <p:nvPr/>
        </p:nvSpPr>
        <p:spPr>
          <a:xfrm>
            <a:off x="902970" y="986156"/>
            <a:ext cx="6912769" cy="1168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9580" indent="-449580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 of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意为“很多”，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意为“很；非常”。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 lots of.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marL="449580" indent="-449580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 of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可用来修饰可数名词复数或不可数名词 ；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可用来修饰动词。</a:t>
            </a:r>
          </a:p>
        </p:txBody>
      </p:sp>
      <p:sp>
        <p:nvSpPr>
          <p:cNvPr id="193540" name="矩形 193539"/>
          <p:cNvSpPr/>
          <p:nvPr/>
        </p:nvSpPr>
        <p:spPr>
          <a:xfrm>
            <a:off x="902732" y="2627314"/>
            <a:ext cx="6048375" cy="22768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e.g.  There are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 of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books in our school library.  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我们学校图书馆有许多书。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We have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 of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time to make our plan.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我们有很多的时间来制定我们的计划。</a:t>
            </a:r>
            <a:endParaRPr lang="en-US" altLang="zh-CN" sz="20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       Do you wear your new watch </a:t>
            </a: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lot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你常戴你的新手表吗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charRg st="8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>
                                            <p:txEl>
                                              <p:charRg st="83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charRg st="8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2516">
                                            <p:txEl>
                                              <p:charRg st="8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工人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6706" y="4872990"/>
            <a:ext cx="1404461" cy="1404620"/>
          </a:xfrm>
          <a:prstGeom prst="rect">
            <a:avLst/>
          </a:prstGeom>
        </p:spPr>
      </p:pic>
      <p:pic>
        <p:nvPicPr>
          <p:cNvPr id="13" name="图片 12" descr="舞蹈演员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7054" y="3249296"/>
            <a:ext cx="1073468" cy="1452245"/>
          </a:xfrm>
          <a:prstGeom prst="rect">
            <a:avLst/>
          </a:prstGeom>
        </p:spPr>
      </p:pic>
      <p:pic>
        <p:nvPicPr>
          <p:cNvPr id="2" name="图片 1" descr="厨师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5469" y="1318260"/>
            <a:ext cx="901065" cy="1446530"/>
          </a:xfrm>
          <a:prstGeom prst="rect">
            <a:avLst/>
          </a:prstGeom>
        </p:spPr>
      </p:pic>
      <p:pic>
        <p:nvPicPr>
          <p:cNvPr id="9" name="图片 8" descr="歌手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005" y="1391920"/>
            <a:ext cx="1361599" cy="1651000"/>
          </a:xfrm>
          <a:prstGeom prst="rect">
            <a:avLst/>
          </a:prstGeom>
        </p:spPr>
      </p:pic>
      <p:pic>
        <p:nvPicPr>
          <p:cNvPr id="14" name="图片 13" descr="医生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97054" y="1446531"/>
            <a:ext cx="1216343" cy="1426845"/>
          </a:xfrm>
          <a:prstGeom prst="rect">
            <a:avLst/>
          </a:prstGeom>
        </p:spPr>
      </p:pic>
      <p:sp>
        <p:nvSpPr>
          <p:cNvPr id="5" name="Rectangle 3"/>
          <p:cNvSpPr>
            <a:spLocks noGrp="1"/>
          </p:cNvSpPr>
          <p:nvPr/>
        </p:nvSpPr>
        <p:spPr>
          <a:xfrm>
            <a:off x="1418749" y="779780"/>
            <a:ext cx="6156960" cy="61214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x-none" sz="2400" b="1" dirty="0">
                <a:latin typeface="Times New Roman" panose="02020603050405020304" pitchFamily="18" charset="0"/>
              </a:rPr>
              <a:t>What do you want to be when you grow up?</a:t>
            </a:r>
          </a:p>
        </p:txBody>
      </p:sp>
      <p:sp>
        <p:nvSpPr>
          <p:cNvPr id="110603" name="Text Box 11"/>
          <p:cNvSpPr txBox="1"/>
          <p:nvPr/>
        </p:nvSpPr>
        <p:spPr>
          <a:xfrm>
            <a:off x="1782604" y="2459356"/>
            <a:ext cx="11996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singer</a:t>
            </a:r>
          </a:p>
        </p:txBody>
      </p:sp>
      <p:sp>
        <p:nvSpPr>
          <p:cNvPr id="110604" name="Rectangle 12"/>
          <p:cNvSpPr/>
          <p:nvPr/>
        </p:nvSpPr>
        <p:spPr>
          <a:xfrm>
            <a:off x="4313396" y="5694046"/>
            <a:ext cx="8524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 boss</a:t>
            </a:r>
          </a:p>
        </p:txBody>
      </p:sp>
      <p:sp>
        <p:nvSpPr>
          <p:cNvPr id="110605" name="Rectangle 13"/>
          <p:cNvSpPr/>
          <p:nvPr/>
        </p:nvSpPr>
        <p:spPr>
          <a:xfrm>
            <a:off x="583407" y="5694046"/>
            <a:ext cx="18140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         worker  </a:t>
            </a:r>
          </a:p>
        </p:txBody>
      </p:sp>
      <p:sp>
        <p:nvSpPr>
          <p:cNvPr id="110606" name="Rectangle 14"/>
          <p:cNvSpPr/>
          <p:nvPr/>
        </p:nvSpPr>
        <p:spPr>
          <a:xfrm>
            <a:off x="1782604" y="4117976"/>
            <a:ext cx="114165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painter</a:t>
            </a:r>
          </a:p>
        </p:txBody>
      </p:sp>
      <p:sp>
        <p:nvSpPr>
          <p:cNvPr id="110607" name="Rectangle 15"/>
          <p:cNvSpPr/>
          <p:nvPr/>
        </p:nvSpPr>
        <p:spPr>
          <a:xfrm>
            <a:off x="4313397" y="2289811"/>
            <a:ext cx="103906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doctor</a:t>
            </a:r>
          </a:p>
        </p:txBody>
      </p:sp>
      <p:sp>
        <p:nvSpPr>
          <p:cNvPr id="110608" name="Rectangle 16"/>
          <p:cNvSpPr/>
          <p:nvPr/>
        </p:nvSpPr>
        <p:spPr>
          <a:xfrm>
            <a:off x="6556534" y="2181226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cook</a:t>
            </a:r>
          </a:p>
        </p:txBody>
      </p:sp>
      <p:sp>
        <p:nvSpPr>
          <p:cNvPr id="110609" name="Rectangle 17"/>
          <p:cNvSpPr/>
          <p:nvPr/>
        </p:nvSpPr>
        <p:spPr>
          <a:xfrm>
            <a:off x="4054793" y="4117976"/>
            <a:ext cx="109036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dancer</a:t>
            </a:r>
          </a:p>
        </p:txBody>
      </p:sp>
      <p:sp>
        <p:nvSpPr>
          <p:cNvPr id="1041" name="Rectangle 18"/>
          <p:cNvSpPr/>
          <p:nvPr/>
        </p:nvSpPr>
        <p:spPr>
          <a:xfrm>
            <a:off x="6556534" y="4117975"/>
            <a:ext cx="14497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astronaut</a:t>
            </a:r>
          </a:p>
        </p:txBody>
      </p:sp>
      <p:sp>
        <p:nvSpPr>
          <p:cNvPr id="110611" name="Rectangle 19"/>
          <p:cNvSpPr/>
          <p:nvPr/>
        </p:nvSpPr>
        <p:spPr>
          <a:xfrm>
            <a:off x="6637020" y="5694046"/>
            <a:ext cx="210666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99"/>
                </a:solidFill>
                <a:latin typeface="Times New Roman" panose="02020603050405020304" pitchFamily="18" charset="0"/>
              </a:rPr>
              <a:t>football player</a:t>
            </a:r>
          </a:p>
        </p:txBody>
      </p:sp>
      <p:pic>
        <p:nvPicPr>
          <p:cNvPr id="11" name="图片 10" descr="画家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6248" y="3303906"/>
            <a:ext cx="1105376" cy="1397635"/>
          </a:xfrm>
          <a:prstGeom prst="rect">
            <a:avLst/>
          </a:prstGeom>
        </p:spPr>
      </p:pic>
      <p:pic>
        <p:nvPicPr>
          <p:cNvPr id="12" name="图片 11" descr="老板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63679" y="5385436"/>
            <a:ext cx="1291114" cy="1200785"/>
          </a:xfrm>
          <a:prstGeom prst="rect">
            <a:avLst/>
          </a:prstGeom>
        </p:spPr>
      </p:pic>
      <p:pic>
        <p:nvPicPr>
          <p:cNvPr id="15" name="图片 14" descr="宇航员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296853" y="3249296"/>
            <a:ext cx="1234440" cy="1327785"/>
          </a:xfrm>
          <a:prstGeom prst="rect">
            <a:avLst/>
          </a:prstGeom>
        </p:spPr>
      </p:pic>
      <p:pic>
        <p:nvPicPr>
          <p:cNvPr id="17" name="图片 16" descr="足球运动员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340668" y="4872990"/>
            <a:ext cx="1146810" cy="14249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0603" grpId="0"/>
      <p:bldP spid="110604" grpId="0"/>
      <p:bldP spid="110605" grpId="0"/>
      <p:bldP spid="110606" grpId="0"/>
      <p:bldP spid="110607" grpId="0"/>
      <p:bldP spid="110608" grpId="0"/>
      <p:bldP spid="110609" grpId="0"/>
      <p:bldP spid="1041" grpId="0"/>
      <p:bldP spid="1106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/>
        </p:nvSpPr>
        <p:spPr>
          <a:xfrm>
            <a:off x="1123474" y="1052195"/>
            <a:ext cx="7103269" cy="3384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600" indent="-609600" eaLnBrk="1" hangingPunct="1"/>
            <a: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Read and answer the questions.</a:t>
            </a:r>
          </a:p>
          <a:p>
            <a:pPr marL="609600" indent="-609600" eaLnBrk="1" hangingPunct="1"/>
            <a:endParaRPr lang="en-US" altLang="x-none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Who did Li Ming run into?</a:t>
            </a:r>
            <a:b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x-none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Was Gao Yuan happy to hear from Li Ming?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79232" y="2923541"/>
            <a:ext cx="16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Gao Yuan.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9232" y="4436746"/>
            <a:ext cx="16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Of course.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/>
        </p:nvSpPr>
        <p:spPr>
          <a:xfrm>
            <a:off x="1063466" y="963295"/>
            <a:ext cx="5134928" cy="4968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1325" indent="-441325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the lesson and fill in the blanks.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47688" y="1680625"/>
            <a:ext cx="794766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400" b="1" dirty="0">
                <a:latin typeface="Comic Sans MS" panose="030F0702030302020204" pitchFamily="2" charset="0"/>
              </a:rPr>
              <a:t>  </a:t>
            </a:r>
            <a:r>
              <a:rPr lang="en-US" altLang="x-none" sz="2400" b="1" dirty="0">
                <a:latin typeface="Times New Roman" panose="02020603050405020304" pitchFamily="18" charset="0"/>
              </a:rPr>
              <a:t>Some students are having a discussion about their future. Jenny wants to be a pilot. She loves to _____. Brian wants to be a _____, but Jenny thinks Brian should do something that he enjoys. Steven wants to be an _________. He wants to invent something that won’t harm the environment. Kate likes ________ meals and enjoys trying different kinds of food. As for Danny, he is going to choose the most fun and _________ job in the world. He is going to be an astronaut.</a:t>
            </a:r>
          </a:p>
        </p:txBody>
      </p:sp>
      <p:sp>
        <p:nvSpPr>
          <p:cNvPr id="10243" name="Text Box 3"/>
          <p:cNvSpPr txBox="1"/>
          <p:nvPr/>
        </p:nvSpPr>
        <p:spPr>
          <a:xfrm>
            <a:off x="5562124" y="2424749"/>
            <a:ext cx="9525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travel</a:t>
            </a:r>
          </a:p>
        </p:txBody>
      </p:sp>
      <p:sp>
        <p:nvSpPr>
          <p:cNvPr id="10244" name="Text Box 4"/>
          <p:cNvSpPr txBox="1"/>
          <p:nvPr/>
        </p:nvSpPr>
        <p:spPr>
          <a:xfrm>
            <a:off x="1559528" y="2881948"/>
            <a:ext cx="75052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boss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5562124" y="3368041"/>
            <a:ext cx="131157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engineer</a:t>
            </a:r>
          </a:p>
        </p:txBody>
      </p:sp>
      <p:sp>
        <p:nvSpPr>
          <p:cNvPr id="10246" name="Text Box 6"/>
          <p:cNvSpPr txBox="1"/>
          <p:nvPr/>
        </p:nvSpPr>
        <p:spPr>
          <a:xfrm>
            <a:off x="1304449" y="4312604"/>
            <a:ext cx="121058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cooking</a:t>
            </a:r>
          </a:p>
        </p:txBody>
      </p:sp>
      <p:sp>
        <p:nvSpPr>
          <p:cNvPr id="10247" name="Text Box 7"/>
          <p:cNvSpPr txBox="1"/>
          <p:nvPr/>
        </p:nvSpPr>
        <p:spPr>
          <a:xfrm>
            <a:off x="725806" y="5592807"/>
            <a:ext cx="120898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exciting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char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0261" y="932815"/>
            <a:ext cx="6208308" cy="6832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1325" indent="-441325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Practice the dialogue in groups.</a:t>
            </a:r>
          </a:p>
        </p:txBody>
      </p:sp>
      <p:pic>
        <p:nvPicPr>
          <p:cNvPr id="4" name="图片 3" descr="practic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7484" y="2155825"/>
            <a:ext cx="4215765" cy="40119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3466" y="917575"/>
            <a:ext cx="5134928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1325" indent="-441325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Group work: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Make a new dialogue.</a:t>
            </a:r>
          </a:p>
          <a:p>
            <a:pPr marL="441325" indent="-441325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Act it out.</a:t>
            </a:r>
          </a:p>
        </p:txBody>
      </p:sp>
      <p:pic>
        <p:nvPicPr>
          <p:cNvPr id="10" name="图片 9" descr="工人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6758" y="5147945"/>
            <a:ext cx="1404461" cy="1404620"/>
          </a:xfrm>
          <a:prstGeom prst="rect">
            <a:avLst/>
          </a:prstGeom>
        </p:spPr>
      </p:pic>
      <p:pic>
        <p:nvPicPr>
          <p:cNvPr id="9" name="图片 8" descr="歌手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6705" y="2952115"/>
            <a:ext cx="1361599" cy="1651000"/>
          </a:xfrm>
          <a:prstGeom prst="rect">
            <a:avLst/>
          </a:prstGeom>
        </p:spPr>
      </p:pic>
      <p:pic>
        <p:nvPicPr>
          <p:cNvPr id="14" name="图片 13" descr="医生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15089" y="5125721"/>
            <a:ext cx="1216343" cy="1426845"/>
          </a:xfrm>
          <a:prstGeom prst="rect">
            <a:avLst/>
          </a:prstGeom>
        </p:spPr>
      </p:pic>
      <p:pic>
        <p:nvPicPr>
          <p:cNvPr id="11" name="图片 10" descr="画家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31219" y="3205480"/>
            <a:ext cx="1105376" cy="1397635"/>
          </a:xfrm>
          <a:prstGeom prst="rect">
            <a:avLst/>
          </a:prstGeom>
        </p:spPr>
      </p:pic>
      <p:pic>
        <p:nvPicPr>
          <p:cNvPr id="13" name="图片 12" descr="舞蹈演员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35266" y="3048636"/>
            <a:ext cx="1073468" cy="1452245"/>
          </a:xfrm>
          <a:prstGeom prst="rect">
            <a:avLst/>
          </a:prstGeom>
        </p:spPr>
      </p:pic>
      <p:pic>
        <p:nvPicPr>
          <p:cNvPr id="3" name="图片 2" descr="厨师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778115" y="3054350"/>
            <a:ext cx="901065" cy="1446530"/>
          </a:xfrm>
          <a:prstGeom prst="rect">
            <a:avLst/>
          </a:prstGeom>
        </p:spPr>
      </p:pic>
      <p:pic>
        <p:nvPicPr>
          <p:cNvPr id="12" name="图片 11" descr="老板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52950" y="5125721"/>
            <a:ext cx="1291114" cy="1200785"/>
          </a:xfrm>
          <a:prstGeom prst="rect">
            <a:avLst/>
          </a:prstGeom>
        </p:spPr>
      </p:pic>
      <p:pic>
        <p:nvPicPr>
          <p:cNvPr id="15" name="图片 14" descr="宇航员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10751" y="3114041"/>
            <a:ext cx="1234440" cy="1327785"/>
          </a:xfrm>
          <a:prstGeom prst="rect">
            <a:avLst/>
          </a:prstGeom>
        </p:spPr>
      </p:pic>
      <p:pic>
        <p:nvPicPr>
          <p:cNvPr id="17" name="图片 16" descr="足球运动员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734651" y="5013960"/>
            <a:ext cx="1146810" cy="14249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5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文本框 197634"/>
          <p:cNvSpPr txBox="1"/>
          <p:nvPr/>
        </p:nvSpPr>
        <p:spPr>
          <a:xfrm>
            <a:off x="978869" y="1582874"/>
            <a:ext cx="6664166" cy="22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Across: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actor, singer, doctor, astronaut, nurse, engineer, farmer, tailor, police officer, businessman, </a:t>
            </a:r>
          </a:p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actress, artist</a:t>
            </a:r>
          </a:p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Down: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worker, dentist, teacher, pilot, journalist, cook, reporter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文本框 117765"/>
          <p:cNvSpPr txBox="1"/>
          <p:nvPr/>
        </p:nvSpPr>
        <p:spPr>
          <a:xfrm>
            <a:off x="1420178" y="1450341"/>
            <a:ext cx="6865144" cy="1903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Look at the job words you found above in Activity 2. Think about these questions: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● Are some jobs better than other jobs?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● What job do you like best in the list? Why?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● What job do you dislike in the list? Why?</a:t>
            </a:r>
          </a:p>
        </p:txBody>
      </p:sp>
      <p:sp>
        <p:nvSpPr>
          <p:cNvPr id="117785" name="文本框 117784"/>
          <p:cNvSpPr txBox="1"/>
          <p:nvPr/>
        </p:nvSpPr>
        <p:spPr>
          <a:xfrm>
            <a:off x="1420178" y="694690"/>
            <a:ext cx="5012055" cy="561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Discuss: What do you want to be?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20178" y="4324351"/>
            <a:ext cx="6664166" cy="1392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Across: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actor, singer, doctor, astronaut, nurse, engineer, farmer, tailor, police officer, businessman, </a:t>
            </a:r>
          </a:p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actress, artist</a:t>
            </a:r>
          </a:p>
          <a:p>
            <a:pPr defTabSz="0">
              <a:lnSpc>
                <a:spcPct val="120000"/>
              </a:lnSpc>
              <a:tabLst>
                <a:tab pos="1437005" algn="l"/>
              </a:tabLst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Down: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worker, dentist, teacher, pilot, journalist, cook, reporter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文本框 139268"/>
          <p:cNvSpPr txBox="1"/>
          <p:nvPr/>
        </p:nvSpPr>
        <p:spPr>
          <a:xfrm>
            <a:off x="1008698" y="1316356"/>
            <a:ext cx="7126605" cy="33840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   In small groups, organize a list of jobs. Then present your list to the class or to another group of students.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   Next, choose a job that you want  when you grow up. Choose a job that matches your talents and interests. You can choose any job – it doesn’t have to be on the list.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   </a:t>
            </a: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Now think! What do you need to do to get this job? How can you get ready for it? Make a plan. 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5423" y="935355"/>
            <a:ext cx="6911816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Write a short passage to describe your prediction for your future.</a:t>
            </a:r>
          </a:p>
        </p:txBody>
      </p:sp>
      <p:pic>
        <p:nvPicPr>
          <p:cNvPr id="3" name="图片 2" descr="书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65" y="2394585"/>
            <a:ext cx="4343400" cy="39065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文本框 32790"/>
          <p:cNvSpPr txBox="1"/>
          <p:nvPr/>
        </p:nvSpPr>
        <p:spPr>
          <a:xfrm>
            <a:off x="601980" y="2286636"/>
            <a:ext cx="789336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1.Listen and read.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2.Finish exercises of this lesson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206" y="1408380"/>
            <a:ext cx="27551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4374" y="901065"/>
            <a:ext cx="634126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sym typeface="+mn-ea"/>
              </a:rPr>
              <a:t>Listen to the tape of others' dream.</a:t>
            </a:r>
            <a:endParaRPr lang="en-US" sz="2800" b="1" dirty="0"/>
          </a:p>
        </p:txBody>
      </p:sp>
      <p:sp>
        <p:nvSpPr>
          <p:cNvPr id="68610" name="文本框 68609"/>
          <p:cNvSpPr txBox="1"/>
          <p:nvPr/>
        </p:nvSpPr>
        <p:spPr>
          <a:xfrm>
            <a:off x="704374" y="1779659"/>
            <a:ext cx="674703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1.Jenny would like to be a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2.Brian wants to be a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3.Steven would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 things that help improve the environment.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4.Kate would enjoy being a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5.Danny is going to be an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8613" name="文本框 68612"/>
          <p:cNvSpPr txBox="1"/>
          <p:nvPr/>
        </p:nvSpPr>
        <p:spPr>
          <a:xfrm>
            <a:off x="4170521" y="1798321"/>
            <a:ext cx="12573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pilot</a:t>
            </a:r>
          </a:p>
        </p:txBody>
      </p:sp>
      <p:sp>
        <p:nvSpPr>
          <p:cNvPr id="68614" name="文本框 68613"/>
          <p:cNvSpPr txBox="1"/>
          <p:nvPr/>
        </p:nvSpPr>
        <p:spPr>
          <a:xfrm>
            <a:off x="3610451" y="2357756"/>
            <a:ext cx="12573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boss</a:t>
            </a:r>
          </a:p>
        </p:txBody>
      </p:sp>
      <p:sp>
        <p:nvSpPr>
          <p:cNvPr id="68615" name="文本框 68614"/>
          <p:cNvSpPr txBox="1"/>
          <p:nvPr/>
        </p:nvSpPr>
        <p:spPr>
          <a:xfrm>
            <a:off x="2706529" y="2834005"/>
            <a:ext cx="9715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latin typeface="Times New Roman" panose="02020603050405020304" pitchFamily="18" charset="0"/>
              </a:rPr>
              <a:t>invent</a:t>
            </a:r>
          </a:p>
        </p:txBody>
      </p:sp>
      <p:sp>
        <p:nvSpPr>
          <p:cNvPr id="68616" name="文本框 68615"/>
          <p:cNvSpPr txBox="1"/>
          <p:nvPr/>
        </p:nvSpPr>
        <p:spPr>
          <a:xfrm>
            <a:off x="4354353" y="4013790"/>
            <a:ext cx="8896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cook</a:t>
            </a:r>
          </a:p>
        </p:txBody>
      </p:sp>
      <p:sp>
        <p:nvSpPr>
          <p:cNvPr id="68617" name="文本框 68616"/>
          <p:cNvSpPr txBox="1"/>
          <p:nvPr/>
        </p:nvSpPr>
        <p:spPr>
          <a:xfrm>
            <a:off x="4060420" y="4475455"/>
            <a:ext cx="17145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astronaut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/>
        </p:nvSpPr>
        <p:spPr>
          <a:xfrm>
            <a:off x="5665470" y="3213735"/>
            <a:ext cx="1169194" cy="111633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老板</a:t>
            </a: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5713095" y="2601595"/>
            <a:ext cx="1074420" cy="61214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boss</a:t>
            </a:r>
            <a:endParaRPr lang="en-US" altLang="x-none" sz="32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老板单词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9165" y="1835785"/>
            <a:ext cx="3915728" cy="31864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/>
        </p:nvSpPr>
        <p:spPr>
          <a:xfrm>
            <a:off x="5805488" y="3259455"/>
            <a:ext cx="2409349" cy="111633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管理，负责</a:t>
            </a: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5805488" y="2526030"/>
            <a:ext cx="1458754" cy="61214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x-none" sz="3200" b="1" dirty="0">
                <a:latin typeface="Times New Roman" panose="02020603050405020304" pitchFamily="18" charset="0"/>
              </a:rPr>
              <a:t>manage</a:t>
            </a:r>
          </a:p>
        </p:txBody>
      </p:sp>
      <p:pic>
        <p:nvPicPr>
          <p:cNvPr id="3" name="图片 2" descr="管理单词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1041" y="1219201"/>
            <a:ext cx="4851083" cy="42322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/>
        </p:nvSpPr>
        <p:spPr>
          <a:xfrm>
            <a:off x="5824062" y="3213735"/>
            <a:ext cx="2409349" cy="111633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怀疑</a:t>
            </a: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5919312" y="2526030"/>
            <a:ext cx="2181701" cy="61214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x-none" sz="3200" b="1" dirty="0">
                <a:latin typeface="Times New Roman" panose="02020603050405020304" pitchFamily="18" charset="0"/>
              </a:rPr>
              <a:t>doubt</a:t>
            </a:r>
          </a:p>
        </p:txBody>
      </p:sp>
      <p:pic>
        <p:nvPicPr>
          <p:cNvPr id="3" name="图片 2" descr="怀疑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63028" y="1757045"/>
            <a:ext cx="3572351" cy="33439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/>
        </p:nvSpPr>
        <p:spPr>
          <a:xfrm>
            <a:off x="5824062" y="3213735"/>
            <a:ext cx="2409349" cy="111633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钱财，财富</a:t>
            </a: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5919312" y="2526030"/>
            <a:ext cx="2181701" cy="61214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x-none" sz="3200" b="1" dirty="0">
                <a:latin typeface="Times New Roman" panose="02020603050405020304" pitchFamily="18" charset="0"/>
              </a:rPr>
              <a:t>wealth</a:t>
            </a:r>
          </a:p>
        </p:txBody>
      </p:sp>
      <p:pic>
        <p:nvPicPr>
          <p:cNvPr id="3" name="图片 2" descr="钱财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0628" y="1331596"/>
            <a:ext cx="3361849" cy="44430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/>
        </p:nvSpPr>
        <p:spPr>
          <a:xfrm>
            <a:off x="5824062" y="3213735"/>
            <a:ext cx="2409349" cy="111633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宇航员</a:t>
            </a: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5919312" y="2526030"/>
            <a:ext cx="2181701" cy="612140"/>
          </a:xfrm>
        </p:spPr>
        <p:txBody>
          <a:bodyPr vert="horz" wrap="square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x-none" sz="3200" b="1" dirty="0">
                <a:latin typeface="Times New Roman" panose="02020603050405020304" pitchFamily="18" charset="0"/>
              </a:rPr>
              <a:t>astronaut</a:t>
            </a:r>
          </a:p>
        </p:txBody>
      </p:sp>
      <p:pic>
        <p:nvPicPr>
          <p:cNvPr id="2" name="图片 1" descr="宇航员单词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0614" y="1299845"/>
            <a:ext cx="3602831" cy="49441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文本框 58370"/>
          <p:cNvSpPr txBox="1"/>
          <p:nvPr/>
        </p:nvSpPr>
        <p:spPr>
          <a:xfrm>
            <a:off x="1720692" y="786765"/>
            <a:ext cx="5527834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many job words can you find? Write them down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58408" name="图片 58407" descr="IMG_26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08798" y="2212341"/>
            <a:ext cx="5075635" cy="4017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全屏显示(4:3)</PresentationFormat>
  <Paragraphs>132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AB1030821CB04B938803AD972AA7558F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