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280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81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88695A8-FB82-4638-82D3-0A061E46BC4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25EEE3B-97F2-4A20-9E41-36516B19BB2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5EEE3B-97F2-4A20-9E41-36516B19BB2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7504107-9CFF-4B16-8348-20F57E61A6C7}" type="slidenum">
              <a:rPr lang="zh-CN" altLang="en-US" sz="1200" smtClean="0"/>
              <a:t>9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475CD-C6DE-4356-AC5A-7FE51619D1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FE090-8BBD-4CED-BCDA-73DE955A27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7C560-922B-47A4-974C-1D1FBD1C1A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6EC97-5E94-44B6-B1C8-3D2438082A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96CED-4A2D-4160-BBCA-EC85FFAD26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77D2-CDB2-4AA4-8025-46B648A1F37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3305-5995-4F46-AFDE-D6042366946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43D8C-6D1C-4381-8051-3328F78FCE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230D-FDCA-47F0-A8E9-DD641FA0C1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7F05-3013-46BA-87BB-4A89B36A1A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851BC-5566-4885-89FB-03C69579E8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5222-5051-4B14-8B6C-51D3599829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BDCCB27-6194-433F-BB0B-67020F9CBB8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Unit5%20Topic1\&#35838;&#20214;\Unit5%20Topic1%20SectionD%20&#31934;&#21697;&#35838;&#20214;\P7-1a.mp3" TargetMode="External"/><Relationship Id="rId1" Type="http://schemas.microsoft.com/office/2007/relationships/media" Target="file:///C:\Documents%20and%20Settings\Administrator\&#26700;&#38754;\Unit5%20Topic1\&#35838;&#20214;\Unit5%20Topic1%20SectionD%20&#31934;&#21697;&#35838;&#20214;\P7-1a.mp3" TargetMode="Externa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413544" y="980728"/>
            <a:ext cx="8497888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200"/>
              </a:spcBef>
            </a:pPr>
            <a:r>
              <a:rPr lang="en-US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5 </a:t>
            </a:r>
            <a:r>
              <a:rPr lang="en-US" altLang="zh-CN" sz="36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1</a:t>
            </a:r>
          </a:p>
          <a:p>
            <a:pPr algn="ctr" eaLnBrk="1" hangingPunct="1">
              <a:spcBef>
                <a:spcPts val="1200"/>
              </a:spcBef>
            </a:pPr>
            <a:r>
              <a:rPr lang="en-US" altLang="zh-CN" sz="36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 </a:t>
            </a:r>
            <a:r>
              <a:rPr lang="en-US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attracts millions of tourists </a:t>
            </a:r>
            <a:r>
              <a:rPr lang="en-US" altLang="zh-CN" sz="36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over the world.</a:t>
            </a:r>
            <a:endParaRPr lang="zh-CN" altLang="zh-CN" sz="3600" b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2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pic>
        <p:nvPicPr>
          <p:cNvPr id="2051" name="Picture 6" descr="t01aac5bda4504b852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04254" y="4077072"/>
            <a:ext cx="43561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135059" y="593017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92868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zh-CN" sz="3000" dirty="0" smtClean="0">
                <a:solidFill>
                  <a:srgbClr val="FF0000"/>
                </a:solidFill>
              </a:rPr>
              <a:t>         Read the following passage and choose</a:t>
            </a:r>
            <a:br>
              <a:rPr lang="en-US" altLang="zh-CN" sz="3000" dirty="0" smtClean="0">
                <a:solidFill>
                  <a:srgbClr val="FF0000"/>
                </a:solidFill>
              </a:rPr>
            </a:br>
            <a:r>
              <a:rPr lang="en-US" altLang="zh-CN" sz="3000" dirty="0" smtClean="0">
                <a:solidFill>
                  <a:srgbClr val="FF0000"/>
                </a:solidFill>
              </a:rPr>
              <a:t>         the best title for it.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636838"/>
            <a:ext cx="6851650" cy="31242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A. China’s Long History of Tea</a:t>
            </a:r>
          </a:p>
          <a:p>
            <a:pPr eaLnBrk="1" hangingPunct="1"/>
            <a:r>
              <a:rPr lang="en-US" altLang="zh-CN" dirty="0" smtClean="0"/>
              <a:t>B. China’s Tea Culture</a:t>
            </a:r>
          </a:p>
          <a:p>
            <a:pPr eaLnBrk="1" hangingPunct="1"/>
            <a:r>
              <a:rPr lang="en-US" altLang="zh-CN" dirty="0" smtClean="0"/>
              <a:t>C. Tea Drinking in China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827088" y="1016000"/>
            <a:ext cx="720725" cy="5413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accent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1a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820150" cy="1143000"/>
          </a:xfrm>
        </p:spPr>
        <p:txBody>
          <a:bodyPr/>
          <a:lstStyle/>
          <a:p>
            <a:pPr algn="l" eaLnBrk="1" hangingPunct="1"/>
            <a:r>
              <a:rPr lang="en-US" altLang="zh-CN" sz="3000" dirty="0" smtClean="0"/>
              <a:t>       Read 1a again and mark T (True) or F (False).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1. Chinese tea became world-famous over one   thousand years ago.                    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(   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2. The sound of the English word “tea” is similar to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    that of “</a:t>
            </a:r>
            <a:r>
              <a:rPr lang="en-US" altLang="zh-CN" sz="2800" dirty="0" err="1" smtClean="0"/>
              <a:t>chaye</a:t>
            </a:r>
            <a:r>
              <a:rPr lang="en-US" altLang="zh-CN" sz="2800" dirty="0" smtClean="0"/>
              <a:t>” in northern China.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(   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3. The written forms of the word “tea” are totally  the same in both Chinese and Japanese.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(   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4. Famous tea leaves in China are produced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    mainly in the southern part of the country.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(   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5. Tea drinking is the only part of the Chinese tea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    culture.                                          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(    )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7308850" y="2349500"/>
            <a:ext cx="503238" cy="514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T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7596188" y="3213100"/>
            <a:ext cx="288925" cy="514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7380288" y="4149725"/>
            <a:ext cx="503237" cy="514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T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7413625" y="5067300"/>
            <a:ext cx="503238" cy="514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T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7724775" y="5986463"/>
            <a:ext cx="215900" cy="514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7" name="Oval 4"/>
          <p:cNvSpPr>
            <a:spLocks noChangeArrowheads="1"/>
          </p:cNvSpPr>
          <p:nvPr/>
        </p:nvSpPr>
        <p:spPr bwMode="auto">
          <a:xfrm>
            <a:off x="395288" y="908050"/>
            <a:ext cx="720725" cy="6492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1b 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pic>
        <p:nvPicPr>
          <p:cNvPr id="11" name="P7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1500188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1527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611188" y="714375"/>
            <a:ext cx="2087562" cy="5540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6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kern="10" dirty="0">
                <a:ln w="9525"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NOTES:</a:t>
            </a:r>
            <a:endParaRPr lang="zh-CN" altLang="en-US" kern="10" dirty="0">
              <a:ln w="9525"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29600" cy="5257800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2800" dirty="0" smtClean="0"/>
              <a:t>1. along with…  </a:t>
            </a:r>
            <a:r>
              <a:rPr lang="zh-CN" altLang="en-US" sz="2800" dirty="0" smtClean="0"/>
              <a:t>与</a:t>
            </a:r>
            <a:r>
              <a:rPr lang="en-US" altLang="zh-CN" sz="2800" dirty="0" smtClean="0"/>
              <a:t>……</a:t>
            </a:r>
            <a:r>
              <a:rPr lang="zh-CN" altLang="en-US" sz="2800" dirty="0" smtClean="0"/>
              <a:t>一起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2800" dirty="0" smtClean="0"/>
              <a:t>    当主语与</a:t>
            </a:r>
            <a:r>
              <a:rPr lang="en-US" altLang="zh-CN" sz="2800" dirty="0" smtClean="0"/>
              <a:t>along with</a:t>
            </a:r>
            <a:r>
              <a:rPr lang="zh-CN" altLang="en-US" sz="2800" dirty="0" smtClean="0"/>
              <a:t>连用时，谓语动词与</a:t>
            </a:r>
            <a:r>
              <a:rPr lang="en-US" altLang="zh-CN" sz="2800" dirty="0" smtClean="0"/>
              <a:t>along with</a:t>
            </a:r>
            <a:r>
              <a:rPr lang="zh-CN" altLang="en-US" sz="2800" dirty="0" smtClean="0"/>
              <a:t>前面的主语在人称和数上保持一致。如：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2800" dirty="0" smtClean="0"/>
              <a:t>　</a:t>
            </a:r>
            <a:r>
              <a:rPr lang="en-US" altLang="zh-CN" sz="2800" dirty="0" smtClean="0"/>
              <a:t>Joe, </a:t>
            </a:r>
            <a:r>
              <a:rPr lang="en-US" altLang="zh-CN" sz="2800" u="sng" dirty="0" smtClean="0"/>
              <a:t>along with</a:t>
            </a:r>
            <a:r>
              <a:rPr lang="en-US" altLang="zh-CN" sz="2800" dirty="0" smtClean="0"/>
              <a:t> his family, is leaving for  Disneyland.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2800" dirty="0" smtClean="0"/>
              <a:t>2. the number of   ……</a:t>
            </a:r>
            <a:r>
              <a:rPr lang="zh-CN" altLang="en-US" sz="2800" dirty="0" smtClean="0"/>
              <a:t>的数量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2800" dirty="0" smtClean="0"/>
              <a:t>　 </a:t>
            </a:r>
            <a:r>
              <a:rPr lang="en-US" altLang="zh-CN" sz="2800" dirty="0" smtClean="0"/>
              <a:t>a number of   </a:t>
            </a:r>
            <a:r>
              <a:rPr lang="zh-CN" altLang="en-US" sz="2800" dirty="0" smtClean="0"/>
              <a:t>许多，一些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713788" cy="1084263"/>
          </a:xfrm>
        </p:spPr>
        <p:txBody>
          <a:bodyPr/>
          <a:lstStyle/>
          <a:p>
            <a:pPr algn="l" eaLnBrk="1" hangingPunct="1"/>
            <a:r>
              <a:rPr lang="en-US" altLang="zh-CN" sz="3000" smtClean="0"/>
              <a:t>         Work in groups to list some unique Chinese</a:t>
            </a:r>
            <a:br>
              <a:rPr lang="en-US" altLang="zh-CN" sz="3000" smtClean="0"/>
            </a:br>
            <a:r>
              <a:rPr lang="en-US" altLang="zh-CN" sz="3000" smtClean="0"/>
              <a:t>         tea culture which you know.</a:t>
            </a:r>
          </a:p>
        </p:txBody>
      </p:sp>
      <p:pic>
        <p:nvPicPr>
          <p:cNvPr id="14339" name="Picture 4" descr="t01bf21cc33a98e31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20950" y="1989138"/>
            <a:ext cx="19065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 descr="t0191f4af52f46bd83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7050" y="2060575"/>
            <a:ext cx="17986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t015d10b027daf6df3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3933825"/>
            <a:ext cx="208915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9" descr="t017c58b3cfcd1ca0a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9638" y="2060575"/>
            <a:ext cx="18811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0" descr="t017d28ae34a773a1d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56325" y="3944938"/>
            <a:ext cx="2519363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1" descr="t0177e469dd72efab3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9388" y="2060575"/>
            <a:ext cx="20161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2" descr="t01f2438b85a45a406e"/>
          <p:cNvPicPr>
            <a:picLocks noChangeAspect="1" noChangeArrowheads="1"/>
          </p:cNvPicPr>
          <p:nvPr/>
        </p:nvPicPr>
        <p:blipFill>
          <a:blip r:embed="rId8" cstate="email"/>
          <a:srcRect t="11047"/>
          <a:stretch>
            <a:fillRect/>
          </a:stretch>
        </p:blipFill>
        <p:spPr bwMode="auto">
          <a:xfrm>
            <a:off x="2520950" y="3970338"/>
            <a:ext cx="33845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Oval 4"/>
          <p:cNvSpPr>
            <a:spLocks noChangeArrowheads="1"/>
          </p:cNvSpPr>
          <p:nvPr/>
        </p:nvSpPr>
        <p:spPr bwMode="auto">
          <a:xfrm>
            <a:off x="468313" y="333375"/>
            <a:ext cx="755650" cy="574675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>
                <a:latin typeface="Times New Roman" panose="02020603050405020304" pitchFamily="18" charset="0"/>
              </a:rPr>
              <a:t>2a 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500063"/>
            <a:ext cx="8955087" cy="1143000"/>
          </a:xfrm>
        </p:spPr>
        <p:txBody>
          <a:bodyPr/>
          <a:lstStyle/>
          <a:p>
            <a:pPr algn="l" eaLnBrk="1" hangingPunct="1"/>
            <a:r>
              <a:rPr lang="en-US" altLang="zh-CN" sz="3000" dirty="0" smtClean="0">
                <a:solidFill>
                  <a:srgbClr val="FF0000"/>
                </a:solidFill>
              </a:rPr>
              <a:t>         Translate the following sayings about tea into   </a:t>
            </a:r>
            <a:br>
              <a:rPr lang="en-US" altLang="zh-CN" sz="3000" dirty="0" smtClean="0">
                <a:solidFill>
                  <a:srgbClr val="FF0000"/>
                </a:solidFill>
              </a:rPr>
            </a:br>
            <a:r>
              <a:rPr lang="en-US" altLang="zh-CN" sz="3000" dirty="0" smtClean="0">
                <a:solidFill>
                  <a:srgbClr val="FF0000"/>
                </a:solidFill>
              </a:rPr>
              <a:t>         Chinese and discuss your understanding of    </a:t>
            </a:r>
            <a:br>
              <a:rPr lang="en-US" altLang="zh-CN" sz="3000" dirty="0" smtClean="0">
                <a:solidFill>
                  <a:srgbClr val="FF0000"/>
                </a:solidFill>
              </a:rPr>
            </a:br>
            <a:r>
              <a:rPr lang="en-US" altLang="zh-CN" sz="3000" dirty="0" smtClean="0">
                <a:solidFill>
                  <a:srgbClr val="FF0000"/>
                </a:solidFill>
              </a:rPr>
              <a:t>         them with your partner.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2060575"/>
            <a:ext cx="8816975" cy="4321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sz="2800" dirty="0" smtClean="0"/>
              <a:t>   1. The friendship between gentlemen is like a cup of  </a:t>
            </a:r>
          </a:p>
          <a:p>
            <a:pPr marL="0" indent="0" eaLnBrk="1" hangingPunct="1">
              <a:buFontTx/>
              <a:buNone/>
            </a:pPr>
            <a:r>
              <a:rPr lang="en-US" altLang="zh-CN" sz="2800" dirty="0" smtClean="0"/>
              <a:t>       tea.</a:t>
            </a:r>
          </a:p>
          <a:p>
            <a:pPr marL="0" indent="0" eaLnBrk="1" hangingPunct="1">
              <a:buFontTx/>
              <a:buNone/>
            </a:pPr>
            <a:r>
              <a:rPr lang="zh-CN" altLang="en-US" sz="2800" dirty="0" smtClean="0"/>
              <a:t>　   </a:t>
            </a:r>
            <a:r>
              <a:rPr lang="zh-CN" altLang="en-US" sz="2800" dirty="0" smtClean="0">
                <a:solidFill>
                  <a:schemeClr val="hlink"/>
                </a:solidFill>
              </a:rPr>
              <a:t>君子之交淡如水。</a:t>
            </a:r>
          </a:p>
          <a:p>
            <a:pPr marL="0" indent="0" eaLnBrk="1" hangingPunct="1">
              <a:buFontTx/>
              <a:buNone/>
            </a:pPr>
            <a:endParaRPr lang="zh-CN" altLang="en-US" sz="2800" dirty="0" smtClean="0"/>
          </a:p>
          <a:p>
            <a:pPr marL="0" indent="0" eaLnBrk="1" hangingPunct="1">
              <a:buFontTx/>
              <a:buNone/>
            </a:pPr>
            <a:endParaRPr lang="zh-CN" altLang="en-US" sz="2800" dirty="0" smtClean="0"/>
          </a:p>
          <a:p>
            <a:pPr marL="0" indent="0" eaLnBrk="1" hangingPunct="1">
              <a:buFontTx/>
              <a:buNone/>
            </a:pPr>
            <a:r>
              <a:rPr lang="en-US" altLang="zh-CN" sz="2800" dirty="0" smtClean="0"/>
              <a:t>    2.</a:t>
            </a:r>
            <a:r>
              <a:rPr lang="en-US" altLang="zh-CN" sz="2800" dirty="0" smtClean="0">
                <a:solidFill>
                  <a:srgbClr val="FF0000"/>
                </a:solidFill>
              </a:rPr>
              <a:t> Firewood</a:t>
            </a:r>
            <a:r>
              <a:rPr lang="en-US" altLang="zh-CN" sz="2800" dirty="0" smtClean="0"/>
              <a:t>, rice, oil, salt, </a:t>
            </a:r>
            <a:r>
              <a:rPr lang="en-US" altLang="zh-CN" sz="2800" dirty="0" smtClean="0">
                <a:solidFill>
                  <a:srgbClr val="FF0000"/>
                </a:solidFill>
              </a:rPr>
              <a:t>sauce</a:t>
            </a:r>
            <a:r>
              <a:rPr lang="en-US" altLang="zh-CN" sz="2800" dirty="0" smtClean="0"/>
              <a:t>,</a:t>
            </a:r>
            <a:r>
              <a:rPr lang="en-US" altLang="zh-CN" sz="2800" dirty="0" smtClean="0">
                <a:solidFill>
                  <a:srgbClr val="FF0000"/>
                </a:solidFill>
              </a:rPr>
              <a:t> vinegar</a:t>
            </a:r>
            <a:r>
              <a:rPr lang="en-US" altLang="zh-CN" sz="2800" dirty="0" smtClean="0"/>
              <a:t> and tea    </a:t>
            </a:r>
          </a:p>
          <a:p>
            <a:pPr marL="0" indent="0" eaLnBrk="1" hangingPunct="1">
              <a:buFontTx/>
              <a:buNone/>
            </a:pPr>
            <a:r>
              <a:rPr lang="en-US" altLang="zh-CN" sz="2800" dirty="0" smtClean="0"/>
              <a:t>        are necessary to begin a day.</a:t>
            </a:r>
          </a:p>
          <a:p>
            <a:pPr marL="0" indent="0" eaLnBrk="1" hangingPunct="1">
              <a:buFontTx/>
              <a:buNone/>
            </a:pPr>
            <a:r>
              <a:rPr lang="zh-CN" altLang="en-US" sz="2800" dirty="0" smtClean="0">
                <a:solidFill>
                  <a:schemeClr val="hlink"/>
                </a:solidFill>
              </a:rPr>
              <a:t>       开门七件事：柴、米、油、盐、酱、醋、茶。</a:t>
            </a:r>
          </a:p>
        </p:txBody>
      </p:sp>
      <p:pic>
        <p:nvPicPr>
          <p:cNvPr id="158730" name="Picture 10" descr="20059115193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3571875"/>
            <a:ext cx="208756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t012a84ee71f28ea4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5675" y="3554413"/>
            <a:ext cx="208756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t01291f67d85f74dc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325" y="3554413"/>
            <a:ext cx="23034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468313" y="360363"/>
            <a:ext cx="719137" cy="6477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>
                <a:latin typeface="Times New Roman" panose="02020603050405020304" pitchFamily="18" charset="0"/>
              </a:rPr>
              <a:t>2b 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328295" algn="l"/>
              </a:tabLst>
            </a:pPr>
            <a:r>
              <a:rPr lang="en-US" altLang="zh-CN" sz="2800" dirty="0" smtClean="0">
                <a:solidFill>
                  <a:srgbClr val="FF0000"/>
                </a:solidFill>
              </a:rPr>
              <a:t>Phrases</a:t>
            </a:r>
            <a:endParaRPr lang="en-US" altLang="zh-CN" sz="2800" dirty="0" smtClean="0"/>
          </a:p>
          <a:p>
            <a:pPr marL="609600" indent="-609600" eaLnBrk="1" hangingPunct="1">
              <a:spcBef>
                <a:spcPct val="0"/>
              </a:spcBef>
              <a:buFontTx/>
              <a:buNone/>
              <a:tabLst>
                <a:tab pos="328295" algn="l"/>
              </a:tabLst>
            </a:pPr>
            <a:r>
              <a:rPr lang="en-US" altLang="zh-CN" sz="2400" dirty="0" smtClean="0">
                <a:solidFill>
                  <a:schemeClr val="hlink"/>
                </a:solidFill>
              </a:rPr>
              <a:t>1. along with…  </a:t>
            </a:r>
            <a:r>
              <a:rPr lang="zh-CN" altLang="en-US" sz="2400" dirty="0" smtClean="0">
                <a:solidFill>
                  <a:schemeClr val="hlink"/>
                </a:solidFill>
              </a:rPr>
              <a:t>与</a:t>
            </a:r>
            <a:r>
              <a:rPr lang="en-US" altLang="zh-CN" sz="2400" dirty="0" smtClean="0">
                <a:solidFill>
                  <a:schemeClr val="hlink"/>
                </a:solidFill>
              </a:rPr>
              <a:t>……</a:t>
            </a:r>
            <a:r>
              <a:rPr lang="zh-CN" altLang="en-US" sz="2400" dirty="0" smtClean="0">
                <a:solidFill>
                  <a:schemeClr val="hlink"/>
                </a:solidFill>
              </a:rPr>
              <a:t>一起</a:t>
            </a:r>
          </a:p>
          <a:p>
            <a:pPr marL="609600" indent="-609600" eaLnBrk="1" hangingPunct="1">
              <a:lnSpc>
                <a:spcPct val="120000"/>
              </a:lnSpc>
              <a:buFontTx/>
              <a:buNone/>
              <a:tabLst>
                <a:tab pos="328295" algn="l"/>
              </a:tabLst>
            </a:pPr>
            <a:r>
              <a:rPr lang="en-US" altLang="zh-CN" sz="2400" dirty="0" smtClean="0">
                <a:solidFill>
                  <a:schemeClr val="hlink"/>
                </a:solidFill>
              </a:rPr>
              <a:t>2. the number of   ……</a:t>
            </a:r>
            <a:r>
              <a:rPr lang="zh-CN" altLang="en-US" sz="2400" dirty="0" smtClean="0">
                <a:solidFill>
                  <a:schemeClr val="hlink"/>
                </a:solidFill>
              </a:rPr>
              <a:t>的数量</a:t>
            </a:r>
          </a:p>
          <a:p>
            <a:pPr marL="609600" indent="-609600" eaLnBrk="1" hangingPunct="1">
              <a:lnSpc>
                <a:spcPct val="120000"/>
              </a:lnSpc>
              <a:buFontTx/>
              <a:buNone/>
              <a:tabLst>
                <a:tab pos="328295" algn="l"/>
              </a:tabLst>
            </a:pPr>
            <a:r>
              <a:rPr lang="zh-CN" altLang="en-US" sz="2400" dirty="0" smtClean="0">
                <a:solidFill>
                  <a:schemeClr val="hlink"/>
                </a:solidFill>
              </a:rPr>
              <a:t>    </a:t>
            </a:r>
            <a:r>
              <a:rPr lang="en-US" altLang="zh-CN" sz="2400" dirty="0" smtClean="0">
                <a:solidFill>
                  <a:schemeClr val="hlink"/>
                </a:solidFill>
              </a:rPr>
              <a:t>a number of   </a:t>
            </a:r>
            <a:r>
              <a:rPr lang="zh-CN" altLang="en-US" sz="2400" dirty="0" smtClean="0">
                <a:solidFill>
                  <a:schemeClr val="hlink"/>
                </a:solidFill>
              </a:rPr>
              <a:t>许多，一些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328295" algn="l"/>
              </a:tabLst>
            </a:pPr>
            <a:r>
              <a:rPr lang="en-US" altLang="zh-CN" sz="2800" dirty="0" smtClean="0">
                <a:solidFill>
                  <a:srgbClr val="FF0000"/>
                </a:solidFill>
              </a:rPr>
              <a:t>Sayings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328295" algn="l"/>
              </a:tabLst>
            </a:pPr>
            <a:r>
              <a:rPr lang="en-US" altLang="zh-CN" sz="2400" dirty="0" smtClean="0">
                <a:solidFill>
                  <a:schemeClr val="hlink"/>
                </a:solidFill>
              </a:rPr>
              <a:t>1. The friendship between gentlemen is like a cup of tea.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328295" algn="l"/>
              </a:tabLst>
            </a:pPr>
            <a:r>
              <a:rPr lang="en-US" altLang="zh-CN" sz="2400" dirty="0" smtClean="0">
                <a:solidFill>
                  <a:schemeClr val="hlink"/>
                </a:solidFill>
              </a:rPr>
              <a:t>     </a:t>
            </a:r>
            <a:r>
              <a:rPr lang="zh-CN" altLang="en-US" sz="2400" dirty="0" smtClean="0">
                <a:solidFill>
                  <a:schemeClr val="hlink"/>
                </a:solidFill>
              </a:rPr>
              <a:t>君子之交淡如水。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328295" algn="l"/>
              </a:tabLst>
            </a:pPr>
            <a:r>
              <a:rPr lang="en-US" altLang="zh-CN" sz="2400" dirty="0" smtClean="0">
                <a:solidFill>
                  <a:schemeClr val="hlink"/>
                </a:solidFill>
              </a:rPr>
              <a:t>2. Firewood, rice, oil, salt, sauce, vinegar and tea are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328295" algn="l"/>
              </a:tabLst>
            </a:pPr>
            <a:r>
              <a:rPr lang="en-US" altLang="zh-CN" sz="2400" dirty="0" smtClean="0">
                <a:solidFill>
                  <a:schemeClr val="hlink"/>
                </a:solidFill>
              </a:rPr>
              <a:t>    necessary to begin a day.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328295" algn="l"/>
              </a:tabLst>
            </a:pPr>
            <a:r>
              <a:rPr lang="en-US" altLang="zh-CN" sz="2400" dirty="0" smtClean="0">
                <a:solidFill>
                  <a:schemeClr val="hlink"/>
                </a:solidFill>
              </a:rPr>
              <a:t>      </a:t>
            </a:r>
            <a:r>
              <a:rPr lang="zh-CN" altLang="en-US" sz="2400" dirty="0" smtClean="0">
                <a:solidFill>
                  <a:schemeClr val="hlink"/>
                </a:solidFill>
              </a:rPr>
              <a:t>开门七件事：柴、米、油、盐、酱、醋、茶。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328295" algn="l"/>
              </a:tabLst>
            </a:pPr>
            <a:endParaRPr lang="en-US" altLang="zh-CN" sz="2400" dirty="0" smtClean="0">
              <a:solidFill>
                <a:schemeClr val="hlink"/>
              </a:solidFill>
            </a:endParaRP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3357563" y="714375"/>
            <a:ext cx="27146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altLang="zh-CN" kern="10" dirty="0">
                <a:ln w="9525"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Sum up</a:t>
            </a:r>
            <a:endParaRPr lang="zh-CN" altLang="en-US" kern="10" dirty="0">
              <a:ln w="9525"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5"/>
          <p:cNvSpPr>
            <a:spLocks noChangeArrowheads="1" noChangeShapeType="1" noTextEdit="1"/>
          </p:cNvSpPr>
          <p:nvPr/>
        </p:nvSpPr>
        <p:spPr bwMode="auto">
          <a:xfrm>
            <a:off x="3059113" y="661988"/>
            <a:ext cx="301307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altLang="zh-CN" kern="10">
                <a:ln w="9525"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Sum up</a:t>
            </a:r>
            <a:endParaRPr lang="zh-CN" altLang="en-US" kern="10">
              <a:ln w="9525"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68313" y="1989138"/>
            <a:ext cx="8280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FF0000"/>
                </a:solidFill>
              </a:rPr>
              <a:t>Grammar</a:t>
            </a:r>
            <a:endParaRPr lang="en-US" altLang="zh-CN" b="1" dirty="0"/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sz="2400" b="1" dirty="0"/>
              <a:t>China is a great country </a:t>
            </a:r>
            <a:r>
              <a:rPr lang="en-US" altLang="zh-CN" sz="2400" b="1" dirty="0">
                <a:solidFill>
                  <a:schemeClr val="hlink"/>
                </a:solidFill>
              </a:rPr>
              <a:t>with about 5 000 years of history. </a:t>
            </a:r>
          </a:p>
          <a:p>
            <a:pPr eaLnBrk="1" hangingPunct="1"/>
            <a:r>
              <a:rPr lang="en-US" altLang="zh-CN" sz="2400" b="1" dirty="0"/>
              <a:t>       China is a great country </a:t>
            </a:r>
            <a:r>
              <a:rPr lang="en-US" altLang="zh-CN" sz="2400" b="1" dirty="0">
                <a:solidFill>
                  <a:schemeClr val="hlink"/>
                </a:solidFill>
              </a:rPr>
              <a:t>which/that has about 5 000 years of history.</a:t>
            </a:r>
          </a:p>
          <a:p>
            <a:pPr eaLnBrk="1" hangingPunct="1"/>
            <a:endParaRPr lang="en-US" altLang="zh-CN" sz="2400" dirty="0">
              <a:solidFill>
                <a:schemeClr val="hlink"/>
              </a:solidFill>
            </a:endParaRPr>
          </a:p>
          <a:p>
            <a:pPr eaLnBrk="1" hangingPunct="1"/>
            <a:r>
              <a:rPr lang="en-US" altLang="zh-CN" sz="2400" b="1" dirty="0"/>
              <a:t>It is a book </a:t>
            </a:r>
            <a:r>
              <a:rPr lang="en-US" altLang="zh-CN" sz="2400" b="1" dirty="0">
                <a:solidFill>
                  <a:schemeClr val="hlink"/>
                </a:solidFill>
              </a:rPr>
              <a:t>with details about China. </a:t>
            </a:r>
          </a:p>
          <a:p>
            <a:pPr eaLnBrk="1" hangingPunct="1"/>
            <a:r>
              <a:rPr lang="en-US" altLang="zh-CN" sz="2400" b="1" dirty="0"/>
              <a:t>       It is a book </a:t>
            </a:r>
            <a:r>
              <a:rPr lang="en-US" altLang="zh-CN" sz="2400" b="1" dirty="0">
                <a:solidFill>
                  <a:schemeClr val="hlink"/>
                </a:solidFill>
              </a:rPr>
              <a:t>which/that introduces China in detail.</a:t>
            </a:r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 flipV="1">
            <a:off x="611188" y="37592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611188" y="52292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4" grpId="0" animBg="1"/>
      <p:bldP spid="204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06638"/>
            <a:ext cx="8229600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</a:rPr>
              <a:t>Functions</a:t>
            </a:r>
          </a:p>
          <a:p>
            <a:pPr marL="609600" indent="-609600" eaLnBrk="1" hangingPunct="1">
              <a:defRPr/>
            </a:pPr>
            <a:endParaRPr lang="en-US" altLang="zh-CN" sz="2800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sz="2400" b="1" dirty="0" smtClean="0">
                <a:solidFill>
                  <a:schemeClr val="hlink"/>
                </a:solidFill>
              </a:rPr>
              <a:t>1. And some of them are very famous, </a:t>
            </a:r>
            <a:r>
              <a:rPr lang="en-US" altLang="zh-CN" sz="2400" b="1" u="sng" dirty="0" smtClean="0">
                <a:solidFill>
                  <a:schemeClr val="hlink"/>
                </a:solidFill>
              </a:rPr>
              <a:t>such as</a:t>
            </a:r>
            <a:r>
              <a:rPr lang="en-US" altLang="zh-CN" sz="2400" b="1" dirty="0" smtClean="0">
                <a:solidFill>
                  <a:schemeClr val="hlink"/>
                </a:solidFill>
              </a:rPr>
              <a:t> Mount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CN" sz="2400" b="1" dirty="0">
                <a:solidFill>
                  <a:schemeClr val="hlink"/>
                </a:solidFill>
              </a:rPr>
              <a:t> </a:t>
            </a:r>
            <a:r>
              <a:rPr lang="en-US" altLang="zh-CN" sz="2400" b="1" dirty="0" smtClean="0">
                <a:solidFill>
                  <a:schemeClr val="hlink"/>
                </a:solidFill>
              </a:rPr>
              <a:t>   Tai, Mount Huang, Mount Song and Mount </a:t>
            </a:r>
            <a:r>
              <a:rPr lang="en-US" altLang="zh-CN" sz="2400" b="1" dirty="0" err="1" smtClean="0">
                <a:solidFill>
                  <a:schemeClr val="hlink"/>
                </a:solidFill>
              </a:rPr>
              <a:t>Emei</a:t>
            </a:r>
            <a:r>
              <a:rPr lang="en-US" altLang="zh-CN" sz="2400" b="1" dirty="0" smtClean="0">
                <a:solidFill>
                  <a:schemeClr val="hlink"/>
                </a:solidFill>
              </a:rPr>
              <a:t>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zh-CN" sz="2400" b="1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altLang="zh-CN" sz="2400" b="1" dirty="0" smtClean="0">
                <a:solidFill>
                  <a:schemeClr val="hlink"/>
                </a:solidFill>
              </a:rPr>
              <a:t>2. That’s correct</a:t>
            </a:r>
            <a:r>
              <a:rPr lang="zh-CN" altLang="en-US" sz="2400" b="1" dirty="0" smtClean="0">
                <a:solidFill>
                  <a:schemeClr val="hlink"/>
                </a:solidFill>
              </a:rPr>
              <a:t>！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zh-CN" sz="2400" dirty="0" smtClean="0">
              <a:solidFill>
                <a:schemeClr val="hlink"/>
              </a:solidFill>
            </a:endParaRP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3103563" y="928688"/>
            <a:ext cx="3111500" cy="788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altLang="zh-CN" kern="10">
                <a:ln w="9525"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Sum up</a:t>
            </a:r>
            <a:endParaRPr lang="zh-CN" altLang="en-US" kern="10">
              <a:ln w="9525"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780929"/>
            <a:ext cx="7704138" cy="2016224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solidFill>
                  <a:schemeClr val="hlink"/>
                </a:solidFill>
              </a:rPr>
              <a:t>1. Review the main points of this topic.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zh-CN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altLang="zh-CN" dirty="0" smtClean="0">
                <a:solidFill>
                  <a:schemeClr val="hlink"/>
                </a:solidFill>
              </a:rPr>
              <a:t>2. Search for some sayings of Confucius.</a:t>
            </a:r>
            <a:r>
              <a:rPr lang="en-US" altLang="zh-CN" dirty="0" smtClean="0"/>
              <a:t> </a:t>
            </a:r>
          </a:p>
        </p:txBody>
      </p:sp>
      <p:sp>
        <p:nvSpPr>
          <p:cNvPr id="22531" name="WordArt 5"/>
          <p:cNvSpPr>
            <a:spLocks noChangeArrowheads="1" noChangeShapeType="1" noTextEdit="1"/>
          </p:cNvSpPr>
          <p:nvPr/>
        </p:nvSpPr>
        <p:spPr bwMode="auto">
          <a:xfrm>
            <a:off x="2771775" y="1285875"/>
            <a:ext cx="3371850" cy="642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Homework</a:t>
            </a:r>
            <a:endParaRPr lang="zh-CN" altLang="en-US" kern="1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250825" y="3429000"/>
            <a:ext cx="28082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3366"/>
                </a:solidFill>
              </a:rPr>
              <a:t>  bring tourists </a:t>
            </a:r>
          </a:p>
          <a:p>
            <a:pPr eaLnBrk="1" hangingPunct="1"/>
            <a:r>
              <a:rPr lang="en-US" altLang="zh-CN" sz="3200" dirty="0">
                <a:solidFill>
                  <a:srgbClr val="003366"/>
                </a:solidFill>
              </a:rPr>
              <a:t>  into China</a:t>
            </a:r>
          </a:p>
        </p:txBody>
      </p:sp>
      <p:pic>
        <p:nvPicPr>
          <p:cNvPr id="3075" name="Picture 4" descr="u=514285720,3214931460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708275"/>
            <a:ext cx="5472113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1643063" y="857250"/>
            <a:ext cx="5500687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the Great Wall</a:t>
            </a:r>
            <a:endParaRPr lang="zh-CN" altLang="en-US" kern="1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971550" y="2708275"/>
            <a:ext cx="6026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3366"/>
                </a:solidFill>
              </a:rPr>
              <a:t>a</a:t>
            </a:r>
            <a:r>
              <a:rPr lang="en-US" altLang="zh-CN" sz="3200" dirty="0">
                <a:solidFill>
                  <a:srgbClr val="FF3300"/>
                </a:solidFill>
              </a:rPr>
              <a:t> </a:t>
            </a:r>
            <a:r>
              <a:rPr lang="en-US" altLang="zh-CN" sz="3200" dirty="0"/>
              <a:t>treasure</a:t>
            </a:r>
            <a:r>
              <a:rPr lang="en-US" altLang="zh-CN" sz="3200" dirty="0">
                <a:solidFill>
                  <a:srgbClr val="003366"/>
                </a:solidFill>
              </a:rPr>
              <a:t> of Chinese </a:t>
            </a:r>
            <a:r>
              <a:rPr lang="en-US" altLang="zh-CN" sz="3200" dirty="0"/>
              <a:t>civilization</a:t>
            </a:r>
          </a:p>
          <a:p>
            <a:pPr eaLnBrk="1" hangingPunct="1"/>
            <a:r>
              <a:rPr lang="en-US" altLang="zh-CN" sz="3200" dirty="0">
                <a:solidFill>
                  <a:srgbClr val="003366"/>
                </a:solidFill>
              </a:rPr>
              <a:t>   </a:t>
            </a:r>
            <a:endParaRPr lang="en-US" altLang="zh-CN" sz="2400" dirty="0">
              <a:solidFill>
                <a:srgbClr val="FF3300"/>
              </a:solidFill>
            </a:endParaRPr>
          </a:p>
        </p:txBody>
      </p:sp>
      <p:pic>
        <p:nvPicPr>
          <p:cNvPr id="4099" name="Picture 4" descr="u=3590824144,3671391222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365625"/>
            <a:ext cx="388937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214813"/>
            <a:ext cx="435610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WordArt 6"/>
          <p:cNvSpPr>
            <a:spLocks noChangeArrowheads="1" noChangeShapeType="1" noTextEdit="1"/>
          </p:cNvSpPr>
          <p:nvPr/>
        </p:nvSpPr>
        <p:spPr bwMode="auto">
          <a:xfrm>
            <a:off x="2357438" y="1071563"/>
            <a:ext cx="4000500" cy="719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lantUp">
              <a:avLst>
                <a:gd name="adj" fmla="val 12130"/>
              </a:avLst>
            </a:prstTxWarp>
          </a:bodyPr>
          <a:lstStyle/>
          <a:p>
            <a:pPr algn="ctr"/>
            <a:r>
              <a:rPr lang="en-US" altLang="zh-CN" kern="1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the Great Wall</a:t>
            </a:r>
            <a:endParaRPr lang="zh-CN" altLang="en-US" kern="1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0" y="2205038"/>
            <a:ext cx="9144000" cy="41767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mtClean="0"/>
              <a:t>                                             </a:t>
            </a:r>
            <a:r>
              <a:rPr lang="en-US" altLang="zh-CN" sz="2000" smtClean="0"/>
              <a:t>to ________their people</a:t>
            </a:r>
          </a:p>
          <a:p>
            <a:pPr marL="0" indent="0">
              <a:buFontTx/>
              <a:buNone/>
            </a:pPr>
            <a:r>
              <a:rPr lang="en-US" altLang="zh-CN" smtClean="0"/>
              <a:t>                                      </a:t>
            </a:r>
            <a:r>
              <a:rPr lang="en-US" altLang="zh-CN" sz="2000" smtClean="0"/>
              <a:t>Purpose</a:t>
            </a:r>
          </a:p>
          <a:p>
            <a:pPr marL="0" indent="0">
              <a:buFontTx/>
              <a:buNone/>
            </a:pPr>
            <a:r>
              <a:rPr lang="en-US" altLang="zh-CN" sz="2000" smtClean="0"/>
              <a:t>                                                                         to ________ them from                                </a:t>
            </a:r>
          </a:p>
          <a:p>
            <a:pPr marL="0" indent="0">
              <a:buFontTx/>
              <a:buNone/>
            </a:pPr>
            <a:r>
              <a:rPr lang="en-US" altLang="zh-CN" sz="2000" smtClean="0"/>
              <a:t>                                                                         their _______</a:t>
            </a:r>
          </a:p>
          <a:p>
            <a:pPr marL="0" indent="0">
              <a:buFontTx/>
              <a:buNone/>
            </a:pPr>
            <a:r>
              <a:rPr lang="en-US" altLang="zh-CN" sz="2800" smtClean="0"/>
              <a:t>Material——The Great Wall        </a:t>
            </a:r>
            <a:r>
              <a:rPr lang="en-US" altLang="zh-CN" sz="2000" smtClean="0"/>
              <a:t>a ________ of Chinese                             </a:t>
            </a:r>
          </a:p>
          <a:p>
            <a:pPr marL="0" indent="0">
              <a:buFontTx/>
              <a:buNone/>
            </a:pPr>
            <a:r>
              <a:rPr lang="en-US" altLang="zh-CN" sz="2000" smtClean="0"/>
              <a:t>                                                                          civilization</a:t>
            </a:r>
          </a:p>
          <a:p>
            <a:pPr marL="0" indent="0">
              <a:buFontTx/>
              <a:buNone/>
            </a:pPr>
            <a:r>
              <a:rPr lang="en-US" altLang="zh-CN" sz="2800" smtClean="0"/>
              <a:t>                                            </a:t>
            </a:r>
            <a:r>
              <a:rPr lang="en-US" altLang="zh-CN" sz="2000" smtClean="0"/>
              <a:t>Meaning</a:t>
            </a:r>
          </a:p>
          <a:p>
            <a:pPr marL="0" indent="0">
              <a:buFontTx/>
              <a:buNone/>
            </a:pPr>
            <a:r>
              <a:rPr lang="en-US" altLang="zh-CN" sz="2000" smtClean="0"/>
              <a:t>                                                                          a ________ of the Chinese                                        </a:t>
            </a:r>
          </a:p>
          <a:p>
            <a:pPr marL="0" indent="0">
              <a:buFontTx/>
              <a:buNone/>
            </a:pPr>
            <a:r>
              <a:rPr lang="en-US" altLang="zh-CN" sz="2000" smtClean="0"/>
              <a:t>                                                                          nation</a:t>
            </a:r>
            <a:endParaRPr lang="zh-CN" altLang="en-US" sz="20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785813"/>
            <a:ext cx="8534400" cy="1060450"/>
          </a:xfrm>
        </p:spPr>
        <p:txBody>
          <a:bodyPr/>
          <a:lstStyle/>
          <a:p>
            <a:pPr algn="l" eaLnBrk="1" hangingPunct="1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S1: What are the material of the Great Wall?</a:t>
            </a:r>
            <a:b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S2: The early walls were made of …</a:t>
            </a:r>
            <a:b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What’s the length of the Great Wall?</a:t>
            </a:r>
            <a:b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S3: It’s about…</a:t>
            </a:r>
          </a:p>
        </p:txBody>
      </p:sp>
      <p:sp>
        <p:nvSpPr>
          <p:cNvPr id="5124" name="矩形 4"/>
          <p:cNvSpPr>
            <a:spLocks noChangeArrowheads="1"/>
          </p:cNvSpPr>
          <p:nvPr/>
        </p:nvSpPr>
        <p:spPr bwMode="auto">
          <a:xfrm>
            <a:off x="250825" y="2446338"/>
            <a:ext cx="1912938" cy="1127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r>
              <a:rPr lang="en-US" altLang="zh-CN" sz="2000"/>
              <a:t>Qin dynasty</a:t>
            </a:r>
          </a:p>
          <a:p>
            <a:pPr eaLnBrk="1" hangingPunct="1"/>
            <a:r>
              <a:rPr lang="en-US" altLang="zh-CN" sz="2000"/>
              <a:t>____________</a:t>
            </a:r>
            <a:br>
              <a:rPr lang="en-US" altLang="zh-CN" sz="2000"/>
            </a:br>
            <a:r>
              <a:rPr lang="en-US" altLang="zh-CN" sz="2000"/>
              <a:t>____________</a:t>
            </a:r>
            <a:endParaRPr lang="zh-CN" altLang="en-US" sz="2000"/>
          </a:p>
        </p:txBody>
      </p:sp>
      <p:sp>
        <p:nvSpPr>
          <p:cNvPr id="5125" name="矩形 5"/>
          <p:cNvSpPr>
            <a:spLocks noChangeArrowheads="1"/>
          </p:cNvSpPr>
          <p:nvPr/>
        </p:nvSpPr>
        <p:spPr bwMode="auto">
          <a:xfrm>
            <a:off x="2386013" y="2452688"/>
            <a:ext cx="1862137" cy="11207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r>
              <a:rPr lang="en-US" altLang="zh-CN" sz="2000"/>
              <a:t>total length</a:t>
            </a:r>
          </a:p>
          <a:p>
            <a:pPr eaLnBrk="1" hangingPunct="1"/>
            <a:r>
              <a:rPr lang="en-US" altLang="zh-CN" sz="2000"/>
              <a:t>____________</a:t>
            </a:r>
          </a:p>
          <a:p>
            <a:pPr eaLnBrk="1" hangingPunct="1"/>
            <a:r>
              <a:rPr lang="en-US" altLang="zh-CN" sz="2000"/>
              <a:t>____________</a:t>
            </a:r>
            <a:endParaRPr lang="zh-CN" altLang="en-US" sz="2000"/>
          </a:p>
        </p:txBody>
      </p:sp>
      <p:sp>
        <p:nvSpPr>
          <p:cNvPr id="5126" name="矩形 7"/>
          <p:cNvSpPr>
            <a:spLocks noChangeArrowheads="1"/>
          </p:cNvSpPr>
          <p:nvPr/>
        </p:nvSpPr>
        <p:spPr bwMode="auto">
          <a:xfrm>
            <a:off x="241300" y="5170488"/>
            <a:ext cx="1922463" cy="10795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r>
              <a:rPr lang="en-US" altLang="zh-CN" sz="2000"/>
              <a:t>Ming dynasty</a:t>
            </a:r>
          </a:p>
          <a:p>
            <a:pPr eaLnBrk="1" hangingPunct="1"/>
            <a:r>
              <a:rPr lang="en-US" altLang="zh-CN" sz="2000"/>
              <a:t>____________</a:t>
            </a:r>
          </a:p>
          <a:p>
            <a:pPr eaLnBrk="1" hangingPunct="1"/>
            <a:r>
              <a:rPr lang="en-US" altLang="zh-CN" sz="2000"/>
              <a:t>____________</a:t>
            </a:r>
            <a:endParaRPr lang="zh-CN" altLang="en-US" sz="2000"/>
          </a:p>
        </p:txBody>
      </p:sp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2386013" y="5170488"/>
            <a:ext cx="1862137" cy="10795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r>
              <a:rPr lang="en-US" altLang="zh-CN" sz="2000"/>
              <a:t>beginning time</a:t>
            </a:r>
          </a:p>
          <a:p>
            <a:pPr eaLnBrk="1" hangingPunct="1"/>
            <a:r>
              <a:rPr lang="en-US" altLang="zh-CN" sz="2000"/>
              <a:t>____________</a:t>
            </a:r>
          </a:p>
          <a:p>
            <a:pPr eaLnBrk="1" hangingPunct="1"/>
            <a:r>
              <a:rPr lang="en-US" altLang="zh-CN" sz="2000"/>
              <a:t>____________</a:t>
            </a:r>
            <a:endParaRPr lang="zh-CN" altLang="en-US" sz="2000"/>
          </a:p>
        </p:txBody>
      </p:sp>
      <p:cxnSp>
        <p:nvCxnSpPr>
          <p:cNvPr id="5128" name="直接连接符 10"/>
          <p:cNvCxnSpPr>
            <a:cxnSpLocks noChangeShapeType="1"/>
          </p:cNvCxnSpPr>
          <p:nvPr/>
        </p:nvCxnSpPr>
        <p:spPr bwMode="auto">
          <a:xfrm flipV="1">
            <a:off x="1116013" y="3716338"/>
            <a:ext cx="7937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直接连接符 13"/>
          <p:cNvCxnSpPr>
            <a:cxnSpLocks noChangeShapeType="1"/>
          </p:cNvCxnSpPr>
          <p:nvPr/>
        </p:nvCxnSpPr>
        <p:spPr bwMode="auto">
          <a:xfrm flipH="1">
            <a:off x="1116013" y="4572000"/>
            <a:ext cx="7937" cy="441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直接连接符 20"/>
          <p:cNvCxnSpPr>
            <a:cxnSpLocks noChangeShapeType="1"/>
          </p:cNvCxnSpPr>
          <p:nvPr/>
        </p:nvCxnSpPr>
        <p:spPr bwMode="auto">
          <a:xfrm flipV="1">
            <a:off x="3198813" y="3716338"/>
            <a:ext cx="0" cy="43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直接连接符 24"/>
          <p:cNvCxnSpPr>
            <a:cxnSpLocks noChangeShapeType="1"/>
          </p:cNvCxnSpPr>
          <p:nvPr/>
        </p:nvCxnSpPr>
        <p:spPr bwMode="auto">
          <a:xfrm>
            <a:off x="3176588" y="4572000"/>
            <a:ext cx="0" cy="441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直接连接符 30"/>
          <p:cNvCxnSpPr>
            <a:cxnSpLocks noChangeShapeType="1"/>
          </p:cNvCxnSpPr>
          <p:nvPr/>
        </p:nvCxnSpPr>
        <p:spPr bwMode="auto">
          <a:xfrm flipV="1">
            <a:off x="3924300" y="3376613"/>
            <a:ext cx="576263" cy="700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直接连接符 35"/>
          <p:cNvCxnSpPr>
            <a:cxnSpLocks noChangeShapeType="1"/>
          </p:cNvCxnSpPr>
          <p:nvPr/>
        </p:nvCxnSpPr>
        <p:spPr bwMode="auto">
          <a:xfrm>
            <a:off x="3924300" y="4572000"/>
            <a:ext cx="647700" cy="525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直接连接符 58"/>
          <p:cNvCxnSpPr>
            <a:cxnSpLocks noChangeShapeType="1"/>
          </p:cNvCxnSpPr>
          <p:nvPr/>
        </p:nvCxnSpPr>
        <p:spPr bwMode="auto">
          <a:xfrm flipH="1">
            <a:off x="4787900" y="2708275"/>
            <a:ext cx="396875" cy="301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直接连接符 64"/>
          <p:cNvCxnSpPr>
            <a:cxnSpLocks noChangeShapeType="1"/>
          </p:cNvCxnSpPr>
          <p:nvPr/>
        </p:nvCxnSpPr>
        <p:spPr bwMode="auto">
          <a:xfrm>
            <a:off x="4787900" y="3249613"/>
            <a:ext cx="396875" cy="323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直接连接符 76"/>
          <p:cNvCxnSpPr>
            <a:cxnSpLocks noChangeShapeType="1"/>
          </p:cNvCxnSpPr>
          <p:nvPr/>
        </p:nvCxnSpPr>
        <p:spPr bwMode="auto">
          <a:xfrm flipV="1">
            <a:off x="4787900" y="4572000"/>
            <a:ext cx="396875" cy="525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" name="WordArt 185"/>
          <p:cNvSpPr>
            <a:spLocks noChangeArrowheads="1" noChangeShapeType="1" noTextEdit="1"/>
          </p:cNvSpPr>
          <p:nvPr/>
        </p:nvSpPr>
        <p:spPr bwMode="auto">
          <a:xfrm>
            <a:off x="395288" y="2859088"/>
            <a:ext cx="1512887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packed earth </a:t>
            </a:r>
          </a:p>
          <a:p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and wood</a:t>
            </a:r>
            <a:endParaRPr lang="zh-CN" altLang="en-US" sz="2400" kern="10">
              <a:ln w="9525">
                <a:solidFill>
                  <a:srgbClr val="FF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5" name="WordArt 188"/>
          <p:cNvSpPr>
            <a:spLocks noChangeArrowheads="1" noChangeShapeType="1" noTextEdit="1"/>
          </p:cNvSpPr>
          <p:nvPr/>
        </p:nvSpPr>
        <p:spPr bwMode="auto">
          <a:xfrm>
            <a:off x="2484438" y="2859088"/>
            <a:ext cx="17272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about 8 800</a:t>
            </a:r>
          </a:p>
          <a:p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kilometers long</a:t>
            </a:r>
            <a:endParaRPr lang="zh-CN" altLang="en-US" sz="2400" kern="10">
              <a:ln w="9525">
                <a:solidFill>
                  <a:srgbClr val="FF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6" name="WordArt 187"/>
          <p:cNvSpPr>
            <a:spLocks noChangeArrowheads="1" noChangeShapeType="1" noTextEdit="1"/>
          </p:cNvSpPr>
          <p:nvPr/>
        </p:nvSpPr>
        <p:spPr bwMode="auto">
          <a:xfrm>
            <a:off x="395288" y="5618163"/>
            <a:ext cx="1365250" cy="488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stone and </a:t>
            </a:r>
          </a:p>
          <a:p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brick</a:t>
            </a:r>
            <a:endParaRPr lang="zh-CN" altLang="en-US" sz="2400" kern="10">
              <a:ln w="9525">
                <a:solidFill>
                  <a:srgbClr val="FF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7" name="WordArt 189"/>
          <p:cNvSpPr>
            <a:spLocks noChangeArrowheads="1" noChangeShapeType="1" noTextEdit="1"/>
          </p:cNvSpPr>
          <p:nvPr/>
        </p:nvSpPr>
        <p:spPr bwMode="auto">
          <a:xfrm>
            <a:off x="2484438" y="5618163"/>
            <a:ext cx="1439862" cy="547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about 2 500 </a:t>
            </a:r>
          </a:p>
          <a:p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years ago</a:t>
            </a:r>
            <a:endParaRPr lang="zh-CN" altLang="en-US" sz="2400" kern="10">
              <a:ln w="9525">
                <a:solidFill>
                  <a:srgbClr val="FF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8" name="WordArt 190"/>
          <p:cNvSpPr>
            <a:spLocks noChangeArrowheads="1" noChangeShapeType="1" noTextEdit="1"/>
          </p:cNvSpPr>
          <p:nvPr/>
        </p:nvSpPr>
        <p:spPr bwMode="auto">
          <a:xfrm>
            <a:off x="5507038" y="2452688"/>
            <a:ext cx="1022350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protect</a:t>
            </a:r>
            <a:endParaRPr lang="zh-CN" altLang="en-US" sz="2400" kern="10">
              <a:ln w="9525">
                <a:solidFill>
                  <a:srgbClr val="FF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9" name="WordArt 192"/>
          <p:cNvSpPr>
            <a:spLocks noChangeArrowheads="1" noChangeShapeType="1" noTextEdit="1"/>
          </p:cNvSpPr>
          <p:nvPr/>
        </p:nvSpPr>
        <p:spPr bwMode="auto">
          <a:xfrm>
            <a:off x="5507038" y="3411538"/>
            <a:ext cx="102235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separate</a:t>
            </a:r>
            <a:endParaRPr lang="zh-CN" altLang="en-US" sz="2400" kern="10">
              <a:ln w="9525">
                <a:solidFill>
                  <a:srgbClr val="FF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1" name="WordArt 193"/>
          <p:cNvSpPr>
            <a:spLocks noChangeArrowheads="1" noChangeShapeType="1" noTextEdit="1"/>
          </p:cNvSpPr>
          <p:nvPr/>
        </p:nvSpPr>
        <p:spPr bwMode="auto">
          <a:xfrm>
            <a:off x="5808663" y="3725863"/>
            <a:ext cx="909637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enemies</a:t>
            </a:r>
            <a:endParaRPr lang="zh-CN" altLang="en-US" sz="2400" kern="10">
              <a:ln w="9525">
                <a:solidFill>
                  <a:srgbClr val="FF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" name="WordArt 194"/>
          <p:cNvSpPr>
            <a:spLocks noChangeArrowheads="1" noChangeShapeType="1" noTextEdit="1"/>
          </p:cNvSpPr>
          <p:nvPr/>
        </p:nvSpPr>
        <p:spPr bwMode="auto">
          <a:xfrm>
            <a:off x="5480050" y="4310063"/>
            <a:ext cx="1036638" cy="16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treasure</a:t>
            </a:r>
            <a:endParaRPr lang="zh-CN" altLang="en-US" sz="2400" kern="10">
              <a:ln w="9525">
                <a:solidFill>
                  <a:srgbClr val="FF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3" name="WordArt 195"/>
          <p:cNvSpPr>
            <a:spLocks noChangeArrowheads="1" noChangeShapeType="1" noTextEdit="1"/>
          </p:cNvSpPr>
          <p:nvPr/>
        </p:nvSpPr>
        <p:spPr bwMode="auto">
          <a:xfrm>
            <a:off x="5541963" y="5562600"/>
            <a:ext cx="989012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symbol</a:t>
            </a:r>
            <a:endParaRPr lang="zh-CN" altLang="en-US" sz="2400" kern="10">
              <a:ln w="9525">
                <a:solidFill>
                  <a:srgbClr val="FF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5146" name="直接连接符 114"/>
          <p:cNvCxnSpPr>
            <a:cxnSpLocks noChangeShapeType="1"/>
          </p:cNvCxnSpPr>
          <p:nvPr/>
        </p:nvCxnSpPr>
        <p:spPr bwMode="auto">
          <a:xfrm>
            <a:off x="4787900" y="5445125"/>
            <a:ext cx="396875" cy="346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081088"/>
          </a:xfrm>
        </p:spPr>
        <p:txBody>
          <a:bodyPr/>
          <a:lstStyle/>
          <a:p>
            <a:pPr algn="l" eaLnBrk="1" hangingPunct="1"/>
            <a:r>
              <a:rPr lang="en-US" altLang="zh-CN" sz="3200" smtClean="0"/>
              <a:t>The three </a:t>
            </a:r>
            <a:r>
              <a:rPr lang="en-US" altLang="zh-CN" sz="3200" smtClean="0">
                <a:solidFill>
                  <a:srgbClr val="FF0000"/>
                </a:solidFill>
              </a:rPr>
              <a:t>major </a:t>
            </a:r>
            <a:r>
              <a:rPr lang="en-US" altLang="zh-CN" sz="3200" smtClean="0"/>
              <a:t>drinks:</a:t>
            </a:r>
            <a:r>
              <a:rPr lang="en-US" altLang="zh-CN" sz="4000" smtClean="0"/>
              <a:t> </a:t>
            </a:r>
            <a:br>
              <a:rPr lang="en-US" altLang="zh-CN" sz="4000" smtClean="0"/>
            </a:br>
            <a:r>
              <a:rPr lang="en-US" altLang="zh-CN" sz="4000" smtClean="0"/>
              <a:t>              </a:t>
            </a:r>
            <a:endParaRPr lang="zh-CN" altLang="en-US" sz="2000" smtClean="0">
              <a:solidFill>
                <a:srgbClr val="FF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76375" y="5129213"/>
            <a:ext cx="7477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tea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995738" y="5084763"/>
            <a:ext cx="1289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coffee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804025" y="5013325"/>
            <a:ext cx="1584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C00000"/>
                </a:solidFill>
              </a:rPr>
              <a:t>cocoa</a:t>
            </a:r>
          </a:p>
        </p:txBody>
      </p:sp>
      <p:pic>
        <p:nvPicPr>
          <p:cNvPr id="5130" name="Picture 10" descr="t01f17c0fe722d40ba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00" y="2781300"/>
            <a:ext cx="2297113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t01af0355ab2e54fdf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2781300"/>
            <a:ext cx="2847975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t01be5762ce522b199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27763" y="2781300"/>
            <a:ext cx="248443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椭圆 1"/>
          <p:cNvSpPr/>
          <p:nvPr/>
        </p:nvSpPr>
        <p:spPr>
          <a:xfrm>
            <a:off x="2051050" y="1628775"/>
            <a:ext cx="2449513" cy="441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dirty="0">
                <a:solidFill>
                  <a:srgbClr val="FF0000"/>
                </a:solidFill>
              </a:rPr>
              <a:t>adj.</a:t>
            </a:r>
            <a:r>
              <a:rPr lang="zh-CN" altLang="en-US" sz="2400" dirty="0">
                <a:solidFill>
                  <a:srgbClr val="FF0000"/>
                </a:solidFill>
              </a:rPr>
              <a:t>主要的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4464050" y="5876925"/>
            <a:ext cx="4324350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CN" sz="2400" dirty="0">
                <a:solidFill>
                  <a:srgbClr val="FF0000"/>
                </a:solidFill>
              </a:rPr>
              <a:t>n.</a:t>
            </a:r>
            <a:r>
              <a:rPr lang="zh-CN" altLang="en-US" sz="2400" dirty="0">
                <a:solidFill>
                  <a:srgbClr val="FF0000"/>
                </a:solidFill>
              </a:rPr>
              <a:t>可可饮料，可可粉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2771775" y="1196975"/>
            <a:ext cx="184150" cy="4318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 flipV="1">
            <a:off x="7308850" y="5445125"/>
            <a:ext cx="144463" cy="4079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5127" grpId="0"/>
      <p:bldP spid="5128" grpId="0"/>
      <p:bldP spid="5129" grpId="0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924175"/>
            <a:ext cx="8229600" cy="1143000"/>
          </a:xfrm>
        </p:spPr>
        <p:txBody>
          <a:bodyPr/>
          <a:lstStyle/>
          <a:p>
            <a:pPr algn="l" eaLnBrk="1" hangingPunct="1"/>
            <a:r>
              <a:rPr lang="zh-CN" altLang="en-US" sz="2400" smtClean="0">
                <a:solidFill>
                  <a:srgbClr val="FF0000"/>
                </a:solidFill>
              </a:rPr>
              <a:t>　　　　　　　　　　　　　　　　　</a:t>
            </a:r>
            <a:br>
              <a:rPr lang="zh-CN" altLang="en-US" sz="2400" smtClean="0">
                <a:solidFill>
                  <a:srgbClr val="FF0000"/>
                </a:solidFill>
              </a:rPr>
            </a:br>
            <a:r>
              <a:rPr lang="en-US" altLang="zh-CN" sz="3200" smtClean="0">
                <a:solidFill>
                  <a:srgbClr val="FF0000"/>
                </a:solidFill>
              </a:rPr>
              <a:t>Tea</a:t>
            </a:r>
            <a:r>
              <a:rPr lang="en-US" altLang="zh-CN" sz="3200" smtClean="0"/>
              <a:t> from china, along with </a:t>
            </a:r>
            <a:r>
              <a:rPr lang="en-US" altLang="zh-CN" sz="3200" smtClean="0">
                <a:solidFill>
                  <a:srgbClr val="FF0000"/>
                </a:solidFill>
              </a:rPr>
              <a:t>silk</a:t>
            </a:r>
            <a:r>
              <a:rPr lang="en-US" altLang="zh-CN" sz="3200" smtClean="0"/>
              <a:t> and </a:t>
            </a:r>
            <a:r>
              <a:rPr lang="en-US" altLang="zh-CN" sz="3200" smtClean="0">
                <a:solidFill>
                  <a:srgbClr val="FF0000"/>
                </a:solidFill>
              </a:rPr>
              <a:t>porcelain</a:t>
            </a:r>
            <a:r>
              <a:rPr lang="en-US" altLang="zh-CN" sz="3200" smtClean="0"/>
              <a:t>, became an important Chinese </a:t>
            </a:r>
            <a:r>
              <a:rPr lang="en-US" altLang="zh-CN" sz="3200" smtClean="0">
                <a:solidFill>
                  <a:srgbClr val="FF0000"/>
                </a:solidFill>
              </a:rPr>
              <a:t>export</a:t>
            </a:r>
            <a:r>
              <a:rPr lang="en-US" altLang="zh-CN" sz="3200" smtClean="0"/>
              <a:t> over a thousand years ago. </a:t>
            </a:r>
            <a:r>
              <a:rPr lang="zh-CN" altLang="en-US" sz="4000" smtClean="0"/>
              <a:t>　　　　　</a:t>
            </a:r>
          </a:p>
        </p:txBody>
      </p:sp>
      <p:pic>
        <p:nvPicPr>
          <p:cNvPr id="7171" name="Picture 7" descr="t0154d0265dc9c9b25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04000" y="812800"/>
            <a:ext cx="183832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8" descr="t01af0355ab2e54fdf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252538"/>
            <a:ext cx="1512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9" descr="t012652fb250f8deeb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54375" y="1150938"/>
            <a:ext cx="187166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椭圆 3"/>
          <p:cNvSpPr/>
          <p:nvPr/>
        </p:nvSpPr>
        <p:spPr>
          <a:xfrm>
            <a:off x="5219700" y="4365625"/>
            <a:ext cx="2520950" cy="555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dirty="0">
                <a:solidFill>
                  <a:srgbClr val="FF0000"/>
                </a:solidFill>
              </a:rPr>
              <a:t>n.</a:t>
            </a:r>
            <a:r>
              <a:rPr lang="zh-CN" altLang="en-US" sz="2400" dirty="0">
                <a:solidFill>
                  <a:srgbClr val="FF0000"/>
                </a:solidFill>
              </a:rPr>
              <a:t>出口产品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 flipV="1">
            <a:off x="6669088" y="3925888"/>
            <a:ext cx="87312" cy="43973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6877050" y="2276475"/>
            <a:ext cx="1871663" cy="417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</a:rPr>
              <a:t>n.</a:t>
            </a:r>
            <a:r>
              <a:rPr lang="zh-CN" altLang="en-US" dirty="0">
                <a:solidFill>
                  <a:srgbClr val="FF0000"/>
                </a:solidFill>
              </a:rPr>
              <a:t>瓷器</a:t>
            </a: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7740650" y="2684463"/>
            <a:ext cx="196850" cy="31273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4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t01cd54325b6326d47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48188" y="2997200"/>
            <a:ext cx="42719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5" descr="t01ed5847a8125412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7350" y="2997200"/>
            <a:ext cx="41052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文本框 4"/>
          <p:cNvSpPr txBox="1">
            <a:spLocks noChangeArrowheads="1"/>
          </p:cNvSpPr>
          <p:nvPr/>
        </p:nvSpPr>
        <p:spPr bwMode="auto">
          <a:xfrm>
            <a:off x="387350" y="836613"/>
            <a:ext cx="8432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dirty="0"/>
              <a:t>Tea leaves are produced mainly in the south of China because of the </a:t>
            </a:r>
            <a:r>
              <a:rPr lang="en-US" altLang="zh-CN" sz="3000" dirty="0">
                <a:solidFill>
                  <a:srgbClr val="FF0000"/>
                </a:solidFill>
              </a:rPr>
              <a:t>mild</a:t>
            </a:r>
            <a:r>
              <a:rPr lang="en-US" altLang="zh-CN" sz="3000" dirty="0"/>
              <a:t> climate there.</a:t>
            </a:r>
            <a:endParaRPr lang="zh-CN" altLang="en-US" sz="3000" dirty="0"/>
          </a:p>
        </p:txBody>
      </p:sp>
      <p:sp>
        <p:nvSpPr>
          <p:cNvPr id="2" name="椭圆 1"/>
          <p:cNvSpPr/>
          <p:nvPr/>
        </p:nvSpPr>
        <p:spPr>
          <a:xfrm>
            <a:off x="3132138" y="2133600"/>
            <a:ext cx="2305050" cy="644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dirty="0">
                <a:solidFill>
                  <a:srgbClr val="C00000"/>
                </a:solidFill>
              </a:rPr>
              <a:t>adj.</a:t>
            </a:r>
            <a:r>
              <a:rPr lang="zh-CN" altLang="en-US" sz="2400" dirty="0">
                <a:solidFill>
                  <a:srgbClr val="C00000"/>
                </a:solidFill>
              </a:rPr>
              <a:t>温和的</a:t>
            </a:r>
          </a:p>
        </p:txBody>
      </p:sp>
      <p:cxnSp>
        <p:nvCxnSpPr>
          <p:cNvPr id="8" name="直接连接符 7"/>
          <p:cNvCxnSpPr>
            <a:stCxn id="2" idx="0"/>
          </p:cNvCxnSpPr>
          <p:nvPr/>
        </p:nvCxnSpPr>
        <p:spPr>
          <a:xfrm flipV="1">
            <a:off x="4284663" y="1700213"/>
            <a:ext cx="319087" cy="43338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09625"/>
          </a:xfrm>
        </p:spPr>
        <p:txBody>
          <a:bodyPr/>
          <a:lstStyle/>
          <a:p>
            <a:pPr algn="l" eaLnBrk="1" hangingPunct="1"/>
            <a:r>
              <a:rPr lang="en-US" altLang="zh-CN" sz="3000" smtClean="0"/>
              <a:t>Chinese people have developed their </a:t>
            </a:r>
            <a:r>
              <a:rPr lang="en-US" altLang="zh-CN" sz="3000" smtClean="0">
                <a:solidFill>
                  <a:srgbClr val="FF0000"/>
                </a:solidFill>
              </a:rPr>
              <a:t>unique</a:t>
            </a:r>
            <a:r>
              <a:rPr lang="en-US" altLang="zh-CN" sz="3000" smtClean="0"/>
              <a:t> tea culture.</a:t>
            </a:r>
            <a:r>
              <a:rPr lang="zh-CN" altLang="en-US" sz="2800" smtClean="0"/>
              <a:t>　　　　　　　　　　　　　　</a:t>
            </a:r>
            <a:endParaRPr lang="zh-CN" altLang="en-US" sz="2000" smtClean="0">
              <a:solidFill>
                <a:srgbClr val="FF0000"/>
              </a:solidFill>
            </a:endParaRPr>
          </a:p>
        </p:txBody>
      </p:sp>
      <p:pic>
        <p:nvPicPr>
          <p:cNvPr id="8196" name="Picture 4" descr="t012ef24f0bffdfb4f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0" y="1312863"/>
            <a:ext cx="32813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t0186e35553c6adf2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341438"/>
            <a:ext cx="3311525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t01ea7ae1e9b681a4b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789363"/>
            <a:ext cx="3311525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900113" y="3146425"/>
            <a:ext cx="226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</a:rPr>
              <a:t>tea planting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364163" y="3141663"/>
            <a:ext cx="2581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</a:rPr>
              <a:t>tea-leaf picking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00113" y="5949950"/>
            <a:ext cx="2446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</a:rPr>
              <a:t>tea making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435600" y="5949950"/>
            <a:ext cx="2027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</a:rPr>
              <a:t>tea drinking</a:t>
            </a:r>
          </a:p>
        </p:txBody>
      </p:sp>
      <p:pic>
        <p:nvPicPr>
          <p:cNvPr id="8208" name="Picture 16" descr="t01633bf50ee14d1a0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8500" y="3789363"/>
            <a:ext cx="31527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椭圆 1"/>
          <p:cNvSpPr/>
          <p:nvPr/>
        </p:nvSpPr>
        <p:spPr>
          <a:xfrm>
            <a:off x="5076825" y="908050"/>
            <a:ext cx="2590800" cy="433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dirty="0">
                <a:solidFill>
                  <a:srgbClr val="FF0000"/>
                </a:solidFill>
              </a:rPr>
              <a:t>adj.</a:t>
            </a:r>
            <a:r>
              <a:rPr lang="zh-CN" altLang="en-US" sz="2400" dirty="0">
                <a:solidFill>
                  <a:srgbClr val="FF0000"/>
                </a:solidFill>
              </a:rPr>
              <a:t>独特的</a:t>
            </a: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6654800" y="692150"/>
            <a:ext cx="654050" cy="2174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8204" grpId="0"/>
      <p:bldP spid="8205" grpId="0"/>
      <p:bldP spid="8206" grpId="0"/>
      <p:bldP spid="8207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zh-CN" sz="3000" smtClean="0"/>
              <a:t>Tea is also a popular </a:t>
            </a:r>
            <a:r>
              <a:rPr lang="en-US" altLang="zh-CN" sz="3000" smtClean="0">
                <a:solidFill>
                  <a:srgbClr val="FF0000"/>
                </a:solidFill>
              </a:rPr>
              <a:t>topic</a:t>
            </a:r>
            <a:r>
              <a:rPr lang="en-US" altLang="zh-CN" sz="3000" smtClean="0"/>
              <a:t> in dances, songs, poems and novels.  </a:t>
            </a:r>
            <a:endParaRPr lang="zh-CN" altLang="en-US" sz="3000" smtClean="0">
              <a:solidFill>
                <a:srgbClr val="FF0000"/>
              </a:solidFill>
            </a:endParaRPr>
          </a:p>
        </p:txBody>
      </p:sp>
      <p:pic>
        <p:nvPicPr>
          <p:cNvPr id="9220" name="Picture 4" descr="t014245b72e5c1f1d6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700213"/>
            <a:ext cx="252095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t01574c18bf473a0cf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1500" y="4365625"/>
            <a:ext cx="29257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t01f7b2bd59f7b04ca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525" y="1773238"/>
            <a:ext cx="2808288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t01c8eb64167741ad8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4365625"/>
            <a:ext cx="259238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9" descr="t013415c05f8c314b4b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59113" y="2349500"/>
            <a:ext cx="25209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椭圆 1"/>
          <p:cNvSpPr/>
          <p:nvPr/>
        </p:nvSpPr>
        <p:spPr>
          <a:xfrm>
            <a:off x="3563938" y="1196975"/>
            <a:ext cx="1584325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dirty="0">
                <a:solidFill>
                  <a:srgbClr val="FF0000"/>
                </a:solidFill>
              </a:rPr>
              <a:t>n.</a:t>
            </a:r>
            <a:r>
              <a:rPr lang="zh-CN" altLang="en-US" sz="2400" dirty="0">
                <a:solidFill>
                  <a:srgbClr val="FF0000"/>
                </a:solidFill>
              </a:rPr>
              <a:t>话题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4427538" y="836613"/>
            <a:ext cx="144462" cy="36036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全屏显示(4:3)</PresentationFormat>
  <Paragraphs>133</Paragraphs>
  <Slides>18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S1: What are the material of the Great Wall? S2: The early walls were made of …       What’s the length of the Great Wall? S3: It’s about…</vt:lpstr>
      <vt:lpstr>The three major drinks:                </vt:lpstr>
      <vt:lpstr>　　　　　　　　　　　　　　　　　 Tea from china, along with silk and porcelain, became an important Chinese export over a thousand years ago. 　　　　　</vt:lpstr>
      <vt:lpstr>PowerPoint 演示文稿</vt:lpstr>
      <vt:lpstr>Chinese people have developed their unique tea culture.　　　　　　　　　　　　　　</vt:lpstr>
      <vt:lpstr>Tea is also a popular topic in dances, songs, poems and novels.  </vt:lpstr>
      <vt:lpstr>         Read the following passage and choose          the best title for it.</vt:lpstr>
      <vt:lpstr>       Read 1a again and mark T (True) or F (False).</vt:lpstr>
      <vt:lpstr>PowerPoint 演示文稿</vt:lpstr>
      <vt:lpstr>         Work in groups to list some unique Chinese          tea culture which you know.</vt:lpstr>
      <vt:lpstr>         Translate the following sayings about tea into             Chinese and discuss your understanding of              them with your partner.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2014-02-19T00:49:00Z</dcterms:created>
  <dcterms:modified xsi:type="dcterms:W3CDTF">2023-01-16T20:03:24Z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F67BE613AE0545179EB82374CF23613F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