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3" r:id="rId2"/>
    <p:sldId id="319" r:id="rId3"/>
    <p:sldId id="328" r:id="rId4"/>
    <p:sldId id="329" r:id="rId5"/>
    <p:sldId id="399" r:id="rId6"/>
    <p:sldId id="325" r:id="rId7"/>
    <p:sldId id="372" r:id="rId8"/>
    <p:sldId id="377" r:id="rId9"/>
    <p:sldId id="340" r:id="rId10"/>
    <p:sldId id="397" r:id="rId11"/>
    <p:sldId id="400" r:id="rId12"/>
    <p:sldId id="398" r:id="rId13"/>
    <p:sldId id="407" r:id="rId14"/>
    <p:sldId id="401" r:id="rId15"/>
    <p:sldId id="402" r:id="rId16"/>
    <p:sldId id="403" r:id="rId17"/>
    <p:sldId id="404" r:id="rId18"/>
    <p:sldId id="405" r:id="rId19"/>
    <p:sldId id="409" r:id="rId20"/>
    <p:sldId id="327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384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2.jpe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5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3.xml"/><Relationship Id="rId40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5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6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7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8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9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4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06953" y="1348302"/>
            <a:ext cx="10222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8</a:t>
            </a:r>
            <a:endParaRPr lang="en-US" altLang="zh-CN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Natural disasters</a:t>
            </a:r>
            <a:endParaRPr lang="zh-CN" alt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48730" y="4267760"/>
            <a:ext cx="10658901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en-US" sz="4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Welcome to the unit</a:t>
            </a:r>
            <a:endParaRPr lang="zh-CN" altLang="en-US" sz="40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591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9681" y="796014"/>
            <a:ext cx="1064623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Earthquake kills thousands of people.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</a:t>
            </a:r>
            <a:r>
              <a:rPr lang="zh-CN" altLang="en-US" sz="3000" b="1" dirty="0" smtClean="0"/>
              <a:t>地震使成千上万的人丧生。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1445" y="2152425"/>
            <a:ext cx="10702215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thousands of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成千上万的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，后接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可数名词，用来表示不具体的数目。当</a:t>
            </a:r>
            <a:r>
              <a:rPr lang="en-US" sz="3000" b="1" dirty="0" smtClean="0"/>
              <a:t>thousand </a:t>
            </a:r>
            <a:r>
              <a:rPr lang="zh-CN" altLang="en-US" sz="3000" b="1" dirty="0" smtClean="0"/>
              <a:t>前有数词修饰时，</a:t>
            </a:r>
            <a:r>
              <a:rPr lang="en-US" sz="3000" b="1" dirty="0" smtClean="0"/>
              <a:t>thousand </a:t>
            </a:r>
            <a:r>
              <a:rPr lang="zh-CN" altLang="en-US" sz="3000" b="1" dirty="0" smtClean="0"/>
              <a:t>用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形式，其后不加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7297365" y="36663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of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8405108" y="2358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复数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09776" y="366865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单数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3457" y="1007754"/>
            <a:ext cx="10702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zh-CN" altLang="en-US" sz="3000" b="1" dirty="0" smtClean="0"/>
              <a:t>类似用法的单词还有</a:t>
            </a:r>
            <a:r>
              <a:rPr lang="en-US" sz="3000" b="1" dirty="0" smtClean="0"/>
              <a:t>hundred, million, billion</a:t>
            </a:r>
            <a:r>
              <a:rPr lang="zh-CN" altLang="en-US" sz="3000" b="1" dirty="0" smtClean="0"/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3028" y="1706063"/>
            <a:ext cx="10702215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注意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zh-CN" altLang="en-US" sz="3000" b="1" dirty="0" smtClean="0"/>
              <a:t>英语中新闻标题有一套独特的语法体系。一方面，常省略冠词、系动词等，以节省版面；另一方面，常采用一般现在时，以突出其新奇感觉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905055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169" y="1564751"/>
            <a:ext cx="106835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2.(1)Every year, ________ books are donated to the children in poor areas.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A.million</a:t>
            </a:r>
            <a:r>
              <a:rPr lang="zh-CN" altLang="en-US" sz="3000" b="1" dirty="0" smtClean="0"/>
              <a:t>　　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millions</a:t>
            </a:r>
            <a:r>
              <a:rPr lang="zh-CN" altLang="en-US" sz="3000" b="1" dirty="0" smtClean="0"/>
              <a:t>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millions</a:t>
            </a:r>
            <a:r>
              <a:rPr lang="en-US" sz="3000" b="1" dirty="0" smtClean="0"/>
              <a:t> of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million</a:t>
            </a:r>
            <a:r>
              <a:rPr lang="en-US" sz="3000" b="1" dirty="0" smtClean="0"/>
              <a:t> of</a:t>
            </a:r>
            <a:endParaRPr lang="zh-CN" altLang="en-US" sz="30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3965035" y="1698833"/>
            <a:ext cx="5250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169" y="3625562"/>
            <a:ext cx="10683551" cy="121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考查数词的用法。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millions of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数百万的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，表示不具体的数目。故选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684653" y="1125627"/>
            <a:ext cx="5250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124" y="950601"/>
            <a:ext cx="106835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(2)There are about three ________ students in our school.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thousands</a:t>
            </a:r>
            <a:r>
              <a:rPr lang="en-US" sz="3000" b="1" dirty="0" smtClean="0"/>
              <a:t>  </a:t>
            </a:r>
            <a:r>
              <a:rPr lang="zh-CN" altLang="en-US" sz="3000" b="1" dirty="0" smtClean="0"/>
              <a:t>                          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thousands</a:t>
            </a:r>
            <a:r>
              <a:rPr lang="en-US" sz="3000" b="1" dirty="0" smtClean="0"/>
              <a:t> of</a:t>
            </a:r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thousand</a:t>
            </a:r>
            <a:r>
              <a:rPr lang="en-US" sz="3000" b="1" dirty="0" smtClean="0"/>
              <a:t>  </a:t>
            </a:r>
            <a:r>
              <a:rPr lang="zh-CN" altLang="en-US" sz="3000" b="1" dirty="0" smtClean="0"/>
              <a:t>                          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thousand</a:t>
            </a:r>
            <a:r>
              <a:rPr lang="en-US" sz="3000" b="1" dirty="0" smtClean="0"/>
              <a:t> of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79625" y="3027335"/>
            <a:ext cx="106835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考查数词的用法。句意：在我们学校里大约有三千名学生。当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thousand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前有具体的数字时，表示确数，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thousand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后面不能加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of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9681" y="796014"/>
            <a:ext cx="1064623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Coach crashes into tree.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长途汽车撞到树上。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1445" y="2152425"/>
            <a:ext cx="107022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crash</a:t>
            </a:r>
            <a:r>
              <a:rPr lang="zh-CN" altLang="en-US" sz="3000" b="1" dirty="0" smtClean="0"/>
              <a:t>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动词，意为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猛撞；碰撞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。常用短语为</a:t>
            </a:r>
            <a:r>
              <a:rPr lang="en-US" sz="3000" b="1" dirty="0" smtClean="0"/>
              <a:t>____________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撞到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4963598" y="372097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及物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015" y="3574067"/>
            <a:ext cx="107022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crash</a:t>
            </a:r>
            <a:r>
              <a:rPr lang="zh-CN" altLang="en-US" sz="3000" b="1" dirty="0" smtClean="0"/>
              <a:t>也可以用作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动词，意为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撞击；砸碎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9" name="矩形 8"/>
          <p:cNvSpPr/>
          <p:nvPr/>
        </p:nvSpPr>
        <p:spPr>
          <a:xfrm>
            <a:off x="3300846" y="229023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不及物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94375" y="2986271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crash into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905055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169" y="1564751"/>
            <a:ext cx="10683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Last Saturday a car ________________(</a:t>
            </a:r>
            <a:r>
              <a:rPr lang="zh-CN" altLang="en-US" sz="3000" b="1" dirty="0" smtClean="0"/>
              <a:t>撞到</a:t>
            </a:r>
            <a:r>
              <a:rPr lang="en-US" sz="3000" b="1" dirty="0" smtClean="0"/>
              <a:t>) a big tree.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5329809" y="1576003"/>
            <a:ext cx="1862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crashed into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8863" y="1027733"/>
            <a:ext cx="10646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4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Flood washes away village. </a:t>
            </a:r>
            <a:r>
              <a:rPr lang="zh-CN" altLang="en-US" sz="3000" b="1" dirty="0" smtClean="0"/>
              <a:t>洪水冲走村庄。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1445" y="1619870"/>
            <a:ext cx="107022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wash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冲掉，冲走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，常与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连用。如果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作宾语，必须放在</a:t>
            </a:r>
            <a:r>
              <a:rPr lang="en-US" sz="3000" b="1" dirty="0" smtClean="0"/>
              <a:t>wash</a:t>
            </a:r>
            <a:r>
              <a:rPr lang="zh-CN" altLang="en-US" sz="3000" b="1" dirty="0" smtClean="0"/>
              <a:t>和</a:t>
            </a:r>
            <a:r>
              <a:rPr lang="en-US" sz="3000" b="1" dirty="0" smtClean="0"/>
              <a:t>away</a:t>
            </a:r>
            <a:r>
              <a:rPr lang="zh-CN" altLang="en-US" sz="3000" b="1" dirty="0" smtClean="0"/>
              <a:t>中间。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7119944" y="1796346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away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719" y="3060675"/>
            <a:ext cx="107022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wash</a:t>
            </a:r>
            <a:r>
              <a:rPr lang="zh-CN" altLang="en-US" sz="3000" b="1" dirty="0" smtClean="0"/>
              <a:t>还可译为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洗，洗涤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9" name="矩形 8"/>
          <p:cNvSpPr/>
          <p:nvPr/>
        </p:nvSpPr>
        <p:spPr>
          <a:xfrm>
            <a:off x="1076261" y="244006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代词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905055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169" y="1564751"/>
            <a:ext cx="106835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The flood ________ the old bridge over the small river.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threw</a:t>
            </a:r>
            <a:r>
              <a:rPr lang="en-US" sz="3000" b="1" dirty="0" smtClean="0"/>
              <a:t> away  </a:t>
            </a:r>
            <a:r>
              <a:rPr lang="zh-CN" altLang="en-US" sz="3000" b="1" dirty="0" smtClean="0"/>
              <a:t>                    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moved</a:t>
            </a:r>
            <a:r>
              <a:rPr lang="en-US" sz="3000" b="1" dirty="0" smtClean="0"/>
              <a:t> away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washed</a:t>
            </a:r>
            <a:r>
              <a:rPr lang="en-US" sz="3000" b="1" dirty="0" smtClean="0"/>
              <a:t> away  </a:t>
            </a:r>
            <a:r>
              <a:rPr lang="zh-CN" altLang="en-US" sz="3000" b="1" dirty="0" smtClean="0"/>
              <a:t>                 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put</a:t>
            </a:r>
            <a:r>
              <a:rPr lang="en-US" sz="3000" b="1" dirty="0" smtClean="0"/>
              <a:t> away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3541954" y="1685186"/>
            <a:ext cx="5250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971" y="3888065"/>
            <a:ext cx="1068355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考查动词短语辨析。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throw away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扔掉，丢掉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move away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搬走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wash away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冲走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put away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把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放好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。根据句意“洪水冲垮了小河上的那座旧桥。”可知选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8863" y="891548"/>
            <a:ext cx="1064623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5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Young boy falls from tree and hurts legs.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</a:t>
            </a:r>
            <a:r>
              <a:rPr lang="zh-CN" altLang="en-US" sz="3000" b="1" dirty="0" smtClean="0"/>
              <a:t>小男孩从树上摔下来，弄伤了腿。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3456" y="2247959"/>
            <a:ext cx="107022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fall from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从</a:t>
            </a:r>
            <a:r>
              <a:rPr lang="en-US" sz="3000" b="1" dirty="0" smtClean="0"/>
              <a:t>……</a:t>
            </a:r>
            <a:r>
              <a:rPr lang="zh-CN" altLang="en-US" sz="3000" b="1" dirty="0" smtClean="0"/>
              <a:t>摔下来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0322" y="2973566"/>
            <a:ext cx="1070221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[</a:t>
            </a:r>
            <a:r>
              <a:rPr lang="zh-CN" altLang="en-US" sz="3000" b="1" dirty="0" smtClean="0"/>
              <a:t>搭配</a:t>
            </a:r>
            <a:r>
              <a:rPr lang="en-US" sz="3000" b="1" dirty="0" smtClean="0"/>
              <a:t>] ____________ (</a:t>
            </a:r>
            <a:r>
              <a:rPr lang="zh-CN" altLang="en-US" sz="3000" b="1" dirty="0" smtClean="0"/>
              <a:t>从某物上</a:t>
            </a:r>
            <a:r>
              <a:rPr lang="en-US" sz="3000" b="1" dirty="0" smtClean="0"/>
              <a:t>)</a:t>
            </a:r>
            <a:r>
              <a:rPr lang="zh-CN" altLang="en-US" sz="3000" b="1" dirty="0" smtClean="0"/>
              <a:t>掉下；脱落；数量减少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____________ </a:t>
            </a:r>
            <a:r>
              <a:rPr lang="zh-CN" altLang="en-US" sz="3000" b="1" dirty="0" smtClean="0"/>
              <a:t>落后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9" name="矩形 8"/>
          <p:cNvSpPr/>
          <p:nvPr/>
        </p:nvSpPr>
        <p:spPr>
          <a:xfrm>
            <a:off x="3819461" y="3150043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fall off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17454" y="3846079"/>
            <a:ext cx="1595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fall behind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905055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169" y="1564751"/>
            <a:ext cx="10683551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5. </a:t>
            </a:r>
            <a:r>
              <a:rPr lang="zh-CN" altLang="en-US" sz="3000" b="1" dirty="0" smtClean="0"/>
              <a:t>他从马上摔了下来，受伤了。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He ________________ the horse and ______________</a:t>
            </a:r>
            <a:r>
              <a:rPr lang="zh-CN" altLang="en-US" sz="3000" b="1" dirty="0" smtClean="0"/>
              <a:t>．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7213201" y="2408517"/>
            <a:ext cx="1971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hurt himself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65553" y="2397145"/>
            <a:ext cx="1971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fell from/off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19371" y="1818528"/>
          <a:ext cx="10058399" cy="4800600"/>
        </p:xfrm>
        <a:graphic>
          <a:graphicData uri="http://schemas.openxmlformats.org/drawingml/2006/table">
            <a:tbl>
              <a:tblPr/>
              <a:tblGrid>
                <a:gridCol w="5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4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5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1.up 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000" b="1" i="1" kern="100" dirty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earthquake 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coach 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flood 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5.village </a:t>
                      </a:r>
                      <a:r>
                        <a:rPr lang="en-US" sz="3000" b="1" i="1" kern="100" dirty="0" smtClean="0"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lightning </a:t>
                      </a:r>
                      <a:r>
                        <a:rPr lang="en-US" sz="3000" b="1" i="1" kern="100" dirty="0" smtClean="0"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storm </a:t>
                      </a:r>
                      <a:r>
                        <a:rPr lang="en-US" sz="3000" b="1" i="1" kern="100" dirty="0" smtClean="0"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02056" y="6031662"/>
            <a:ext cx="22365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风暴，暴</a:t>
            </a:r>
            <a:r>
              <a:rPr lang="en-US" sz="2400" b="1" dirty="0" smtClean="0">
                <a:solidFill>
                  <a:srgbClr val="57C6CF"/>
                </a:solidFill>
              </a:rPr>
              <a:t>(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风</a:t>
            </a:r>
            <a:r>
              <a:rPr lang="en-US" sz="2400" b="1" dirty="0" smtClean="0">
                <a:solidFill>
                  <a:srgbClr val="57C6CF"/>
                </a:solidFill>
              </a:rPr>
              <a:t>)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雨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54206" y="1925960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完全地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732630" y="2621996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地震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99865" y="3318031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长途汽车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436092" y="4000420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洪水，水灾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586217" y="4682808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村庄，乡村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418731" y="5365196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闪电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16444" y="1150934"/>
          <a:ext cx="10412963" cy="4286481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楷体_GB231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着火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醒来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冲走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4.hear about __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fall from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crash into __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50798" y="4702571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撞到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3956" y="1265610"/>
            <a:ext cx="141660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catch fire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20559" y="1934350"/>
            <a:ext cx="128913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wake up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70434" y="2589442"/>
            <a:ext cx="161454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wash away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07663" y="3285479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听说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897879" y="3981916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从</a:t>
            </a:r>
            <a:r>
              <a:rPr lang="en-US" sz="2400" b="1" dirty="0" smtClean="0">
                <a:solidFill>
                  <a:srgbClr val="57C6CF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摔下来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76082" y="1189409"/>
          <a:ext cx="10783100" cy="4939012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2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90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 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我的房子全湿了。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My house ________________________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2.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天开始下雨时我正在睡觉。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I was sleeping when it ____________________________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3.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如果你不跟我回家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谁将把水擦干呢？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Who will ________________ the water if I go home without you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?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41667" y="4762473"/>
            <a:ext cx="212905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mop up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39477" y="1994252"/>
            <a:ext cx="159678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is all wet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18401" y="3386324"/>
            <a:ext cx="212905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 started to rain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37172" y="897584"/>
          <a:ext cx="10919288" cy="5560033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8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0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地震使成千上万的人丧生。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Earthquake kills ________________ people.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长途汽车撞到树上。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Coach ________________ tree.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洪水冲走村庄。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Flood ________________ village.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小男孩从树上摔下来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弄伤了腿。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Young boy ________________ tree and ________ legs.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26089" y="5808129"/>
            <a:ext cx="51179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falls from                                     hurts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97103" y="1688780"/>
            <a:ext cx="188339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thousands of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5724" y="3094499"/>
            <a:ext cx="188339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crashes into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09247" y="4431980"/>
            <a:ext cx="24702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washes away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18160" y="1603223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4515" y="2041621"/>
            <a:ext cx="95092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catch fire </a:t>
            </a:r>
            <a:r>
              <a:rPr lang="zh-CN" altLang="en-US" sz="3000" b="1" dirty="0" smtClean="0"/>
              <a:t>着火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8466" y="2467166"/>
            <a:ext cx="11032130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Lightning hit a classroom building and it </a:t>
            </a:r>
            <a:r>
              <a:rPr lang="en-US" sz="3000" b="1" i="1" dirty="0" smtClean="0"/>
              <a:t>caught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fire</a:t>
            </a:r>
            <a:r>
              <a:rPr lang="en-US" sz="3000" b="1" dirty="0" smtClean="0"/>
              <a:t>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一幢教学楼被雷电击中而着火了。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0100" y="3801379"/>
            <a:ext cx="10683551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fire</a:t>
            </a:r>
            <a:r>
              <a:rPr lang="zh-CN" altLang="en-US" sz="3000" b="1" dirty="0" smtClean="0"/>
              <a:t>当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火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讲时，为不可数名词； 其当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火灾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讲时，为可数名词。</a:t>
            </a:r>
            <a:r>
              <a:rPr lang="en-US" sz="3000" b="1" dirty="0" smtClean="0"/>
              <a:t>catch fire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着火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，强调动作，其同义短语为</a:t>
            </a:r>
            <a:r>
              <a:rPr lang="en-US" sz="3000" b="1" dirty="0" smtClean="0"/>
              <a:t>____________</a:t>
            </a:r>
            <a:r>
              <a:rPr lang="zh-CN" altLang="en-US" sz="3000" b="1" dirty="0" smtClean="0"/>
              <a:t>，强调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328613" y="5354806"/>
            <a:ext cx="188339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状态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959891" y="5384376"/>
            <a:ext cx="188339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be on fire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135" y="5769459"/>
            <a:ext cx="10683551" cy="702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搭配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________________ </a:t>
            </a:r>
            <a:r>
              <a:rPr lang="zh-CN" altLang="en-US" sz="3000" b="1" dirty="0" smtClean="0"/>
              <a:t>灭火　</a:t>
            </a:r>
            <a:r>
              <a:rPr lang="en-US" sz="3000" b="1" dirty="0" smtClean="0"/>
              <a:t>________________ </a:t>
            </a:r>
            <a:r>
              <a:rPr lang="zh-CN" altLang="en-US" sz="3000" b="1" dirty="0" smtClean="0"/>
              <a:t>生火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347024" y="5929753"/>
            <a:ext cx="215398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put out the fire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789275" y="5882764"/>
            <a:ext cx="174201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make a fire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4670" y="1293204"/>
            <a:ext cx="1126110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[</a:t>
            </a:r>
            <a:r>
              <a:rPr lang="en-US" sz="3000" b="1" dirty="0" smtClean="0"/>
              <a:t>2018·</a:t>
            </a:r>
            <a:r>
              <a:rPr lang="zh-CN" altLang="en-US" sz="3000" b="1" dirty="0" smtClean="0"/>
              <a:t>达州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—Have you heard of the big fire that broke out at </a:t>
            </a:r>
            <a:r>
              <a:rPr lang="en-US" sz="3000" b="1" dirty="0" err="1" smtClean="0"/>
              <a:t>Hao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Yixing</a:t>
            </a:r>
            <a:r>
              <a:rPr lang="en-US" sz="3000" b="1" dirty="0" smtClean="0"/>
              <a:t> Clothes Market on June 2?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err="1" smtClean="0"/>
              <a:t>Yes.Luckily</a:t>
            </a:r>
            <a:r>
              <a:rPr lang="zh-CN" altLang="en-US" sz="3000" b="1" dirty="0" smtClean="0"/>
              <a:t>，</a:t>
            </a:r>
            <a:r>
              <a:rPr lang="en-US" sz="3000" b="1" dirty="0" smtClean="0"/>
              <a:t>hundreds of firemen immediately drove there and ________ the fire.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put</a:t>
            </a:r>
            <a:r>
              <a:rPr lang="en-US" sz="3000" b="1" dirty="0" smtClean="0"/>
              <a:t> off</a:t>
            </a:r>
            <a:r>
              <a:rPr lang="zh-CN" altLang="en-US" sz="3000" b="1" dirty="0" smtClean="0"/>
              <a:t>　　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put</a:t>
            </a:r>
            <a:r>
              <a:rPr lang="en-US" sz="3000" b="1" dirty="0" smtClean="0"/>
              <a:t> away</a:t>
            </a:r>
            <a:r>
              <a:rPr lang="zh-CN" altLang="en-US" sz="3000" b="1" dirty="0" smtClean="0"/>
              <a:t> 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put</a:t>
            </a:r>
            <a:r>
              <a:rPr lang="en-US" sz="3000" b="1" dirty="0" smtClean="0"/>
              <a:t> down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put</a:t>
            </a:r>
            <a:r>
              <a:rPr lang="en-US" sz="3000" b="1" dirty="0" smtClean="0"/>
              <a:t> out</a:t>
            </a:r>
            <a:endParaRPr lang="zh-CN" altLang="en-US" sz="3000" b="1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66256" y="3485330"/>
            <a:ext cx="48442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858" y="4708564"/>
            <a:ext cx="10683551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考查动词短语辨析。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put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推迟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put away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放好，收起来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put down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放下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put out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扑灭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。由句意可知选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504512" y="889517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句型透视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8738" y="1341925"/>
            <a:ext cx="1064623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Who will mop up the water if I go home without you?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如果你不跟我回家，谁将把水擦干呢？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9684" y="2698335"/>
            <a:ext cx="10702215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(1)mop up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“________________”</a:t>
            </a:r>
            <a:r>
              <a:rPr lang="zh-CN" altLang="en-US" sz="3000" b="1" dirty="0" smtClean="0"/>
              <a:t>，是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动词＋副词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结构的短语。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作宾语时，需置于副词</a:t>
            </a:r>
            <a:r>
              <a:rPr lang="en-US" sz="3000" b="1" dirty="0" smtClean="0"/>
              <a:t>up</a:t>
            </a:r>
            <a:r>
              <a:rPr lang="zh-CN" altLang="en-US" sz="3000" b="1" dirty="0" smtClean="0"/>
              <a:t>之前；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作宾语时，置于副词</a:t>
            </a:r>
            <a:r>
              <a:rPr lang="en-US" sz="3000" b="1" dirty="0" smtClean="0"/>
              <a:t>up</a:t>
            </a:r>
            <a:r>
              <a:rPr lang="zh-CN" altLang="en-US" sz="3000" b="1" dirty="0" smtClean="0"/>
              <a:t>前后均可。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(2)mop</a:t>
            </a:r>
            <a:r>
              <a:rPr lang="zh-CN" altLang="en-US" sz="3000" b="1" dirty="0" smtClean="0"/>
              <a:t>的过去式和过去分词均为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6328374" y="4935627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mopped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38577" y="287708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用拖把擦干净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82481" y="357312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代词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960952" y="351853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名词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905055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169" y="1400978"/>
            <a:ext cx="10683551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．地上到处是水，请用拖把擦干净。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There is water all over the floor. Please ____________________.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7404271" y="2258392"/>
            <a:ext cx="2940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mop it up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宽屏</PresentationFormat>
  <Paragraphs>140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MingLiU_HKSCS</vt:lpstr>
      <vt:lpstr>仿宋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5A24EA9FF122487898F03B63D88DC5D7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