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23" r:id="rId2"/>
    <p:sldId id="319" r:id="rId3"/>
    <p:sldId id="332" r:id="rId4"/>
    <p:sldId id="366" r:id="rId5"/>
    <p:sldId id="407" r:id="rId6"/>
    <p:sldId id="388" r:id="rId7"/>
    <p:sldId id="370" r:id="rId8"/>
    <p:sldId id="325" r:id="rId9"/>
    <p:sldId id="352" r:id="rId10"/>
    <p:sldId id="367" r:id="rId11"/>
    <p:sldId id="396" r:id="rId12"/>
    <p:sldId id="372" r:id="rId13"/>
    <p:sldId id="399" r:id="rId14"/>
    <p:sldId id="339" r:id="rId15"/>
    <p:sldId id="340" r:id="rId16"/>
    <p:sldId id="408" r:id="rId17"/>
    <p:sldId id="409" r:id="rId18"/>
    <p:sldId id="410" r:id="rId19"/>
    <p:sldId id="419" r:id="rId20"/>
    <p:sldId id="404" r:id="rId21"/>
    <p:sldId id="411" r:id="rId22"/>
    <p:sldId id="412" r:id="rId23"/>
    <p:sldId id="413" r:id="rId24"/>
    <p:sldId id="414" r:id="rId25"/>
    <p:sldId id="405" r:id="rId26"/>
    <p:sldId id="406" r:id="rId27"/>
    <p:sldId id="376" r:id="rId28"/>
    <p:sldId id="415" r:id="rId29"/>
    <p:sldId id="377" r:id="rId30"/>
    <p:sldId id="416" r:id="rId31"/>
    <p:sldId id="420" r:id="rId32"/>
    <p:sldId id="417" r:id="rId33"/>
    <p:sldId id="418" r:id="rId34"/>
    <p:sldId id="327" r:id="rId3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3">
          <p15:clr>
            <a:srgbClr val="A4A3A4"/>
          </p15:clr>
        </p15:guide>
        <p15:guide id="2" pos="38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6CF"/>
    <a:srgbClr val="0000FF"/>
    <a:srgbClr val="2E74B6"/>
    <a:srgbClr val="B9B9B9"/>
    <a:srgbClr val="BABABA"/>
    <a:srgbClr val="187E72"/>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384"/>
      </p:cViewPr>
      <p:guideLst>
        <p:guide orient="horz" pos="2243"/>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4445" y="763270"/>
            <a:ext cx="12179935" cy="6075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270" y="142875"/>
            <a:ext cx="158115" cy="534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5560" y="6708775"/>
            <a:ext cx="12280265" cy="145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254885" y="1036320"/>
            <a:ext cx="16614140" cy="2753995"/>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平行四边形 3"/>
          <p:cNvSpPr/>
          <p:nvPr/>
        </p:nvSpPr>
        <p:spPr>
          <a:xfrm>
            <a:off x="-1979930" y="1036320"/>
            <a:ext cx="4958080" cy="2753995"/>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Rectangle 5"/>
          <p:cNvSpPr/>
          <p:nvPr/>
        </p:nvSpPr>
        <p:spPr>
          <a:xfrm>
            <a:off x="924930" y="4186977"/>
            <a:ext cx="10658901" cy="78483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algn="ctr">
              <a:buNone/>
            </a:pPr>
            <a:r>
              <a:rPr lang="zh-CN" altLang="en-US" sz="4500" dirty="0" smtClean="0">
                <a:latin typeface="微软雅黑" panose="020B0503020204020204" charset="-122"/>
                <a:ea typeface="微软雅黑" panose="020B0503020204020204" charset="-122"/>
                <a:cs typeface="微软雅黑" panose="020B0503020204020204" charset="-122"/>
              </a:rPr>
              <a:t>第</a:t>
            </a:r>
            <a:r>
              <a:rPr lang="en-US" altLang="zh-CN" sz="4500" dirty="0" smtClean="0">
                <a:latin typeface="微软雅黑" panose="020B0503020204020204" charset="-122"/>
                <a:ea typeface="微软雅黑" panose="020B0503020204020204" charset="-122"/>
                <a:cs typeface="微软雅黑" panose="020B0503020204020204" charset="-122"/>
              </a:rPr>
              <a:t>4</a:t>
            </a:r>
            <a:r>
              <a:rPr lang="zh-CN" altLang="en-US" sz="4500" dirty="0" smtClean="0">
                <a:latin typeface="微软雅黑" panose="020B0503020204020204" charset="-122"/>
                <a:ea typeface="微软雅黑" panose="020B0503020204020204" charset="-122"/>
                <a:cs typeface="微软雅黑" panose="020B0503020204020204" charset="-122"/>
              </a:rPr>
              <a:t>课时</a:t>
            </a:r>
          </a:p>
        </p:txBody>
      </p:sp>
      <p:sp>
        <p:nvSpPr>
          <p:cNvPr id="7" name="文本框 5"/>
          <p:cNvSpPr txBox="1"/>
          <p:nvPr/>
        </p:nvSpPr>
        <p:spPr>
          <a:xfrm>
            <a:off x="2220222" y="1703988"/>
            <a:ext cx="9971777" cy="1569660"/>
          </a:xfrm>
          <a:prstGeom prst="rect">
            <a:avLst/>
          </a:prstGeom>
          <a:noFill/>
        </p:spPr>
        <p:txBody>
          <a:bodyPr wrap="square" rtlCol="0">
            <a:spAutoFit/>
          </a:bodyPr>
          <a:lstStyle/>
          <a:p>
            <a:pPr algn="ctr"/>
            <a:r>
              <a:rPr lang="en-US" altLang="en-US" sz="4800" b="1" dirty="0" smtClean="0">
                <a:solidFill>
                  <a:schemeClr val="bg1"/>
                </a:solidFill>
                <a:latin typeface="微软雅黑" panose="020B0503020204020204" charset="-122"/>
                <a:ea typeface="微软雅黑" panose="020B0503020204020204" charset="-122"/>
              </a:rPr>
              <a:t>Unit 4</a:t>
            </a:r>
            <a:endParaRPr lang="en-US" altLang="zh-CN" sz="4800" b="1" dirty="0" smtClean="0">
              <a:solidFill>
                <a:schemeClr val="bg1"/>
              </a:solidFill>
              <a:latin typeface="微软雅黑" panose="020B0503020204020204" charset="-122"/>
              <a:ea typeface="微软雅黑" panose="020B0503020204020204" charset="-122"/>
            </a:endParaRPr>
          </a:p>
          <a:p>
            <a:pPr algn="ctr"/>
            <a:r>
              <a:rPr lang="en-US" altLang="en-US" sz="4800" b="1" dirty="0" smtClean="0">
                <a:solidFill>
                  <a:schemeClr val="bg1"/>
                </a:solidFill>
                <a:latin typeface="微软雅黑" panose="020B0503020204020204" charset="-122"/>
                <a:ea typeface="微软雅黑" panose="020B0503020204020204" charset="-122"/>
              </a:rPr>
              <a:t>I used to be afraid of the dark.</a:t>
            </a:r>
            <a:r>
              <a:rPr lang="zh-CN" altLang="en-US" sz="4800" b="1" dirty="0" smtClean="0">
                <a:solidFill>
                  <a:schemeClr val="bg1"/>
                </a:solidFill>
                <a:latin typeface="微软雅黑" panose="020B0503020204020204" charset="-122"/>
                <a:ea typeface="微软雅黑" panose="020B0503020204020204" charset="-122"/>
              </a:rPr>
              <a:t>　</a:t>
            </a:r>
          </a:p>
        </p:txBody>
      </p:sp>
      <p:sp>
        <p:nvSpPr>
          <p:cNvPr id="6" name="矩形 5"/>
          <p:cNvSpPr/>
          <p:nvPr/>
        </p:nvSpPr>
        <p:spPr>
          <a:xfrm>
            <a:off x="0" y="5830545"/>
            <a:ext cx="12191999"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charset="-122"/>
                <a:ea typeface="微软雅黑" panose="020B0503020204020204" charset="-122"/>
                <a:sym typeface="+mn-ea"/>
              </a:rPr>
              <a:t>WWW.PPT818.COM</a:t>
            </a:r>
            <a:endParaRPr lang="en-US" altLang="zh-CN" sz="2800" b="1" kern="0" dirty="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000" fill="hold">
                                          <p:stCondLst>
                                            <p:cond delay="0"/>
                                          </p:stCondLst>
                                        </p:cTn>
                                        <p:tgtEl>
                                          <p:spTgt spid="7"/>
                                        </p:tgtEl>
                                        <p:attrNameLst>
                                          <p:attrName>style.visibility</p:attrName>
                                        </p:attrNameLst>
                                      </p:cBhvr>
                                      <p:to>
                                        <p:strVal val="visible"/>
                                      </p:to>
                                    </p:set>
                                    <p:animEffect transition="in" filter="box(in)">
                                      <p:cBhvr>
                                        <p:cTn id="15" dur="1000"/>
                                        <p:tgtEl>
                                          <p:spTgt spid="7"/>
                                        </p:tgtEl>
                                      </p:cBhvr>
                                    </p:animEffect>
                                  </p:childTnLst>
                                </p:cTn>
                              </p:par>
                            </p:childTnLst>
                          </p:cTn>
                        </p:par>
                        <p:par>
                          <p:cTn id="16" fill="hold">
                            <p:stCondLst>
                              <p:cond delay="2000"/>
                            </p:stCondLst>
                            <p:childTnLst>
                              <p:par>
                                <p:cTn id="17" presetID="21" presetClass="entr" presetSubtype="3" fill="hold" grpId="0" nodeType="afterEffect">
                                  <p:stCondLst>
                                    <p:cond delay="0"/>
                                  </p:stCondLst>
                                  <p:childTnLst>
                                    <p:set>
                                      <p:cBhvr>
                                        <p:cTn id="18" dur="500" fill="hold">
                                          <p:stCondLst>
                                            <p:cond delay="0"/>
                                          </p:stCondLst>
                                        </p:cTn>
                                        <p:tgtEl>
                                          <p:spTgt spid="9"/>
                                        </p:tgtEl>
                                        <p:attrNameLst>
                                          <p:attrName>style.visibility</p:attrName>
                                        </p:attrNameLst>
                                      </p:cBhvr>
                                      <p:to>
                                        <p:strVal val="visible"/>
                                      </p:to>
                                    </p:set>
                                    <p:animEffect transition="in" filter="wheel(3)">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5555" y="1461048"/>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)3.If you don't work hard for most of the year but for only a </a:t>
            </a:r>
          </a:p>
          <a:p>
            <a:pPr indent="1341755">
              <a:lnSpc>
                <a:spcPct val="150000"/>
              </a:lnSpc>
            </a:pPr>
            <a:r>
              <a:rPr lang="en-US" sz="3000" b="1" dirty="0" smtClean="0"/>
              <a:t>few days before the exam, you will probably ________</a:t>
            </a:r>
            <a:r>
              <a:rPr lang="zh-CN" altLang="en-US" sz="3000" b="1" dirty="0" smtClean="0"/>
              <a:t>．</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succeed  		B</a:t>
            </a:r>
            <a:r>
              <a:rPr lang="zh-CN" altLang="en-US" sz="3000" b="1" dirty="0" smtClean="0"/>
              <a:t>．</a:t>
            </a:r>
            <a:r>
              <a:rPr lang="en-US" sz="3000" b="1" dirty="0" smtClean="0"/>
              <a:t>finish</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fail  			D</a:t>
            </a:r>
            <a:r>
              <a:rPr lang="zh-CN" altLang="en-US" sz="3000" b="1" dirty="0" smtClean="0"/>
              <a:t>．</a:t>
            </a:r>
            <a:r>
              <a:rPr lang="en-US" sz="3000" b="1" dirty="0" smtClean="0"/>
              <a:t>pass</a:t>
            </a:r>
            <a:endParaRPr lang="zh-CN" altLang="en-US" sz="3000" dirty="0"/>
          </a:p>
        </p:txBody>
      </p:sp>
      <p:sp>
        <p:nvSpPr>
          <p:cNvPr id="4" name="Rectangle 1"/>
          <p:cNvSpPr>
            <a:spLocks noChangeArrowheads="1"/>
          </p:cNvSpPr>
          <p:nvPr/>
        </p:nvSpPr>
        <p:spPr bwMode="auto">
          <a:xfrm>
            <a:off x="1143000" y="1689652"/>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C</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5555" y="1023732"/>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)4.I can't tell when the house was built ________</a:t>
            </a:r>
            <a:r>
              <a:rPr lang="zh-CN" altLang="en-US" sz="3000" b="1" dirty="0" smtClean="0"/>
              <a:t>，</a:t>
            </a:r>
            <a:r>
              <a:rPr lang="en-US" sz="3000" b="1" dirty="0" smtClean="0"/>
              <a:t> but it </a:t>
            </a:r>
          </a:p>
          <a:p>
            <a:pPr indent="1341755">
              <a:lnSpc>
                <a:spcPct val="150000"/>
              </a:lnSpc>
            </a:pPr>
            <a:r>
              <a:rPr lang="en-US" sz="3000" b="1" dirty="0" smtClean="0"/>
              <a:t>must be very old.</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exactly   			B</a:t>
            </a:r>
            <a:r>
              <a:rPr lang="zh-CN" altLang="en-US" sz="3000" b="1" dirty="0" smtClean="0"/>
              <a:t>．</a:t>
            </a:r>
            <a:r>
              <a:rPr lang="en-US" sz="3000" b="1" dirty="0" smtClean="0"/>
              <a:t>differently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quickly  			D</a:t>
            </a:r>
            <a:r>
              <a:rPr lang="zh-CN" altLang="en-US" sz="3000" b="1" dirty="0" smtClean="0"/>
              <a:t>．</a:t>
            </a:r>
            <a:r>
              <a:rPr lang="en-US" sz="3000" b="1" dirty="0" smtClean="0"/>
              <a:t>simply</a:t>
            </a:r>
            <a:endParaRPr lang="zh-CN" altLang="en-US" sz="3000" dirty="0"/>
          </a:p>
        </p:txBody>
      </p:sp>
      <p:sp>
        <p:nvSpPr>
          <p:cNvPr id="5" name="矩形 4"/>
          <p:cNvSpPr/>
          <p:nvPr/>
        </p:nvSpPr>
        <p:spPr>
          <a:xfrm>
            <a:off x="1109772" y="1246569"/>
            <a:ext cx="407484" cy="461665"/>
          </a:xfrm>
          <a:prstGeom prst="rect">
            <a:avLst/>
          </a:prstGeom>
        </p:spPr>
        <p:txBody>
          <a:bodyPr wrap="none">
            <a:spAutoFit/>
          </a:bodyPr>
          <a:lstStyle/>
          <a:p>
            <a:r>
              <a:rPr lang="en-US" sz="2400" b="1" dirty="0" smtClean="0">
                <a:solidFill>
                  <a:srgbClr val="57C6CF"/>
                </a:solidFill>
              </a:rPr>
              <a:t>A</a:t>
            </a:r>
            <a:endParaRPr lang="zh-CN" altLang="en-US" sz="2400"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5433" y="1381536"/>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)5.I asked him for advice. He advised me ________ the </a:t>
            </a:r>
          </a:p>
          <a:p>
            <a:pPr indent="1341755">
              <a:lnSpc>
                <a:spcPct val="150000"/>
              </a:lnSpc>
            </a:pPr>
            <a:r>
              <a:rPr lang="en-US" sz="3000" b="1" dirty="0" smtClean="0"/>
              <a:t>English club. </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join  			B</a:t>
            </a:r>
            <a:r>
              <a:rPr lang="zh-CN" altLang="en-US" sz="3000" b="1" dirty="0" smtClean="0"/>
              <a:t>．</a:t>
            </a:r>
            <a:r>
              <a:rPr lang="en-US" sz="3000" b="1" dirty="0" smtClean="0"/>
              <a:t>to join</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joining  			D</a:t>
            </a:r>
            <a:r>
              <a:rPr lang="zh-CN" altLang="en-US" sz="3000" b="1" dirty="0" smtClean="0"/>
              <a:t>．</a:t>
            </a:r>
            <a:r>
              <a:rPr lang="en-US" sz="3000" b="1" dirty="0" smtClean="0"/>
              <a:t>joined </a:t>
            </a:r>
            <a:endParaRPr lang="zh-CN" altLang="en-US" sz="3000" dirty="0"/>
          </a:p>
        </p:txBody>
      </p:sp>
      <p:sp>
        <p:nvSpPr>
          <p:cNvPr id="3" name="Rectangle 1"/>
          <p:cNvSpPr>
            <a:spLocks noChangeArrowheads="1"/>
          </p:cNvSpPr>
          <p:nvPr/>
        </p:nvSpPr>
        <p:spPr bwMode="auto">
          <a:xfrm>
            <a:off x="1142998" y="1610140"/>
            <a:ext cx="389850"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sz="2400" b="1" dirty="0" smtClean="0">
                <a:solidFill>
                  <a:srgbClr val="57C6CF"/>
                </a:solidFill>
              </a:rPr>
              <a:t>B</a:t>
            </a:r>
            <a:endParaRPr lang="zh-CN" altLang="en-US" sz="2400"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45433" y="1381536"/>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)6.2017·</a:t>
            </a:r>
            <a:r>
              <a:rPr lang="zh-CN" altLang="en-US" sz="3000" b="1" dirty="0" smtClean="0"/>
              <a:t>盐城   </a:t>
            </a:r>
            <a:r>
              <a:rPr lang="en-US" sz="3000" b="1" dirty="0" smtClean="0"/>
              <a:t>I felt much ________ after I told the problems </a:t>
            </a:r>
          </a:p>
          <a:p>
            <a:pPr indent="1341755">
              <a:lnSpc>
                <a:spcPct val="150000"/>
              </a:lnSpc>
            </a:pPr>
            <a:r>
              <a:rPr lang="en-US" sz="3000" b="1" dirty="0" smtClean="0"/>
              <a:t>to my close friend.</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good   		B</a:t>
            </a:r>
            <a:r>
              <a:rPr lang="zh-CN" altLang="en-US" sz="3000" b="1" dirty="0" smtClean="0"/>
              <a:t>．</a:t>
            </a:r>
            <a:r>
              <a:rPr lang="en-US" sz="3000" b="1" dirty="0" smtClean="0"/>
              <a:t>well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better   		D</a:t>
            </a:r>
            <a:r>
              <a:rPr lang="zh-CN" altLang="en-US" sz="3000" b="1" dirty="0" smtClean="0"/>
              <a:t>．</a:t>
            </a:r>
            <a:r>
              <a:rPr lang="en-US" sz="3000" b="1" dirty="0" smtClean="0"/>
              <a:t>best </a:t>
            </a:r>
            <a:endParaRPr lang="zh-CN" altLang="en-US" sz="3000" dirty="0"/>
          </a:p>
        </p:txBody>
      </p:sp>
      <p:sp>
        <p:nvSpPr>
          <p:cNvPr id="3" name="Rectangle 1"/>
          <p:cNvSpPr>
            <a:spLocks noChangeArrowheads="1"/>
          </p:cNvSpPr>
          <p:nvPr/>
        </p:nvSpPr>
        <p:spPr bwMode="auto">
          <a:xfrm>
            <a:off x="1142998" y="1610140"/>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C</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6223" y="1142995"/>
            <a:ext cx="11072192" cy="4247317"/>
          </a:xfrm>
          <a:prstGeom prst="rect">
            <a:avLst/>
          </a:prstGeom>
          <a:noFill/>
        </p:spPr>
        <p:txBody>
          <a:bodyPr wrap="square" rtlCol="0">
            <a:spAutoFit/>
          </a:bodyPr>
          <a:lstStyle/>
          <a:p>
            <a:pPr>
              <a:lnSpc>
                <a:spcPct val="150000"/>
              </a:lnSpc>
            </a:pPr>
            <a:r>
              <a:rPr lang="en-US" sz="3000" b="1" dirty="0" smtClean="0"/>
              <a:t>Ⅱ.</a:t>
            </a:r>
            <a:r>
              <a:rPr lang="zh-CN" altLang="en-US" sz="3000" b="1" dirty="0" smtClean="0"/>
              <a:t>阅读理解</a:t>
            </a:r>
            <a:endParaRPr lang="zh-CN" altLang="en-US" sz="3000" dirty="0" smtClean="0"/>
          </a:p>
          <a:p>
            <a:pPr indent="625475">
              <a:lnSpc>
                <a:spcPct val="150000"/>
              </a:lnSpc>
            </a:pPr>
            <a:r>
              <a:rPr lang="en-US" sz="3000" b="1" dirty="0" smtClean="0"/>
              <a:t>Schools usually give students stationery, such as books, pens, pencil boxes, etc. or certificates(</a:t>
            </a:r>
            <a:r>
              <a:rPr lang="zh-CN" altLang="en-US" sz="3000" b="1" dirty="0" smtClean="0"/>
              <a:t>证书</a:t>
            </a:r>
            <a:r>
              <a:rPr lang="en-US" sz="3000" b="1" dirty="0" smtClean="0"/>
              <a:t>) for their good performance at school. But Hangzhou </a:t>
            </a:r>
            <a:r>
              <a:rPr lang="en-US" sz="3000" b="1" dirty="0" err="1" smtClean="0"/>
              <a:t>Huixing</a:t>
            </a:r>
            <a:r>
              <a:rPr lang="en-US" sz="3000" b="1" dirty="0" smtClean="0"/>
              <a:t> Middle School in Zhejiang is thinking outside the box. It has rewarded students with green vegetables!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98" y="1431231"/>
            <a:ext cx="11072192" cy="4159665"/>
          </a:xfrm>
          <a:prstGeom prst="rect">
            <a:avLst/>
          </a:prstGeom>
          <a:noFill/>
        </p:spPr>
        <p:txBody>
          <a:bodyPr wrap="square" rtlCol="0">
            <a:spAutoFit/>
          </a:bodyPr>
          <a:lstStyle/>
          <a:p>
            <a:pPr indent="625475">
              <a:lnSpc>
                <a:spcPct val="150000"/>
              </a:lnSpc>
            </a:pPr>
            <a:r>
              <a:rPr lang="en-US" sz="3000" b="1" dirty="0" smtClean="0"/>
              <a:t>On Dec. 3, 2018, 40 students received a special prize from the school. The prize was fresh green vegetables. The school said it hoped that the students would grow like the vegetables—independent (</a:t>
            </a:r>
            <a:r>
              <a:rPr lang="zh-CN" altLang="en-US" sz="3000" b="1" dirty="0" smtClean="0"/>
              <a:t>自力更生的</a:t>
            </a:r>
            <a:r>
              <a:rPr lang="en-US" sz="3000" b="1" dirty="0" smtClean="0"/>
              <a:t>) and humble(</a:t>
            </a:r>
            <a:r>
              <a:rPr lang="zh-CN" altLang="en-US" sz="3000" b="1" dirty="0" smtClean="0"/>
              <a:t>谦逊的</a:t>
            </a:r>
            <a:r>
              <a:rPr lang="en-US" sz="3000" b="1" dirty="0" smtClean="0"/>
              <a:t>). The vegetables were grown by teachers with the help of an advanced automatic irrigation system(</a:t>
            </a:r>
            <a:r>
              <a:rPr lang="zh-CN" altLang="en-US" sz="3000" b="1" dirty="0" smtClean="0"/>
              <a:t>自动灌溉系统</a:t>
            </a:r>
            <a:r>
              <a:rPr lang="en-US" sz="3000" b="1" dirty="0" smtClean="0"/>
              <a:t>)</a:t>
            </a:r>
            <a:r>
              <a:rPr lang="zh-CN" altLang="en-US" sz="3000" b="1" dirty="0" smtClean="0"/>
              <a:t>．</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98" y="1341779"/>
            <a:ext cx="11072192" cy="4164345"/>
          </a:xfrm>
          <a:prstGeom prst="rect">
            <a:avLst/>
          </a:prstGeom>
          <a:noFill/>
        </p:spPr>
        <p:txBody>
          <a:bodyPr wrap="square" rtlCol="0">
            <a:spAutoFit/>
          </a:bodyPr>
          <a:lstStyle/>
          <a:p>
            <a:pPr indent="625475">
              <a:lnSpc>
                <a:spcPct val="150000"/>
              </a:lnSpc>
            </a:pPr>
            <a:r>
              <a:rPr lang="en-US" sz="3000" b="1" dirty="0" smtClean="0"/>
              <a:t>The students were surprised when they received the vegetables. </a:t>
            </a:r>
            <a:r>
              <a:rPr lang="en-US" sz="3000" b="1" dirty="0" err="1" smtClean="0"/>
              <a:t>Shou</a:t>
            </a:r>
            <a:r>
              <a:rPr lang="en-US" sz="3000" b="1" dirty="0" smtClean="0"/>
              <a:t> </a:t>
            </a:r>
            <a:r>
              <a:rPr lang="en-US" sz="3000" b="1" dirty="0" err="1" smtClean="0"/>
              <a:t>Xinpeng</a:t>
            </a:r>
            <a:r>
              <a:rPr lang="en-US" sz="3000" b="1" dirty="0" smtClean="0"/>
              <a:t>, 13, was a little upset at first. “I thought the prizes would be more expensive. I couldn't believe it when they gave me vegetables</a:t>
            </a:r>
            <a:r>
              <a:rPr lang="zh-CN" altLang="en-US" sz="3000" b="1" dirty="0" smtClean="0"/>
              <a:t>，</a:t>
            </a:r>
            <a:r>
              <a:rPr lang="en-US" sz="3000" b="1" dirty="0" smtClean="0"/>
              <a:t>” he said. “But after the teachers explained the meaning of the prize, I understood what it meant. It was a special gift for us.”</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98" y="1431231"/>
            <a:ext cx="11072192" cy="3471848"/>
          </a:xfrm>
          <a:prstGeom prst="rect">
            <a:avLst/>
          </a:prstGeom>
          <a:noFill/>
        </p:spPr>
        <p:txBody>
          <a:bodyPr wrap="square" rtlCol="0">
            <a:spAutoFit/>
          </a:bodyPr>
          <a:lstStyle/>
          <a:p>
            <a:pPr indent="536575">
              <a:lnSpc>
                <a:spcPct val="150000"/>
              </a:lnSpc>
            </a:pPr>
            <a:r>
              <a:rPr lang="en-US" sz="3000" b="1" dirty="0" smtClean="0"/>
              <a:t>Wang </a:t>
            </a:r>
            <a:r>
              <a:rPr lang="en-US" sz="3000" b="1" dirty="0" err="1" smtClean="0"/>
              <a:t>Jianing</a:t>
            </a:r>
            <a:r>
              <a:rPr lang="en-US" sz="3000" b="1" dirty="0" smtClean="0"/>
              <a:t>, 13, felt excited. “What we received was not just vegetables, but praise from the school</a:t>
            </a:r>
            <a:r>
              <a:rPr lang="zh-CN" altLang="en-US" sz="3000" b="1" dirty="0" smtClean="0"/>
              <a:t>，</a:t>
            </a:r>
            <a:r>
              <a:rPr lang="en-US" sz="3000" b="1" dirty="0" smtClean="0"/>
              <a:t>” she said. She used the vegetables to cook a meal for her father, as his birthday was coming up. Other students also used their vegetables to cook their own dishes.</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98" y="1431231"/>
            <a:ext cx="11072192" cy="4159665"/>
          </a:xfrm>
          <a:prstGeom prst="rect">
            <a:avLst/>
          </a:prstGeom>
          <a:noFill/>
        </p:spPr>
        <p:txBody>
          <a:bodyPr wrap="square" rtlCol="0">
            <a:spAutoFit/>
          </a:bodyPr>
          <a:lstStyle/>
          <a:p>
            <a:pPr indent="536575">
              <a:lnSpc>
                <a:spcPct val="150000"/>
              </a:lnSpc>
            </a:pPr>
            <a:r>
              <a:rPr lang="en-US" sz="3000" b="1" dirty="0" smtClean="0"/>
              <a:t>In fact, rewarding students with food is common in foreign countries. “If we get the highest score in a subject, our teachers will reward us with all kinds of snacks</a:t>
            </a:r>
            <a:r>
              <a:rPr lang="zh-CN" altLang="en-US" sz="3000" b="1" dirty="0" smtClean="0"/>
              <a:t>，</a:t>
            </a:r>
            <a:r>
              <a:rPr lang="en-US" sz="3000" b="1" dirty="0" smtClean="0"/>
              <a:t>” said Pan </a:t>
            </a:r>
            <a:r>
              <a:rPr lang="en-US" sz="3000" b="1" dirty="0" err="1" smtClean="0"/>
              <a:t>Jiachen</a:t>
            </a:r>
            <a:r>
              <a:rPr lang="en-US" sz="3000" b="1" dirty="0" smtClean="0"/>
              <a:t>, a Chinese student in the US. “At the beginning of every semester, the highest scorers in different subjects are invited to have a free breakfast</a:t>
            </a:r>
            <a:r>
              <a:rPr lang="zh-CN" altLang="en-US" sz="3000" b="1" dirty="0" smtClean="0"/>
              <a:t>，</a:t>
            </a:r>
            <a:r>
              <a:rPr lang="en-US" sz="3000" b="1" dirty="0" smtClean="0"/>
              <a:t>” said Zhao </a:t>
            </a:r>
            <a:r>
              <a:rPr lang="en-US" sz="3000" b="1" dirty="0" err="1" smtClean="0"/>
              <a:t>Chenxuan</a:t>
            </a:r>
            <a:r>
              <a:rPr lang="en-US" sz="3000" b="1" dirty="0" smtClean="0"/>
              <a:t>, a Chinese student in Canada.</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798" y="1431231"/>
            <a:ext cx="11072192" cy="2169825"/>
          </a:xfrm>
          <a:prstGeom prst="rect">
            <a:avLst/>
          </a:prstGeom>
          <a:noFill/>
        </p:spPr>
        <p:txBody>
          <a:bodyPr wrap="square" rtlCol="0">
            <a:spAutoFit/>
          </a:bodyPr>
          <a:lstStyle/>
          <a:p>
            <a:pPr>
              <a:lnSpc>
                <a:spcPct val="150000"/>
              </a:lnSpc>
            </a:pPr>
            <a:r>
              <a:rPr lang="en-US" altLang="zh-CN" sz="3000" b="1" dirty="0" smtClean="0">
                <a:solidFill>
                  <a:srgbClr val="57C6CF"/>
                </a:solidFill>
              </a:rPr>
              <a:t>【</a:t>
            </a:r>
            <a:r>
              <a:rPr lang="zh-CN" altLang="en-US" sz="3000" b="1" dirty="0" smtClean="0">
                <a:solidFill>
                  <a:srgbClr val="57C6CF"/>
                </a:solidFill>
              </a:rPr>
              <a:t>主旨大意</a:t>
            </a:r>
            <a:r>
              <a:rPr lang="en-US" altLang="zh-CN" sz="3000" b="1" dirty="0" smtClean="0">
                <a:solidFill>
                  <a:srgbClr val="57C6CF"/>
                </a:solidFill>
              </a:rPr>
              <a:t>】 </a:t>
            </a:r>
            <a:r>
              <a:rPr lang="zh-CN" altLang="en-US" sz="3000" b="1" dirty="0" smtClean="0"/>
              <a:t>今年杭州惠兴中学优秀学子收获了学校的最高荣誉</a:t>
            </a:r>
            <a:r>
              <a:rPr lang="en-US" sz="3000" b="1" dirty="0" smtClean="0"/>
              <a:t>——</a:t>
            </a:r>
            <a:r>
              <a:rPr lang="zh-CN" altLang="en-US" sz="3000" b="1" dirty="0" smtClean="0"/>
              <a:t>每人一捆青菜。小小一捆青菜，在老师眼中，分量不轻，意义重大。其实，在国外也有以食物奖励优秀学生的先例。</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31940" y="1171600"/>
            <a:ext cx="3354673" cy="584835"/>
            <a:chOff x="923" y="1532"/>
            <a:chExt cx="3695" cy="921"/>
          </a:xfrm>
        </p:grpSpPr>
        <p:pic>
          <p:nvPicPr>
            <p:cNvPr id="9" name="图片 8" descr="00 图标-04"/>
            <p:cNvPicPr>
              <a:picLocks noChangeAspect="1"/>
            </p:cNvPicPr>
            <p:nvPr/>
          </p:nvPicPr>
          <p:blipFill>
            <a:blip r:embed="rId2" cstate="email"/>
            <a:stretch>
              <a:fillRect/>
            </a:stretch>
          </p:blipFill>
          <p:spPr>
            <a:xfrm>
              <a:off x="923" y="1552"/>
              <a:ext cx="3695" cy="882"/>
            </a:xfrm>
            <a:prstGeom prst="rect">
              <a:avLst/>
            </a:prstGeom>
          </p:spPr>
        </p:pic>
        <p:sp>
          <p:nvSpPr>
            <p:cNvPr id="22" name="文本框 3"/>
            <p:cNvSpPr txBox="1"/>
            <p:nvPr/>
          </p:nvSpPr>
          <p:spPr>
            <a:xfrm>
              <a:off x="1156" y="1532"/>
              <a:ext cx="3367" cy="921"/>
            </a:xfrm>
            <a:prstGeom prst="rect">
              <a:avLst/>
            </a:prstGeom>
            <a:noFill/>
          </p:spPr>
          <p:txBody>
            <a:bodyPr wrap="non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课内基础自测　</a:t>
              </a:r>
            </a:p>
          </p:txBody>
        </p:sp>
      </p:grpSp>
      <p:sp>
        <p:nvSpPr>
          <p:cNvPr id="15" name="TextBox 14"/>
          <p:cNvSpPr txBox="1"/>
          <p:nvPr/>
        </p:nvSpPr>
        <p:spPr>
          <a:xfrm>
            <a:off x="586408" y="1769167"/>
            <a:ext cx="11102009" cy="3554819"/>
          </a:xfrm>
          <a:prstGeom prst="rect">
            <a:avLst/>
          </a:prstGeom>
          <a:noFill/>
        </p:spPr>
        <p:txBody>
          <a:bodyPr wrap="square" rtlCol="0">
            <a:spAutoFit/>
          </a:bodyPr>
          <a:lstStyle/>
          <a:p>
            <a:pPr>
              <a:lnSpc>
                <a:spcPct val="150000"/>
              </a:lnSpc>
            </a:pPr>
            <a:r>
              <a:rPr lang="en-US" sz="3000" b="1" dirty="0" smtClean="0"/>
              <a:t>Ⅰ.</a:t>
            </a:r>
            <a:r>
              <a:rPr lang="zh-CN" altLang="en-US" sz="3000" b="1" dirty="0" smtClean="0"/>
              <a:t>根据句意及首字母提示补全单词</a:t>
            </a:r>
            <a:endParaRPr lang="zh-CN" altLang="en-US" sz="3000" dirty="0" smtClean="0"/>
          </a:p>
          <a:p>
            <a:pPr>
              <a:lnSpc>
                <a:spcPct val="150000"/>
              </a:lnSpc>
            </a:pPr>
            <a:r>
              <a:rPr lang="en-US" sz="3000" b="1" dirty="0" smtClean="0"/>
              <a:t>1</a:t>
            </a:r>
            <a:r>
              <a:rPr lang="zh-CN" altLang="en-US" sz="3000" b="1" dirty="0" smtClean="0"/>
              <a:t>．</a:t>
            </a:r>
            <a:r>
              <a:rPr lang="en-US" sz="3000" b="1" dirty="0" smtClean="0"/>
              <a:t>If you don't study hard, you may f________ the examination. </a:t>
            </a:r>
            <a:endParaRPr lang="zh-CN" altLang="en-US" sz="3000" dirty="0" smtClean="0"/>
          </a:p>
          <a:p>
            <a:pPr>
              <a:lnSpc>
                <a:spcPct val="150000"/>
              </a:lnSpc>
            </a:pPr>
            <a:r>
              <a:rPr lang="en-US" sz="3000" b="1" dirty="0" smtClean="0"/>
              <a:t>2</a:t>
            </a:r>
            <a:r>
              <a:rPr lang="zh-CN" altLang="en-US" sz="3000" b="1" dirty="0" smtClean="0"/>
              <a:t>．</a:t>
            </a:r>
            <a:r>
              <a:rPr lang="en-US" sz="3000" b="1" dirty="0" smtClean="0"/>
              <a:t>The traffic accident had a great </a:t>
            </a:r>
            <a:r>
              <a:rPr lang="en-US" sz="3000" b="1" dirty="0" err="1" smtClean="0"/>
              <a:t>i</a:t>
            </a:r>
            <a:r>
              <a:rPr lang="en-US" sz="3000" b="1" dirty="0" smtClean="0"/>
              <a:t>________ on her daily life. </a:t>
            </a:r>
            <a:endParaRPr lang="zh-CN" altLang="en-US" sz="3000" dirty="0" smtClean="0"/>
          </a:p>
          <a:p>
            <a:pPr>
              <a:lnSpc>
                <a:spcPct val="150000"/>
              </a:lnSpc>
            </a:pPr>
            <a:r>
              <a:rPr lang="en-US" sz="3000" b="1" dirty="0" smtClean="0"/>
              <a:t>3</a:t>
            </a:r>
            <a:r>
              <a:rPr lang="zh-CN" altLang="en-US" sz="3000" b="1" dirty="0" smtClean="0"/>
              <a:t>．</a:t>
            </a:r>
            <a:r>
              <a:rPr lang="en-US" sz="3000" b="1" dirty="0" smtClean="0"/>
              <a:t>Mary hates swimming, so she s________ goes swimming with </a:t>
            </a:r>
          </a:p>
          <a:p>
            <a:pPr indent="536575">
              <a:lnSpc>
                <a:spcPct val="150000"/>
              </a:lnSpc>
            </a:pPr>
            <a:r>
              <a:rPr lang="en-US" sz="3000" b="1" dirty="0" smtClean="0"/>
              <a:t>her friends. </a:t>
            </a:r>
            <a:endParaRPr lang="zh-CN" altLang="en-US" sz="3000" dirty="0" smtClean="0"/>
          </a:p>
        </p:txBody>
      </p:sp>
      <p:sp>
        <p:nvSpPr>
          <p:cNvPr id="31745" name="Rectangle 1"/>
          <p:cNvSpPr>
            <a:spLocks noChangeArrowheads="1"/>
          </p:cNvSpPr>
          <p:nvPr/>
        </p:nvSpPr>
        <p:spPr bwMode="auto">
          <a:xfrm>
            <a:off x="6728793" y="2673626"/>
            <a:ext cx="50847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ail</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Rectangle 1"/>
          <p:cNvSpPr>
            <a:spLocks noChangeArrowheads="1"/>
          </p:cNvSpPr>
          <p:nvPr/>
        </p:nvSpPr>
        <p:spPr bwMode="auto">
          <a:xfrm>
            <a:off x="6500193" y="3329609"/>
            <a:ext cx="1295547"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nfluence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Rectangle 1"/>
          <p:cNvSpPr>
            <a:spLocks noChangeArrowheads="1"/>
          </p:cNvSpPr>
          <p:nvPr/>
        </p:nvSpPr>
        <p:spPr bwMode="auto">
          <a:xfrm>
            <a:off x="6192079" y="4045227"/>
            <a:ext cx="98777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eldom</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1745"/>
                                        </p:tgtEl>
                                        <p:attrNameLst>
                                          <p:attrName>style.visibility</p:attrName>
                                        </p:attrNameLst>
                                      </p:cBhvr>
                                      <p:to>
                                        <p:strVal val="visible"/>
                                      </p:to>
                                    </p:set>
                                    <p:anim calcmode="lin" valueType="num">
                                      <p:cBhvr additive="base">
                                        <p:cTn id="16" dur="500" fill="hold"/>
                                        <p:tgtEl>
                                          <p:spTgt spid="31745"/>
                                        </p:tgtEl>
                                        <p:attrNameLst>
                                          <p:attrName>ppt_x</p:attrName>
                                        </p:attrNameLst>
                                      </p:cBhvr>
                                      <p:tavLst>
                                        <p:tav tm="0">
                                          <p:val>
                                            <p:strVal val="#ppt_x"/>
                                          </p:val>
                                        </p:tav>
                                        <p:tav tm="100000">
                                          <p:val>
                                            <p:strVal val="#ppt_x"/>
                                          </p:val>
                                        </p:tav>
                                      </p:tavLst>
                                    </p:anim>
                                    <p:anim calcmode="lin" valueType="num">
                                      <p:cBhvr additive="base">
                                        <p:cTn id="17" dur="500" fill="hold"/>
                                        <p:tgtEl>
                                          <p:spTgt spid="317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745"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6225" y="1083356"/>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)1.Hangzhou </a:t>
            </a:r>
            <a:r>
              <a:rPr lang="en-US" sz="3000" b="1" dirty="0" err="1" smtClean="0"/>
              <a:t>Huixing</a:t>
            </a:r>
            <a:r>
              <a:rPr lang="en-US" sz="3000" b="1" dirty="0" smtClean="0"/>
              <a:t> Middle School gave good students </a:t>
            </a:r>
          </a:p>
          <a:p>
            <a:pPr indent="1341755">
              <a:lnSpc>
                <a:spcPct val="150000"/>
              </a:lnSpc>
            </a:pPr>
            <a:r>
              <a:rPr lang="en-US" sz="3000" b="1" dirty="0" smtClean="0"/>
              <a:t>________ for their good performance.</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stationery  		B</a:t>
            </a:r>
            <a:r>
              <a:rPr lang="zh-CN" altLang="en-US" sz="3000" b="1" dirty="0" smtClean="0"/>
              <a:t>．</a:t>
            </a:r>
            <a:r>
              <a:rPr lang="en-US" sz="3000" b="1" dirty="0" smtClean="0"/>
              <a:t>certificates</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green vegetables  	D</a:t>
            </a:r>
            <a:r>
              <a:rPr lang="zh-CN" altLang="en-US" sz="3000" b="1" dirty="0" smtClean="0"/>
              <a:t>．</a:t>
            </a:r>
            <a:r>
              <a:rPr lang="en-US" sz="3000" b="1" dirty="0" smtClean="0"/>
              <a:t>some books </a:t>
            </a:r>
            <a:endParaRPr lang="zh-CN" altLang="en-US" sz="3000" dirty="0"/>
          </a:p>
        </p:txBody>
      </p:sp>
      <p:sp>
        <p:nvSpPr>
          <p:cNvPr id="13314"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970624" y="1336021"/>
            <a:ext cx="407484" cy="461665"/>
          </a:xfrm>
          <a:prstGeom prst="rect">
            <a:avLst/>
          </a:prstGeom>
        </p:spPr>
        <p:txBody>
          <a:bodyPr wrap="none">
            <a:spAutoFit/>
          </a:bodyPr>
          <a:lstStyle/>
          <a:p>
            <a:r>
              <a:rPr lang="en-US" sz="2400" b="1" dirty="0" smtClean="0">
                <a:solidFill>
                  <a:srgbClr val="57C6CF"/>
                </a:solidFill>
              </a:rPr>
              <a:t>C</a:t>
            </a:r>
            <a:endParaRPr lang="zh-CN" altLang="en-US" sz="2400" dirty="0">
              <a:solidFill>
                <a:srgbClr val="57C6CF"/>
              </a:solidFill>
            </a:endParaRPr>
          </a:p>
        </p:txBody>
      </p:sp>
      <p:sp>
        <p:nvSpPr>
          <p:cNvPr id="5" name="TextBox 4"/>
          <p:cNvSpPr txBox="1"/>
          <p:nvPr/>
        </p:nvSpPr>
        <p:spPr>
          <a:xfrm>
            <a:off x="526772" y="4114797"/>
            <a:ext cx="11072192" cy="1216743"/>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ea typeface="仿宋" panose="02010609060101010101" pitchFamily="49" charset="-122"/>
              </a:rPr>
              <a:t>细节理解题。由文章第一段最后一句</a:t>
            </a:r>
            <a:r>
              <a:rPr lang="en-US" sz="2600" b="1" dirty="0" smtClean="0">
                <a:ea typeface="仿宋" panose="02010609060101010101" pitchFamily="49" charset="-122"/>
              </a:rPr>
              <a:t>“It has rewarded students with green vegetables</a:t>
            </a:r>
            <a:r>
              <a:rPr lang="zh-CN" altLang="en-US" sz="2600" b="1" dirty="0" smtClean="0">
                <a:ea typeface="仿宋" panose="02010609060101010101" pitchFamily="49" charset="-122"/>
              </a:rPr>
              <a:t>！</a:t>
            </a:r>
            <a:r>
              <a:rPr lang="en-US" sz="2600" b="1" dirty="0" smtClean="0">
                <a:ea typeface="仿宋" panose="02010609060101010101" pitchFamily="49" charset="-122"/>
              </a:rPr>
              <a:t>” </a:t>
            </a:r>
            <a:r>
              <a:rPr lang="zh-CN" altLang="en-US" sz="2600" b="1" dirty="0" smtClean="0">
                <a:ea typeface="仿宋" panose="02010609060101010101" pitchFamily="49" charset="-122"/>
              </a:rPr>
              <a:t>可知，惠兴中学优秀学生得到的奖励是“绿色蔬菜”。</a:t>
            </a:r>
            <a:endParaRPr lang="zh-CN" altLang="en-US" sz="2600" dirty="0">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5127" y="944210"/>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)2.What does the prize of this school mean?</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Independent and humble.</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Surprised and upset.</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Excited and special.</a:t>
            </a:r>
            <a:endParaRPr lang="zh-CN" altLang="en-US" sz="3000" dirty="0" smtClean="0"/>
          </a:p>
          <a:p>
            <a:pPr indent="1341755">
              <a:lnSpc>
                <a:spcPct val="150000"/>
              </a:lnSpc>
            </a:pPr>
            <a:r>
              <a:rPr lang="en-US" sz="3000" b="1" dirty="0" smtClean="0"/>
              <a:t>D</a:t>
            </a:r>
            <a:r>
              <a:rPr lang="zh-CN" altLang="en-US" sz="3000" b="1" dirty="0" smtClean="0"/>
              <a:t>．</a:t>
            </a:r>
            <a:r>
              <a:rPr lang="en-US" sz="3000" b="1" dirty="0" smtClean="0"/>
              <a:t>Hard­working and creative.</a:t>
            </a:r>
            <a:endParaRPr lang="zh-CN" altLang="en-US" sz="3000" dirty="0"/>
          </a:p>
        </p:txBody>
      </p:sp>
      <p:sp>
        <p:nvSpPr>
          <p:cNvPr id="13314"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1199224" y="1157120"/>
            <a:ext cx="407484" cy="461665"/>
          </a:xfrm>
          <a:prstGeom prst="rect">
            <a:avLst/>
          </a:prstGeom>
        </p:spPr>
        <p:txBody>
          <a:bodyPr wrap="none">
            <a:spAutoFit/>
          </a:bodyPr>
          <a:lstStyle/>
          <a:p>
            <a:r>
              <a:rPr lang="en-US" sz="2400" b="1" dirty="0" smtClean="0">
                <a:solidFill>
                  <a:srgbClr val="57C6CF"/>
                </a:solidFill>
              </a:rPr>
              <a:t>A</a:t>
            </a:r>
            <a:endParaRPr lang="zh-CN" altLang="en-US" sz="2400" dirty="0">
              <a:solidFill>
                <a:srgbClr val="57C6CF"/>
              </a:solidFill>
            </a:endParaRPr>
          </a:p>
        </p:txBody>
      </p:sp>
      <p:sp>
        <p:nvSpPr>
          <p:cNvPr id="5" name="TextBox 4"/>
          <p:cNvSpPr txBox="1"/>
          <p:nvPr/>
        </p:nvSpPr>
        <p:spPr>
          <a:xfrm>
            <a:off x="526772" y="4333461"/>
            <a:ext cx="11072192"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ea typeface="仿宋" panose="02010609060101010101" pitchFamily="49" charset="-122"/>
              </a:rPr>
              <a:t>推理判断题。由第二段第三句</a:t>
            </a:r>
            <a:r>
              <a:rPr lang="en-US" altLang="en-US" sz="2600" b="1" dirty="0" smtClean="0">
                <a:ea typeface="仿宋" panose="02010609060101010101" pitchFamily="49" charset="-122"/>
              </a:rPr>
              <a:t>“The school said it hoped that the students would grow like the vegetables—independent and humble.”</a:t>
            </a:r>
            <a:r>
              <a:rPr lang="zh-CN" altLang="en-US" sz="2600" b="1" dirty="0" smtClean="0">
                <a:ea typeface="仿宋" panose="02010609060101010101" pitchFamily="49" charset="-122"/>
              </a:rPr>
              <a:t>可推知，奖品的意思是希望学生们自力更生和谦逊。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95127" y="1232441"/>
            <a:ext cx="11072192" cy="2169825"/>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)3.Who grew these vegetables?</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Parents.  			B</a:t>
            </a:r>
            <a:r>
              <a:rPr lang="zh-CN" altLang="en-US" sz="3000" b="1" dirty="0" smtClean="0"/>
              <a:t>．</a:t>
            </a:r>
            <a:r>
              <a:rPr lang="en-US" sz="3000" b="1" dirty="0" smtClean="0"/>
              <a:t>Teachers.</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Students.  		D</a:t>
            </a:r>
            <a:r>
              <a:rPr lang="zh-CN" altLang="en-US" sz="3000" b="1" dirty="0" smtClean="0"/>
              <a:t>．</a:t>
            </a:r>
            <a:r>
              <a:rPr lang="en-US" sz="3000" b="1" dirty="0" smtClean="0"/>
              <a:t>Farmers.</a:t>
            </a:r>
            <a:endParaRPr lang="zh-CN" altLang="en-US" sz="3000" dirty="0"/>
          </a:p>
        </p:txBody>
      </p:sp>
      <p:sp>
        <p:nvSpPr>
          <p:cNvPr id="13314"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1195696" y="1465229"/>
            <a:ext cx="389850" cy="461665"/>
          </a:xfrm>
          <a:prstGeom prst="rect">
            <a:avLst/>
          </a:prstGeom>
        </p:spPr>
        <p:txBody>
          <a:bodyPr wrap="none">
            <a:spAutoFit/>
          </a:bodyPr>
          <a:lstStyle/>
          <a:p>
            <a:r>
              <a:rPr lang="en-US" sz="2400" b="1" dirty="0" smtClean="0">
                <a:solidFill>
                  <a:srgbClr val="57C6CF"/>
                </a:solidFill>
              </a:rPr>
              <a:t>B</a:t>
            </a:r>
            <a:endParaRPr lang="zh-CN" altLang="en-US" sz="2400" dirty="0">
              <a:solidFill>
                <a:srgbClr val="57C6CF"/>
              </a:solidFill>
            </a:endParaRPr>
          </a:p>
        </p:txBody>
      </p:sp>
      <p:sp>
        <p:nvSpPr>
          <p:cNvPr id="5" name="TextBox 4"/>
          <p:cNvSpPr txBox="1"/>
          <p:nvPr/>
        </p:nvSpPr>
        <p:spPr>
          <a:xfrm>
            <a:off x="606284" y="3647662"/>
            <a:ext cx="11072192" cy="1892826"/>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ea typeface="仿宋" panose="02010609060101010101" pitchFamily="49" charset="-122"/>
              </a:rPr>
              <a:t>细节理解题。由文章第二段最后一句</a:t>
            </a:r>
            <a:r>
              <a:rPr lang="en-US" altLang="en-US" sz="2600" b="1" dirty="0" smtClean="0">
                <a:ea typeface="仿宋" panose="02010609060101010101" pitchFamily="49" charset="-122"/>
              </a:rPr>
              <a:t>“The vegetables were grown by teachers with the help of an advanced automatic irrigation system.”</a:t>
            </a:r>
            <a:r>
              <a:rPr lang="zh-CN" altLang="en-US" sz="2600" b="1" dirty="0" smtClean="0">
                <a:ea typeface="仿宋" panose="02010609060101010101" pitchFamily="49" charset="-122"/>
              </a:rPr>
              <a:t>可知，这些蔬菜是老师们自己种植的。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4822" y="1033661"/>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)4.Wang </a:t>
            </a:r>
            <a:r>
              <a:rPr lang="en-US" sz="3000" b="1" dirty="0" err="1" smtClean="0"/>
              <a:t>Jianing</a:t>
            </a:r>
            <a:r>
              <a:rPr lang="en-US" sz="3000" b="1" dirty="0" smtClean="0"/>
              <a:t> used the reward to ________.</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cook her own dishes  </a:t>
            </a:r>
            <a:endParaRPr lang="zh-CN" altLang="en-US" sz="3000" dirty="0" smtClean="0"/>
          </a:p>
          <a:p>
            <a:pPr indent="1341755">
              <a:lnSpc>
                <a:spcPct val="150000"/>
              </a:lnSpc>
            </a:pPr>
            <a:r>
              <a:rPr lang="en-US" sz="3000" b="1" dirty="0" smtClean="0"/>
              <a:t>B</a:t>
            </a:r>
            <a:r>
              <a:rPr lang="zh-CN" altLang="en-US" sz="3000" b="1" dirty="0" smtClean="0"/>
              <a:t>．</a:t>
            </a:r>
            <a:r>
              <a:rPr lang="en-US" sz="3000" b="1" dirty="0" smtClean="0"/>
              <a:t>buy some snacks for herself</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buy a special gift for her father  </a:t>
            </a:r>
            <a:endParaRPr lang="zh-CN" altLang="en-US" sz="3000" dirty="0" smtClean="0"/>
          </a:p>
          <a:p>
            <a:pPr indent="1341755">
              <a:lnSpc>
                <a:spcPct val="150000"/>
              </a:lnSpc>
            </a:pPr>
            <a:r>
              <a:rPr lang="en-US" sz="3000" b="1" dirty="0" smtClean="0"/>
              <a:t>D</a:t>
            </a:r>
            <a:r>
              <a:rPr lang="zh-CN" altLang="en-US" sz="3000" b="1" dirty="0" smtClean="0"/>
              <a:t>．</a:t>
            </a:r>
            <a:r>
              <a:rPr lang="en-US" sz="3000" b="1" dirty="0" smtClean="0"/>
              <a:t>cook a meal for her father</a:t>
            </a:r>
            <a:endParaRPr lang="zh-CN" altLang="en-US" sz="3000" dirty="0"/>
          </a:p>
        </p:txBody>
      </p:sp>
      <p:sp>
        <p:nvSpPr>
          <p:cNvPr id="13314"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1229040" y="1276389"/>
            <a:ext cx="407484" cy="461665"/>
          </a:xfrm>
          <a:prstGeom prst="rect">
            <a:avLst/>
          </a:prstGeom>
        </p:spPr>
        <p:txBody>
          <a:bodyPr wrap="none">
            <a:spAutoFit/>
          </a:bodyPr>
          <a:lstStyle/>
          <a:p>
            <a:r>
              <a:rPr lang="en-US" sz="2400" b="1" dirty="0" smtClean="0">
                <a:solidFill>
                  <a:srgbClr val="57C6CF"/>
                </a:solidFill>
              </a:rPr>
              <a:t>D</a:t>
            </a:r>
            <a:endParaRPr lang="zh-CN" altLang="en-US" sz="2400" dirty="0">
              <a:solidFill>
                <a:srgbClr val="57C6CF"/>
              </a:solidFill>
            </a:endParaRPr>
          </a:p>
        </p:txBody>
      </p:sp>
      <p:sp>
        <p:nvSpPr>
          <p:cNvPr id="5" name="TextBox 4"/>
          <p:cNvSpPr txBox="1"/>
          <p:nvPr/>
        </p:nvSpPr>
        <p:spPr>
          <a:xfrm>
            <a:off x="665918" y="4343401"/>
            <a:ext cx="11072192" cy="1292662"/>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ea typeface="仿宋" panose="02010609060101010101" pitchFamily="49" charset="-122"/>
              </a:rPr>
              <a:t>细节理解题。由文章第四段中</a:t>
            </a:r>
            <a:r>
              <a:rPr lang="en-US" altLang="en-US" sz="2600" b="1" dirty="0" smtClean="0">
                <a:ea typeface="仿宋" panose="02010609060101010101" pitchFamily="49" charset="-122"/>
              </a:rPr>
              <a:t>“She used the vegetables to cook a meal for her father”</a:t>
            </a:r>
            <a:r>
              <a:rPr lang="zh-CN" altLang="en-US" sz="2600" b="1" dirty="0" smtClean="0">
                <a:ea typeface="仿宋" panose="02010609060101010101" pitchFamily="49" charset="-122"/>
              </a:rPr>
              <a:t>可知，王佳宁用奖品给她爸爸做了一顿美餐。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5737" y="924332"/>
            <a:ext cx="11072192" cy="3554819"/>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)5.The last paragraph tells us ________</a:t>
            </a:r>
            <a:r>
              <a:rPr lang="zh-CN" altLang="en-US" sz="3000" b="1" dirty="0" smtClean="0"/>
              <a:t>．</a:t>
            </a:r>
            <a:endParaRPr lang="zh-CN" altLang="en-US" sz="3000" dirty="0" smtClean="0"/>
          </a:p>
          <a:p>
            <a:pPr indent="1252855">
              <a:lnSpc>
                <a:spcPct val="150000"/>
              </a:lnSpc>
            </a:pPr>
            <a:r>
              <a:rPr lang="en-US" sz="3000" b="1" dirty="0" smtClean="0"/>
              <a:t>A</a:t>
            </a:r>
            <a:r>
              <a:rPr lang="zh-CN" altLang="en-US" sz="3000" b="1" dirty="0" smtClean="0"/>
              <a:t>．</a:t>
            </a:r>
            <a:r>
              <a:rPr lang="en-US" sz="3000" b="1" dirty="0" smtClean="0"/>
              <a:t>how the teachers reward students in other countries</a:t>
            </a:r>
            <a:endParaRPr lang="zh-CN" altLang="en-US" sz="3000" dirty="0" smtClean="0"/>
          </a:p>
          <a:p>
            <a:pPr indent="1252855">
              <a:lnSpc>
                <a:spcPct val="150000"/>
              </a:lnSpc>
            </a:pPr>
            <a:r>
              <a:rPr lang="en-US" sz="3000" b="1" dirty="0" smtClean="0"/>
              <a:t>B</a:t>
            </a:r>
            <a:r>
              <a:rPr lang="zh-CN" altLang="en-US" sz="3000" b="1" dirty="0" smtClean="0"/>
              <a:t>．</a:t>
            </a:r>
            <a:r>
              <a:rPr lang="en-US" sz="3000" b="1" dirty="0" smtClean="0"/>
              <a:t>why students are rewarded with green vegetables</a:t>
            </a:r>
            <a:r>
              <a:rPr lang="zh-CN" altLang="en-US" sz="3000" b="1" dirty="0" smtClean="0"/>
              <a:t>　</a:t>
            </a:r>
            <a:endParaRPr lang="zh-CN" altLang="en-US" sz="3000" dirty="0" smtClean="0"/>
          </a:p>
          <a:p>
            <a:pPr indent="1252855">
              <a:lnSpc>
                <a:spcPct val="150000"/>
              </a:lnSpc>
            </a:pPr>
            <a:r>
              <a:rPr lang="en-US" sz="3000" b="1" dirty="0" smtClean="0"/>
              <a:t>C</a:t>
            </a:r>
            <a:r>
              <a:rPr lang="zh-CN" altLang="en-US" sz="3000" b="1" dirty="0" smtClean="0"/>
              <a:t>．</a:t>
            </a:r>
            <a:r>
              <a:rPr lang="en-US" sz="3000" b="1" dirty="0" smtClean="0"/>
              <a:t>rewarding students with food is common in Canada</a:t>
            </a:r>
            <a:endParaRPr lang="zh-CN" altLang="en-US" sz="3000" dirty="0" smtClean="0"/>
          </a:p>
          <a:p>
            <a:pPr indent="1252855">
              <a:lnSpc>
                <a:spcPct val="150000"/>
              </a:lnSpc>
            </a:pPr>
            <a:r>
              <a:rPr lang="en-US" sz="3000" b="1" dirty="0" smtClean="0"/>
              <a:t>D</a:t>
            </a:r>
            <a:r>
              <a:rPr lang="zh-CN" altLang="en-US" sz="3000" b="1" dirty="0" smtClean="0"/>
              <a:t>．</a:t>
            </a:r>
            <a:r>
              <a:rPr lang="en-US" sz="3000" b="1" dirty="0" smtClean="0"/>
              <a:t>rewarding students with certificates is common now</a:t>
            </a:r>
            <a:endParaRPr lang="zh-CN" altLang="en-US" sz="3000" dirty="0"/>
          </a:p>
        </p:txBody>
      </p:sp>
      <p:sp>
        <p:nvSpPr>
          <p:cNvPr id="13314"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1070015" y="1147182"/>
            <a:ext cx="407484" cy="461665"/>
          </a:xfrm>
          <a:prstGeom prst="rect">
            <a:avLst/>
          </a:prstGeom>
        </p:spPr>
        <p:txBody>
          <a:bodyPr wrap="none">
            <a:spAutoFit/>
          </a:bodyPr>
          <a:lstStyle/>
          <a:p>
            <a:r>
              <a:rPr lang="en-US" sz="2400" b="1" dirty="0" smtClean="0">
                <a:solidFill>
                  <a:srgbClr val="57C6CF"/>
                </a:solidFill>
              </a:rPr>
              <a:t>A</a:t>
            </a:r>
            <a:endParaRPr lang="zh-CN" altLang="en-US" sz="2400" dirty="0">
              <a:solidFill>
                <a:srgbClr val="57C6CF"/>
              </a:solidFill>
            </a:endParaRPr>
          </a:p>
        </p:txBody>
      </p:sp>
      <p:sp>
        <p:nvSpPr>
          <p:cNvPr id="5" name="TextBox 4"/>
          <p:cNvSpPr txBox="1"/>
          <p:nvPr/>
        </p:nvSpPr>
        <p:spPr>
          <a:xfrm>
            <a:off x="665918" y="4303645"/>
            <a:ext cx="11072192" cy="2492990"/>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altLang="zh-CN"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ea typeface="仿宋" panose="02010609060101010101" pitchFamily="49" charset="-122"/>
              </a:rPr>
              <a:t>段落大意题。由文章最后一段首句</a:t>
            </a:r>
            <a:r>
              <a:rPr lang="en-US" altLang="en-US" sz="2600" b="1" dirty="0" smtClean="0">
                <a:ea typeface="仿宋" panose="02010609060101010101" pitchFamily="49" charset="-122"/>
              </a:rPr>
              <a:t>“In fact, rewarding students with food is common in foreign countries.</a:t>
            </a:r>
            <a:r>
              <a:rPr lang="zh-CN" altLang="en-US" sz="2600" b="1" dirty="0" smtClean="0">
                <a:ea typeface="仿宋" panose="02010609060101010101" pitchFamily="49" charset="-122"/>
              </a:rPr>
              <a:t>”及后面的例子可知，本段主要说明其他国家也有奖励学生食物的先例。从而判断本段主要告诉我们其他国家奖励学生的方式。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6225" y="1053539"/>
            <a:ext cx="10823714" cy="5632311"/>
          </a:xfrm>
          <a:prstGeom prst="rect">
            <a:avLst/>
          </a:prstGeom>
          <a:noFill/>
        </p:spPr>
        <p:txBody>
          <a:bodyPr wrap="square" rtlCol="0">
            <a:spAutoFit/>
          </a:bodyPr>
          <a:lstStyle/>
          <a:p>
            <a:pPr>
              <a:lnSpc>
                <a:spcPct val="150000"/>
              </a:lnSpc>
            </a:pPr>
            <a:r>
              <a:rPr lang="en-US" sz="3000" b="1" dirty="0" smtClean="0"/>
              <a:t>Ⅲ.</a:t>
            </a:r>
            <a:r>
              <a:rPr lang="zh-CN" altLang="en-US" sz="3000" b="1" dirty="0" smtClean="0"/>
              <a:t>任务型阅读</a:t>
            </a:r>
            <a:endParaRPr lang="zh-CN" altLang="en-US" sz="3000" dirty="0" smtClean="0"/>
          </a:p>
          <a:p>
            <a:pPr indent="536575">
              <a:lnSpc>
                <a:spcPct val="150000"/>
              </a:lnSpc>
            </a:pPr>
            <a:r>
              <a:rPr lang="en-US" sz="3000" b="1" dirty="0" smtClean="0"/>
              <a:t>According to new research, recently, some terrible events that teachers were abused(</a:t>
            </a:r>
            <a:r>
              <a:rPr lang="zh-CN" altLang="en-US" sz="3000" b="1" dirty="0" smtClean="0"/>
              <a:t>辱骂</a:t>
            </a:r>
            <a:r>
              <a:rPr lang="en-US" sz="3000" b="1" dirty="0" smtClean="0"/>
              <a:t>) on some websites by students happened in the UK. It had a bad influence on schools and the society. The British Teaching Union did a survey of 7</a:t>
            </a:r>
            <a:r>
              <a:rPr lang="zh-CN" altLang="en-US" sz="3000" b="1" dirty="0" smtClean="0"/>
              <a:t>，</a:t>
            </a:r>
            <a:r>
              <a:rPr lang="en-US" sz="3000" b="1" dirty="0" smtClean="0"/>
              <a:t>500 teachers. We can get some information from the following data(</a:t>
            </a:r>
            <a:r>
              <a:rPr lang="zh-CN" altLang="en-US" sz="3000" b="1" dirty="0" smtClean="0"/>
              <a:t>数据</a:t>
            </a:r>
            <a:r>
              <a:rPr lang="en-US" sz="3000" b="1" dirty="0" smtClean="0"/>
              <a:t>) and know how the teachers who were abused dealt with the problem.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RJ9a"/>
          <p:cNvPicPr>
            <a:picLocks noChangeAspect="1" noChangeArrowheads="1"/>
          </p:cNvPicPr>
          <p:nvPr/>
        </p:nvPicPr>
        <p:blipFill>
          <a:blip r:embed="rId2"/>
          <a:srcRect/>
          <a:stretch>
            <a:fillRect/>
          </a:stretch>
        </p:blipFill>
        <p:spPr bwMode="auto">
          <a:xfrm>
            <a:off x="1411353" y="1610140"/>
            <a:ext cx="8987151"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6164" y="1252326"/>
            <a:ext cx="11072192" cy="4164345"/>
          </a:xfrm>
          <a:prstGeom prst="rect">
            <a:avLst/>
          </a:prstGeom>
          <a:noFill/>
        </p:spPr>
        <p:txBody>
          <a:bodyPr wrap="square" rtlCol="0">
            <a:spAutoFit/>
          </a:bodyPr>
          <a:lstStyle/>
          <a:p>
            <a:pPr indent="447675">
              <a:lnSpc>
                <a:spcPct val="150000"/>
              </a:lnSpc>
            </a:pPr>
            <a:r>
              <a:rPr lang="en-US" sz="3000" b="1" dirty="0" smtClean="0"/>
              <a:t>You know teachers are often destroyed by the terrible abuse. Some have lost their confidence to teach and have left school. The survey showed many of the bad comments related to teachers' look, abilities and behavior. We got another data from it. It shows the bad comments were made by not only students but their parents. Please look at the following chart.</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RJ9b"/>
          <p:cNvPicPr>
            <a:picLocks noChangeAspect="1" noChangeArrowheads="1"/>
          </p:cNvPicPr>
          <p:nvPr/>
        </p:nvPicPr>
        <p:blipFill>
          <a:blip r:embed="rId2"/>
          <a:srcRect/>
          <a:stretch>
            <a:fillRect/>
          </a:stretch>
        </p:blipFill>
        <p:spPr bwMode="auto">
          <a:xfrm>
            <a:off x="2027583" y="1759226"/>
            <a:ext cx="8060575" cy="3130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5613" y="1371600"/>
            <a:ext cx="11052313" cy="3554819"/>
          </a:xfrm>
          <a:prstGeom prst="rect">
            <a:avLst/>
          </a:prstGeom>
          <a:noFill/>
        </p:spPr>
        <p:txBody>
          <a:bodyPr wrap="square" rtlCol="0">
            <a:spAutoFit/>
          </a:bodyPr>
          <a:lstStyle/>
          <a:p>
            <a:pPr indent="536575">
              <a:lnSpc>
                <a:spcPct val="150000"/>
              </a:lnSpc>
            </a:pPr>
            <a:r>
              <a:rPr lang="en-US" sz="3000" b="1" dirty="0" smtClean="0"/>
              <a:t>It is clear that we should take some methods to protect teachers from the abuse. We think that the way to solve the problem is the better understanding among teachers, students and parents. Besides good communication, respecting(</a:t>
            </a:r>
            <a:r>
              <a:rPr lang="zh-CN" altLang="en-US" sz="3000" b="1" dirty="0" smtClean="0"/>
              <a:t>尊重</a:t>
            </a:r>
            <a:r>
              <a:rPr lang="en-US" sz="3000" b="1" dirty="0" smtClean="0"/>
              <a:t>) each other is very important. If so, they can get on well with each other.</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4822" y="1113179"/>
            <a:ext cx="10714382" cy="2082173"/>
          </a:xfrm>
          <a:prstGeom prst="rect">
            <a:avLst/>
          </a:prstGeom>
          <a:noFill/>
        </p:spPr>
        <p:txBody>
          <a:bodyPr wrap="square" rtlCol="0">
            <a:spAutoFit/>
          </a:bodyPr>
          <a:lstStyle/>
          <a:p>
            <a:pPr>
              <a:lnSpc>
                <a:spcPct val="150000"/>
              </a:lnSpc>
            </a:pPr>
            <a:r>
              <a:rPr lang="en-US" sz="3000" b="1" dirty="0" smtClean="0"/>
              <a:t>4</a:t>
            </a:r>
            <a:r>
              <a:rPr lang="zh-CN" altLang="en-US" sz="3000" b="1" dirty="0" smtClean="0"/>
              <a:t>．</a:t>
            </a:r>
            <a:r>
              <a:rPr lang="en-US" sz="3000" b="1" dirty="0" smtClean="0"/>
              <a:t>The boy got a full mark in the exam. His parents were </a:t>
            </a:r>
          </a:p>
          <a:p>
            <a:pPr indent="536575">
              <a:lnSpc>
                <a:spcPct val="150000"/>
              </a:lnSpc>
            </a:pPr>
            <a:r>
              <a:rPr lang="en-US" sz="3000" b="1" dirty="0" smtClean="0"/>
              <a:t>p________ of him. </a:t>
            </a:r>
            <a:endParaRPr lang="zh-CN" altLang="en-US" sz="3000" dirty="0" smtClean="0"/>
          </a:p>
          <a:p>
            <a:pPr>
              <a:lnSpc>
                <a:spcPct val="150000"/>
              </a:lnSpc>
            </a:pPr>
            <a:r>
              <a:rPr lang="en-US" sz="3000" b="1" dirty="0" smtClean="0"/>
              <a:t>5</a:t>
            </a:r>
            <a:r>
              <a:rPr lang="zh-CN" altLang="en-US" sz="3000" b="1" dirty="0" smtClean="0"/>
              <a:t>．</a:t>
            </a:r>
            <a:r>
              <a:rPr lang="en-US" sz="3000" b="1" dirty="0" smtClean="0"/>
              <a:t>The woman was ill, so she was a________ from the meeting. </a:t>
            </a:r>
            <a:endParaRPr lang="zh-CN" altLang="en-US" sz="3000" dirty="0"/>
          </a:p>
        </p:txBody>
      </p:sp>
      <p:sp>
        <p:nvSpPr>
          <p:cNvPr id="6" name="Rectangle 1"/>
          <p:cNvSpPr>
            <a:spLocks noChangeArrowheads="1"/>
          </p:cNvSpPr>
          <p:nvPr/>
        </p:nvSpPr>
        <p:spPr bwMode="auto">
          <a:xfrm>
            <a:off x="1639957" y="1987826"/>
            <a:ext cx="81227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roud</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6609523" y="2713383"/>
            <a:ext cx="88678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bsent</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5857" y="1043609"/>
            <a:ext cx="11052313" cy="4247317"/>
          </a:xfrm>
          <a:prstGeom prst="rect">
            <a:avLst/>
          </a:prstGeom>
          <a:noFill/>
        </p:spPr>
        <p:txBody>
          <a:bodyPr wrap="square" rtlCol="0">
            <a:spAutoFit/>
          </a:bodyPr>
          <a:lstStyle/>
          <a:p>
            <a:pPr>
              <a:lnSpc>
                <a:spcPct val="150000"/>
              </a:lnSpc>
            </a:pPr>
            <a:r>
              <a:rPr lang="zh-CN" altLang="en-US" sz="3000" b="1" dirty="0" smtClean="0"/>
              <a:t>阅读上面图文，回答问题。</a:t>
            </a:r>
            <a:endParaRPr lang="zh-CN" altLang="en-US" sz="3000" dirty="0" smtClean="0"/>
          </a:p>
          <a:p>
            <a:pPr>
              <a:lnSpc>
                <a:spcPct val="150000"/>
              </a:lnSpc>
            </a:pPr>
            <a:r>
              <a:rPr lang="en-US" sz="3000" b="1" dirty="0" smtClean="0"/>
              <a:t>1</a:t>
            </a:r>
            <a:r>
              <a:rPr lang="zh-CN" altLang="en-US" sz="3000" b="1" dirty="0" smtClean="0"/>
              <a:t>．</a:t>
            </a:r>
            <a:r>
              <a:rPr lang="en-US" sz="3000" b="1" dirty="0" smtClean="0"/>
              <a:t>What result did these terrible events lead to according to the </a:t>
            </a:r>
          </a:p>
          <a:p>
            <a:pPr indent="625475">
              <a:lnSpc>
                <a:spcPct val="150000"/>
              </a:lnSpc>
            </a:pPr>
            <a:r>
              <a:rPr lang="en-US" sz="3000" b="1" dirty="0" smtClean="0"/>
              <a:t>Passage?</a:t>
            </a:r>
          </a:p>
          <a:p>
            <a:pPr indent="625475">
              <a:lnSpc>
                <a:spcPct val="150000"/>
              </a:lnSpc>
            </a:pPr>
            <a:r>
              <a:rPr lang="en-US" sz="3000" b="1" dirty="0" smtClean="0"/>
              <a:t>____________________________________________________</a:t>
            </a:r>
          </a:p>
          <a:p>
            <a:pPr indent="625475">
              <a:lnSpc>
                <a:spcPct val="150000"/>
              </a:lnSpc>
            </a:pPr>
            <a:r>
              <a:rPr lang="en-US" altLang="zh-CN" sz="3000" b="1" dirty="0" smtClean="0"/>
              <a:t>____________________________________________________</a:t>
            </a:r>
          </a:p>
          <a:p>
            <a:pPr indent="625475">
              <a:lnSpc>
                <a:spcPct val="150000"/>
              </a:lnSpc>
            </a:pPr>
            <a:r>
              <a:rPr lang="en-US" altLang="zh-CN" sz="3000" b="1" dirty="0" smtClean="0"/>
              <a:t>____________________________________________________</a:t>
            </a:r>
            <a:endParaRPr lang="zh-CN" altLang="en-US" sz="3000" dirty="0" smtClean="0"/>
          </a:p>
        </p:txBody>
      </p:sp>
      <p:sp>
        <p:nvSpPr>
          <p:cNvPr id="5122" name="Rectangle 2"/>
          <p:cNvSpPr>
            <a:spLocks noChangeArrowheads="1"/>
          </p:cNvSpPr>
          <p:nvPr/>
        </p:nvSpPr>
        <p:spPr bwMode="auto">
          <a:xfrm>
            <a:off x="1411356" y="2991681"/>
            <a:ext cx="10247244" cy="2195409"/>
          </a:xfrm>
          <a:prstGeom prst="rect">
            <a:avLst/>
          </a:prstGeom>
          <a:noFill/>
          <a:ln w="9525">
            <a:noFill/>
            <a:miter lim="800000"/>
          </a:ln>
          <a:effectLst/>
        </p:spPr>
        <p:txBody>
          <a:bodyPr vert="horz" wrap="square" lIns="91440" tIns="45720" rIns="91440" bIns="45720" numCol="1" anchor="ctr" anchorCtr="0" compatLnSpc="1">
            <a:spAutoFit/>
          </a:bodyPr>
          <a:lstStyle/>
          <a:p>
            <a:pPr marR="0" lvl="0" algn="l" defTabSz="914400" rtl="0" eaLnBrk="1" fontAlgn="base" latinLnBrk="0" hangingPunct="1">
              <a:lnSpc>
                <a:spcPct val="2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It had a bad influence on schools and the society./Teachers were often destroyed by the terrible abuse./Some teachers have lost their confidence to teach and have left school. </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1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5857" y="1043609"/>
            <a:ext cx="11052313" cy="2169825"/>
          </a:xfrm>
          <a:prstGeom prst="rect">
            <a:avLst/>
          </a:prstGeom>
          <a:noFill/>
        </p:spPr>
        <p:txBody>
          <a:bodyPr wrap="square" rtlCol="0">
            <a:spAutoFit/>
          </a:bodyPr>
          <a:lstStyle/>
          <a:p>
            <a:pPr>
              <a:lnSpc>
                <a:spcPct val="150000"/>
              </a:lnSpc>
            </a:pPr>
            <a:r>
              <a:rPr lang="en-US" sz="3000" b="1" dirty="0" smtClean="0"/>
              <a:t>2</a:t>
            </a:r>
            <a:r>
              <a:rPr lang="zh-CN" altLang="en-US" sz="3000" b="1" dirty="0" smtClean="0"/>
              <a:t>．</a:t>
            </a:r>
            <a:r>
              <a:rPr lang="en-US" sz="3000" b="1" dirty="0" smtClean="0"/>
              <a:t>From Chart One, how did 50% of the teachers deal with the </a:t>
            </a:r>
          </a:p>
          <a:p>
            <a:pPr indent="625475">
              <a:lnSpc>
                <a:spcPct val="150000"/>
              </a:lnSpc>
            </a:pPr>
            <a:r>
              <a:rPr lang="en-US" sz="3000" b="1" dirty="0" smtClean="0"/>
              <a:t>abuse?</a:t>
            </a:r>
            <a:endParaRPr lang="zh-CN" altLang="en-US" sz="3000" dirty="0" smtClean="0"/>
          </a:p>
          <a:p>
            <a:pPr indent="625475">
              <a:lnSpc>
                <a:spcPct val="150000"/>
              </a:lnSpc>
            </a:pPr>
            <a:r>
              <a:rPr lang="en-US" sz="3000" b="1" dirty="0" smtClean="0"/>
              <a:t>____________________________________________________</a:t>
            </a:r>
            <a:endParaRPr lang="zh-CN" altLang="en-US" sz="3000" dirty="0"/>
          </a:p>
        </p:txBody>
      </p:sp>
      <p:sp>
        <p:nvSpPr>
          <p:cNvPr id="40961" name="Rectangle 1"/>
          <p:cNvSpPr>
            <a:spLocks noChangeArrowheads="1"/>
          </p:cNvSpPr>
          <p:nvPr/>
        </p:nvSpPr>
        <p:spPr bwMode="auto">
          <a:xfrm>
            <a:off x="1391478" y="2524539"/>
            <a:ext cx="869507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They reported (the) abuse to the school, the police or the website.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1"/>
                                        </p:tgtEl>
                                        <p:attrNameLst>
                                          <p:attrName>style.visibility</p:attrName>
                                        </p:attrNameLst>
                                      </p:cBhvr>
                                      <p:to>
                                        <p:strVal val="visible"/>
                                      </p:to>
                                    </p:set>
                                    <p:anim calcmode="lin" valueType="num">
                                      <p:cBhvr additive="base">
                                        <p:cTn id="12" dur="500" fill="hold"/>
                                        <p:tgtEl>
                                          <p:spTgt spid="40961"/>
                                        </p:tgtEl>
                                        <p:attrNameLst>
                                          <p:attrName>ppt_x</p:attrName>
                                        </p:attrNameLst>
                                      </p:cBhvr>
                                      <p:tavLst>
                                        <p:tav tm="0">
                                          <p:val>
                                            <p:strVal val="#ppt_x"/>
                                          </p:val>
                                        </p:tav>
                                        <p:tav tm="100000">
                                          <p:val>
                                            <p:strVal val="#ppt_x"/>
                                          </p:val>
                                        </p:tav>
                                      </p:tavLst>
                                    </p:anim>
                                    <p:anim calcmode="lin" valueType="num">
                                      <p:cBhvr additive="base">
                                        <p:cTn id="13" dur="500" fill="hold"/>
                                        <p:tgtEl>
                                          <p:spTgt spid="40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96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5857" y="1043609"/>
            <a:ext cx="11052313" cy="4939814"/>
          </a:xfrm>
          <a:prstGeom prst="rect">
            <a:avLst/>
          </a:prstGeom>
          <a:noFill/>
        </p:spPr>
        <p:txBody>
          <a:bodyPr wrap="square" rtlCol="0">
            <a:spAutoFit/>
          </a:bodyPr>
          <a:lstStyle/>
          <a:p>
            <a:pPr>
              <a:lnSpc>
                <a:spcPct val="150000"/>
              </a:lnSpc>
            </a:pPr>
            <a:r>
              <a:rPr lang="en-US" sz="3000" b="1" dirty="0" smtClean="0"/>
              <a:t>3</a:t>
            </a:r>
            <a:r>
              <a:rPr lang="zh-CN" altLang="en-US" sz="3000" b="1" dirty="0" smtClean="0"/>
              <a:t>．</a:t>
            </a:r>
            <a:r>
              <a:rPr lang="en-US" sz="3000" b="1" dirty="0" smtClean="0"/>
              <a:t>What percent of the bad comments were made by parents in </a:t>
            </a:r>
            <a:r>
              <a:rPr lang="zh-CN" altLang="en-US" sz="3000" b="1" dirty="0" smtClean="0"/>
              <a:t>、</a:t>
            </a:r>
            <a:endParaRPr lang="en-US" altLang="zh-CN" sz="3000" b="1" dirty="0" smtClean="0"/>
          </a:p>
          <a:p>
            <a:pPr indent="536575">
              <a:lnSpc>
                <a:spcPct val="150000"/>
              </a:lnSpc>
            </a:pPr>
            <a:r>
              <a:rPr lang="en-US" sz="3000" b="1" dirty="0" smtClean="0"/>
              <a:t>total?</a:t>
            </a:r>
            <a:endParaRPr lang="zh-CN" altLang="en-US" sz="3000" dirty="0" smtClean="0"/>
          </a:p>
          <a:p>
            <a:pPr indent="536575">
              <a:lnSpc>
                <a:spcPct val="150000"/>
              </a:lnSpc>
            </a:pPr>
            <a:r>
              <a:rPr lang="en-US" sz="3000" b="1" dirty="0" smtClean="0"/>
              <a:t>_____________________________________________________</a:t>
            </a:r>
            <a:endParaRPr lang="zh-CN" altLang="en-US" sz="3000" dirty="0" smtClean="0"/>
          </a:p>
          <a:p>
            <a:pPr>
              <a:lnSpc>
                <a:spcPct val="150000"/>
              </a:lnSpc>
            </a:pPr>
            <a:r>
              <a:rPr lang="en-US" sz="3000" b="1" dirty="0" smtClean="0"/>
              <a:t>4</a:t>
            </a:r>
            <a:r>
              <a:rPr lang="zh-CN" altLang="en-US" sz="3000" b="1" dirty="0" smtClean="0"/>
              <a:t>．</a:t>
            </a:r>
            <a:r>
              <a:rPr lang="en-US" sz="3000" b="1" dirty="0" smtClean="0"/>
              <a:t>What is the way to solve the abuse problem according to the </a:t>
            </a:r>
          </a:p>
          <a:p>
            <a:pPr indent="536575">
              <a:lnSpc>
                <a:spcPct val="150000"/>
              </a:lnSpc>
            </a:pPr>
            <a:r>
              <a:rPr lang="en-US" sz="3000" b="1" dirty="0" smtClean="0"/>
              <a:t>passage?</a:t>
            </a:r>
            <a:endParaRPr lang="zh-CN" altLang="en-US" sz="3000" dirty="0" smtClean="0"/>
          </a:p>
          <a:p>
            <a:pPr indent="536575">
              <a:lnSpc>
                <a:spcPct val="150000"/>
              </a:lnSpc>
            </a:pPr>
            <a:r>
              <a:rPr lang="en-US" sz="3000" b="1" dirty="0" smtClean="0"/>
              <a:t>_____________________________________________________</a:t>
            </a:r>
          </a:p>
          <a:p>
            <a:pPr indent="536575">
              <a:lnSpc>
                <a:spcPct val="150000"/>
              </a:lnSpc>
            </a:pPr>
            <a:r>
              <a:rPr lang="en-US" altLang="zh-CN" sz="3000" b="1" dirty="0" smtClean="0"/>
              <a:t>_____________________________________________________</a:t>
            </a:r>
            <a:endParaRPr lang="zh-CN" altLang="en-US" sz="3000" dirty="0"/>
          </a:p>
        </p:txBody>
      </p:sp>
      <p:sp>
        <p:nvSpPr>
          <p:cNvPr id="3" name="Rectangle 1"/>
          <p:cNvSpPr>
            <a:spLocks noChangeArrowheads="1"/>
          </p:cNvSpPr>
          <p:nvPr/>
        </p:nvSpPr>
        <p:spPr bwMode="auto">
          <a:xfrm>
            <a:off x="1391478" y="2524539"/>
            <a:ext cx="3494098" cy="461665"/>
          </a:xfrm>
          <a:prstGeom prst="rect">
            <a:avLst/>
          </a:prstGeom>
          <a:noFill/>
          <a:ln w="9525">
            <a:noFill/>
            <a:miter lim="800000"/>
          </a:ln>
          <a:effectLst/>
        </p:spPr>
        <p:txBody>
          <a:bodyPr vert="horz" wrap="none" lIns="91440" tIns="45720" rIns="91440" bIns="45720" numCol="1" anchor="ctr" anchorCtr="0" compatLnSpc="1">
            <a:spAutoFit/>
          </a:bodyPr>
          <a:lstStyle/>
          <a:p>
            <a:r>
              <a:rPr lang="en-US" sz="2400" b="1" dirty="0" smtClean="0">
                <a:solidFill>
                  <a:srgbClr val="57C6CF"/>
                </a:solidFill>
              </a:rPr>
              <a:t>36%./</a:t>
            </a:r>
            <a:r>
              <a:rPr lang="en-US" sz="2400" b="1" dirty="0" err="1" smtClean="0">
                <a:solidFill>
                  <a:srgbClr val="57C6CF"/>
                </a:solidFill>
              </a:rPr>
              <a:t>Thirty</a:t>
            </a:r>
            <a:r>
              <a:rPr lang="en-US" altLang="zh-CN" sz="2400" b="1" dirty="0" err="1" smtClean="0">
                <a:solidFill>
                  <a:srgbClr val="57C6CF"/>
                </a:solidFill>
              </a:rPr>
              <a:t>­</a:t>
            </a:r>
            <a:r>
              <a:rPr lang="en-US" sz="2400" b="1" dirty="0" err="1" smtClean="0">
                <a:solidFill>
                  <a:srgbClr val="57C6CF"/>
                </a:solidFill>
              </a:rPr>
              <a:t>six</a:t>
            </a:r>
            <a:r>
              <a:rPr lang="en-US" sz="2400" b="1" dirty="0" smtClean="0">
                <a:solidFill>
                  <a:srgbClr val="57C6CF"/>
                </a:solidFill>
              </a:rPr>
              <a:t> percent. </a:t>
            </a:r>
            <a:endParaRPr lang="zh-CN" altLang="en-US" sz="2400" dirty="0">
              <a:solidFill>
                <a:srgbClr val="57C6CF"/>
              </a:solidFill>
            </a:endParaRPr>
          </a:p>
        </p:txBody>
      </p:sp>
      <p:sp>
        <p:nvSpPr>
          <p:cNvPr id="4" name="Rectangle 1"/>
          <p:cNvSpPr>
            <a:spLocks noChangeArrowheads="1"/>
          </p:cNvSpPr>
          <p:nvPr/>
        </p:nvSpPr>
        <p:spPr bwMode="auto">
          <a:xfrm>
            <a:off x="1265582" y="4406350"/>
            <a:ext cx="9923981" cy="1457130"/>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sz="2400" b="1" dirty="0" smtClean="0">
                <a:solidFill>
                  <a:srgbClr val="57C6CF"/>
                </a:solidFill>
              </a:rPr>
              <a:t>The better understanding among teachers, students and parents./Good communication and respecting each other. </a:t>
            </a:r>
            <a:endParaRPr lang="zh-CN" altLang="en-US" sz="2400"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5857" y="1282145"/>
            <a:ext cx="11052313" cy="3554819"/>
          </a:xfrm>
          <a:prstGeom prst="rect">
            <a:avLst/>
          </a:prstGeom>
          <a:noFill/>
        </p:spPr>
        <p:txBody>
          <a:bodyPr wrap="square" rtlCol="0">
            <a:spAutoFit/>
          </a:bodyPr>
          <a:lstStyle/>
          <a:p>
            <a:pPr>
              <a:lnSpc>
                <a:spcPct val="150000"/>
              </a:lnSpc>
            </a:pPr>
            <a:r>
              <a:rPr lang="en-US" sz="3000" b="1" dirty="0" smtClean="0"/>
              <a:t>5</a:t>
            </a:r>
            <a:r>
              <a:rPr lang="zh-CN" altLang="en-US" sz="3000" b="1" dirty="0" smtClean="0"/>
              <a:t>．</a:t>
            </a:r>
            <a:r>
              <a:rPr lang="en-US" sz="3000" b="1" dirty="0" smtClean="0"/>
              <a:t>After reading the passage, what do you think of this kind of </a:t>
            </a:r>
          </a:p>
          <a:p>
            <a:pPr indent="536575">
              <a:lnSpc>
                <a:spcPct val="150000"/>
              </a:lnSpc>
            </a:pPr>
            <a:r>
              <a:rPr lang="en-US" sz="3000" b="1" dirty="0" smtClean="0"/>
              <a:t>social phenomenon(</a:t>
            </a:r>
            <a:r>
              <a:rPr lang="zh-CN" altLang="en-US" sz="3000" b="1" dirty="0" smtClean="0"/>
              <a:t>现象</a:t>
            </a:r>
            <a:r>
              <a:rPr lang="en-US" sz="3000" b="1" dirty="0" smtClean="0"/>
              <a:t>)?</a:t>
            </a:r>
            <a:endParaRPr lang="zh-CN" altLang="en-US" sz="3000" dirty="0" smtClean="0"/>
          </a:p>
          <a:p>
            <a:pPr indent="536575">
              <a:lnSpc>
                <a:spcPct val="150000"/>
              </a:lnSpc>
            </a:pPr>
            <a:r>
              <a:rPr lang="en-US" sz="3000" b="1" dirty="0" smtClean="0"/>
              <a:t>_____________________________________________________</a:t>
            </a:r>
          </a:p>
          <a:p>
            <a:pPr indent="536575">
              <a:lnSpc>
                <a:spcPct val="150000"/>
              </a:lnSpc>
            </a:pPr>
            <a:r>
              <a:rPr lang="en-US" altLang="zh-CN" sz="3000" b="1" dirty="0" smtClean="0"/>
              <a:t>_____________________________________________________</a:t>
            </a:r>
          </a:p>
          <a:p>
            <a:pPr indent="536575">
              <a:lnSpc>
                <a:spcPct val="150000"/>
              </a:lnSpc>
            </a:pPr>
            <a:r>
              <a:rPr lang="en-US" altLang="zh-CN" sz="3000" b="1" dirty="0" smtClean="0"/>
              <a:t>_____________________________________________________</a:t>
            </a:r>
            <a:endParaRPr lang="zh-CN" altLang="en-US" sz="3000" dirty="0"/>
          </a:p>
        </p:txBody>
      </p:sp>
      <p:sp>
        <p:nvSpPr>
          <p:cNvPr id="3" name="Rectangle 1"/>
          <p:cNvSpPr>
            <a:spLocks noChangeArrowheads="1"/>
          </p:cNvSpPr>
          <p:nvPr/>
        </p:nvSpPr>
        <p:spPr bwMode="auto">
          <a:xfrm>
            <a:off x="1275521" y="2507977"/>
            <a:ext cx="10134601" cy="2308324"/>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200000"/>
              </a:lnSpc>
            </a:pPr>
            <a:r>
              <a:rPr lang="en-US" sz="2400" b="1" dirty="0" smtClean="0">
                <a:solidFill>
                  <a:srgbClr val="57C6CF"/>
                </a:solidFill>
              </a:rPr>
              <a:t>It is important for students to respect teachers because it shows the development of the society./I think we should try to avoid it. It can hurt both teachers and students./…</a:t>
            </a:r>
            <a:endParaRPr lang="zh-CN" altLang="en-US" sz="2400" dirty="0">
              <a:solidFill>
                <a:srgbClr val="57C6C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067435" y="-52705"/>
            <a:ext cx="11894185" cy="1499870"/>
          </a:xfrm>
          <a:prstGeom prst="parallelogram">
            <a:avLst>
              <a:gd name="adj" fmla="val 45244"/>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 name="平行四边形 4"/>
          <p:cNvSpPr/>
          <p:nvPr/>
        </p:nvSpPr>
        <p:spPr>
          <a:xfrm>
            <a:off x="-773430" y="-52705"/>
            <a:ext cx="2700020" cy="1499870"/>
          </a:xfrm>
          <a:prstGeom prst="parallelogram">
            <a:avLst>
              <a:gd name="adj" fmla="val 44396"/>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1245235" y="1527810"/>
            <a:ext cx="10322560" cy="2861310"/>
          </a:xfrm>
          <a:prstGeom prst="rect">
            <a:avLst/>
          </a:prstGeom>
          <a:noFill/>
        </p:spPr>
        <p:txBody>
          <a:bodyPr wrap="square" rtlCol="0">
            <a:spAutoFit/>
          </a:bodyPr>
          <a:lstStyle/>
          <a:p>
            <a:pPr>
              <a:lnSpc>
                <a:spcPct val="150000"/>
              </a:lnSpc>
            </a:pPr>
            <a:r>
              <a:rPr lang="en-US" altLang="zh-CN" sz="6000"/>
              <a:t>             </a:t>
            </a:r>
            <a:endParaRPr lang="zh-CN" altLang="en-US" sz="6000" b="1">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6000" b="1">
              <a:latin typeface="微软雅黑" panose="020B0503020204020204" charset="-122"/>
              <a:ea typeface="微软雅黑" panose="020B0503020204020204" charset="-122"/>
              <a:cs typeface="微软雅黑" panose="020B0503020204020204" charset="-122"/>
            </a:endParaRPr>
          </a:p>
        </p:txBody>
      </p:sp>
      <p:sp>
        <p:nvSpPr>
          <p:cNvPr id="13" name="Rectangle 5"/>
          <p:cNvSpPr/>
          <p:nvPr/>
        </p:nvSpPr>
        <p:spPr>
          <a:xfrm>
            <a:off x="948055" y="2853690"/>
            <a:ext cx="10545445" cy="110680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6600" dirty="0" smtClean="0">
                <a:latin typeface="微软雅黑" panose="020B0503020204020204" charset="-122"/>
                <a:ea typeface="微软雅黑" panose="020B0503020204020204" charset="-122"/>
              </a:rPr>
              <a:t>谢 谢 观 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05677" y="924342"/>
            <a:ext cx="10714382" cy="4939814"/>
            <a:chOff x="705677" y="924342"/>
            <a:chExt cx="10714382" cy="4939814"/>
          </a:xfrm>
        </p:grpSpPr>
        <p:sp>
          <p:nvSpPr>
            <p:cNvPr id="10" name="TextBox 9"/>
            <p:cNvSpPr txBox="1"/>
            <p:nvPr/>
          </p:nvSpPr>
          <p:spPr>
            <a:xfrm>
              <a:off x="705677" y="924342"/>
              <a:ext cx="10714382" cy="4939814"/>
            </a:xfrm>
            <a:prstGeom prst="rect">
              <a:avLst/>
            </a:prstGeom>
            <a:noFill/>
          </p:spPr>
          <p:txBody>
            <a:bodyPr wrap="square" rtlCol="0">
              <a:spAutoFit/>
            </a:bodyPr>
            <a:lstStyle/>
            <a:p>
              <a:pPr>
                <a:lnSpc>
                  <a:spcPct val="150000"/>
                </a:lnSpc>
              </a:pPr>
              <a:r>
                <a:rPr lang="en-US" sz="3000" b="1" dirty="0" smtClean="0"/>
                <a:t>Ⅱ.</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 even though, in person, be interested in</a:t>
              </a:r>
              <a:r>
                <a:rPr lang="zh-CN" altLang="en-US" sz="3000" b="1" dirty="0" smtClean="0"/>
                <a:t>，</a:t>
              </a:r>
              <a:endParaRPr lang="zh-CN" altLang="en-US" sz="3000" dirty="0" smtClean="0"/>
            </a:p>
            <a:p>
              <a:pPr algn="ctr">
                <a:lnSpc>
                  <a:spcPct val="150000"/>
                </a:lnSpc>
              </a:pPr>
              <a:r>
                <a:rPr lang="en-US" sz="3000" b="1" dirty="0" smtClean="0"/>
                <a:t> boarding school, take pride in </a:t>
              </a:r>
              <a:endParaRPr lang="zh-CN" altLang="en-US" sz="3000" dirty="0" smtClean="0"/>
            </a:p>
            <a:p>
              <a:pPr>
                <a:lnSpc>
                  <a:spcPct val="150000"/>
                </a:lnSpc>
              </a:pPr>
              <a:r>
                <a:rPr lang="en-US" sz="3000" b="1" dirty="0" smtClean="0"/>
                <a:t>1</a:t>
              </a:r>
              <a:r>
                <a:rPr lang="zh-CN" altLang="en-US" sz="3000" b="1" dirty="0" smtClean="0"/>
                <a:t>．</a:t>
              </a:r>
              <a:r>
                <a:rPr lang="en-US" sz="3000" b="1" dirty="0" smtClean="0"/>
                <a:t>He may not be able to come ____________ because of his </a:t>
              </a:r>
            </a:p>
            <a:p>
              <a:pPr indent="536575">
                <a:lnSpc>
                  <a:spcPct val="150000"/>
                </a:lnSpc>
              </a:pPr>
              <a:r>
                <a:rPr lang="en-US" sz="3000" b="1" dirty="0" smtClean="0"/>
                <a:t>poor health.</a:t>
              </a:r>
              <a:endParaRPr lang="zh-CN" altLang="en-US" sz="3000" dirty="0" smtClean="0"/>
            </a:p>
            <a:p>
              <a:pPr>
                <a:lnSpc>
                  <a:spcPct val="150000"/>
                </a:lnSpc>
              </a:pPr>
              <a:r>
                <a:rPr lang="en-US" sz="3000" b="1" dirty="0" smtClean="0"/>
                <a:t>2</a:t>
              </a:r>
              <a:r>
                <a:rPr lang="zh-CN" altLang="en-US" sz="3000" b="1" dirty="0" smtClean="0"/>
                <a:t>．</a:t>
              </a:r>
              <a:r>
                <a:rPr lang="en-US" sz="3000" b="1" dirty="0" smtClean="0"/>
                <a:t>We always ____________ our motherland because it is </a:t>
              </a:r>
            </a:p>
            <a:p>
              <a:pPr indent="536575">
                <a:lnSpc>
                  <a:spcPct val="150000"/>
                </a:lnSpc>
              </a:pPr>
              <a:r>
                <a:rPr lang="en-US" sz="3000" b="1" dirty="0" smtClean="0"/>
                <a:t>getting stronger and stronger. </a:t>
              </a:r>
              <a:endParaRPr lang="zh-CN" altLang="en-US" sz="3000" dirty="0"/>
            </a:p>
          </p:txBody>
        </p:sp>
        <p:sp>
          <p:nvSpPr>
            <p:cNvPr id="8" name="矩形 7"/>
            <p:cNvSpPr/>
            <p:nvPr/>
          </p:nvSpPr>
          <p:spPr bwMode="auto">
            <a:xfrm>
              <a:off x="2673626" y="1888435"/>
              <a:ext cx="6619461" cy="1033669"/>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6" name="Rectangle 1"/>
          <p:cNvSpPr>
            <a:spLocks noChangeArrowheads="1"/>
          </p:cNvSpPr>
          <p:nvPr/>
        </p:nvSpPr>
        <p:spPr bwMode="auto">
          <a:xfrm>
            <a:off x="6400800" y="3130826"/>
            <a:ext cx="140775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in person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7" name="Rectangle 1"/>
          <p:cNvSpPr>
            <a:spLocks noChangeArrowheads="1"/>
          </p:cNvSpPr>
          <p:nvPr/>
        </p:nvSpPr>
        <p:spPr bwMode="auto">
          <a:xfrm>
            <a:off x="3438939" y="4502426"/>
            <a:ext cx="1859805"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take pride in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705677" y="924342"/>
            <a:ext cx="10714382" cy="4939814"/>
            <a:chOff x="705677" y="924342"/>
            <a:chExt cx="10714382" cy="4939814"/>
          </a:xfrm>
        </p:grpSpPr>
        <p:sp>
          <p:nvSpPr>
            <p:cNvPr id="10" name="TextBox 9"/>
            <p:cNvSpPr txBox="1"/>
            <p:nvPr/>
          </p:nvSpPr>
          <p:spPr>
            <a:xfrm>
              <a:off x="705677" y="924342"/>
              <a:ext cx="10714382" cy="4939814"/>
            </a:xfrm>
            <a:prstGeom prst="rect">
              <a:avLst/>
            </a:prstGeom>
            <a:noFill/>
          </p:spPr>
          <p:txBody>
            <a:bodyPr wrap="square" rtlCol="0">
              <a:spAutoFit/>
            </a:bodyPr>
            <a:lstStyle/>
            <a:p>
              <a:pPr>
                <a:lnSpc>
                  <a:spcPct val="150000"/>
                </a:lnSpc>
              </a:pPr>
              <a:r>
                <a:rPr lang="en-US" sz="3000" b="1" dirty="0" smtClean="0"/>
                <a:t>Ⅱ.</a:t>
              </a:r>
              <a:r>
                <a:rPr lang="zh-CN" altLang="en-US" sz="3000" b="1" dirty="0" smtClean="0"/>
                <a:t>从方框中选出合适的短语，并用其适当形式填空</a:t>
              </a:r>
              <a:endParaRPr lang="zh-CN" altLang="en-US" sz="3000" dirty="0" smtClean="0"/>
            </a:p>
            <a:p>
              <a:pPr algn="ctr">
                <a:lnSpc>
                  <a:spcPct val="150000"/>
                </a:lnSpc>
              </a:pPr>
              <a:r>
                <a:rPr lang="en-US" sz="3000" b="1" dirty="0" smtClean="0"/>
                <a:t> even though, in person, be interested in</a:t>
              </a:r>
              <a:r>
                <a:rPr lang="zh-CN" altLang="en-US" sz="3000" b="1" dirty="0" smtClean="0"/>
                <a:t>，</a:t>
              </a:r>
              <a:endParaRPr lang="zh-CN" altLang="en-US" sz="3000" dirty="0" smtClean="0"/>
            </a:p>
            <a:p>
              <a:pPr algn="ctr">
                <a:lnSpc>
                  <a:spcPct val="150000"/>
                </a:lnSpc>
              </a:pPr>
              <a:r>
                <a:rPr lang="en-US" sz="3000" b="1" dirty="0" smtClean="0"/>
                <a:t> boarding school, take pride in </a:t>
              </a:r>
              <a:endParaRPr lang="zh-CN" altLang="en-US" sz="3000" dirty="0" smtClean="0"/>
            </a:p>
            <a:p>
              <a:pPr>
                <a:lnSpc>
                  <a:spcPct val="150000"/>
                </a:lnSpc>
              </a:pPr>
              <a:r>
                <a:rPr lang="en-US" sz="3000" b="1" dirty="0" smtClean="0"/>
                <a:t>3</a:t>
              </a:r>
              <a:r>
                <a:rPr lang="zh-CN" altLang="en-US" sz="3000" b="1" dirty="0" smtClean="0"/>
                <a:t>．</a:t>
              </a:r>
              <a:r>
                <a:rPr lang="en-US" sz="3000" b="1" dirty="0" smtClean="0"/>
                <a:t>My parents are thinking of sending me to a ____________</a:t>
              </a:r>
              <a:r>
                <a:rPr lang="zh-CN" altLang="en-US" sz="3000" b="1" dirty="0" smtClean="0"/>
                <a:t>．</a:t>
              </a:r>
              <a:endParaRPr lang="zh-CN" altLang="en-US" sz="3000" dirty="0" smtClean="0"/>
            </a:p>
            <a:p>
              <a:pPr>
                <a:lnSpc>
                  <a:spcPct val="150000"/>
                </a:lnSpc>
              </a:pPr>
              <a:r>
                <a:rPr lang="en-US" sz="3000" b="1" dirty="0" smtClean="0"/>
                <a:t>4</a:t>
              </a:r>
              <a:r>
                <a:rPr lang="zh-CN" altLang="en-US" sz="3000" b="1" dirty="0" smtClean="0"/>
                <a:t>．</a:t>
              </a:r>
              <a:r>
                <a:rPr lang="en-US" sz="3000" b="1" dirty="0" smtClean="0"/>
                <a:t>Elizabeth tries her best to prepare for the test, ____________ </a:t>
              </a:r>
            </a:p>
            <a:p>
              <a:pPr indent="536575">
                <a:lnSpc>
                  <a:spcPct val="150000"/>
                </a:lnSpc>
              </a:pPr>
              <a:r>
                <a:rPr lang="en-US" sz="3000" b="1" dirty="0" smtClean="0"/>
                <a:t>she may fail.</a:t>
              </a:r>
              <a:endParaRPr lang="zh-CN" altLang="en-US" sz="3000" dirty="0" smtClean="0"/>
            </a:p>
            <a:p>
              <a:pPr>
                <a:lnSpc>
                  <a:spcPct val="150000"/>
                </a:lnSpc>
              </a:pPr>
              <a:r>
                <a:rPr lang="en-US" sz="3000" b="1" dirty="0" smtClean="0"/>
                <a:t>5</a:t>
              </a:r>
              <a:r>
                <a:rPr lang="zh-CN" altLang="en-US" sz="3000" b="1" dirty="0" smtClean="0"/>
                <a:t>．</a:t>
              </a:r>
              <a:r>
                <a:rPr lang="en-US" sz="3000" b="1" dirty="0" smtClean="0"/>
                <a:t>I ____________ listening to the English program.</a:t>
              </a:r>
              <a:endParaRPr lang="zh-CN" altLang="en-US" sz="3000" dirty="0"/>
            </a:p>
          </p:txBody>
        </p:sp>
        <p:sp>
          <p:nvSpPr>
            <p:cNvPr id="8" name="矩形 7"/>
            <p:cNvSpPr/>
            <p:nvPr/>
          </p:nvSpPr>
          <p:spPr bwMode="auto">
            <a:xfrm>
              <a:off x="2673626" y="1888435"/>
              <a:ext cx="6619461" cy="1033669"/>
            </a:xfrm>
            <a:prstGeom prst="rect">
              <a:avLst/>
            </a:prstGeom>
            <a:noFill/>
            <a:ln w="9525">
              <a:solidFill>
                <a:schemeClr val="tx1"/>
              </a:solidFill>
              <a:miter lim="800000"/>
            </a:ln>
            <a:effectLst/>
          </p:spPr>
          <p:txBody>
            <a:bodyPr vert="horz" wrap="none" lIns="91440" tIns="45720" rIns="91440" bIns="45720" numCol="1" rtlCol="0" anchor="ctr" anchorCtr="0" compatLnSpc="1">
              <a:spAutoFit/>
            </a:bodyPr>
            <a:lstStyle/>
            <a:p>
              <a:pPr marL="0" marR="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5" name="Rectangle 1"/>
          <p:cNvSpPr>
            <a:spLocks noChangeArrowheads="1"/>
          </p:cNvSpPr>
          <p:nvPr/>
        </p:nvSpPr>
        <p:spPr bwMode="auto">
          <a:xfrm>
            <a:off x="8497957" y="3150704"/>
            <a:ext cx="227979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boarding school</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Rectangle 1"/>
          <p:cNvSpPr>
            <a:spLocks noChangeArrowheads="1"/>
          </p:cNvSpPr>
          <p:nvPr/>
        </p:nvSpPr>
        <p:spPr bwMode="auto">
          <a:xfrm>
            <a:off x="9253331" y="3836505"/>
            <a:ext cx="178446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even though</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1600200" y="5208104"/>
            <a:ext cx="2298258"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am interested in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677" y="1023732"/>
            <a:ext cx="10714382" cy="4247317"/>
          </a:xfrm>
          <a:prstGeom prst="rect">
            <a:avLst/>
          </a:prstGeom>
          <a:noFill/>
        </p:spPr>
        <p:txBody>
          <a:bodyPr wrap="square" rtlCol="0">
            <a:spAutoFit/>
          </a:bodyPr>
          <a:lstStyle/>
          <a:p>
            <a:pPr>
              <a:lnSpc>
                <a:spcPct val="150000"/>
              </a:lnSpc>
            </a:pPr>
            <a:r>
              <a:rPr lang="en-US" sz="3000" b="1" dirty="0" smtClean="0"/>
              <a:t>Ⅲ.</a:t>
            </a:r>
            <a:r>
              <a:rPr lang="zh-CN" altLang="en-US" sz="3000" b="1" dirty="0" smtClean="0"/>
              <a:t>根据汉语意思完成句子</a:t>
            </a:r>
            <a:endParaRPr lang="zh-CN" altLang="en-US" sz="3000" dirty="0" smtClean="0"/>
          </a:p>
          <a:p>
            <a:pPr>
              <a:lnSpc>
                <a:spcPct val="150000"/>
              </a:lnSpc>
            </a:pPr>
            <a:r>
              <a:rPr lang="en-US" sz="3000" b="1" dirty="0" smtClean="0"/>
              <a:t>1</a:t>
            </a:r>
            <a:r>
              <a:rPr lang="zh-CN" altLang="en-US" sz="3000" b="1" dirty="0" smtClean="0"/>
              <a:t>．很难相信他以前是一个害羞的男孩。</a:t>
            </a:r>
            <a:endParaRPr lang="zh-CN" altLang="en-US" sz="3000" dirty="0" smtClean="0"/>
          </a:p>
          <a:p>
            <a:pPr indent="536575">
              <a:lnSpc>
                <a:spcPct val="150000"/>
              </a:lnSpc>
            </a:pPr>
            <a:r>
              <a:rPr lang="en-US" sz="3000" b="1" dirty="0" smtClean="0"/>
              <a:t>________ ________ ________ ________ that he used to be a </a:t>
            </a:r>
          </a:p>
          <a:p>
            <a:pPr indent="536575">
              <a:lnSpc>
                <a:spcPct val="150000"/>
              </a:lnSpc>
            </a:pPr>
            <a:r>
              <a:rPr lang="en-US" sz="3000" b="1" dirty="0" smtClean="0"/>
              <a:t>shy boy. </a:t>
            </a:r>
            <a:endParaRPr lang="zh-CN" altLang="en-US" sz="3000" dirty="0" smtClean="0"/>
          </a:p>
          <a:p>
            <a:pPr>
              <a:lnSpc>
                <a:spcPct val="150000"/>
              </a:lnSpc>
            </a:pPr>
            <a:r>
              <a:rPr lang="en-US" sz="3000" b="1" dirty="0" smtClean="0"/>
              <a:t>2</a:t>
            </a:r>
            <a:r>
              <a:rPr lang="zh-CN" altLang="en-US" sz="3000" b="1" dirty="0" smtClean="0"/>
              <a:t>．他变得对画画不再感兴趣了。</a:t>
            </a:r>
            <a:endParaRPr lang="zh-CN" altLang="en-US" sz="3000" dirty="0" smtClean="0"/>
          </a:p>
          <a:p>
            <a:pPr indent="536575">
              <a:lnSpc>
                <a:spcPct val="150000"/>
              </a:lnSpc>
            </a:pPr>
            <a:r>
              <a:rPr lang="en-US" sz="3000" b="1" dirty="0" smtClean="0"/>
              <a:t>He became ________ ________ ________ painting.</a:t>
            </a:r>
            <a:endParaRPr lang="zh-CN" altLang="en-US" sz="3000" dirty="0"/>
          </a:p>
        </p:txBody>
      </p:sp>
      <p:sp>
        <p:nvSpPr>
          <p:cNvPr id="28673" name="Rectangle 1"/>
          <p:cNvSpPr>
            <a:spLocks noChangeArrowheads="1"/>
          </p:cNvSpPr>
          <p:nvPr/>
        </p:nvSpPr>
        <p:spPr bwMode="auto">
          <a:xfrm>
            <a:off x="1789043" y="2544418"/>
            <a:ext cx="585929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It's 	        hard 	       to		  believe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Rectangle 1"/>
          <p:cNvSpPr>
            <a:spLocks noChangeArrowheads="1"/>
          </p:cNvSpPr>
          <p:nvPr/>
        </p:nvSpPr>
        <p:spPr bwMode="auto">
          <a:xfrm>
            <a:off x="3647659" y="4611757"/>
            <a:ext cx="382668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less 	    interested	        in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3"/>
                                        </p:tgtEl>
                                        <p:attrNameLst>
                                          <p:attrName>style.visibility</p:attrName>
                                        </p:attrNameLst>
                                      </p:cBhvr>
                                      <p:to>
                                        <p:strVal val="visible"/>
                                      </p:to>
                                    </p:set>
                                    <p:anim calcmode="lin" valueType="num">
                                      <p:cBhvr additive="base">
                                        <p:cTn id="12" dur="500" fill="hold"/>
                                        <p:tgtEl>
                                          <p:spTgt spid="28673"/>
                                        </p:tgtEl>
                                        <p:attrNameLst>
                                          <p:attrName>ppt_x</p:attrName>
                                        </p:attrNameLst>
                                      </p:cBhvr>
                                      <p:tavLst>
                                        <p:tav tm="0">
                                          <p:val>
                                            <p:strVal val="#ppt_x"/>
                                          </p:val>
                                        </p:tav>
                                        <p:tav tm="100000">
                                          <p:val>
                                            <p:strVal val="#ppt_x"/>
                                          </p:val>
                                        </p:tav>
                                      </p:tavLst>
                                    </p:anim>
                                    <p:anim calcmode="lin" valueType="num">
                                      <p:cBhvr additive="base">
                                        <p:cTn id="13"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67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5677" y="1013789"/>
            <a:ext cx="10714382" cy="4939814"/>
          </a:xfrm>
          <a:prstGeom prst="rect">
            <a:avLst/>
          </a:prstGeom>
          <a:noFill/>
        </p:spPr>
        <p:txBody>
          <a:bodyPr wrap="square" rtlCol="0">
            <a:spAutoFit/>
          </a:bodyPr>
          <a:lstStyle/>
          <a:p>
            <a:pPr>
              <a:lnSpc>
                <a:spcPct val="150000"/>
              </a:lnSpc>
            </a:pPr>
            <a:r>
              <a:rPr lang="en-US" sz="3000" b="1" dirty="0" smtClean="0"/>
              <a:t>3</a:t>
            </a:r>
            <a:r>
              <a:rPr lang="zh-CN" altLang="en-US" sz="3000" b="1" dirty="0" smtClean="0"/>
              <a:t>．我问她为什么缺席那次会议。</a:t>
            </a:r>
            <a:endParaRPr lang="zh-CN" altLang="en-US" sz="3000" dirty="0" smtClean="0"/>
          </a:p>
          <a:p>
            <a:pPr indent="625475">
              <a:lnSpc>
                <a:spcPct val="150000"/>
              </a:lnSpc>
            </a:pPr>
            <a:r>
              <a:rPr lang="en-US" sz="3000" b="1" dirty="0" smtClean="0"/>
              <a:t>I asked her why she ________ ________ ________ the </a:t>
            </a:r>
          </a:p>
          <a:p>
            <a:pPr indent="625475">
              <a:lnSpc>
                <a:spcPct val="150000"/>
              </a:lnSpc>
            </a:pPr>
            <a:r>
              <a:rPr lang="en-US" sz="3000" b="1" dirty="0" smtClean="0"/>
              <a:t>meeting. </a:t>
            </a:r>
            <a:endParaRPr lang="zh-CN" altLang="en-US" sz="3000" dirty="0" smtClean="0"/>
          </a:p>
          <a:p>
            <a:pPr>
              <a:lnSpc>
                <a:spcPct val="150000"/>
              </a:lnSpc>
            </a:pPr>
            <a:r>
              <a:rPr lang="en-US" sz="3000" b="1" dirty="0" smtClean="0"/>
              <a:t>4</a:t>
            </a:r>
            <a:r>
              <a:rPr lang="zh-CN" altLang="en-US" sz="3000" b="1" dirty="0" smtClean="0"/>
              <a:t>．他们总是为我所做的每件好事感到自豪。</a:t>
            </a:r>
            <a:endParaRPr lang="zh-CN" altLang="en-US" sz="3000" dirty="0" smtClean="0"/>
          </a:p>
          <a:p>
            <a:pPr indent="625475">
              <a:lnSpc>
                <a:spcPct val="150000"/>
              </a:lnSpc>
            </a:pPr>
            <a:r>
              <a:rPr lang="en-US" sz="3000" b="1" dirty="0" smtClean="0"/>
              <a:t>They always ________ ________ in everything good I do. </a:t>
            </a:r>
            <a:endParaRPr lang="zh-CN" altLang="en-US" sz="3000" dirty="0" smtClean="0"/>
          </a:p>
          <a:p>
            <a:pPr>
              <a:lnSpc>
                <a:spcPct val="150000"/>
              </a:lnSpc>
            </a:pPr>
            <a:r>
              <a:rPr lang="en-US" sz="3000" b="1" dirty="0" smtClean="0"/>
              <a:t>5</a:t>
            </a:r>
            <a:r>
              <a:rPr lang="zh-CN" altLang="en-US" sz="3000" b="1" dirty="0" smtClean="0"/>
              <a:t>．他甚至比以前工作更努力。</a:t>
            </a:r>
            <a:endParaRPr lang="zh-CN" altLang="en-US" sz="3000" dirty="0" smtClean="0"/>
          </a:p>
          <a:p>
            <a:pPr indent="625475">
              <a:lnSpc>
                <a:spcPct val="150000"/>
              </a:lnSpc>
            </a:pPr>
            <a:r>
              <a:rPr lang="en-US" sz="3000" b="1" dirty="0" smtClean="0"/>
              <a:t>He works ________ ________ ________ he used to. </a:t>
            </a:r>
            <a:endParaRPr lang="zh-CN" altLang="en-US" sz="3000" dirty="0"/>
          </a:p>
        </p:txBody>
      </p:sp>
      <p:sp>
        <p:nvSpPr>
          <p:cNvPr id="6" name="Rectangle 1"/>
          <p:cNvSpPr>
            <a:spLocks noChangeArrowheads="1"/>
          </p:cNvSpPr>
          <p:nvPr/>
        </p:nvSpPr>
        <p:spPr bwMode="auto">
          <a:xfrm>
            <a:off x="5158409" y="1888436"/>
            <a:ext cx="398301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was 	       absent	     from</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 name="Rectangle 1"/>
          <p:cNvSpPr>
            <a:spLocks noChangeArrowheads="1"/>
          </p:cNvSpPr>
          <p:nvPr/>
        </p:nvSpPr>
        <p:spPr bwMode="auto">
          <a:xfrm>
            <a:off x="3953883" y="3916018"/>
            <a:ext cx="2424062"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take 	</a:t>
            </a:r>
            <a:r>
              <a:rPr kumimoji="0" lang="en-US" altLang="zh-CN" sz="2400" b="1" i="0" u="none" strike="noStrike" cap="none" normalizeH="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pride</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1" name="Rectangle 1"/>
          <p:cNvSpPr>
            <a:spLocks noChangeArrowheads="1"/>
          </p:cNvSpPr>
          <p:nvPr/>
        </p:nvSpPr>
        <p:spPr bwMode="auto">
          <a:xfrm>
            <a:off x="3389243" y="5267738"/>
            <a:ext cx="4092787"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rPr>
              <a:t>even 	        harder 	       than</a:t>
            </a:r>
            <a:endParaRPr kumimoji="0" lang="en-US" altLang="zh-CN" sz="2400" b="0"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86104" y="972820"/>
            <a:ext cx="3379186" cy="584835"/>
            <a:chOff x="923" y="1532"/>
            <a:chExt cx="3722" cy="921"/>
          </a:xfrm>
        </p:grpSpPr>
        <p:pic>
          <p:nvPicPr>
            <p:cNvPr id="17" name="图片 16" descr="00 图标-04"/>
            <p:cNvPicPr>
              <a:picLocks noChangeAspect="1"/>
            </p:cNvPicPr>
            <p:nvPr/>
          </p:nvPicPr>
          <p:blipFill>
            <a:blip r:embed="rId2" cstate="email"/>
            <a:stretch>
              <a:fillRect/>
            </a:stretch>
          </p:blipFill>
          <p:spPr>
            <a:xfrm>
              <a:off x="923" y="1552"/>
              <a:ext cx="3695" cy="882"/>
            </a:xfrm>
            <a:prstGeom prst="rect">
              <a:avLst/>
            </a:prstGeom>
          </p:spPr>
        </p:pic>
        <p:sp>
          <p:nvSpPr>
            <p:cNvPr id="18" name="文本框 3"/>
            <p:cNvSpPr txBox="1"/>
            <p:nvPr/>
          </p:nvSpPr>
          <p:spPr>
            <a:xfrm>
              <a:off x="1156" y="1532"/>
              <a:ext cx="3489" cy="921"/>
            </a:xfrm>
            <a:prstGeom prst="rect">
              <a:avLst/>
            </a:prstGeom>
            <a:noFill/>
          </p:spPr>
          <p:txBody>
            <a:bodyPr wrap="square" rtlCol="0">
              <a:spAutoFit/>
            </a:bodyPr>
            <a:lstStyle/>
            <a:p>
              <a:r>
                <a:rPr lang="zh-CN" altLang="en-US" sz="3200" dirty="0" smtClean="0">
                  <a:solidFill>
                    <a:schemeClr val="bg1"/>
                  </a:solidFill>
                  <a:latin typeface="华文新魏" panose="02010800040101010101" charset="-122"/>
                  <a:ea typeface="华文新魏" panose="02010800040101010101" charset="-122"/>
                  <a:sym typeface="+mn-ea"/>
                </a:rPr>
                <a:t>课后巩固提升　　　　　　　　　　</a:t>
              </a:r>
            </a:p>
          </p:txBody>
        </p:sp>
      </p:grpSp>
      <p:sp>
        <p:nvSpPr>
          <p:cNvPr id="9" name="TextBox 8"/>
          <p:cNvSpPr txBox="1"/>
          <p:nvPr/>
        </p:nvSpPr>
        <p:spPr>
          <a:xfrm>
            <a:off x="675861" y="1649896"/>
            <a:ext cx="10734261" cy="3554819"/>
          </a:xfrm>
          <a:prstGeom prst="rect">
            <a:avLst/>
          </a:prstGeom>
          <a:noFill/>
        </p:spPr>
        <p:txBody>
          <a:bodyPr wrap="square" rtlCol="0">
            <a:spAutoFit/>
          </a:bodyPr>
          <a:lstStyle/>
          <a:p>
            <a:pPr>
              <a:lnSpc>
                <a:spcPct val="150000"/>
              </a:lnSpc>
            </a:pPr>
            <a:r>
              <a:rPr lang="en-US" sz="3000" b="1" dirty="0" smtClean="0"/>
              <a:t>Ⅰ.</a:t>
            </a:r>
            <a:r>
              <a:rPr lang="zh-CN" altLang="en-US" sz="3000" b="1" dirty="0" smtClean="0"/>
              <a:t>单项选择</a:t>
            </a:r>
            <a:endParaRPr lang="zh-CN" altLang="en-US" sz="3000" dirty="0" smtClean="0"/>
          </a:p>
          <a:p>
            <a:pPr>
              <a:lnSpc>
                <a:spcPct val="150000"/>
              </a:lnSpc>
            </a:pPr>
            <a:r>
              <a:rPr lang="en-US" sz="3000" b="1" dirty="0" smtClean="0"/>
              <a:t>(</a:t>
            </a:r>
            <a:r>
              <a:rPr lang="zh-CN" altLang="en-US" sz="3000" b="1" dirty="0" smtClean="0"/>
              <a:t>　　</a:t>
            </a:r>
            <a:r>
              <a:rPr lang="en-US" sz="3000" b="1" dirty="0" smtClean="0"/>
              <a:t>)1.2018·</a:t>
            </a:r>
            <a:r>
              <a:rPr lang="zh-CN" altLang="en-US" sz="3000" b="1" dirty="0" smtClean="0"/>
              <a:t>徐州   </a:t>
            </a:r>
            <a:r>
              <a:rPr lang="en-US" sz="3000" b="1" dirty="0" smtClean="0"/>
              <a:t>—Would you like some coffee?</a:t>
            </a:r>
            <a:endParaRPr lang="zh-CN" altLang="en-US" sz="3000" dirty="0" smtClean="0"/>
          </a:p>
          <a:p>
            <a:pPr indent="1341755">
              <a:lnSpc>
                <a:spcPct val="150000"/>
              </a:lnSpc>
            </a:pPr>
            <a:r>
              <a:rPr lang="en-US" sz="3000" b="1" dirty="0" smtClean="0"/>
              <a:t>—No, thanks. I ________ drink coffee.</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seldom  		B</a:t>
            </a:r>
            <a:r>
              <a:rPr lang="zh-CN" altLang="en-US" sz="3000" b="1" dirty="0" smtClean="0"/>
              <a:t>．</a:t>
            </a:r>
            <a:r>
              <a:rPr lang="en-US" sz="3000" b="1" dirty="0" smtClean="0"/>
              <a:t>often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only  		D</a:t>
            </a:r>
            <a:r>
              <a:rPr lang="zh-CN" altLang="en-US" sz="3000" b="1" dirty="0" smtClean="0"/>
              <a:t>．</a:t>
            </a:r>
            <a:r>
              <a:rPr lang="en-US" sz="3000" b="1" dirty="0" smtClean="0"/>
              <a:t>always </a:t>
            </a:r>
            <a:endParaRPr lang="zh-CN" altLang="en-US" sz="3000" dirty="0"/>
          </a:p>
        </p:txBody>
      </p:sp>
      <p:sp>
        <p:nvSpPr>
          <p:cNvPr id="25601" name="Rectangle 1"/>
          <p:cNvSpPr>
            <a:spLocks noChangeArrowheads="1"/>
          </p:cNvSpPr>
          <p:nvPr/>
        </p:nvSpPr>
        <p:spPr bwMode="auto">
          <a:xfrm>
            <a:off x="1063493" y="2604053"/>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A</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5601"/>
                                        </p:tgtEl>
                                        <p:attrNameLst>
                                          <p:attrName>style.visibility</p:attrName>
                                        </p:attrNameLst>
                                      </p:cBhvr>
                                      <p:to>
                                        <p:strVal val="visible"/>
                                      </p:to>
                                    </p:set>
                                    <p:anim calcmode="lin" valueType="num">
                                      <p:cBhvr additive="base">
                                        <p:cTn id="16" dur="500" fill="hold"/>
                                        <p:tgtEl>
                                          <p:spTgt spid="25601"/>
                                        </p:tgtEl>
                                        <p:attrNameLst>
                                          <p:attrName>ppt_x</p:attrName>
                                        </p:attrNameLst>
                                      </p:cBhvr>
                                      <p:tavLst>
                                        <p:tav tm="0">
                                          <p:val>
                                            <p:strVal val="#ppt_x"/>
                                          </p:val>
                                        </p:tav>
                                        <p:tav tm="100000">
                                          <p:val>
                                            <p:strVal val="#ppt_x"/>
                                          </p:val>
                                        </p:tav>
                                      </p:tavLst>
                                    </p:anim>
                                    <p:anim calcmode="lin" valueType="num">
                                      <p:cBhvr additive="base">
                                        <p:cTn id="17"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6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5982" y="1222512"/>
            <a:ext cx="11072192" cy="2862322"/>
          </a:xfrm>
          <a:prstGeom prst="rect">
            <a:avLst/>
          </a:prstGeom>
          <a:noFill/>
        </p:spPr>
        <p:txBody>
          <a:bodyPr wrap="square" rtlCol="0">
            <a:spAutoFit/>
          </a:bodyPr>
          <a:lstStyle/>
          <a:p>
            <a:pPr>
              <a:lnSpc>
                <a:spcPct val="150000"/>
              </a:lnSpc>
            </a:pPr>
            <a:r>
              <a:rPr lang="en-US" sz="3000" b="1" dirty="0" smtClean="0"/>
              <a:t>(</a:t>
            </a:r>
            <a:r>
              <a:rPr lang="zh-CN" altLang="en-US" sz="3000" b="1" dirty="0" smtClean="0"/>
              <a:t>　　</a:t>
            </a:r>
            <a:r>
              <a:rPr lang="en-US" sz="3000" b="1" dirty="0" smtClean="0"/>
              <a:t>)2.2018·</a:t>
            </a:r>
            <a:r>
              <a:rPr lang="zh-CN" altLang="en-US" sz="3000" b="1" dirty="0" smtClean="0"/>
              <a:t>沈阳   </a:t>
            </a:r>
            <a:r>
              <a:rPr lang="en-US" sz="3000" b="1" dirty="0" smtClean="0"/>
              <a:t> Luke's mother will be ________him if he wins </a:t>
            </a:r>
          </a:p>
          <a:p>
            <a:pPr indent="1341755">
              <a:lnSpc>
                <a:spcPct val="150000"/>
              </a:lnSpc>
            </a:pPr>
            <a:r>
              <a:rPr lang="en-US" sz="3000" b="1" dirty="0" smtClean="0"/>
              <a:t>the reading competition.</a:t>
            </a:r>
            <a:endParaRPr lang="zh-CN" altLang="en-US" sz="3000" dirty="0" smtClean="0"/>
          </a:p>
          <a:p>
            <a:pPr indent="1341755">
              <a:lnSpc>
                <a:spcPct val="150000"/>
              </a:lnSpc>
            </a:pPr>
            <a:r>
              <a:rPr lang="en-US" sz="3000" b="1" dirty="0" smtClean="0"/>
              <a:t>A</a:t>
            </a:r>
            <a:r>
              <a:rPr lang="zh-CN" altLang="en-US" sz="3000" b="1" dirty="0" smtClean="0"/>
              <a:t>．</a:t>
            </a:r>
            <a:r>
              <a:rPr lang="en-US" sz="3000" b="1" dirty="0" smtClean="0"/>
              <a:t>proud of  			B</a:t>
            </a:r>
            <a:r>
              <a:rPr lang="zh-CN" altLang="en-US" sz="3000" b="1" dirty="0" smtClean="0"/>
              <a:t>．</a:t>
            </a:r>
            <a:r>
              <a:rPr lang="en-US" sz="3000" b="1" dirty="0" smtClean="0"/>
              <a:t>tired of </a:t>
            </a:r>
            <a:endParaRPr lang="zh-CN" altLang="en-US" sz="3000" dirty="0" smtClean="0"/>
          </a:p>
          <a:p>
            <a:pPr indent="1341755">
              <a:lnSpc>
                <a:spcPct val="150000"/>
              </a:lnSpc>
            </a:pPr>
            <a:r>
              <a:rPr lang="en-US" sz="3000" b="1" dirty="0" smtClean="0"/>
              <a:t>C</a:t>
            </a:r>
            <a:r>
              <a:rPr lang="zh-CN" altLang="en-US" sz="3000" b="1" dirty="0" smtClean="0"/>
              <a:t>．</a:t>
            </a:r>
            <a:r>
              <a:rPr lang="en-US" sz="3000" b="1" dirty="0" smtClean="0"/>
              <a:t>worried about  		D</a:t>
            </a:r>
            <a:r>
              <a:rPr lang="zh-CN" altLang="en-US" sz="3000" b="1" dirty="0" smtClean="0"/>
              <a:t>．</a:t>
            </a:r>
            <a:r>
              <a:rPr lang="en-US" sz="3000" b="1" dirty="0" smtClean="0"/>
              <a:t>strict with </a:t>
            </a:r>
            <a:endParaRPr lang="zh-CN" altLang="en-US" sz="3000" dirty="0"/>
          </a:p>
        </p:txBody>
      </p:sp>
      <p:sp>
        <p:nvSpPr>
          <p:cNvPr id="3" name="Rectangle 1"/>
          <p:cNvSpPr>
            <a:spLocks noChangeArrowheads="1"/>
          </p:cNvSpPr>
          <p:nvPr/>
        </p:nvSpPr>
        <p:spPr bwMode="auto">
          <a:xfrm>
            <a:off x="1053547" y="1461058"/>
            <a:ext cx="407484" cy="461665"/>
          </a:xfrm>
          <a:prstGeom prst="rect">
            <a:avLst/>
          </a:prstGeom>
          <a:noFill/>
          <a:ln w="9525">
            <a:noFill/>
            <a:miter lim="800000"/>
          </a:ln>
          <a:effectLst/>
        </p:spPr>
        <p:txBody>
          <a:bodyPr vert="horz" wrap="none" lIns="91440" tIns="45720" rIns="91440" bIns="45720" numCol="1" anchor="ctr" anchorCtr="0" compatLnSpc="1">
            <a:spAutoFit/>
          </a:bodyPr>
          <a:lstStyle/>
          <a:p>
            <a:pPr lvl="0" fontAlgn="base">
              <a:spcBef>
                <a:spcPct val="0"/>
              </a:spcBef>
              <a:spcAft>
                <a:spcPct val="0"/>
              </a:spcAft>
            </a:pPr>
            <a:r>
              <a:rPr lang="en-US" sz="2400" b="1" dirty="0" smtClean="0">
                <a:solidFill>
                  <a:srgbClr val="57C6CF"/>
                </a:solidFill>
              </a:rPr>
              <a:t>A</a:t>
            </a:r>
            <a:endParaRPr kumimoji="0" lang="zh-CN" altLang="en-US" sz="2400" b="1" i="0" u="none" strike="noStrike" cap="none" normalizeH="0" baseline="0" dirty="0" smtClean="0">
              <a:ln>
                <a:noFill/>
              </a:ln>
              <a:solidFill>
                <a:srgbClr val="57C6CF"/>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初中专用">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525">
          <a:noFill/>
          <a:miter lim="800000"/>
        </a:ln>
      </a:spPr>
      <a:bodyPr vert="horz" wrap="none" lIns="91440" tIns="45720" rIns="91440" bIns="45720" numCol="1" anchor="ctr" anchorCtr="0" compatLnSpc="1">
        <a:spAutoFit/>
      </a:bodyPr>
      <a:lstStyle>
        <a:defPPr marL="0" marR="0" algn="l" defTabSz="914400" rtl="0" eaLnBrk="1" fontAlgn="base" latinLnBrk="0" hangingPunct="1">
          <a:lnSpc>
            <a:spcPct val="100000"/>
          </a:lnSpc>
          <a:spcBef>
            <a:spcPct val="0"/>
          </a:spcBef>
          <a:spcAft>
            <a:spcPct val="0"/>
          </a:spcAft>
          <a:buClrTx/>
          <a:buSzTx/>
          <a:buFontTx/>
          <a:buNone/>
          <a:defRPr kumimoji="0" sz="2400" b="1" i="0" u="none" strike="noStrike" cap="none" normalizeH="0" baseline="0" dirty="0" smtClean="0">
            <a:ln>
              <a:noFill/>
            </a:ln>
            <a:solidFill>
              <a:srgbClr val="57C6CF"/>
            </a:solidFill>
            <a:effectLst/>
            <a:latin typeface="Times New Roman" panose="02020603050405020304" pitchFamily="18" charset="0"/>
            <a:ea typeface="宋体" panose="0201060003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Microsoft Office PowerPoint</Application>
  <PresentationFormat>宽屏</PresentationFormat>
  <Paragraphs>158</Paragraphs>
  <Slides>34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仿宋</vt:lpstr>
      <vt:lpstr>黑体</vt:lpstr>
      <vt:lpstr>华文新魏</vt:lpstr>
      <vt:lpstr>宋体</vt:lpstr>
      <vt:lpstr>微软雅黑</vt:lpstr>
      <vt:lpstr>Arial</vt:lpstr>
      <vt:lpstr>Calibri</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2018-02-07T00:47:00Z</dcterms:created>
  <dcterms:modified xsi:type="dcterms:W3CDTF">2023-01-16T20:03:37Z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30590EF4431044E78895CB615DB90127</vt:lpwstr>
  </property>
  <property fmtid="{A09F084E-AD41-489F-8076-AA5BE3082BCA}" pid="100">
    <vt:ui4>5</vt:ui4>
  </property>
  <property fmtid="{64440492-4C8B-11D1-8B70-080036B11A03}" pid="11">
    <vt:lpwstr>www.2ppt.com-爱PPT提供资源下载</vt:lpwstr>
  </property>
</Properties>
</file>