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.xml" ContentType="application/vnd.openxmlformats-officedocument.presentationml.notesSlide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40" d="100"/>
          <a:sy n="140" d="100"/>
        </p:scale>
        <p:origin x="-882" y="-33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7A2CA-DFDA-466B-84EC-A4253395C5B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6A7F8-25CF-400A-9EC0-F7D45B4B3C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685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5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000" u="none" strike="noStrike" kern="1200" cap="none" spc="200" normalizeH="0" baseline="0">
                <a:uFillTx/>
              </a:defRPr>
            </a:lvl1pPr>
            <a:lvl2pPr marL="381000" indent="0" algn="ctr">
              <a:buNone/>
              <a:defRPr sz="1665"/>
            </a:lvl2pPr>
            <a:lvl3pPr marL="762000" indent="0" algn="ctr">
              <a:buNone/>
              <a:defRPr sz="1500"/>
            </a:lvl3pPr>
            <a:lvl4pPr marL="1143000" indent="0" algn="ctr">
              <a:buNone/>
              <a:defRPr sz="1335"/>
            </a:lvl4pPr>
            <a:lvl5pPr marL="1524000" indent="0" algn="ctr">
              <a:buNone/>
              <a:defRPr sz="1335"/>
            </a:lvl5pPr>
            <a:lvl6pPr marL="1905000" indent="0" algn="ctr">
              <a:buNone/>
              <a:defRPr sz="1335"/>
            </a:lvl6pPr>
            <a:lvl7pPr marL="2286000" indent="0" algn="ctr">
              <a:buNone/>
              <a:defRPr sz="1335"/>
            </a:lvl7pPr>
            <a:lvl8pPr marL="2667000" indent="0" algn="ctr">
              <a:buNone/>
              <a:defRPr sz="1335"/>
            </a:lvl8pPr>
            <a:lvl9pPr marL="3048000" indent="0" algn="ctr">
              <a:buNone/>
              <a:defRPr sz="1335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5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905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5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/>
            </a:lvl2pPr>
            <a:lvl3pPr marL="762000" indent="0">
              <a:buNone/>
              <a:defRPr sz="1500"/>
            </a:lvl3pPr>
            <a:lvl4pPr marL="1143000" indent="0">
              <a:buNone/>
              <a:defRPr sz="1335"/>
            </a:lvl4pPr>
            <a:lvl5pPr marL="1524000" indent="0">
              <a:buNone/>
              <a:defRPr sz="1335"/>
            </a:lvl5pPr>
            <a:lvl6pPr marL="1905000" indent="0">
              <a:buNone/>
              <a:defRPr sz="1335"/>
            </a:lvl6pPr>
            <a:lvl7pPr marL="2286000" indent="0">
              <a:buNone/>
              <a:defRPr sz="1335"/>
            </a:lvl7pPr>
            <a:lvl8pPr marL="2667000" indent="0">
              <a:buNone/>
              <a:defRPr sz="1335"/>
            </a:lvl8pPr>
            <a:lvl9pPr marL="3048000" indent="0">
              <a:buNone/>
              <a:defRPr sz="1335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600"/>
              </a:spcAf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sz="116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65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65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1665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35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2000" rtl="0" eaLnBrk="1" fontAlgn="auto" latinLnBrk="0" hangingPunct="1">
        <a:lnSpc>
          <a:spcPct val="100000"/>
        </a:lnSpc>
        <a:spcBef>
          <a:spcPct val="0"/>
        </a:spcBef>
        <a:buNone/>
        <a:defRPr sz="30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90500" indent="-190500" algn="l" defTabSz="7620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5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71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41120" algn="l"/>
          <a:tab pos="1341120" algn="l"/>
          <a:tab pos="1341120" algn="l"/>
          <a:tab pos="1341120" algn="l"/>
        </a:tabLst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52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33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14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95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893567"/>
            <a:ext cx="9144000" cy="16609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i="1" spc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Unit 3</a:t>
            </a:r>
            <a:r>
              <a:rPr kumimoji="0" lang="en-US" altLang="zh-CN" sz="4400" b="1" i="1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kumimoji="0" lang="en-US" altLang="zh-CN" sz="4400" b="1" i="1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4400" i="1" spc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What subject do you like best? </a:t>
            </a:r>
            <a:endParaRPr lang="zh-CN" altLang="zh-CN" sz="4400" dirty="0"/>
          </a:p>
        </p:txBody>
      </p:sp>
      <p:sp>
        <p:nvSpPr>
          <p:cNvPr id="3" name="矩形 2"/>
          <p:cNvSpPr/>
          <p:nvPr/>
        </p:nvSpPr>
        <p:spPr>
          <a:xfrm>
            <a:off x="0" y="41182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700" dirty="0" smtClean="0">
                <a:solidFill>
                  <a:srgbClr val="C00000"/>
                </a:solidFill>
              </a:rPr>
              <a:t>句型解析：</a:t>
            </a:r>
            <a:endParaRPr lang="zh-CN" altLang="en-US" sz="2700" dirty="0">
              <a:solidFill>
                <a:srgbClr val="C00000"/>
              </a:solidFill>
            </a:endParaRP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>
          <a:xfrm>
            <a:off x="473837" y="1028707"/>
            <a:ext cx="8139178" cy="15301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2700" b="1" dirty="0" smtClean="0">
                <a:solidFill>
                  <a:schemeClr val="accent1"/>
                </a:solidFill>
              </a:rPr>
              <a:t>They </a:t>
            </a:r>
            <a:r>
              <a:rPr lang="en-US" altLang="zh-CN" sz="2700" b="1" dirty="0">
                <a:solidFill>
                  <a:schemeClr val="accent1"/>
                </a:solidFill>
              </a:rPr>
              <a:t>are maths, Chinese, English and PE.</a:t>
            </a:r>
          </a:p>
          <a:p>
            <a:r>
              <a:rPr lang="zh-CN" altLang="en-US" sz="2700" b="1" dirty="0">
                <a:solidFill>
                  <a:schemeClr val="accent1"/>
                </a:solidFill>
              </a:rPr>
              <a:t>它们是数学、语文、英语和体育</a:t>
            </a:r>
            <a:r>
              <a:rPr lang="zh-CN" altLang="en-US" sz="2700" b="1" dirty="0" smtClean="0">
                <a:solidFill>
                  <a:schemeClr val="accent1"/>
                </a:solidFill>
              </a:rPr>
              <a:t>。</a:t>
            </a:r>
            <a:endParaRPr lang="zh-CN" altLang="en-US" sz="2700" b="1" dirty="0">
              <a:solidFill>
                <a:schemeClr val="accent1"/>
              </a:solidFill>
            </a:endParaRPr>
          </a:p>
        </p:txBody>
      </p:sp>
      <p:sp>
        <p:nvSpPr>
          <p:cNvPr id="1048594" name="流程图: 延期 4"/>
          <p:cNvSpPr/>
          <p:nvPr/>
        </p:nvSpPr>
        <p:spPr>
          <a:xfrm>
            <a:off x="642939" y="3574733"/>
            <a:ext cx="2314575" cy="10287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>
                <a:solidFill>
                  <a:schemeClr val="bg1"/>
                </a:solidFill>
              </a:rPr>
              <a:t>介绍它们分别是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什么</a:t>
            </a:r>
            <a:r>
              <a:rPr lang="zh-CN" altLang="en-US" dirty="0">
                <a:solidFill>
                  <a:schemeClr val="bg1"/>
                </a:solidFill>
              </a:rPr>
              <a:t>学科</a:t>
            </a:r>
            <a:r>
              <a:rPr lang="zh-CN" altLang="en-US" dirty="0" smtClean="0">
                <a:solidFill>
                  <a:schemeClr val="bg1"/>
                </a:solidFill>
              </a:rPr>
              <a:t>的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48595" name="流程图: 延期 8"/>
          <p:cNvSpPr/>
          <p:nvPr/>
        </p:nvSpPr>
        <p:spPr>
          <a:xfrm>
            <a:off x="3343275" y="3574733"/>
            <a:ext cx="1728788" cy="10287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solidFill>
                  <a:schemeClr val="bg1"/>
                </a:solidFill>
              </a:rPr>
              <a:t>and</a:t>
            </a:r>
            <a:r>
              <a:rPr lang="zh-CN" altLang="en-US" dirty="0">
                <a:solidFill>
                  <a:schemeClr val="bg1"/>
                </a:solidFill>
              </a:rPr>
              <a:t>意思是</a:t>
            </a:r>
            <a:r>
              <a:rPr lang="zh-CN" altLang="en-US" dirty="0" smtClean="0">
                <a:solidFill>
                  <a:schemeClr val="bg1"/>
                </a:solidFill>
              </a:rPr>
              <a:t>和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48596" name="流程图: 延期 9"/>
          <p:cNvSpPr/>
          <p:nvPr/>
        </p:nvSpPr>
        <p:spPr>
          <a:xfrm>
            <a:off x="5643564" y="3574733"/>
            <a:ext cx="2314575" cy="10287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>
                <a:solidFill>
                  <a:schemeClr val="bg1"/>
                </a:solidFill>
              </a:rPr>
              <a:t>用于连接两个或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多个并列结构</a:t>
            </a:r>
            <a:r>
              <a:rPr lang="zh-CN" altLang="en-US" dirty="0" smtClean="0">
                <a:solidFill>
                  <a:schemeClr val="bg1"/>
                </a:solidFill>
              </a:rPr>
              <a:t>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5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5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build="p" animBg="1"/>
      <p:bldP spid="1048594" grpId="0" bldLvl="0" animBg="1"/>
      <p:bldP spid="1048595" grpId="0" bldLvl="0" animBg="1"/>
      <p:bldP spid="104859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2700" b="1" dirty="0">
                <a:solidFill>
                  <a:schemeClr val="tx2">
                    <a:lumMod val="75000"/>
                  </a:schemeClr>
                </a:solidFill>
              </a:rPr>
              <a:t>I like red, pink, blue, yellow and green</a:t>
            </a:r>
            <a:r>
              <a:rPr lang="en-US" altLang="zh-CN" sz="27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altLang="zh-CN" sz="27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CN" altLang="en-US" sz="2700" b="1" dirty="0">
                <a:solidFill>
                  <a:schemeClr val="tx2">
                    <a:lumMod val="75000"/>
                  </a:schemeClr>
                </a:solidFill>
              </a:rPr>
              <a:t>我喜欢红色、粉色、蓝色、黄色和绿色</a:t>
            </a:r>
            <a:r>
              <a:rPr lang="zh-CN" altLang="en-US" sz="2700" b="1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zh-CN" altLang="en-US" sz="2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48608" name="圆角矩形 4"/>
          <p:cNvSpPr/>
          <p:nvPr/>
        </p:nvSpPr>
        <p:spPr>
          <a:xfrm>
            <a:off x="842963" y="2996089"/>
            <a:ext cx="7143750" cy="462915"/>
          </a:xfrm>
          <a:prstGeom prst="roundRect">
            <a:avLst/>
          </a:prstGeom>
          <a:solidFill>
            <a:srgbClr val="FF7C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100" dirty="0"/>
              <a:t>句型结构</a:t>
            </a:r>
            <a:r>
              <a:rPr lang="en-US" altLang="zh-CN" sz="2100" dirty="0" smtClean="0"/>
              <a:t>:</a:t>
            </a:r>
            <a:endParaRPr lang="en-US" altLang="zh-CN" sz="2100" dirty="0"/>
          </a:p>
        </p:txBody>
      </p:sp>
      <p:sp>
        <p:nvSpPr>
          <p:cNvPr id="1048609" name="圆角矩形 9"/>
          <p:cNvSpPr/>
          <p:nvPr/>
        </p:nvSpPr>
        <p:spPr>
          <a:xfrm>
            <a:off x="842963" y="3459004"/>
            <a:ext cx="7143750" cy="46291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100" dirty="0"/>
              <a:t>They </a:t>
            </a:r>
            <a:r>
              <a:rPr lang="en-US" altLang="zh-CN" sz="2100" dirty="0" smtClean="0"/>
              <a:t>are…</a:t>
            </a:r>
            <a:r>
              <a:rPr lang="zh-CN" altLang="en-US" sz="2100" dirty="0" smtClean="0"/>
              <a:t>，</a:t>
            </a:r>
            <a:r>
              <a:rPr lang="en-US" altLang="zh-CN" sz="2100" dirty="0" smtClean="0"/>
              <a:t>…</a:t>
            </a:r>
            <a:r>
              <a:rPr lang="zh-CN" altLang="en-US" sz="2100" dirty="0" smtClean="0"/>
              <a:t>，</a:t>
            </a:r>
            <a:r>
              <a:rPr lang="en-US" altLang="zh-CN" sz="2100" dirty="0" smtClean="0"/>
              <a:t>…and…</a:t>
            </a:r>
            <a:endParaRPr lang="en-US" altLang="zh-CN" sz="21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7" grpId="0" build="p" animBg="1"/>
      <p:bldP spid="1048608" grpId="0" bldLvl="0" animBg="1"/>
      <p:bldP spid="104860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标题 1"/>
          <p:cNvSpPr>
            <a:spLocks noGrp="1"/>
          </p:cNvSpPr>
          <p:nvPr>
            <p:ph type="title"/>
          </p:nvPr>
        </p:nvSpPr>
        <p:spPr>
          <a:xfrm>
            <a:off x="961200" y="1100385"/>
            <a:ext cx="7219800" cy="2487207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. How 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many          in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your pencil box?</a:t>
            </a:r>
            <a:br>
              <a:rPr lang="en-US" altLang="zh-CN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A. pencils</a:t>
            </a:r>
            <a:br>
              <a:rPr lang="en-US" altLang="zh-CN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B. pencil</a:t>
            </a:r>
            <a:br>
              <a:rPr lang="en-US" altLang="zh-CN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C. a 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pencil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145728" name="直接连接符 5"/>
          <p:cNvCxnSpPr/>
          <p:nvPr/>
        </p:nvCxnSpPr>
        <p:spPr>
          <a:xfrm>
            <a:off x="2843212" y="1954530"/>
            <a:ext cx="928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9" name="TextBox 7"/>
          <p:cNvSpPr txBox="1"/>
          <p:nvPr/>
        </p:nvSpPr>
        <p:spPr>
          <a:xfrm>
            <a:off x="1028700" y="588991"/>
            <a:ext cx="17716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dirty="0" smtClean="0">
                <a:solidFill>
                  <a:srgbClr val="C00000"/>
                </a:solidFill>
              </a:rPr>
              <a:t>练习：</a:t>
            </a:r>
            <a:endParaRPr lang="zh-CN" altLang="en-US" sz="3300" b="1" dirty="0">
              <a:solidFill>
                <a:srgbClr val="C00000"/>
              </a:solidFill>
            </a:endParaRPr>
          </a:p>
        </p:txBody>
      </p:sp>
      <p:sp>
        <p:nvSpPr>
          <p:cNvPr id="1048630" name="TextBox 2"/>
          <p:cNvSpPr txBox="1"/>
          <p:nvPr/>
        </p:nvSpPr>
        <p:spPr>
          <a:xfrm>
            <a:off x="3136106" y="1618489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A        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标题 1"/>
          <p:cNvSpPr>
            <a:spLocks noGrp="1"/>
          </p:cNvSpPr>
          <p:nvPr>
            <p:ph type="title"/>
          </p:nvPr>
        </p:nvSpPr>
        <p:spPr>
          <a:xfrm>
            <a:off x="961200" y="1100385"/>
            <a:ext cx="7219800" cy="2487207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2.I like apples            pears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en-US" altLang="zh-CN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A. and</a:t>
            </a:r>
            <a:br>
              <a:rPr lang="en-US" altLang="zh-CN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B. or</a:t>
            </a:r>
            <a:br>
              <a:rPr lang="en-US" altLang="zh-CN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C./</a:t>
            </a:r>
          </a:p>
        </p:txBody>
      </p:sp>
      <p:cxnSp>
        <p:nvCxnSpPr>
          <p:cNvPr id="3145740" name="直接连接符 5"/>
          <p:cNvCxnSpPr/>
          <p:nvPr/>
        </p:nvCxnSpPr>
        <p:spPr>
          <a:xfrm>
            <a:off x="2997587" y="2021810"/>
            <a:ext cx="928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89" name="TextBox 7"/>
          <p:cNvSpPr txBox="1"/>
          <p:nvPr/>
        </p:nvSpPr>
        <p:spPr>
          <a:xfrm>
            <a:off x="1028700" y="588991"/>
            <a:ext cx="17716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dirty="0" smtClean="0">
                <a:solidFill>
                  <a:srgbClr val="C00000"/>
                </a:solidFill>
              </a:rPr>
              <a:t>练习：</a:t>
            </a:r>
            <a:endParaRPr lang="zh-CN" altLang="en-US" sz="3300" b="1" dirty="0">
              <a:solidFill>
                <a:srgbClr val="C00000"/>
              </a:solidFill>
            </a:endParaRPr>
          </a:p>
        </p:txBody>
      </p:sp>
      <p:sp>
        <p:nvSpPr>
          <p:cNvPr id="1048690" name="TextBox 8"/>
          <p:cNvSpPr txBox="1"/>
          <p:nvPr/>
        </p:nvSpPr>
        <p:spPr>
          <a:xfrm>
            <a:off x="3267589" y="1642906"/>
            <a:ext cx="2860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b="1" dirty="0" smtClean="0">
                <a:solidFill>
                  <a:srgbClr val="C00000"/>
                </a:solidFill>
              </a:rPr>
              <a:t>A</a:t>
            </a:r>
            <a:endParaRPr lang="zh-CN" altLang="en-US" sz="21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8" grpId="0"/>
      <p:bldP spid="10486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标题 1"/>
          <p:cNvSpPr>
            <a:spLocks noGrp="1"/>
          </p:cNvSpPr>
          <p:nvPr>
            <p:ph type="title"/>
          </p:nvPr>
        </p:nvSpPr>
        <p:spPr>
          <a:xfrm>
            <a:off x="961200" y="1100385"/>
            <a:ext cx="7219800" cy="306585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3. - How many books does she have?</a:t>
            </a:r>
            <a:b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b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   - She          four.</a:t>
            </a:r>
            <a:b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A. has</a:t>
            </a:r>
            <a:br>
              <a:rPr lang="en-US" altLang="zh-CN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      B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. have</a:t>
            </a:r>
            <a:br>
              <a:rPr lang="en-US" altLang="zh-CN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      C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. are</a:t>
            </a:r>
            <a:br>
              <a:rPr lang="en-US" altLang="zh-CN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b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altLang="zh-CN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145741" name="直接连接符 5"/>
          <p:cNvCxnSpPr/>
          <p:nvPr/>
        </p:nvCxnSpPr>
        <p:spPr>
          <a:xfrm>
            <a:off x="2223722" y="2198858"/>
            <a:ext cx="928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2" name="TextBox 7"/>
          <p:cNvSpPr txBox="1"/>
          <p:nvPr/>
        </p:nvSpPr>
        <p:spPr>
          <a:xfrm>
            <a:off x="1028700" y="588991"/>
            <a:ext cx="17716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dirty="0" smtClean="0">
                <a:solidFill>
                  <a:srgbClr val="C00000"/>
                </a:solidFill>
              </a:rPr>
              <a:t>练习：</a:t>
            </a:r>
            <a:endParaRPr lang="zh-CN" altLang="en-US" sz="3300" b="1" dirty="0">
              <a:solidFill>
                <a:srgbClr val="C00000"/>
              </a:solidFill>
            </a:endParaRPr>
          </a:p>
        </p:txBody>
      </p:sp>
      <p:sp>
        <p:nvSpPr>
          <p:cNvPr id="1048693" name="TextBox 2"/>
          <p:cNvSpPr txBox="1"/>
          <p:nvPr/>
        </p:nvSpPr>
        <p:spPr>
          <a:xfrm>
            <a:off x="2524237" y="1819955"/>
            <a:ext cx="37863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00" b="1" dirty="0" smtClean="0">
                <a:solidFill>
                  <a:srgbClr val="C00000"/>
                </a:solidFill>
              </a:rPr>
              <a:t>A</a:t>
            </a:r>
            <a:endParaRPr lang="zh-CN" altLang="en-US" sz="21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1" grpId="0"/>
      <p:bldP spid="10486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3300" b="0" dirty="0" smtClean="0">
                <a:solidFill>
                  <a:srgbClr val="C00000"/>
                </a:solidFill>
              </a:rPr>
              <a:t>本课重点句型：</a:t>
            </a:r>
            <a:endParaRPr lang="zh-CN" altLang="en-US" sz="3300" b="0" dirty="0">
              <a:solidFill>
                <a:srgbClr val="C00000"/>
              </a:solidFill>
            </a:endParaRPr>
          </a:p>
        </p:txBody>
      </p:sp>
      <p:sp>
        <p:nvSpPr>
          <p:cNvPr id="1048699" name="圆角矩形 2"/>
          <p:cNvSpPr/>
          <p:nvPr/>
        </p:nvSpPr>
        <p:spPr>
          <a:xfrm>
            <a:off x="557213" y="2295287"/>
            <a:ext cx="8072438" cy="39862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000" dirty="0" smtClean="0">
                <a:solidFill>
                  <a:schemeClr val="bg1"/>
                </a:solidFill>
              </a:rPr>
              <a:t>I/We have +</a:t>
            </a:r>
            <a:r>
              <a:rPr lang="zh-CN" altLang="en-US" sz="3000" dirty="0" smtClean="0">
                <a:solidFill>
                  <a:schemeClr val="bg1"/>
                </a:solidFill>
              </a:rPr>
              <a:t>基数词（</a:t>
            </a:r>
            <a:r>
              <a:rPr lang="en-US" altLang="zh-CN" sz="3000" dirty="0" smtClean="0">
                <a:solidFill>
                  <a:schemeClr val="bg1"/>
                </a:solidFill>
              </a:rPr>
              <a:t>+</a:t>
            </a:r>
            <a:r>
              <a:rPr lang="zh-CN" altLang="en-US" sz="3000" dirty="0" smtClean="0">
                <a:solidFill>
                  <a:schemeClr val="bg1"/>
                </a:solidFill>
              </a:rPr>
              <a:t>名词或其他）</a:t>
            </a:r>
            <a:endParaRPr lang="zh-CN" altLang="en-US" sz="3000" dirty="0">
              <a:solidFill>
                <a:schemeClr val="bg1"/>
              </a:solidFill>
            </a:endParaRPr>
          </a:p>
        </p:txBody>
      </p:sp>
      <p:sp>
        <p:nvSpPr>
          <p:cNvPr id="1048700" name="圆角矩形 5"/>
          <p:cNvSpPr/>
          <p:nvPr/>
        </p:nvSpPr>
        <p:spPr>
          <a:xfrm>
            <a:off x="557213" y="3459004"/>
            <a:ext cx="7143750" cy="46291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100" dirty="0"/>
              <a:t>They </a:t>
            </a:r>
            <a:r>
              <a:rPr lang="en-US" altLang="zh-CN" sz="2100" dirty="0" smtClean="0"/>
              <a:t>are…</a:t>
            </a:r>
            <a:r>
              <a:rPr lang="zh-CN" altLang="en-US" sz="2100" dirty="0" smtClean="0"/>
              <a:t>，</a:t>
            </a:r>
            <a:r>
              <a:rPr lang="en-US" altLang="zh-CN" sz="2100" dirty="0" smtClean="0"/>
              <a:t>…</a:t>
            </a:r>
            <a:r>
              <a:rPr lang="zh-CN" altLang="en-US" sz="2100" dirty="0" smtClean="0"/>
              <a:t>，</a:t>
            </a:r>
            <a:r>
              <a:rPr lang="en-US" altLang="zh-CN" sz="2100" dirty="0" smtClean="0"/>
              <a:t>…and…</a:t>
            </a:r>
            <a:endParaRPr lang="en-US" altLang="zh-CN" sz="2100" dirty="0"/>
          </a:p>
        </p:txBody>
      </p:sp>
      <p:sp>
        <p:nvSpPr>
          <p:cNvPr id="1048701" name="圆角矩形 7"/>
          <p:cNvSpPr/>
          <p:nvPr/>
        </p:nvSpPr>
        <p:spPr>
          <a:xfrm>
            <a:off x="557213" y="1240870"/>
            <a:ext cx="8072438" cy="3986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000" dirty="0">
                <a:solidFill>
                  <a:schemeClr val="bg1"/>
                </a:solidFill>
              </a:rPr>
              <a:t>How many lessons do you </a:t>
            </a:r>
            <a:r>
              <a:rPr lang="en-US" altLang="zh-CN" sz="3000" dirty="0" smtClean="0">
                <a:solidFill>
                  <a:schemeClr val="bg1"/>
                </a:solidFill>
              </a:rPr>
              <a:t>have + </a:t>
            </a:r>
            <a:r>
              <a:rPr lang="zh-CN" altLang="en-US" sz="3000" dirty="0" smtClean="0">
                <a:solidFill>
                  <a:schemeClr val="bg1"/>
                </a:solidFill>
              </a:rPr>
              <a:t>时间 ？</a:t>
            </a:r>
            <a:endParaRPr lang="zh-CN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9" grpId="0" bldLvl="0" animBg="1"/>
      <p:bldP spid="1048700" grpId="0" bldLvl="0" animBg="1"/>
      <p:bldP spid="1048701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图片 1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85257" y="3962750"/>
            <a:ext cx="1869794" cy="621284"/>
          </a:xfrm>
          <a:prstGeom prst="rect">
            <a:avLst/>
          </a:prstGeom>
        </p:spPr>
      </p:pic>
      <p:sp>
        <p:nvSpPr>
          <p:cNvPr id="1048656" name="文本框 66"/>
          <p:cNvSpPr txBox="1">
            <a:spLocks noChangeArrowheads="1"/>
          </p:cNvSpPr>
          <p:nvPr/>
        </p:nvSpPr>
        <p:spPr bwMode="auto">
          <a:xfrm>
            <a:off x="656150" y="368517"/>
            <a:ext cx="1716881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700" b="1" i="0" u="none" strike="noStrike" kern="1200" cap="none" spc="300" normalizeH="0" baseline="0" noProof="0" dirty="0">
                <a:ln>
                  <a:noFill/>
                </a:ln>
                <a:solidFill>
                  <a:srgbClr val="C56D27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单词讲解</a:t>
            </a:r>
            <a:endParaRPr lang="zh-CN" altLang="en-US" sz="975" dirty="0"/>
          </a:p>
        </p:txBody>
      </p:sp>
      <p:sp>
        <p:nvSpPr>
          <p:cNvPr id="1048657" name="矩形 18"/>
          <p:cNvSpPr/>
          <p:nvPr/>
        </p:nvSpPr>
        <p:spPr>
          <a:xfrm>
            <a:off x="2373036" y="3901291"/>
            <a:ext cx="1963713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maths</a:t>
            </a:r>
            <a:endParaRPr kumimoji="0" lang="zh-CN" altLang="en-US" sz="4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097164" name="图片 2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56149" y="1438421"/>
            <a:ext cx="4439886" cy="2548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658" name="文本框 7"/>
          <p:cNvSpPr txBox="1"/>
          <p:nvPr/>
        </p:nvSpPr>
        <p:spPr>
          <a:xfrm>
            <a:off x="5094216" y="1896124"/>
            <a:ext cx="40476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7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  <a:cs typeface="HAKUYOGuiFanZi3500" panose="02000600000000000000" charset="-122"/>
              </a:rPr>
              <a:t>例子</a:t>
            </a:r>
            <a:r>
              <a:rPr lang="zh-CN" altLang="en-US" sz="2700" b="1" dirty="0" smtClean="0">
                <a:solidFill>
                  <a:schemeClr val="tx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HAKUYOGuiFanZi3500" panose="02000600000000000000" charset="-122"/>
              </a:rPr>
              <a:t>：</a:t>
            </a:r>
            <a:r>
              <a:rPr lang="en-US" altLang="zh-CN" sz="2700" b="1" dirty="0">
                <a:solidFill>
                  <a:srgbClr val="C00000"/>
                </a:solidFill>
                <a:latin typeface="Gulim" panose="020B0600000101010101" pitchFamily="34" charset="-127"/>
                <a:ea typeface="Gulim" panose="020B0600000101010101" pitchFamily="34" charset="-127"/>
                <a:cs typeface="HAKUYOGuiFanZi3500" panose="02000600000000000000" charset="-122"/>
              </a:rPr>
              <a:t>I </a:t>
            </a:r>
            <a:r>
              <a:rPr lang="en-US" altLang="zh-CN" sz="2700" b="1" dirty="0" smtClean="0">
                <a:solidFill>
                  <a:srgbClr val="C00000"/>
                </a:solidFill>
                <a:latin typeface="Gulim" panose="020B0600000101010101" pitchFamily="34" charset="-127"/>
                <a:ea typeface="Gulim" panose="020B0600000101010101" pitchFamily="34" charset="-127"/>
                <a:cs typeface="HAKUYOGuiFanZi3500" panose="02000600000000000000" charset="-122"/>
              </a:rPr>
              <a:t>don’t like </a:t>
            </a:r>
            <a:r>
              <a:rPr lang="en-US" altLang="zh-CN" sz="2700" b="1" dirty="0">
                <a:solidFill>
                  <a:srgbClr val="C00000"/>
                </a:solidFill>
                <a:latin typeface="Gulim" panose="020B0600000101010101" pitchFamily="34" charset="-127"/>
                <a:ea typeface="Gulim" panose="020B0600000101010101" pitchFamily="34" charset="-127"/>
                <a:cs typeface="HAKUYOGuiFanZi3500" panose="02000600000000000000" charset="-122"/>
              </a:rPr>
              <a:t>maths </a:t>
            </a:r>
            <a:r>
              <a:rPr lang="en-US" altLang="zh-CN" sz="2700" b="1" dirty="0" smtClean="0">
                <a:solidFill>
                  <a:srgbClr val="C00000"/>
                </a:solidFill>
                <a:latin typeface="Gulim" panose="020B0600000101010101" pitchFamily="34" charset="-127"/>
                <a:ea typeface="Gulim" panose="020B0600000101010101" pitchFamily="34" charset="-127"/>
                <a:cs typeface="HAKUYOGuiFanZi3500" panose="02000600000000000000" charset="-122"/>
              </a:rPr>
              <a:t>.</a:t>
            </a:r>
          </a:p>
        </p:txBody>
      </p:sp>
      <p:sp>
        <p:nvSpPr>
          <p:cNvPr id="1048659" name="TextBox 1"/>
          <p:cNvSpPr txBox="1"/>
          <p:nvPr/>
        </p:nvSpPr>
        <p:spPr>
          <a:xfrm>
            <a:off x="6212169" y="2392374"/>
            <a:ext cx="241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+mn-ea"/>
                <a:ea typeface="+mn-ea"/>
              </a:rPr>
              <a:t>我</a:t>
            </a:r>
            <a:r>
              <a:rPr lang="zh-CN" altLang="en-US" sz="2400" dirty="0">
                <a:solidFill>
                  <a:srgbClr val="C00000"/>
                </a:solidFill>
                <a:latin typeface="+mn-ea"/>
                <a:ea typeface="+mn-ea"/>
              </a:rPr>
              <a:t>不</a:t>
            </a:r>
            <a:r>
              <a:rPr lang="zh-CN" altLang="en-US" sz="2400" dirty="0" smtClean="0">
                <a:solidFill>
                  <a:srgbClr val="C00000"/>
                </a:solidFill>
                <a:latin typeface="+mn-ea"/>
                <a:ea typeface="+mn-ea"/>
              </a:rPr>
              <a:t>喜欢数学。</a:t>
            </a:r>
            <a:endParaRPr lang="zh-CN" altLang="en-US" sz="2400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1048660" name="TextBox 2"/>
          <p:cNvSpPr txBox="1"/>
          <p:nvPr/>
        </p:nvSpPr>
        <p:spPr>
          <a:xfrm>
            <a:off x="5226811" y="3185957"/>
            <a:ext cx="30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形近词：</a:t>
            </a:r>
            <a:r>
              <a:rPr lang="en-US" altLang="zh-CN" sz="2400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match </a:t>
            </a:r>
            <a:r>
              <a:rPr lang="zh-CN" altLang="en-US" sz="2400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比赛</a:t>
            </a:r>
            <a:endParaRPr lang="zh-CN" altLang="en-US" sz="24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048661" name="TextBox 3"/>
          <p:cNvSpPr txBox="1"/>
          <p:nvPr/>
        </p:nvSpPr>
        <p:spPr>
          <a:xfrm>
            <a:off x="4179312" y="418465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（名词）数学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7" grpId="0" build="allAtOnce"/>
      <p:bldP spid="1048657" grpId="1"/>
      <p:bldP spid="1048658" grpId="0"/>
      <p:bldP spid="1048659" grpId="0"/>
      <p:bldP spid="1048660" grpId="0"/>
      <p:bldP spid="10486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图片 20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750642" y="3976254"/>
            <a:ext cx="1923962" cy="639282"/>
          </a:xfrm>
          <a:prstGeom prst="rect">
            <a:avLst/>
          </a:prstGeom>
        </p:spPr>
      </p:pic>
      <p:sp>
        <p:nvSpPr>
          <p:cNvPr id="1048662" name="文本框 66"/>
          <p:cNvSpPr txBox="1">
            <a:spLocks noChangeArrowheads="1"/>
          </p:cNvSpPr>
          <p:nvPr/>
        </p:nvSpPr>
        <p:spPr bwMode="auto">
          <a:xfrm>
            <a:off x="631541" y="453245"/>
            <a:ext cx="1716881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700" b="1" i="0" u="none" strike="noStrike" kern="1200" cap="none" spc="300" normalizeH="0" baseline="0" noProof="0" dirty="0">
                <a:ln>
                  <a:noFill/>
                </a:ln>
                <a:solidFill>
                  <a:srgbClr val="C56D27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单词讲解</a:t>
            </a:r>
            <a:endParaRPr lang="zh-CN" altLang="en-US" sz="975"/>
          </a:p>
        </p:txBody>
      </p:sp>
      <p:pic>
        <p:nvPicPr>
          <p:cNvPr id="2097167" name="图片 1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31540" y="1412545"/>
            <a:ext cx="4464496" cy="2547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663" name="矩形 17"/>
          <p:cNvSpPr/>
          <p:nvPr/>
        </p:nvSpPr>
        <p:spPr>
          <a:xfrm>
            <a:off x="2281238" y="3721081"/>
            <a:ext cx="1039478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PE</a:t>
            </a:r>
            <a:endParaRPr kumimoji="0" lang="zh-CN" altLang="en-US" sz="4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48664" name="矩形 18"/>
          <p:cNvSpPr/>
          <p:nvPr/>
        </p:nvSpPr>
        <p:spPr>
          <a:xfrm>
            <a:off x="3861792" y="4154636"/>
            <a:ext cx="2571538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(Physical Education)</a:t>
            </a:r>
            <a:endParaRPr kumimoji="0" lang="zh-CN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48665" name="TextBox 2"/>
          <p:cNvSpPr txBox="1"/>
          <p:nvPr/>
        </p:nvSpPr>
        <p:spPr>
          <a:xfrm>
            <a:off x="6545127" y="4270619"/>
            <a:ext cx="18004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b="1" dirty="0" smtClean="0">
                <a:solidFill>
                  <a:srgbClr val="FF0000"/>
                </a:solidFill>
              </a:rPr>
              <a:t>（名词）体育</a:t>
            </a:r>
            <a:endParaRPr lang="zh-CN" altLang="en-US" sz="2100" b="1" dirty="0">
              <a:solidFill>
                <a:srgbClr val="FF0000"/>
              </a:solidFill>
            </a:endParaRPr>
          </a:p>
        </p:txBody>
      </p:sp>
      <p:sp>
        <p:nvSpPr>
          <p:cNvPr id="1048666" name="TextBox 3"/>
          <p:cNvSpPr txBox="1"/>
          <p:nvPr/>
        </p:nvSpPr>
        <p:spPr>
          <a:xfrm>
            <a:off x="5096037" y="1555908"/>
            <a:ext cx="40479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b="1" dirty="0" smtClean="0">
                <a:solidFill>
                  <a:schemeClr val="tx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例子</a:t>
            </a:r>
            <a:r>
              <a:rPr lang="zh-CN" altLang="en-US" sz="2100" b="1" dirty="0" smtClean="0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：</a:t>
            </a:r>
            <a:r>
              <a:rPr lang="en-US" altLang="zh-CN" b="1" dirty="0" smtClean="0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My sister likes PE very much.</a:t>
            </a:r>
          </a:p>
          <a:p>
            <a:endParaRPr lang="en-US" altLang="zh-CN" b="1" dirty="0" smtClean="0">
              <a:solidFill>
                <a:srgbClr val="FF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      我姐姐非常喜欢体育。</a:t>
            </a:r>
            <a:endParaRPr lang="zh-CN" altLang="en-US" b="1" dirty="0">
              <a:solidFill>
                <a:srgbClr val="FF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3" grpId="0"/>
      <p:bldP spid="1048663" grpId="1"/>
      <p:bldP spid="1048664" grpId="0"/>
      <p:bldP spid="1048664" grpId="1"/>
      <p:bldP spid="1048665" grpId="0"/>
      <p:bldP spid="1048665" grpId="1"/>
      <p:bldP spid="10486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图片 18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050935" y="3852378"/>
            <a:ext cx="1869794" cy="621284"/>
          </a:xfrm>
          <a:prstGeom prst="rect">
            <a:avLst/>
          </a:prstGeom>
        </p:spPr>
      </p:pic>
      <p:sp>
        <p:nvSpPr>
          <p:cNvPr id="1048667" name="文本框 66"/>
          <p:cNvSpPr txBox="1">
            <a:spLocks noChangeArrowheads="1"/>
          </p:cNvSpPr>
          <p:nvPr/>
        </p:nvSpPr>
        <p:spPr bwMode="auto">
          <a:xfrm>
            <a:off x="820341" y="413561"/>
            <a:ext cx="1716881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700" b="1" i="0" u="none" strike="noStrike" kern="1200" cap="none" spc="300" normalizeH="0" baseline="0" noProof="0" dirty="0">
                <a:ln>
                  <a:noFill/>
                </a:ln>
                <a:solidFill>
                  <a:srgbClr val="C56D27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单词讲解</a:t>
            </a:r>
            <a:endParaRPr lang="zh-CN" altLang="en-US" sz="975"/>
          </a:p>
        </p:txBody>
      </p:sp>
      <p:pic>
        <p:nvPicPr>
          <p:cNvPr id="2097170" name="图片 1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00605" y="1392419"/>
            <a:ext cx="2358434" cy="2177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668" name="矩形 17"/>
          <p:cNvSpPr/>
          <p:nvPr/>
        </p:nvSpPr>
        <p:spPr>
          <a:xfrm>
            <a:off x="2120740" y="3602525"/>
            <a:ext cx="1944763" cy="1027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Chinese</a:t>
            </a:r>
            <a:endParaRPr kumimoji="0" lang="zh-CN" altLang="en-US" sz="4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48669" name="TextBox 1"/>
          <p:cNvSpPr txBox="1"/>
          <p:nvPr/>
        </p:nvSpPr>
        <p:spPr>
          <a:xfrm>
            <a:off x="3480008" y="1597921"/>
            <a:ext cx="5681363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b="1" dirty="0" smtClean="0">
                <a:solidFill>
                  <a:schemeClr val="tx2">
                    <a:lumMod val="50000"/>
                  </a:schemeClr>
                </a:solidFill>
              </a:rPr>
              <a:t>例子：</a:t>
            </a:r>
            <a:r>
              <a:rPr lang="en-US" altLang="zh-CN" sz="2100" b="1" dirty="0" smtClean="0">
                <a:solidFill>
                  <a:srgbClr val="C00000"/>
                </a:solidFill>
              </a:rPr>
              <a:t>I have Chinese on Monday morning .</a:t>
            </a:r>
          </a:p>
          <a:p>
            <a:r>
              <a:rPr lang="en-US" altLang="zh-CN" sz="2100" b="1" dirty="0">
                <a:solidFill>
                  <a:srgbClr val="C00000"/>
                </a:solidFill>
              </a:rPr>
              <a:t> </a:t>
            </a:r>
            <a:r>
              <a:rPr lang="en-US" altLang="zh-CN" sz="2100" b="1" dirty="0" smtClean="0">
                <a:solidFill>
                  <a:srgbClr val="C00000"/>
                </a:solidFill>
              </a:rPr>
              <a:t>      </a:t>
            </a:r>
          </a:p>
          <a:p>
            <a:r>
              <a:rPr lang="en-US" altLang="zh-CN" sz="2100" b="1" dirty="0">
                <a:solidFill>
                  <a:srgbClr val="C00000"/>
                </a:solidFill>
              </a:rPr>
              <a:t> </a:t>
            </a:r>
            <a:r>
              <a:rPr lang="en-US" altLang="zh-CN" sz="2100" b="1" dirty="0" smtClean="0">
                <a:solidFill>
                  <a:srgbClr val="C00000"/>
                </a:solidFill>
              </a:rPr>
              <a:t>       </a:t>
            </a:r>
            <a:r>
              <a:rPr lang="zh-CN" altLang="en-US" sz="2100" b="1" dirty="0" smtClean="0">
                <a:solidFill>
                  <a:srgbClr val="C00000"/>
                </a:solidFill>
              </a:rPr>
              <a:t>在星期一上午我有语文课。</a:t>
            </a:r>
            <a:endParaRPr lang="zh-CN" altLang="en-US" sz="2100" b="1" dirty="0">
              <a:solidFill>
                <a:srgbClr val="C00000"/>
              </a:solidFill>
            </a:endParaRPr>
          </a:p>
        </p:txBody>
      </p:sp>
      <p:sp>
        <p:nvSpPr>
          <p:cNvPr id="1048670" name="TextBox 2"/>
          <p:cNvSpPr txBox="1"/>
          <p:nvPr/>
        </p:nvSpPr>
        <p:spPr>
          <a:xfrm>
            <a:off x="4402015" y="3986433"/>
            <a:ext cx="18004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b="1" dirty="0" smtClean="0">
                <a:solidFill>
                  <a:srgbClr val="C00000"/>
                </a:solidFill>
              </a:rPr>
              <a:t>（名词）语文</a:t>
            </a:r>
            <a:endParaRPr lang="zh-CN" altLang="en-US" sz="21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8" grpId="0" build="allAtOnce"/>
      <p:bldP spid="1048668" grpId="1"/>
      <p:bldP spid="1048669" grpId="0"/>
      <p:bldP spid="10486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2" name="图片 18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069390" y="3962750"/>
            <a:ext cx="1869794" cy="621284"/>
          </a:xfrm>
          <a:prstGeom prst="rect">
            <a:avLst/>
          </a:prstGeom>
        </p:spPr>
      </p:pic>
      <p:sp>
        <p:nvSpPr>
          <p:cNvPr id="1048671" name="文本框 66"/>
          <p:cNvSpPr txBox="1">
            <a:spLocks noChangeArrowheads="1"/>
          </p:cNvSpPr>
          <p:nvPr/>
        </p:nvSpPr>
        <p:spPr bwMode="auto">
          <a:xfrm>
            <a:off x="632223" y="480536"/>
            <a:ext cx="1716881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700" b="1" i="0" u="none" strike="noStrike" kern="1200" cap="none" spc="300" normalizeH="0" baseline="0" noProof="0" dirty="0">
                <a:ln>
                  <a:noFill/>
                </a:ln>
                <a:solidFill>
                  <a:srgbClr val="C56D27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单词讲解</a:t>
            </a:r>
            <a:endParaRPr lang="zh-CN" altLang="en-US" sz="975"/>
          </a:p>
        </p:txBody>
      </p:sp>
      <p:pic>
        <p:nvPicPr>
          <p:cNvPr id="2097173" name="图片 1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00607" y="1392418"/>
            <a:ext cx="3774741" cy="2547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672" name="矩形 17"/>
          <p:cNvSpPr/>
          <p:nvPr/>
        </p:nvSpPr>
        <p:spPr>
          <a:xfrm>
            <a:off x="2127052" y="3708678"/>
            <a:ext cx="1858201" cy="1027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English</a:t>
            </a:r>
            <a:endParaRPr kumimoji="0" lang="zh-CN" altLang="en-US" sz="4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48673" name="TextBox 1"/>
          <p:cNvSpPr txBox="1"/>
          <p:nvPr/>
        </p:nvSpPr>
        <p:spPr>
          <a:xfrm>
            <a:off x="4619717" y="1787367"/>
            <a:ext cx="4046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例子：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I can speak English.</a:t>
            </a:r>
          </a:p>
          <a:p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      </a:t>
            </a:r>
          </a:p>
          <a:p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          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我能讲英语。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1048674" name="TextBox 2"/>
          <p:cNvSpPr txBox="1"/>
          <p:nvPr/>
        </p:nvSpPr>
        <p:spPr>
          <a:xfrm>
            <a:off x="4380692" y="4200727"/>
            <a:ext cx="18004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b="1" dirty="0" smtClean="0">
                <a:solidFill>
                  <a:srgbClr val="C00000"/>
                </a:solidFill>
              </a:rPr>
              <a:t>（名词）英语</a:t>
            </a:r>
            <a:endParaRPr lang="zh-CN" altLang="en-US" sz="2100" b="1" dirty="0">
              <a:solidFill>
                <a:srgbClr val="C00000"/>
              </a:solidFill>
            </a:endParaRPr>
          </a:p>
        </p:txBody>
      </p:sp>
      <p:sp>
        <p:nvSpPr>
          <p:cNvPr id="1048675" name="TextBox 3"/>
          <p:cNvSpPr txBox="1"/>
          <p:nvPr/>
        </p:nvSpPr>
        <p:spPr>
          <a:xfrm>
            <a:off x="4619717" y="3144715"/>
            <a:ext cx="421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短语：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In English  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用英语说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 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1048676" name="TextBox 4"/>
          <p:cNvSpPr txBox="1"/>
          <p:nvPr/>
        </p:nvSpPr>
        <p:spPr>
          <a:xfrm>
            <a:off x="5474526" y="3708678"/>
            <a:ext cx="32111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00" b="1" dirty="0" smtClean="0">
                <a:solidFill>
                  <a:srgbClr val="C00000"/>
                </a:solidFill>
              </a:rPr>
              <a:t>Speak  English    </a:t>
            </a:r>
            <a:r>
              <a:rPr lang="zh-CN" altLang="en-US" sz="2100" b="1" dirty="0" smtClean="0">
                <a:solidFill>
                  <a:srgbClr val="C00000"/>
                </a:solidFill>
              </a:rPr>
              <a:t>讲英语</a:t>
            </a:r>
            <a:endParaRPr lang="zh-CN" altLang="en-US" sz="21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2" grpId="0" build="allAtOnce"/>
      <p:bldP spid="1048672" grpId="1"/>
      <p:bldP spid="1048673" grpId="0"/>
      <p:bldP spid="1048674" grpId="0"/>
      <p:bldP spid="1048675" grpId="0"/>
      <p:bldP spid="10486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文本框 66"/>
          <p:cNvSpPr txBox="1">
            <a:spLocks noChangeArrowheads="1"/>
          </p:cNvSpPr>
          <p:nvPr/>
        </p:nvSpPr>
        <p:spPr bwMode="auto">
          <a:xfrm>
            <a:off x="617935" y="257175"/>
            <a:ext cx="1716881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2700" b="1" spc="300" dirty="0" smtClean="0">
                <a:solidFill>
                  <a:srgbClr val="C56D2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课堂练习</a:t>
            </a:r>
            <a:endParaRPr lang="zh-CN" altLang="en-US" sz="2700" b="1" spc="300" dirty="0">
              <a:solidFill>
                <a:srgbClr val="C56D2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48679" name="TextBox 1"/>
          <p:cNvSpPr txBox="1"/>
          <p:nvPr/>
        </p:nvSpPr>
        <p:spPr>
          <a:xfrm>
            <a:off x="617935" y="15083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</a:rPr>
              <a:t>二、填空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1048680" name="TextBox 2"/>
          <p:cNvSpPr txBox="1"/>
          <p:nvPr/>
        </p:nvSpPr>
        <p:spPr>
          <a:xfrm>
            <a:off x="617934" y="2391728"/>
            <a:ext cx="6940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1</a:t>
            </a:r>
            <a:r>
              <a:rPr lang="zh-CN" altLang="en-US" sz="3000" dirty="0" smtClean="0"/>
              <a:t>）</a:t>
            </a:r>
            <a:r>
              <a:rPr lang="en-US" altLang="zh-CN" sz="3000" dirty="0" smtClean="0"/>
              <a:t>I like              </a:t>
            </a:r>
            <a:r>
              <a:rPr lang="zh-CN" altLang="en-US" sz="3000" dirty="0" smtClean="0"/>
              <a:t>（数学）。</a:t>
            </a:r>
            <a:endParaRPr lang="en-US" altLang="zh-CN" sz="3000" dirty="0" smtClean="0"/>
          </a:p>
          <a:p>
            <a:r>
              <a:rPr lang="zh-CN" altLang="en-US" sz="3000" dirty="0" smtClean="0"/>
              <a:t>（</a:t>
            </a:r>
            <a:r>
              <a:rPr lang="en-US" altLang="zh-CN" sz="3000" dirty="0" smtClean="0"/>
              <a:t>2</a:t>
            </a:r>
            <a:r>
              <a:rPr lang="zh-CN" altLang="en-US" sz="3000" dirty="0" smtClean="0"/>
              <a:t>）</a:t>
            </a:r>
            <a:r>
              <a:rPr lang="en-US" altLang="zh-CN" sz="3000" dirty="0" smtClean="0"/>
              <a:t>She likes                    </a:t>
            </a:r>
            <a:r>
              <a:rPr lang="zh-CN" altLang="en-US" sz="3000" dirty="0" smtClean="0"/>
              <a:t>（英语）。</a:t>
            </a:r>
            <a:endParaRPr lang="zh-CN" altLang="en-US" sz="3000" dirty="0"/>
          </a:p>
        </p:txBody>
      </p:sp>
      <p:cxnSp>
        <p:nvCxnSpPr>
          <p:cNvPr id="3145738" name="直接连接符 4"/>
          <p:cNvCxnSpPr/>
          <p:nvPr/>
        </p:nvCxnSpPr>
        <p:spPr>
          <a:xfrm>
            <a:off x="2644217" y="2722118"/>
            <a:ext cx="14437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9" name="直接连接符 17"/>
          <p:cNvCxnSpPr/>
          <p:nvPr/>
        </p:nvCxnSpPr>
        <p:spPr>
          <a:xfrm>
            <a:off x="3569334" y="3149322"/>
            <a:ext cx="17360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81" name="TextBox 11"/>
          <p:cNvSpPr txBox="1"/>
          <p:nvPr/>
        </p:nvSpPr>
        <p:spPr>
          <a:xfrm>
            <a:off x="2844403" y="2410493"/>
            <a:ext cx="1164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b="1" dirty="0" smtClean="0">
                <a:solidFill>
                  <a:srgbClr val="C00000"/>
                </a:solidFill>
              </a:rPr>
              <a:t>maths</a:t>
            </a:r>
            <a:endParaRPr lang="zh-CN" altLang="en-US" sz="2100" b="1" dirty="0">
              <a:solidFill>
                <a:srgbClr val="C00000"/>
              </a:solidFill>
            </a:endParaRPr>
          </a:p>
        </p:txBody>
      </p:sp>
      <p:sp>
        <p:nvSpPr>
          <p:cNvPr id="1048682" name="TextBox 12"/>
          <p:cNvSpPr txBox="1"/>
          <p:nvPr/>
        </p:nvSpPr>
        <p:spPr>
          <a:xfrm>
            <a:off x="3754042" y="2838388"/>
            <a:ext cx="115929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00" b="1" dirty="0" smtClean="0">
                <a:solidFill>
                  <a:srgbClr val="C00000"/>
                </a:solidFill>
              </a:rPr>
              <a:t>English</a:t>
            </a:r>
            <a:endParaRPr lang="zh-CN" altLang="en-US" sz="21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0" grpId="0"/>
      <p:bldP spid="1048681" grpId="0"/>
      <p:bldP spid="10486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文本框 66"/>
          <p:cNvSpPr txBox="1">
            <a:spLocks noChangeArrowheads="1"/>
          </p:cNvSpPr>
          <p:nvPr/>
        </p:nvSpPr>
        <p:spPr bwMode="auto">
          <a:xfrm>
            <a:off x="835069" y="362604"/>
            <a:ext cx="1716881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700" b="1" i="0" u="none" strike="noStrike" kern="1200" cap="none" spc="300" normalizeH="0" baseline="0" noProof="0" dirty="0">
                <a:ln>
                  <a:noFill/>
                </a:ln>
                <a:solidFill>
                  <a:srgbClr val="C56D27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句型讲解</a:t>
            </a:r>
            <a:endParaRPr lang="zh-CN" altLang="en-US" sz="975" dirty="0"/>
          </a:p>
        </p:txBody>
      </p:sp>
      <p:pic>
        <p:nvPicPr>
          <p:cNvPr id="2097156" name="图片 19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932512" y="835806"/>
            <a:ext cx="2945633" cy="2676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615" name="矩形 21"/>
          <p:cNvSpPr>
            <a:spLocks noChangeArrowheads="1"/>
          </p:cNvSpPr>
          <p:nvPr/>
        </p:nvSpPr>
        <p:spPr bwMode="auto">
          <a:xfrm>
            <a:off x="348177" y="1281211"/>
            <a:ext cx="4580100" cy="4154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1F20"/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How many </a:t>
            </a: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lesson</a:t>
            </a: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1F20"/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 do you have today?</a:t>
            </a:r>
            <a:endParaRPr kumimoji="0" lang="zh-CN" altLang="en-US" sz="2100" b="1" i="0" u="none" strike="noStrike" kern="1200" cap="none" spc="0" normalizeH="0" baseline="0" noProof="0" dirty="0" smtClean="0">
              <a:ln>
                <a:noFill/>
              </a:ln>
              <a:solidFill>
                <a:srgbClr val="1F1F20"/>
              </a:solidFill>
              <a:effectLst/>
              <a:uLnTx/>
              <a:uFillTx/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48616" name="矩形 25"/>
          <p:cNvSpPr/>
          <p:nvPr/>
        </p:nvSpPr>
        <p:spPr>
          <a:xfrm>
            <a:off x="348177" y="2382298"/>
            <a:ext cx="167640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six.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617" name="矩形 27"/>
          <p:cNvSpPr/>
          <p:nvPr/>
        </p:nvSpPr>
        <p:spPr>
          <a:xfrm>
            <a:off x="194612" y="3323073"/>
            <a:ext cx="5321088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maths, Chinese, English and PE.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618" name="TextBox 1"/>
          <p:cNvSpPr txBox="1"/>
          <p:nvPr/>
        </p:nvSpPr>
        <p:spPr>
          <a:xfrm>
            <a:off x="348177" y="1838123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</a:rPr>
              <a:t>今天你们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</a:rPr>
              <a:t>有多少节课？</a:t>
            </a:r>
            <a:endParaRPr lang="zh-CN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8619" name="TextBox 2"/>
          <p:cNvSpPr txBox="1"/>
          <p:nvPr/>
        </p:nvSpPr>
        <p:spPr>
          <a:xfrm>
            <a:off x="348176" y="287411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</a:rPr>
              <a:t>我们有六节课</a:t>
            </a:r>
            <a:endParaRPr lang="zh-CN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8620" name="TextBox 4"/>
          <p:cNvSpPr txBox="1"/>
          <p:nvPr/>
        </p:nvSpPr>
        <p:spPr>
          <a:xfrm>
            <a:off x="348176" y="3831213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</a:rPr>
              <a:t>它们是数学，语文，英语和体育。</a:t>
            </a:r>
            <a:endParaRPr lang="zh-CN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5" grpId="0"/>
      <p:bldP spid="1048616" grpId="0"/>
      <p:bldP spid="1048617" grpId="0"/>
      <p:bldP spid="1048618" grpId="0"/>
      <p:bldP spid="1048619" grpId="0"/>
      <p:bldP spid="10486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句型解析：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048599" name="矩形 4"/>
          <p:cNvSpPr/>
          <p:nvPr/>
        </p:nvSpPr>
        <p:spPr>
          <a:xfrm>
            <a:off x="772859" y="1965623"/>
            <a:ext cx="167640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six.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600" name="TextBox 5"/>
          <p:cNvSpPr txBox="1"/>
          <p:nvPr/>
        </p:nvSpPr>
        <p:spPr>
          <a:xfrm>
            <a:off x="861688" y="1529229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</a:rPr>
              <a:t>今天你们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</a:rPr>
              <a:t>有多少节课？</a:t>
            </a:r>
            <a:endParaRPr lang="zh-CN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8601" name="TextBox 6"/>
          <p:cNvSpPr txBox="1"/>
          <p:nvPr/>
        </p:nvSpPr>
        <p:spPr>
          <a:xfrm>
            <a:off x="1022144" y="242189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</a:rPr>
              <a:t>我们有六节课</a:t>
            </a:r>
            <a:endParaRPr lang="zh-CN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8602" name="流程图: 资料带 8"/>
          <p:cNvSpPr/>
          <p:nvPr/>
        </p:nvSpPr>
        <p:spPr>
          <a:xfrm>
            <a:off x="500063" y="3163253"/>
            <a:ext cx="1771650" cy="78438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350" dirty="0" smtClean="0"/>
              <a:t>用于询问某人在某段时间有多少节课</a:t>
            </a:r>
            <a:endParaRPr lang="zh-CN" altLang="en-US" sz="1350" dirty="0"/>
          </a:p>
        </p:txBody>
      </p:sp>
      <p:sp>
        <p:nvSpPr>
          <p:cNvPr id="1048603" name="流程图: 资料带 10"/>
          <p:cNvSpPr/>
          <p:nvPr/>
        </p:nvSpPr>
        <p:spPr>
          <a:xfrm>
            <a:off x="2706585" y="3163253"/>
            <a:ext cx="1994003" cy="78438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b="1" dirty="0">
                <a:solidFill>
                  <a:schemeClr val="bg1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How </a:t>
            </a:r>
            <a:r>
              <a:rPr lang="en-US" altLang="zh-CN" sz="13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many</a:t>
            </a:r>
            <a:r>
              <a:rPr lang="zh-CN" altLang="en-US" sz="13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意思是多少</a:t>
            </a:r>
            <a:endParaRPr lang="zh-CN" altLang="en-US" sz="1350" dirty="0">
              <a:solidFill>
                <a:schemeClr val="bg1"/>
              </a:solidFill>
            </a:endParaRPr>
          </a:p>
        </p:txBody>
      </p:sp>
      <p:sp>
        <p:nvSpPr>
          <p:cNvPr id="1048604" name="流程图: 资料带 11"/>
          <p:cNvSpPr/>
          <p:nvPr/>
        </p:nvSpPr>
        <p:spPr>
          <a:xfrm>
            <a:off x="5161888" y="3105388"/>
            <a:ext cx="2324762" cy="78438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350" dirty="0" smtClean="0">
                <a:solidFill>
                  <a:schemeClr val="bg1"/>
                </a:solidFill>
              </a:rPr>
              <a:t>用来询问可数名词的数量</a:t>
            </a:r>
            <a:endParaRPr lang="zh-CN" altLang="en-US" sz="1350" dirty="0">
              <a:solidFill>
                <a:schemeClr val="bg1"/>
              </a:solidFill>
            </a:endParaRPr>
          </a:p>
        </p:txBody>
      </p:sp>
      <p:sp>
        <p:nvSpPr>
          <p:cNvPr id="1048605" name="矩形 2"/>
          <p:cNvSpPr>
            <a:spLocks noChangeArrowheads="1"/>
          </p:cNvSpPr>
          <p:nvPr/>
        </p:nvSpPr>
        <p:spPr bwMode="auto">
          <a:xfrm>
            <a:off x="861687" y="1021361"/>
            <a:ext cx="4580100" cy="4154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1F20"/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How many </a:t>
            </a: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lesson</a:t>
            </a: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1F20"/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  <a:sym typeface="+mn-ea"/>
              </a:rPr>
              <a:t> do you have today?</a:t>
            </a:r>
            <a:endParaRPr kumimoji="0" lang="zh-CN" altLang="en-US" sz="2100" b="1" i="0" u="none" strike="noStrike" kern="1200" cap="none" spc="0" normalizeH="0" baseline="0" noProof="0" dirty="0" smtClean="0">
              <a:ln>
                <a:noFill/>
              </a:ln>
              <a:solidFill>
                <a:srgbClr val="1F1F20"/>
              </a:solidFill>
              <a:effectLst/>
              <a:uLnTx/>
              <a:uFillTx/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 advTm="3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/>
      <p:bldP spid="1048600" grpId="1"/>
      <p:bldP spid="1048602" grpId="0" bldLvl="0" animBg="1"/>
      <p:bldP spid="1048603" grpId="0" bldLvl="0" animBg="1"/>
      <p:bldP spid="1048604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700" dirty="0" smtClean="0">
                <a:solidFill>
                  <a:srgbClr val="C00000"/>
                </a:solidFill>
              </a:rPr>
              <a:t>句型解析：</a:t>
            </a:r>
            <a:endParaRPr lang="zh-CN" altLang="en-US" sz="2700" dirty="0">
              <a:solidFill>
                <a:srgbClr val="C00000"/>
              </a:solidFill>
            </a:endParaRPr>
          </a:p>
        </p:txBody>
      </p:sp>
      <p:sp>
        <p:nvSpPr>
          <p:cNvPr id="1048588" name="内容占位符 2"/>
          <p:cNvSpPr>
            <a:spLocks noGrp="1"/>
          </p:cNvSpPr>
          <p:nvPr>
            <p:ph idx="1"/>
          </p:nvPr>
        </p:nvSpPr>
        <p:spPr>
          <a:xfrm>
            <a:off x="490472" y="977271"/>
            <a:ext cx="8139178" cy="21731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zh-CN" sz="2400" b="1" dirty="0" smtClean="0">
                <a:solidFill>
                  <a:schemeClr val="accent1"/>
                </a:solidFill>
              </a:rPr>
              <a:t>How </a:t>
            </a:r>
            <a:r>
              <a:rPr lang="en-US" altLang="zh-CN" sz="2400" b="1" dirty="0">
                <a:solidFill>
                  <a:schemeClr val="accent1"/>
                </a:solidFill>
              </a:rPr>
              <a:t>many lessons do you have tomorrow?</a:t>
            </a:r>
          </a:p>
          <a:p>
            <a:r>
              <a:rPr lang="zh-CN" altLang="en-US" sz="2400" b="1" dirty="0">
                <a:solidFill>
                  <a:schemeClr val="accent1"/>
                </a:solidFill>
              </a:rPr>
              <a:t>明天你们有多少节课</a:t>
            </a:r>
            <a:r>
              <a:rPr lang="en-US" altLang="zh-CN" sz="2400" b="1" dirty="0">
                <a:solidFill>
                  <a:schemeClr val="accent1"/>
                </a:solidFill>
              </a:rPr>
              <a:t>?</a:t>
            </a:r>
          </a:p>
          <a:p>
            <a:r>
              <a:rPr lang="en-US" altLang="zh-CN" sz="2400" b="1" dirty="0" smtClean="0">
                <a:solidFill>
                  <a:schemeClr val="accent1"/>
                </a:solidFill>
              </a:rPr>
              <a:t>We </a:t>
            </a:r>
            <a:r>
              <a:rPr lang="en-US" altLang="zh-CN" sz="2400" b="1" dirty="0">
                <a:solidFill>
                  <a:schemeClr val="accent1"/>
                </a:solidFill>
              </a:rPr>
              <a:t>have six lessons tomorrow.</a:t>
            </a:r>
          </a:p>
          <a:p>
            <a:r>
              <a:rPr lang="zh-CN" altLang="en-US" sz="2400" b="1" dirty="0">
                <a:solidFill>
                  <a:schemeClr val="accent1"/>
                </a:solidFill>
              </a:rPr>
              <a:t>我们明天有六节课。</a:t>
            </a:r>
          </a:p>
          <a:p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1048589" name="圆角矩形 3"/>
          <p:cNvSpPr/>
          <p:nvPr/>
        </p:nvSpPr>
        <p:spPr>
          <a:xfrm>
            <a:off x="557213" y="3484722"/>
            <a:ext cx="8072438" cy="3986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000" dirty="0" smtClean="0"/>
              <a:t>句型结构</a:t>
            </a:r>
            <a:r>
              <a:rPr lang="en-US" altLang="zh-CN" sz="3000" dirty="0" smtClean="0"/>
              <a:t>:</a:t>
            </a:r>
            <a:endParaRPr lang="zh-CN" altLang="en-US" sz="3000" dirty="0"/>
          </a:p>
        </p:txBody>
      </p:sp>
      <p:sp>
        <p:nvSpPr>
          <p:cNvPr id="1048590" name="圆角矩形 5"/>
          <p:cNvSpPr/>
          <p:nvPr/>
        </p:nvSpPr>
        <p:spPr>
          <a:xfrm>
            <a:off x="557213" y="3889772"/>
            <a:ext cx="8072438" cy="3986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000" dirty="0">
                <a:solidFill>
                  <a:schemeClr val="bg1"/>
                </a:solidFill>
              </a:rPr>
              <a:t>How many lessons do you </a:t>
            </a:r>
            <a:r>
              <a:rPr lang="en-US" altLang="zh-CN" sz="3000" dirty="0" smtClean="0">
                <a:solidFill>
                  <a:schemeClr val="bg1"/>
                </a:solidFill>
              </a:rPr>
              <a:t>have + </a:t>
            </a:r>
            <a:r>
              <a:rPr lang="zh-CN" altLang="en-US" sz="3000" dirty="0" smtClean="0">
                <a:solidFill>
                  <a:schemeClr val="bg1"/>
                </a:solidFill>
              </a:rPr>
              <a:t>时间 ？</a:t>
            </a:r>
            <a:endParaRPr lang="zh-CN" altLang="en-US" sz="3000" dirty="0">
              <a:solidFill>
                <a:schemeClr val="bg1"/>
              </a:solidFill>
            </a:endParaRPr>
          </a:p>
        </p:txBody>
      </p:sp>
      <p:sp>
        <p:nvSpPr>
          <p:cNvPr id="1048591" name="圆角矩形 6"/>
          <p:cNvSpPr/>
          <p:nvPr/>
        </p:nvSpPr>
        <p:spPr>
          <a:xfrm>
            <a:off x="557213" y="4288393"/>
            <a:ext cx="8072438" cy="39862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000" dirty="0" smtClean="0">
                <a:solidFill>
                  <a:schemeClr val="bg1"/>
                </a:solidFill>
              </a:rPr>
              <a:t>I/We have +</a:t>
            </a:r>
            <a:r>
              <a:rPr lang="zh-CN" altLang="en-US" sz="3000" dirty="0" smtClean="0">
                <a:solidFill>
                  <a:schemeClr val="bg1"/>
                </a:solidFill>
              </a:rPr>
              <a:t>基数词（</a:t>
            </a:r>
            <a:r>
              <a:rPr lang="en-US" altLang="zh-CN" sz="3000" dirty="0" smtClean="0">
                <a:solidFill>
                  <a:schemeClr val="bg1"/>
                </a:solidFill>
              </a:rPr>
              <a:t>+</a:t>
            </a:r>
            <a:r>
              <a:rPr lang="zh-CN" altLang="en-US" sz="3000" dirty="0" smtClean="0">
                <a:solidFill>
                  <a:schemeClr val="bg1"/>
                </a:solidFill>
              </a:rPr>
              <a:t>名词或其他）</a:t>
            </a:r>
            <a:endParaRPr lang="zh-CN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5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5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 build="p" animBg="1"/>
      <p:bldP spid="1048589" grpId="0" bldLvl="0" animBg="1"/>
      <p:bldP spid="1048590" grpId="0" bldLvl="0" animBg="1"/>
      <p:bldP spid="1048591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3888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388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388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388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388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388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388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全屏显示(16:9)</PresentationFormat>
  <Paragraphs>83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DFKai-SB</vt:lpstr>
      <vt:lpstr>Gulim</vt:lpstr>
      <vt:lpstr>HAKUYOGuiFanZi3500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Unit 3 What subject do you like best?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句型解析：</vt:lpstr>
      <vt:lpstr>句型解析：</vt:lpstr>
      <vt:lpstr>句型解析：</vt:lpstr>
      <vt:lpstr>PowerPoint 演示文稿</vt:lpstr>
      <vt:lpstr>1. How many          in your pencil box? A. pencils B. pencil C. a pencil</vt:lpstr>
      <vt:lpstr>2.I like apples            pears. A. and B. or C./</vt:lpstr>
      <vt:lpstr>3. - How many books does she have?          - She          four.       A. has       B. have       C. are      </vt:lpstr>
      <vt:lpstr>本课重点句型：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2023-01-16T20:04:08Z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165A579BFAE14AC8A6AFF827FAE1FC7C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