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4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C9B96-7413-4957-9BAA-5320494961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C63E-55E4-4B1D-9B75-6EA28E1529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07699-C7AB-4AFD-9AEC-1D1A1BE3AB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5CB25-BE30-4071-9207-D70D1BBD25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9FDD5-EE1B-4945-9CD0-9893430BE0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58816-F795-4285-B060-64529F8847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EACF5-48A4-442C-8F5C-F593BF75B6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082A4-A2CA-49F3-8DA2-DECB956240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E5FB6-2A15-401C-A0B9-6ABEA1AB8F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F4C9D-9C8B-49DF-ACAD-7878006321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AF7C9-FD02-4182-9007-BF129CE4CF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A9066-60FC-4AFE-8C4C-979F399539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769A8-2D30-4B0F-A73F-F92B61190E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0888B-038F-4277-B797-7A82D88E3E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356D-0DDF-4F2C-AB9C-600EC4718E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638D3-6FF5-4D91-8641-2B877F1C83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4D6D8-0963-4F2C-973A-5D956A829F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CA27E-93AB-4826-8895-C9B63C3B630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9E6D-B929-4897-8E53-4EBDD7445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76A3A-88C7-43D7-A90A-587D1160F3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7522-7C22-4B6D-89A7-6E9C22A09F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ECBA5-5C22-4936-B151-91B0252E72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459FE-71C1-48DD-9E90-372563A798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22DCC-B753-4B8A-935C-E218A63D78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83A4D-3490-40AC-9A4B-ACC208ABEE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AB233-834F-4893-9B0A-912B08D245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151BD-1039-4AC9-A486-1B0AE92F7E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2F218-C7BB-4248-BFC7-5992656361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53A77-7A0E-40A6-A128-CDBEED429B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3097E-83AE-49B3-9D73-4C5A8159A0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563D2-0729-4FB1-8BCC-DE0FEF9779A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5A085-1749-4B54-8396-5A481892D7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18AC6-6D76-4D32-968E-DB27BF1B58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109DD-C32E-42D9-974A-AE39E5B367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467E0-710F-40B0-8BBF-C6A59B36DD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AD546-4E27-45A3-8F15-0579228550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FFF3C-86C2-47D3-87A1-BD05C5B873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939ED-C988-4D2D-9B7C-BD7105AB84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419A3-4351-4A8E-A010-1DD7E5668E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8955-F8E7-4401-BF6E-443063D456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75E80-B528-4E93-A195-3FA306B3E0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E18F6-EE8F-450A-967E-0748D097D1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9BFE7-0588-44ED-8F2D-6AAC97FD2E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779A9-3944-4A1B-B2F6-615A0B2C48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E1A10-FA15-4EE8-ABDD-578D9CFA42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F35A9-9D48-4AFA-988D-AC06C28CB3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40979-93FB-40C7-B0BF-29E6300106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081A4-966B-409C-A118-4D6CFC7D14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1B407-2E99-475A-B1B7-707B42341C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AA69A-9B64-4A7D-ACEE-EC1DCFEBAF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DF1E5-CAAB-4154-8495-17ED18BA2F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B901D-4BD1-456B-A9F0-24C4C1FB4A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CB4EA-2378-4C6F-BDE1-F4C646A470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183F1-2151-4BCF-BF27-E999C56926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B3B44-F4B9-4563-91B4-C9358FB5E6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4BC302-AFDE-4088-A2C2-1EBB4254A0B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49089F28-84F6-43D6-994B-9725670AA45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7"/>
          <p:cNvSpPr txBox="1">
            <a:spLocks noChangeArrowheads="1"/>
          </p:cNvSpPr>
          <p:nvPr/>
        </p:nvSpPr>
        <p:spPr bwMode="auto">
          <a:xfrm>
            <a:off x="0" y="914466"/>
            <a:ext cx="9143999" cy="92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第七章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4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4000" dirty="0" smtClean="0">
                <a:solidFill>
                  <a:srgbClr val="F60A75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</a:t>
            </a:r>
            <a:r>
              <a:rPr lang="zh-CN" altLang="en-US" sz="4000" dirty="0">
                <a:solidFill>
                  <a:srgbClr val="F60A75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交线与平行线</a:t>
            </a:r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0" y="2286030"/>
            <a:ext cx="916575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 </a:t>
            </a: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平行线的性质</a:t>
            </a: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867336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16" descr="``8U@EKBGC6QK)(BFQARW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56450" y="3965575"/>
            <a:ext cx="1692275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8"/>
          <p:cNvGrpSpPr/>
          <p:nvPr/>
        </p:nvGrpSpPr>
        <p:grpSpPr bwMode="auto">
          <a:xfrm>
            <a:off x="2019300" y="1049338"/>
            <a:ext cx="4146550" cy="1616075"/>
            <a:chOff x="1099" y="2102"/>
            <a:chExt cx="6529" cy="2792"/>
          </a:xfrm>
        </p:grpSpPr>
        <p:sp>
          <p:nvSpPr>
            <p:cNvPr id="13316" name="云形标注 5"/>
            <p:cNvSpPr>
              <a:spLocks noChangeArrowheads="1"/>
            </p:cNvSpPr>
            <p:nvPr/>
          </p:nvSpPr>
          <p:spPr bwMode="auto">
            <a:xfrm>
              <a:off x="1099" y="2102"/>
              <a:ext cx="6529" cy="2792"/>
            </a:xfrm>
            <a:prstGeom prst="cloudCallout">
              <a:avLst>
                <a:gd name="adj1" fmla="val 86139"/>
                <a:gd name="adj2" fmla="val 136662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3317" name="文本框 6"/>
            <p:cNvSpPr txBox="1">
              <a:spLocks noChangeArrowheads="1"/>
            </p:cNvSpPr>
            <p:nvPr/>
          </p:nvSpPr>
          <p:spPr bwMode="auto">
            <a:xfrm>
              <a:off x="1965" y="2473"/>
              <a:ext cx="4797" cy="2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通过问题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，能得出什么结论？</a:t>
              </a:r>
            </a:p>
          </p:txBody>
        </p:sp>
      </p:grpSp>
      <p:pic>
        <p:nvPicPr>
          <p:cNvPr id="10" name="图片 3" descr="5$%JPC@9J7PLI~2V)XWKAMX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5125" y="3255963"/>
            <a:ext cx="2079625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组合 10"/>
          <p:cNvGrpSpPr/>
          <p:nvPr/>
        </p:nvGrpSpPr>
        <p:grpSpPr bwMode="auto">
          <a:xfrm>
            <a:off x="2486025" y="1597025"/>
            <a:ext cx="4502150" cy="1465263"/>
            <a:chOff x="2915" y="-416"/>
            <a:chExt cx="6832" cy="1948"/>
          </a:xfrm>
        </p:grpSpPr>
        <p:sp>
          <p:nvSpPr>
            <p:cNvPr id="13320" name="圆角矩形标注 5"/>
            <p:cNvSpPr>
              <a:spLocks noChangeArrowheads="1"/>
            </p:cNvSpPr>
            <p:nvPr/>
          </p:nvSpPr>
          <p:spPr bwMode="auto">
            <a:xfrm>
              <a:off x="2915" y="-416"/>
              <a:ext cx="6528" cy="1948"/>
            </a:xfrm>
            <a:prstGeom prst="wedgeRoundRectCallout">
              <a:avLst>
                <a:gd name="adj1" fmla="val -63727"/>
                <a:gd name="adj2" fmla="val 123481"/>
                <a:gd name="adj3" fmla="val 16667"/>
              </a:avLst>
            </a:prstGeom>
            <a:solidFill>
              <a:srgbClr val="F598D9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3321" name="文本框 4"/>
            <p:cNvSpPr txBox="1">
              <a:spLocks noChangeArrowheads="1"/>
            </p:cNvSpPr>
            <p:nvPr/>
          </p:nvSpPr>
          <p:spPr bwMode="auto">
            <a:xfrm>
              <a:off x="3042" y="-261"/>
              <a:ext cx="6705" cy="1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两条平行线被第三条直线所截，内错角相等，同旁内角互补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</a:t>
              </a:r>
              <a:endPara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8"/>
          <p:cNvGrpSpPr/>
          <p:nvPr/>
        </p:nvGrpSpPr>
        <p:grpSpPr bwMode="auto">
          <a:xfrm>
            <a:off x="3611563" y="3998913"/>
            <a:ext cx="3098800" cy="1279525"/>
            <a:chOff x="2750" y="2102"/>
            <a:chExt cx="4878" cy="2210"/>
          </a:xfrm>
        </p:grpSpPr>
        <p:sp>
          <p:nvSpPr>
            <p:cNvPr id="13323" name="云形标注 5"/>
            <p:cNvSpPr>
              <a:spLocks noChangeArrowheads="1"/>
            </p:cNvSpPr>
            <p:nvPr/>
          </p:nvSpPr>
          <p:spPr bwMode="auto">
            <a:xfrm>
              <a:off x="2750" y="2102"/>
              <a:ext cx="4878" cy="2210"/>
            </a:xfrm>
            <a:prstGeom prst="cloudCallout">
              <a:avLst>
                <a:gd name="adj1" fmla="val 72389"/>
                <a:gd name="adj2" fmla="val -23329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3324" name="文本框 6"/>
            <p:cNvSpPr txBox="1">
              <a:spLocks noChangeArrowheads="1"/>
            </p:cNvSpPr>
            <p:nvPr/>
          </p:nvSpPr>
          <p:spPr bwMode="auto">
            <a:xfrm>
              <a:off x="3271" y="2499"/>
              <a:ext cx="4357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这个结论正确吗？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/>
          <p:cNvGrpSpPr/>
          <p:nvPr/>
        </p:nvGrpSpPr>
        <p:grpSpPr bwMode="auto">
          <a:xfrm>
            <a:off x="5962650" y="2397125"/>
            <a:ext cx="3217863" cy="3179763"/>
            <a:chOff x="3218" y="1176"/>
            <a:chExt cx="2257" cy="1992"/>
          </a:xfrm>
        </p:grpSpPr>
        <p:grpSp>
          <p:nvGrpSpPr>
            <p:cNvPr id="14339" name="Group 4"/>
            <p:cNvGrpSpPr/>
            <p:nvPr/>
          </p:nvGrpSpPr>
          <p:grpSpPr bwMode="auto">
            <a:xfrm>
              <a:off x="3408" y="1296"/>
              <a:ext cx="1824" cy="1632"/>
              <a:chOff x="672" y="624"/>
              <a:chExt cx="4416" cy="3456"/>
            </a:xfrm>
          </p:grpSpPr>
          <p:sp>
            <p:nvSpPr>
              <p:cNvPr id="14340" name="Arc 5"/>
              <p:cNvSpPr>
                <a:spLocks noChangeArrowheads="1"/>
              </p:cNvSpPr>
              <p:nvPr/>
            </p:nvSpPr>
            <p:spPr bwMode="auto">
              <a:xfrm flipV="1">
                <a:off x="2832" y="1680"/>
                <a:ext cx="336" cy="19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  <a:gd name="T10" fmla="*/ -1 w 21600"/>
                  <a:gd name="T11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4341" name="Group 6"/>
              <p:cNvGrpSpPr/>
              <p:nvPr/>
            </p:nvGrpSpPr>
            <p:grpSpPr bwMode="auto">
              <a:xfrm>
                <a:off x="672" y="624"/>
                <a:ext cx="4416" cy="3456"/>
                <a:chOff x="672" y="624"/>
                <a:chExt cx="4416" cy="3456"/>
              </a:xfrm>
            </p:grpSpPr>
            <p:sp>
              <p:nvSpPr>
                <p:cNvPr id="14342" name="Line 7"/>
                <p:cNvSpPr>
                  <a:spLocks noChangeShapeType="1"/>
                </p:cNvSpPr>
                <p:nvPr/>
              </p:nvSpPr>
              <p:spPr bwMode="auto">
                <a:xfrm>
                  <a:off x="672" y="1680"/>
                  <a:ext cx="436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3" name="Line 8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44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4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440" y="624"/>
                  <a:ext cx="2160" cy="34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5" name="Arc 10"/>
                <p:cNvSpPr>
                  <a:spLocks noChangeArrowheads="1"/>
                </p:cNvSpPr>
                <p:nvPr/>
              </p:nvSpPr>
              <p:spPr bwMode="auto">
                <a:xfrm>
                  <a:off x="3072" y="1488"/>
                  <a:ext cx="144" cy="192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  <a:gd name="T10" fmla="*/ -1 w 21600"/>
                    <a:gd name="T11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6" name="Arc 11"/>
                <p:cNvSpPr>
                  <a:spLocks noChangeArrowheads="1"/>
                </p:cNvSpPr>
                <p:nvPr/>
              </p:nvSpPr>
              <p:spPr bwMode="auto">
                <a:xfrm flipH="1" flipV="1">
                  <a:off x="2688" y="1680"/>
                  <a:ext cx="96" cy="240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  <a:gd name="T10" fmla="*/ -1 w 21600"/>
                    <a:gd name="T11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7" name="Arc 12"/>
                <p:cNvSpPr>
                  <a:spLocks noChangeArrowheads="1"/>
                </p:cNvSpPr>
                <p:nvPr/>
              </p:nvSpPr>
              <p:spPr bwMode="auto">
                <a:xfrm>
                  <a:off x="2256" y="2740"/>
                  <a:ext cx="144" cy="188"/>
                </a:xfrm>
                <a:custGeom>
                  <a:avLst/>
                  <a:gdLst>
                    <a:gd name="T0" fmla="*/ 4424 w 21600"/>
                    <a:gd name="T1" fmla="*/ 0 h 21142"/>
                    <a:gd name="T2" fmla="*/ 21600 w 21600"/>
                    <a:gd name="T3" fmla="*/ 21142 h 21142"/>
                    <a:gd name="T4" fmla="*/ 4424 w 21600"/>
                    <a:gd name="T5" fmla="*/ 0 h 21142"/>
                    <a:gd name="T6" fmla="*/ 21600 w 21600"/>
                    <a:gd name="T7" fmla="*/ 21142 h 21142"/>
                    <a:gd name="T8" fmla="*/ 0 w 21600"/>
                    <a:gd name="T9" fmla="*/ 21142 h 21142"/>
                    <a:gd name="T10" fmla="*/ 4424 w 21600"/>
                    <a:gd name="T11" fmla="*/ 0 h 21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142" fill="none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lnTo>
                        <a:pt x="4424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4348" name="Text Box 13"/>
            <p:cNvSpPr txBox="1">
              <a:spLocks noChangeArrowheads="1"/>
            </p:cNvSpPr>
            <p:nvPr/>
          </p:nvSpPr>
          <p:spPr bwMode="auto">
            <a:xfrm>
              <a:off x="3218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4349" name="Text Box 14"/>
            <p:cNvSpPr txBox="1">
              <a:spLocks noChangeArrowheads="1"/>
            </p:cNvSpPr>
            <p:nvPr/>
          </p:nvSpPr>
          <p:spPr bwMode="auto">
            <a:xfrm>
              <a:off x="5169" y="16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4350" name="Text Box 15"/>
            <p:cNvSpPr txBox="1">
              <a:spLocks noChangeArrowheads="1"/>
            </p:cNvSpPr>
            <p:nvPr/>
          </p:nvSpPr>
          <p:spPr bwMode="auto">
            <a:xfrm>
              <a:off x="3218" y="225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4351" name="Text Box 16"/>
            <p:cNvSpPr txBox="1">
              <a:spLocks noChangeArrowheads="1"/>
            </p:cNvSpPr>
            <p:nvPr/>
          </p:nvSpPr>
          <p:spPr bwMode="auto">
            <a:xfrm>
              <a:off x="5187" y="22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4352" name="Text Box 17"/>
            <p:cNvSpPr txBox="1">
              <a:spLocks noChangeArrowheads="1"/>
            </p:cNvSpPr>
            <p:nvPr/>
          </p:nvSpPr>
          <p:spPr bwMode="auto">
            <a:xfrm>
              <a:off x="4602" y="1176"/>
              <a:ext cx="4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14353" name="Text Box 18"/>
            <p:cNvSpPr txBox="1">
              <a:spLocks noChangeArrowheads="1"/>
            </p:cNvSpPr>
            <p:nvPr/>
          </p:nvSpPr>
          <p:spPr bwMode="auto">
            <a:xfrm>
              <a:off x="3743" y="2880"/>
              <a:ext cx="3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  <p:sp>
          <p:nvSpPr>
            <p:cNvPr id="14354" name="Text Box 19"/>
            <p:cNvSpPr txBox="1">
              <a:spLocks noChangeArrowheads="1"/>
            </p:cNvSpPr>
            <p:nvPr/>
          </p:nvSpPr>
          <p:spPr bwMode="auto">
            <a:xfrm>
              <a:off x="4080" y="1777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4355" name="Text Box 20"/>
            <p:cNvSpPr txBox="1">
              <a:spLocks noChangeArrowheads="1"/>
            </p:cNvSpPr>
            <p:nvPr/>
          </p:nvSpPr>
          <p:spPr bwMode="auto">
            <a:xfrm>
              <a:off x="4127" y="2160"/>
              <a:ext cx="2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4356" name="Text Box 21"/>
            <p:cNvSpPr txBox="1">
              <a:spLocks noChangeArrowheads="1"/>
            </p:cNvSpPr>
            <p:nvPr/>
          </p:nvSpPr>
          <p:spPr bwMode="auto">
            <a:xfrm>
              <a:off x="4416" y="158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4357" name="Text Box 22"/>
            <p:cNvSpPr txBox="1">
              <a:spLocks noChangeArrowheads="1"/>
            </p:cNvSpPr>
            <p:nvPr/>
          </p:nvSpPr>
          <p:spPr bwMode="auto">
            <a:xfrm>
              <a:off x="4320" y="1823"/>
              <a:ext cx="336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endParaRPr lang="zh-CN" altLang="zh-CN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355600" y="1395413"/>
            <a:ext cx="8640763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5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命题</a:t>
            </a:r>
            <a:r>
              <a:rPr lang="en-US" altLang="zh-CN" sz="25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500" i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所截，则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∠1=∠2</a:t>
            </a:r>
            <a:r>
              <a:rPr lang="en-US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8503" name="Text Box 24"/>
          <p:cNvSpPr txBox="1">
            <a:spLocks noChangeArrowheads="1"/>
          </p:cNvSpPr>
          <p:nvPr/>
        </p:nvSpPr>
        <p:spPr bwMode="auto">
          <a:xfrm>
            <a:off x="407988" y="2659063"/>
            <a:ext cx="5824537" cy="276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理由： 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(             ),</a:t>
            </a:r>
          </a:p>
          <a:p>
            <a:pPr>
              <a:spcBef>
                <a:spcPct val="50000"/>
              </a:spcBef>
            </a:pP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           ∴ ∠1=∠3</a:t>
            </a:r>
          </a:p>
          <a:p>
            <a:pPr>
              <a:spcBef>
                <a:spcPct val="50000"/>
              </a:spcBef>
            </a:pP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           (                                             ).</a:t>
            </a:r>
          </a:p>
          <a:p>
            <a:pPr>
              <a:spcBef>
                <a:spcPct val="50000"/>
              </a:spcBef>
            </a:pP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         ∵ ∠2=∠3 (                       ),</a:t>
            </a:r>
          </a:p>
          <a:p>
            <a:pPr>
              <a:spcBef>
                <a:spcPct val="50000"/>
              </a:spcBef>
            </a:pP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         ∴∠1=∠2 (                  ).</a:t>
            </a:r>
          </a:p>
        </p:txBody>
      </p:sp>
      <p:sp>
        <p:nvSpPr>
          <p:cNvPr id="1428504" name="Text Box 26"/>
          <p:cNvSpPr txBox="1">
            <a:spLocks noChangeArrowheads="1"/>
          </p:cNvSpPr>
          <p:nvPr/>
        </p:nvSpPr>
        <p:spPr bwMode="auto">
          <a:xfrm>
            <a:off x="958850" y="5811838"/>
            <a:ext cx="447516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结论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:______________________.</a:t>
            </a:r>
          </a:p>
        </p:txBody>
      </p:sp>
      <p:sp>
        <p:nvSpPr>
          <p:cNvPr id="1428505" name="Text Box 27"/>
          <p:cNvSpPr txBox="1">
            <a:spLocks noChangeArrowheads="1"/>
          </p:cNvSpPr>
          <p:nvPr/>
        </p:nvSpPr>
        <p:spPr bwMode="auto">
          <a:xfrm>
            <a:off x="3421063" y="2730500"/>
            <a:ext cx="1081087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1428506" name="Text Box 28"/>
          <p:cNvSpPr txBox="1">
            <a:spLocks noChangeArrowheads="1"/>
          </p:cNvSpPr>
          <p:nvPr/>
        </p:nvSpPr>
        <p:spPr bwMode="auto">
          <a:xfrm>
            <a:off x="1555750" y="3870325"/>
            <a:ext cx="36512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 平行，同位角相等</a:t>
            </a:r>
          </a:p>
        </p:txBody>
      </p:sp>
      <p:sp>
        <p:nvSpPr>
          <p:cNvPr id="1428507" name="Text Box 29"/>
          <p:cNvSpPr txBox="1">
            <a:spLocks noChangeArrowheads="1"/>
          </p:cNvSpPr>
          <p:nvPr/>
        </p:nvSpPr>
        <p:spPr bwMode="auto">
          <a:xfrm>
            <a:off x="3074988" y="4427538"/>
            <a:ext cx="17748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对顶角相等</a:t>
            </a:r>
          </a:p>
        </p:txBody>
      </p:sp>
      <p:sp>
        <p:nvSpPr>
          <p:cNvPr id="1428508" name="Text Box 30"/>
          <p:cNvSpPr txBox="1">
            <a:spLocks noChangeArrowheads="1"/>
          </p:cNvSpPr>
          <p:nvPr/>
        </p:nvSpPr>
        <p:spPr bwMode="auto">
          <a:xfrm>
            <a:off x="2989263" y="4981575"/>
            <a:ext cx="140176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</a:p>
        </p:txBody>
      </p:sp>
      <p:sp>
        <p:nvSpPr>
          <p:cNvPr id="14365" name="圆角矩形 31"/>
          <p:cNvSpPr>
            <a:spLocks noChangeArrowheads="1"/>
          </p:cNvSpPr>
          <p:nvPr/>
        </p:nvSpPr>
        <p:spPr bwMode="auto">
          <a:xfrm>
            <a:off x="560388" y="882650"/>
            <a:ext cx="1330325" cy="512763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填一填</a:t>
            </a:r>
          </a:p>
        </p:txBody>
      </p:sp>
      <p:sp>
        <p:nvSpPr>
          <p:cNvPr id="1428510" name="文本框 1"/>
          <p:cNvSpPr txBox="1">
            <a:spLocks noChangeArrowheads="1"/>
          </p:cNvSpPr>
          <p:nvPr/>
        </p:nvSpPr>
        <p:spPr bwMode="auto">
          <a:xfrm>
            <a:off x="1770063" y="5888038"/>
            <a:ext cx="3436937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两直线平行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内错角相等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8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8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8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8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2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28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28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2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2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28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2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2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2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428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428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428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8503" grpId="0"/>
      <p:bldP spid="1428503" grpId="1"/>
      <p:bldP spid="1428504" grpId="0" bldLvl="0"/>
      <p:bldP spid="1428505" grpId="0" build="allAtOnce" bldLvl="0"/>
      <p:bldP spid="1428506" grpId="0"/>
      <p:bldP spid="1428506" grpId="1"/>
      <p:bldP spid="1428507" grpId="0" build="allAtOnce" bldLvl="0"/>
      <p:bldP spid="1428508" grpId="0"/>
      <p:bldP spid="1428508" grpId="1"/>
      <p:bldP spid="14285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/>
          <p:nvPr/>
        </p:nvGrpSpPr>
        <p:grpSpPr bwMode="auto">
          <a:xfrm>
            <a:off x="5581650" y="1836738"/>
            <a:ext cx="3354388" cy="3371850"/>
            <a:chOff x="3168" y="1056"/>
            <a:chExt cx="2352" cy="2112"/>
          </a:xfrm>
        </p:grpSpPr>
        <p:grpSp>
          <p:nvGrpSpPr>
            <p:cNvPr id="15363" name="Group 4"/>
            <p:cNvGrpSpPr/>
            <p:nvPr/>
          </p:nvGrpSpPr>
          <p:grpSpPr bwMode="auto">
            <a:xfrm>
              <a:off x="3408" y="1296"/>
              <a:ext cx="1824" cy="1632"/>
              <a:chOff x="672" y="624"/>
              <a:chExt cx="4416" cy="3456"/>
            </a:xfrm>
          </p:grpSpPr>
          <p:sp>
            <p:nvSpPr>
              <p:cNvPr id="15364" name="Arc 5"/>
              <p:cNvSpPr>
                <a:spLocks noChangeArrowheads="1"/>
              </p:cNvSpPr>
              <p:nvPr/>
            </p:nvSpPr>
            <p:spPr bwMode="auto">
              <a:xfrm flipV="1">
                <a:off x="2832" y="1680"/>
                <a:ext cx="336" cy="19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  <a:gd name="T10" fmla="*/ -1 w 21600"/>
                  <a:gd name="T11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365" name="Group 6"/>
              <p:cNvGrpSpPr/>
              <p:nvPr/>
            </p:nvGrpSpPr>
            <p:grpSpPr bwMode="auto">
              <a:xfrm>
                <a:off x="672" y="624"/>
                <a:ext cx="4416" cy="3456"/>
                <a:chOff x="672" y="624"/>
                <a:chExt cx="4416" cy="3456"/>
              </a:xfrm>
            </p:grpSpPr>
            <p:sp>
              <p:nvSpPr>
                <p:cNvPr id="15366" name="Line 7"/>
                <p:cNvSpPr>
                  <a:spLocks noChangeShapeType="1"/>
                </p:cNvSpPr>
                <p:nvPr/>
              </p:nvSpPr>
              <p:spPr bwMode="auto">
                <a:xfrm>
                  <a:off x="672" y="1680"/>
                  <a:ext cx="436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67" name="Line 8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44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68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440" y="624"/>
                  <a:ext cx="2160" cy="34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69" name="Arc 10"/>
                <p:cNvSpPr>
                  <a:spLocks noChangeArrowheads="1"/>
                </p:cNvSpPr>
                <p:nvPr/>
              </p:nvSpPr>
              <p:spPr bwMode="auto">
                <a:xfrm>
                  <a:off x="3072" y="1488"/>
                  <a:ext cx="144" cy="192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  <a:gd name="T10" fmla="*/ -1 w 21600"/>
                    <a:gd name="T11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0" name="Arc 11"/>
                <p:cNvSpPr>
                  <a:spLocks noChangeArrowheads="1"/>
                </p:cNvSpPr>
                <p:nvPr/>
              </p:nvSpPr>
              <p:spPr bwMode="auto">
                <a:xfrm flipH="1" flipV="1">
                  <a:off x="2688" y="1680"/>
                  <a:ext cx="96" cy="240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  <a:gd name="T10" fmla="*/ -1 w 21600"/>
                    <a:gd name="T11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1" name="Arc 12"/>
                <p:cNvSpPr>
                  <a:spLocks noChangeArrowheads="1"/>
                </p:cNvSpPr>
                <p:nvPr/>
              </p:nvSpPr>
              <p:spPr bwMode="auto">
                <a:xfrm>
                  <a:off x="2256" y="2740"/>
                  <a:ext cx="144" cy="188"/>
                </a:xfrm>
                <a:custGeom>
                  <a:avLst/>
                  <a:gdLst>
                    <a:gd name="T0" fmla="*/ 4424 w 21600"/>
                    <a:gd name="T1" fmla="*/ 0 h 21142"/>
                    <a:gd name="T2" fmla="*/ 21600 w 21600"/>
                    <a:gd name="T3" fmla="*/ 21142 h 21142"/>
                    <a:gd name="T4" fmla="*/ 4424 w 21600"/>
                    <a:gd name="T5" fmla="*/ 0 h 21142"/>
                    <a:gd name="T6" fmla="*/ 21600 w 21600"/>
                    <a:gd name="T7" fmla="*/ 21142 h 21142"/>
                    <a:gd name="T8" fmla="*/ 0 w 21600"/>
                    <a:gd name="T9" fmla="*/ 21142 h 21142"/>
                    <a:gd name="T10" fmla="*/ 4424 w 21600"/>
                    <a:gd name="T11" fmla="*/ 0 h 21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142" fill="none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lnTo>
                        <a:pt x="4424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5372" name="Text Box 13"/>
            <p:cNvSpPr txBox="1">
              <a:spLocks noChangeArrowheads="1"/>
            </p:cNvSpPr>
            <p:nvPr/>
          </p:nvSpPr>
          <p:spPr bwMode="auto">
            <a:xfrm>
              <a:off x="3168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373" name="Text Box 14"/>
            <p:cNvSpPr txBox="1">
              <a:spLocks noChangeArrowheads="1"/>
            </p:cNvSpPr>
            <p:nvPr/>
          </p:nvSpPr>
          <p:spPr bwMode="auto">
            <a:xfrm>
              <a:off x="5232" y="16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374" name="Text Box 15"/>
            <p:cNvSpPr txBox="1">
              <a:spLocks noChangeArrowheads="1"/>
            </p:cNvSpPr>
            <p:nvPr/>
          </p:nvSpPr>
          <p:spPr bwMode="auto">
            <a:xfrm>
              <a:off x="3168" y="225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5375" name="Text Box 16"/>
            <p:cNvSpPr txBox="1">
              <a:spLocks noChangeArrowheads="1"/>
            </p:cNvSpPr>
            <p:nvPr/>
          </p:nvSpPr>
          <p:spPr bwMode="auto">
            <a:xfrm>
              <a:off x="5232" y="22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4512" y="1056"/>
              <a:ext cx="4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5377" name="Text Box 18"/>
            <p:cNvSpPr txBox="1">
              <a:spLocks noChangeArrowheads="1"/>
            </p:cNvSpPr>
            <p:nvPr/>
          </p:nvSpPr>
          <p:spPr bwMode="auto">
            <a:xfrm>
              <a:off x="3743" y="2880"/>
              <a:ext cx="3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5378" name="Text Box 19"/>
            <p:cNvSpPr txBox="1">
              <a:spLocks noChangeArrowheads="1"/>
            </p:cNvSpPr>
            <p:nvPr/>
          </p:nvSpPr>
          <p:spPr bwMode="auto">
            <a:xfrm>
              <a:off x="4080" y="1777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379" name="Text Box 20"/>
            <p:cNvSpPr txBox="1">
              <a:spLocks noChangeArrowheads="1"/>
            </p:cNvSpPr>
            <p:nvPr/>
          </p:nvSpPr>
          <p:spPr bwMode="auto">
            <a:xfrm>
              <a:off x="4127" y="2160"/>
              <a:ext cx="2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380" name="Text Box 21"/>
            <p:cNvSpPr txBox="1">
              <a:spLocks noChangeArrowheads="1"/>
            </p:cNvSpPr>
            <p:nvPr/>
          </p:nvSpPr>
          <p:spPr bwMode="auto">
            <a:xfrm>
              <a:off x="4416" y="158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5381" name="Text Box 22"/>
            <p:cNvSpPr txBox="1">
              <a:spLocks noChangeArrowheads="1"/>
            </p:cNvSpPr>
            <p:nvPr/>
          </p:nvSpPr>
          <p:spPr bwMode="auto">
            <a:xfrm>
              <a:off x="4320" y="1823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295275" y="755650"/>
            <a:ext cx="8640763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5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命题</a:t>
            </a:r>
            <a:r>
              <a:rPr lang="en-US" altLang="zh-CN" sz="25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500" i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所截，则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∠1+∠2=180°</a:t>
            </a:r>
            <a:r>
              <a:rPr lang="en-US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9527" name="Text Box 24"/>
          <p:cNvSpPr txBox="1">
            <a:spLocks noChangeArrowheads="1"/>
          </p:cNvSpPr>
          <p:nvPr/>
        </p:nvSpPr>
        <p:spPr bwMode="auto">
          <a:xfrm>
            <a:off x="460375" y="2081213"/>
            <a:ext cx="487045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理由：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∵ AB∥CD </a:t>
            </a:r>
            <a:r>
              <a:rPr lang="zh-CN" altLang="en-US" sz="2400">
                <a:latin typeface="Times New Roman" panose="02020603050405020304" pitchFamily="18" charset="0"/>
              </a:rPr>
              <a:t>（              ），</a:t>
            </a: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</a:rPr>
              <a:t>∴ ∠1=∠3  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   (                                                 ) .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∵∠3+∠2=180 °</a:t>
            </a:r>
            <a:r>
              <a:rPr lang="zh-CN" altLang="en-US" sz="2400">
                <a:latin typeface="Times New Roman" panose="02020603050405020304" pitchFamily="18" charset="0"/>
              </a:rPr>
              <a:t>（                   ），</a:t>
            </a: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</a:rPr>
              <a:t>∴ ∠1+∠2=180°</a:t>
            </a:r>
            <a:r>
              <a:rPr lang="zh-CN" altLang="en-US" sz="2400">
                <a:latin typeface="Times New Roman" panose="02020603050405020304" pitchFamily="18" charset="0"/>
              </a:rPr>
              <a:t>（                       ）</a:t>
            </a:r>
            <a:r>
              <a:rPr lang="en-US" altLang="zh-CN" sz="2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29528" name="Text Box 28"/>
          <p:cNvSpPr txBox="1">
            <a:spLocks noChangeArrowheads="1"/>
          </p:cNvSpPr>
          <p:nvPr/>
        </p:nvSpPr>
        <p:spPr bwMode="auto">
          <a:xfrm>
            <a:off x="2484438" y="2644775"/>
            <a:ext cx="1042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1429529" name="Rectangle 30"/>
          <p:cNvSpPr>
            <a:spLocks noChangeArrowheads="1"/>
          </p:cNvSpPr>
          <p:nvPr/>
        </p:nvSpPr>
        <p:spPr bwMode="auto">
          <a:xfrm>
            <a:off x="1027113" y="3741738"/>
            <a:ext cx="35337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/>
          <a:p>
            <a:pPr defTabSz="946150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两直线平行，同位角相等</a:t>
            </a:r>
          </a:p>
        </p:txBody>
      </p:sp>
      <p:sp>
        <p:nvSpPr>
          <p:cNvPr id="1429530" name="Text Box 31"/>
          <p:cNvSpPr txBox="1">
            <a:spLocks noChangeArrowheads="1"/>
          </p:cNvSpPr>
          <p:nvPr/>
        </p:nvSpPr>
        <p:spPr bwMode="auto">
          <a:xfrm>
            <a:off x="3140075" y="4279900"/>
            <a:ext cx="14319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补角定义</a:t>
            </a:r>
          </a:p>
        </p:txBody>
      </p:sp>
      <p:sp>
        <p:nvSpPr>
          <p:cNvPr id="1429531" name="Text Box 32"/>
          <p:cNvSpPr txBox="1">
            <a:spLocks noChangeArrowheads="1"/>
          </p:cNvSpPr>
          <p:nvPr/>
        </p:nvSpPr>
        <p:spPr bwMode="auto">
          <a:xfrm>
            <a:off x="3314700" y="4829175"/>
            <a:ext cx="14811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等量代换</a:t>
            </a:r>
          </a:p>
        </p:txBody>
      </p:sp>
      <p:sp>
        <p:nvSpPr>
          <p:cNvPr id="1429532" name="Text Box 26"/>
          <p:cNvSpPr txBox="1">
            <a:spLocks noChangeArrowheads="1"/>
          </p:cNvSpPr>
          <p:nvPr/>
        </p:nvSpPr>
        <p:spPr bwMode="auto">
          <a:xfrm>
            <a:off x="958850" y="5507038"/>
            <a:ext cx="541813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结论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:_________________________.</a:t>
            </a:r>
          </a:p>
        </p:txBody>
      </p:sp>
      <p:sp>
        <p:nvSpPr>
          <p:cNvPr id="1429533" name="文本框 5"/>
          <p:cNvSpPr txBox="1">
            <a:spLocks noChangeArrowheads="1"/>
          </p:cNvSpPr>
          <p:nvPr/>
        </p:nvSpPr>
        <p:spPr bwMode="auto">
          <a:xfrm>
            <a:off x="1685925" y="5595938"/>
            <a:ext cx="3754438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两直线平行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同旁内角互补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29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9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9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9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9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9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29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29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2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429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429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429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27" grpId="0"/>
      <p:bldP spid="1429529" grpId="0"/>
      <p:bldP spid="1429531" grpId="0"/>
      <p:bldP spid="1429532" grpId="0" bldLvl="0"/>
      <p:bldP spid="14295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0" name="横卷形 10"/>
          <p:cNvSpPr>
            <a:spLocks noChangeArrowheads="1"/>
          </p:cNvSpPr>
          <p:nvPr/>
        </p:nvSpPr>
        <p:spPr bwMode="auto">
          <a:xfrm>
            <a:off x="2270125" y="3575050"/>
            <a:ext cx="4543425" cy="2352675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6387" name="圆角矩形 31"/>
          <p:cNvSpPr>
            <a:spLocks noChangeArrowheads="1"/>
          </p:cNvSpPr>
          <p:nvPr/>
        </p:nvSpPr>
        <p:spPr bwMode="auto">
          <a:xfrm>
            <a:off x="504825" y="1033463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430532" name="文本框 2"/>
          <p:cNvSpPr txBox="1">
            <a:spLocks noChangeArrowheads="1"/>
          </p:cNvSpPr>
          <p:nvPr/>
        </p:nvSpPr>
        <p:spPr bwMode="auto">
          <a:xfrm>
            <a:off x="431800" y="1600200"/>
            <a:ext cx="8308975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平行线的性质定理：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两条平行线被第三条直线所截，同位角相等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两条平行线被第三条直线所截，内错角相等， 同旁内角互补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430533" name="文本框 6"/>
          <p:cNvSpPr txBox="1">
            <a:spLocks noChangeArrowheads="1"/>
          </p:cNvSpPr>
          <p:nvPr/>
        </p:nvSpPr>
        <p:spPr bwMode="auto">
          <a:xfrm>
            <a:off x="933450" y="4419600"/>
            <a:ext cx="133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简称为：</a:t>
            </a:r>
          </a:p>
        </p:txBody>
      </p:sp>
      <p:sp>
        <p:nvSpPr>
          <p:cNvPr id="1430534" name="文本框 7"/>
          <p:cNvSpPr txBox="1">
            <a:spLocks noChangeArrowheads="1"/>
          </p:cNvSpPr>
          <p:nvPr/>
        </p:nvSpPr>
        <p:spPr bwMode="auto">
          <a:xfrm>
            <a:off x="2743200" y="3962400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两直线平行，同位角相等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430535" name="文本框 8"/>
          <p:cNvSpPr txBox="1">
            <a:spLocks noChangeArrowheads="1"/>
          </p:cNvSpPr>
          <p:nvPr/>
        </p:nvSpPr>
        <p:spPr bwMode="auto">
          <a:xfrm>
            <a:off x="2743200" y="4530725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两直线平行，内错角相等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430536" name="文本框 9"/>
          <p:cNvSpPr txBox="1">
            <a:spLocks noChangeArrowheads="1"/>
          </p:cNvSpPr>
          <p:nvPr/>
        </p:nvSpPr>
        <p:spPr bwMode="auto">
          <a:xfrm>
            <a:off x="2743200" y="5126038"/>
            <a:ext cx="407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两直线平行，同旁内角互补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430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430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430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0" grpId="0" bldLvl="0"/>
      <p:bldP spid="1430533" grpId="0"/>
      <p:bldP spid="1430534" grpId="0"/>
      <p:bldP spid="1430535" grpId="0"/>
      <p:bldP spid="14305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圆角矩形 31"/>
          <p:cNvSpPr>
            <a:spLocks noChangeArrowheads="1"/>
          </p:cNvSpPr>
          <p:nvPr/>
        </p:nvSpPr>
        <p:spPr bwMode="auto">
          <a:xfrm>
            <a:off x="444500" y="917575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1431555" name="Text Box 4"/>
          <p:cNvSpPr txBox="1">
            <a:spLocks noChangeArrowheads="1"/>
          </p:cNvSpPr>
          <p:nvPr/>
        </p:nvSpPr>
        <p:spPr bwMode="auto">
          <a:xfrm>
            <a:off x="366713" y="1454150"/>
            <a:ext cx="72659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c∥d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 ∠1=73°.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7412" name="Group 25"/>
          <p:cNvGrpSpPr/>
          <p:nvPr/>
        </p:nvGrpSpPr>
        <p:grpSpPr bwMode="auto">
          <a:xfrm>
            <a:off x="6497638" y="1846263"/>
            <a:ext cx="2708275" cy="3382962"/>
            <a:chOff x="3946" y="998"/>
            <a:chExt cx="1706" cy="2131"/>
          </a:xfrm>
        </p:grpSpPr>
        <p:grpSp>
          <p:nvGrpSpPr>
            <p:cNvPr id="17413" name="Group 17"/>
            <p:cNvGrpSpPr/>
            <p:nvPr/>
          </p:nvGrpSpPr>
          <p:grpSpPr bwMode="auto">
            <a:xfrm>
              <a:off x="3946" y="1225"/>
              <a:ext cx="1499" cy="1904"/>
              <a:chOff x="1497" y="1134"/>
              <a:chExt cx="2405" cy="2449"/>
            </a:xfrm>
          </p:grpSpPr>
          <p:grpSp>
            <p:nvGrpSpPr>
              <p:cNvPr id="17414" name="Group 16"/>
              <p:cNvGrpSpPr/>
              <p:nvPr/>
            </p:nvGrpSpPr>
            <p:grpSpPr bwMode="auto">
              <a:xfrm>
                <a:off x="1497" y="1134"/>
                <a:ext cx="2405" cy="2449"/>
                <a:chOff x="1497" y="1134"/>
                <a:chExt cx="2405" cy="2449"/>
              </a:xfrm>
            </p:grpSpPr>
            <p:sp>
              <p:nvSpPr>
                <p:cNvPr id="17415" name="Line 5"/>
                <p:cNvSpPr>
                  <a:spLocks noChangeShapeType="1"/>
                </p:cNvSpPr>
                <p:nvPr/>
              </p:nvSpPr>
              <p:spPr bwMode="auto">
                <a:xfrm>
                  <a:off x="1520" y="1860"/>
                  <a:ext cx="238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16" name="Line 9"/>
                <p:cNvSpPr>
                  <a:spLocks noChangeShapeType="1"/>
                </p:cNvSpPr>
                <p:nvPr/>
              </p:nvSpPr>
              <p:spPr bwMode="auto">
                <a:xfrm>
                  <a:off x="1497" y="2971"/>
                  <a:ext cx="238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17" name="Line 10"/>
                <p:cNvSpPr>
                  <a:spLocks noChangeShapeType="1"/>
                </p:cNvSpPr>
                <p:nvPr/>
              </p:nvSpPr>
              <p:spPr bwMode="auto">
                <a:xfrm>
                  <a:off x="1905" y="1202"/>
                  <a:ext cx="454" cy="23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18" name="Line 11"/>
                <p:cNvSpPr>
                  <a:spLocks noChangeShapeType="1"/>
                </p:cNvSpPr>
                <p:nvPr/>
              </p:nvSpPr>
              <p:spPr bwMode="auto">
                <a:xfrm>
                  <a:off x="3153" y="1134"/>
                  <a:ext cx="454" cy="23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19" name="Arc 12"/>
                <p:cNvSpPr>
                  <a:spLocks noChangeArrowheads="1"/>
                </p:cNvSpPr>
                <p:nvPr/>
              </p:nvSpPr>
              <p:spPr bwMode="auto">
                <a:xfrm flipV="1">
                  <a:off x="2064" y="1860"/>
                  <a:ext cx="136" cy="159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  <a:gd name="T10" fmla="*/ -1 w 21600"/>
                    <a:gd name="T11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0" name="Arc 14"/>
                <p:cNvSpPr>
                  <a:spLocks noChangeArrowheads="1"/>
                </p:cNvSpPr>
                <p:nvPr/>
              </p:nvSpPr>
              <p:spPr bwMode="auto">
                <a:xfrm flipH="1">
                  <a:off x="2041" y="2767"/>
                  <a:ext cx="161" cy="204"/>
                </a:xfrm>
                <a:custGeom>
                  <a:avLst/>
                  <a:gdLst>
                    <a:gd name="T0" fmla="*/ 0 w 21969"/>
                    <a:gd name="T1" fmla="*/ 3 h 21600"/>
                    <a:gd name="T2" fmla="*/ 369 w 21969"/>
                    <a:gd name="T3" fmla="*/ 0 h 21600"/>
                    <a:gd name="T4" fmla="*/ 21969 w 21969"/>
                    <a:gd name="T5" fmla="*/ 21600 h 21600"/>
                    <a:gd name="T6" fmla="*/ 0 w 21969"/>
                    <a:gd name="T7" fmla="*/ 3 h 21600"/>
                    <a:gd name="T8" fmla="*/ 369 w 21969"/>
                    <a:gd name="T9" fmla="*/ 0 h 21600"/>
                    <a:gd name="T10" fmla="*/ 21969 w 21969"/>
                    <a:gd name="T11" fmla="*/ 21600 h 21600"/>
                    <a:gd name="T12" fmla="*/ 369 w 21969"/>
                    <a:gd name="T13" fmla="*/ 21600 h 21600"/>
                    <a:gd name="T14" fmla="*/ 0 w 21969"/>
                    <a:gd name="T15" fmla="*/ 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969" h="21600" fill="none">
                      <a:moveTo>
                        <a:pt x="0" y="3"/>
                      </a:moveTo>
                      <a:cubicBezTo>
                        <a:pt x="122" y="1"/>
                        <a:pt x="245" y="-1"/>
                        <a:pt x="369" y="0"/>
                      </a:cubicBezTo>
                      <a:cubicBezTo>
                        <a:pt x="12298" y="0"/>
                        <a:pt x="21969" y="9670"/>
                        <a:pt x="21969" y="21600"/>
                      </a:cubicBezTo>
                    </a:path>
                    <a:path w="21969" h="21600" stroke="0">
                      <a:moveTo>
                        <a:pt x="0" y="3"/>
                      </a:moveTo>
                      <a:cubicBezTo>
                        <a:pt x="122" y="1"/>
                        <a:pt x="245" y="-1"/>
                        <a:pt x="369" y="0"/>
                      </a:cubicBezTo>
                      <a:cubicBezTo>
                        <a:pt x="12298" y="0"/>
                        <a:pt x="21969" y="9670"/>
                        <a:pt x="21969" y="21600"/>
                      </a:cubicBezTo>
                      <a:lnTo>
                        <a:pt x="369" y="2160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421" name="Arc 15"/>
              <p:cNvSpPr>
                <a:spLocks noChangeArrowheads="1"/>
              </p:cNvSpPr>
              <p:nvPr/>
            </p:nvSpPr>
            <p:spPr bwMode="auto">
              <a:xfrm flipH="1" flipV="1">
                <a:off x="3085" y="1860"/>
                <a:ext cx="249" cy="181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  <a:gd name="T10" fmla="*/ -1 w 21600"/>
                  <a:gd name="T11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22" name="Text Box 18"/>
            <p:cNvSpPr txBox="1">
              <a:spLocks noChangeArrowheads="1"/>
            </p:cNvSpPr>
            <p:nvPr/>
          </p:nvSpPr>
          <p:spPr bwMode="auto">
            <a:xfrm>
              <a:off x="5447" y="1633"/>
              <a:ext cx="182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7423" name="Text Box 19"/>
            <p:cNvSpPr txBox="1">
              <a:spLocks noChangeArrowheads="1"/>
            </p:cNvSpPr>
            <p:nvPr/>
          </p:nvSpPr>
          <p:spPr bwMode="auto">
            <a:xfrm>
              <a:off x="5425" y="2517"/>
              <a:ext cx="227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7424" name="Text Box 20"/>
            <p:cNvSpPr txBox="1">
              <a:spLocks noChangeArrowheads="1"/>
            </p:cNvSpPr>
            <p:nvPr/>
          </p:nvSpPr>
          <p:spPr bwMode="auto">
            <a:xfrm>
              <a:off x="4105" y="1021"/>
              <a:ext cx="24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7425" name="Text Box 21"/>
            <p:cNvSpPr txBox="1">
              <a:spLocks noChangeArrowheads="1"/>
            </p:cNvSpPr>
            <p:nvPr/>
          </p:nvSpPr>
          <p:spPr bwMode="auto">
            <a:xfrm>
              <a:off x="4831" y="998"/>
              <a:ext cx="29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7426" name="Text Box 22"/>
            <p:cNvSpPr txBox="1">
              <a:spLocks noChangeArrowheads="1"/>
            </p:cNvSpPr>
            <p:nvPr/>
          </p:nvSpPr>
          <p:spPr bwMode="auto">
            <a:xfrm>
              <a:off x="4128" y="2368"/>
              <a:ext cx="20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7427" name="Text Box 23"/>
            <p:cNvSpPr txBox="1">
              <a:spLocks noChangeArrowheads="1"/>
            </p:cNvSpPr>
            <p:nvPr/>
          </p:nvSpPr>
          <p:spPr bwMode="auto">
            <a:xfrm>
              <a:off x="4355" y="1814"/>
              <a:ext cx="20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7428" name="Text Box 24"/>
            <p:cNvSpPr txBox="1">
              <a:spLocks noChangeArrowheads="1"/>
            </p:cNvSpPr>
            <p:nvPr/>
          </p:nvSpPr>
          <p:spPr bwMode="auto">
            <a:xfrm>
              <a:off x="4808" y="1837"/>
              <a:ext cx="20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</p:grpSp>
      <p:sp>
        <p:nvSpPr>
          <p:cNvPr id="1431573" name="Text Box 28"/>
          <p:cNvSpPr txBox="1">
            <a:spLocks noChangeArrowheads="1"/>
          </p:cNvSpPr>
          <p:nvPr/>
        </p:nvSpPr>
        <p:spPr bwMode="auto">
          <a:xfrm>
            <a:off x="749300" y="1922463"/>
            <a:ext cx="628650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 ∠2=∠3(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两直线平行，内错角相等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∵ ∠1=73°(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 ∠2=73°(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c∥d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 ∠2+∠3=180°(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两直线平行，同旁内角互补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 ∠3=180°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 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等式的性质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 ∠3=180°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73°=107°(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1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1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55" grpId="0"/>
      <p:bldP spid="14315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687388" y="1417638"/>
            <a:ext cx="71183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∠CAB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∠C=50°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∠AED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5" name="圆角矩形 31"/>
          <p:cNvSpPr>
            <a:spLocks noChangeArrowheads="1"/>
          </p:cNvSpPr>
          <p:nvPr/>
        </p:nvSpPr>
        <p:spPr bwMode="auto">
          <a:xfrm>
            <a:off x="511175" y="993775"/>
            <a:ext cx="1428750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pic>
        <p:nvPicPr>
          <p:cNvPr id="18436" name="图片 2" descr="37JR0[8J~GRJ]RZY@)$)$X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1613" y="2166938"/>
            <a:ext cx="3408362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文本框 3"/>
          <p:cNvSpPr txBox="1">
            <a:spLocks noChangeArrowheads="1"/>
          </p:cNvSpPr>
          <p:nvPr/>
        </p:nvSpPr>
        <p:spPr bwMode="auto">
          <a:xfrm>
            <a:off x="687388" y="2709863"/>
            <a:ext cx="5449887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∵AB∥CD(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∴∠C+∠CAB=180°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两直线平行，同旁内角互补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∵∠C=50°(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∴∠CAB=180°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50°=130°(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等式的性质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  <p:graphicFrame>
        <p:nvGraphicFramePr>
          <p:cNvPr id="18438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591050" y="36449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r:id="rId5" imgW="114300" imgH="177165" progId="Equation.3">
                  <p:embed/>
                </p:oleObj>
              </mc:Choice>
              <mc:Fallback>
                <p:oleObj r:id="rId5" imgW="114300" imgH="177165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36449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714375" y="893763"/>
            <a:ext cx="6911975" cy="3382962"/>
            <a:chOff x="1104" y="1876"/>
            <a:chExt cx="10887" cy="5328"/>
          </a:xfrm>
        </p:grpSpPr>
        <p:sp>
          <p:nvSpPr>
            <p:cNvPr id="19459" name="文本框 1"/>
            <p:cNvSpPr txBox="1">
              <a:spLocks noChangeArrowheads="1"/>
            </p:cNvSpPr>
            <p:nvPr/>
          </p:nvSpPr>
          <p:spPr bwMode="auto">
            <a:xfrm>
              <a:off x="1104" y="1876"/>
              <a:ext cx="10887" cy="5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∵AE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平分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∠CAB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(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已知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)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∴∠EAB=                            =65°(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角平分线的定义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∵AB∥CD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(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已知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)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∴∠EAB+∠AED=180°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两直线平行，同旁内角互补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∴∠AED=180°-65°=115°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(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等式的性质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)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  <a:endParaRPr lang="en-US" altLang="zh-CN" sz="2400"/>
            </a:p>
          </p:txBody>
        </p:sp>
        <p:graphicFrame>
          <p:nvGraphicFramePr>
            <p:cNvPr id="19460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444" y="2786"/>
            <a:ext cx="3599" cy="1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6" r:id="rId4" imgW="1206500" imgH="393700" progId="Equation.3">
                    <p:embed/>
                  </p:oleObj>
                </mc:Choice>
                <mc:Fallback>
                  <p:oleObj r:id="rId4" imgW="1206500" imgH="393700" progId="Equation.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4" y="2786"/>
                          <a:ext cx="3599" cy="1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80"/>
          <p:cNvSpPr>
            <a:spLocks noChangeArrowheads="1"/>
          </p:cNvSpPr>
          <p:nvPr/>
        </p:nvSpPr>
        <p:spPr bwMode="auto">
          <a:xfrm>
            <a:off x="3435350" y="1190625"/>
            <a:ext cx="20193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3600">
              <a:solidFill>
                <a:srgbClr val="228B8B"/>
              </a:solidFill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639763" y="1970088"/>
            <a:ext cx="826928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．两条直线被第三条直线所截，则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      )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．同位角相等 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．内错角互补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．同旁内角相等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．以上结论都不对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782638" y="4068763"/>
            <a:ext cx="732631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两条平行线被第三条直线所截得的角中角平分线互相垂直的是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         )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．内错角     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．同位角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．同旁内角  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．以上结论都不对</a:t>
            </a:r>
          </a:p>
        </p:txBody>
      </p:sp>
      <p:sp>
        <p:nvSpPr>
          <p:cNvPr id="1434629" name="Text Box 7"/>
          <p:cNvSpPr txBox="1">
            <a:spLocks noChangeArrowheads="1"/>
          </p:cNvSpPr>
          <p:nvPr/>
        </p:nvSpPr>
        <p:spPr bwMode="auto">
          <a:xfrm>
            <a:off x="5875338" y="1970088"/>
            <a:ext cx="4095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434630" name="Text Box 8"/>
          <p:cNvSpPr txBox="1">
            <a:spLocks noChangeArrowheads="1"/>
          </p:cNvSpPr>
          <p:nvPr/>
        </p:nvSpPr>
        <p:spPr bwMode="auto">
          <a:xfrm>
            <a:off x="3452813" y="4605338"/>
            <a:ext cx="393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29" grpId="0"/>
      <p:bldP spid="14346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Text Box 38"/>
          <p:cNvSpPr txBox="1">
            <a:spLocks noChangeArrowheads="1"/>
          </p:cNvSpPr>
          <p:nvPr/>
        </p:nvSpPr>
        <p:spPr bwMode="auto">
          <a:xfrm>
            <a:off x="452438" y="2335213"/>
            <a:ext cx="6384925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en-US" altLang="zh-CN" sz="2400">
                <a:latin typeface="Times New Roman" panose="02020603050405020304" pitchFamily="18" charset="0"/>
              </a:rPr>
              <a:t>∠A =∠D.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理由：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∵ </a:t>
            </a:r>
            <a:r>
              <a:rPr lang="en-US" altLang="zh-CN" sz="2400" i="1">
                <a:latin typeface="Times New Roman" panose="02020603050405020304" pitchFamily="18" charset="0"/>
              </a:rPr>
              <a:t>AB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∥DE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∴∠A= _______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(                                            ).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∵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AC∥DF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     )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∴∠D=______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                                           ).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∴∠A=∠D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(                      ).</a:t>
            </a: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319088" y="854075"/>
            <a:ext cx="833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i="1">
                <a:latin typeface="Times New Roman" panose="02020603050405020304" pitchFamily="18" charset="0"/>
              </a:rPr>
              <a:t>AB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∥DE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,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AC∥DF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，请说出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∠A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Ｄ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之间的数量关系，并说明理由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1508" name="Group 20"/>
          <p:cNvGrpSpPr/>
          <p:nvPr/>
        </p:nvGrpSpPr>
        <p:grpSpPr bwMode="auto">
          <a:xfrm>
            <a:off x="6581775" y="2093913"/>
            <a:ext cx="2417763" cy="2757487"/>
            <a:chOff x="0" y="0"/>
            <a:chExt cx="4834" cy="5258"/>
          </a:xfrm>
        </p:grpSpPr>
        <p:sp>
          <p:nvSpPr>
            <p:cNvPr id="21509" name="Line 12"/>
            <p:cNvSpPr>
              <a:spLocks noChangeShapeType="1"/>
            </p:cNvSpPr>
            <p:nvPr/>
          </p:nvSpPr>
          <p:spPr bwMode="auto">
            <a:xfrm flipV="1">
              <a:off x="699" y="2790"/>
              <a:ext cx="3400" cy="3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510" name="Group 40"/>
            <p:cNvGrpSpPr/>
            <p:nvPr/>
          </p:nvGrpSpPr>
          <p:grpSpPr bwMode="auto">
            <a:xfrm>
              <a:off x="0" y="0"/>
              <a:ext cx="4834" cy="5258"/>
              <a:chOff x="0" y="0"/>
              <a:chExt cx="1934" cy="2103"/>
            </a:xfrm>
          </p:grpSpPr>
          <p:sp>
            <p:nvSpPr>
              <p:cNvPr id="21511" name="Text Box 20"/>
              <p:cNvSpPr txBox="1">
                <a:spLocks noChangeArrowheads="1"/>
              </p:cNvSpPr>
              <p:nvPr/>
            </p:nvSpPr>
            <p:spPr bwMode="auto">
              <a:xfrm>
                <a:off x="654" y="843"/>
                <a:ext cx="380" cy="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P</a:t>
                </a:r>
              </a:p>
            </p:txBody>
          </p:sp>
          <p:sp>
            <p:nvSpPr>
              <p:cNvPr id="21512" name="Line 11"/>
              <p:cNvSpPr>
                <a:spLocks noChangeShapeType="1"/>
              </p:cNvSpPr>
              <p:nvPr/>
            </p:nvSpPr>
            <p:spPr bwMode="auto">
              <a:xfrm flipH="1">
                <a:off x="295" y="185"/>
                <a:ext cx="689" cy="941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3" name="Line 13"/>
              <p:cNvSpPr>
                <a:spLocks noChangeShapeType="1"/>
              </p:cNvSpPr>
              <p:nvPr/>
            </p:nvSpPr>
            <p:spPr bwMode="auto">
              <a:xfrm flipH="1">
                <a:off x="486" y="499"/>
                <a:ext cx="804" cy="109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4" name="Line 14"/>
              <p:cNvSpPr>
                <a:spLocks noChangeShapeType="1"/>
              </p:cNvSpPr>
              <p:nvPr/>
            </p:nvSpPr>
            <p:spPr bwMode="auto">
              <a:xfrm>
                <a:off x="486" y="1611"/>
                <a:ext cx="1169" cy="2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5" name="Text Box 15"/>
              <p:cNvSpPr txBox="1">
                <a:spLocks noChangeArrowheads="1"/>
              </p:cNvSpPr>
              <p:nvPr/>
            </p:nvSpPr>
            <p:spPr bwMode="auto">
              <a:xfrm>
                <a:off x="757" y="0"/>
                <a:ext cx="412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  <p:sp>
            <p:nvSpPr>
              <p:cNvPr id="21516" name="Text Box 16"/>
              <p:cNvSpPr txBox="1">
                <a:spLocks noChangeArrowheads="1"/>
              </p:cNvSpPr>
              <p:nvPr/>
            </p:nvSpPr>
            <p:spPr bwMode="auto">
              <a:xfrm>
                <a:off x="1275" y="296"/>
                <a:ext cx="413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21517" name="Text Box 17"/>
              <p:cNvSpPr txBox="1">
                <a:spLocks noChangeArrowheads="1"/>
              </p:cNvSpPr>
              <p:nvPr/>
            </p:nvSpPr>
            <p:spPr bwMode="auto">
              <a:xfrm>
                <a:off x="1474" y="1058"/>
                <a:ext cx="412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21518" name="Text Box 18"/>
              <p:cNvSpPr txBox="1">
                <a:spLocks noChangeArrowheads="1"/>
              </p:cNvSpPr>
              <p:nvPr/>
            </p:nvSpPr>
            <p:spPr bwMode="auto">
              <a:xfrm>
                <a:off x="1521" y="1579"/>
                <a:ext cx="413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1519" name="Text Box 19"/>
              <p:cNvSpPr txBox="1">
                <a:spLocks noChangeArrowheads="1"/>
              </p:cNvSpPr>
              <p:nvPr/>
            </p:nvSpPr>
            <p:spPr bwMode="auto">
              <a:xfrm>
                <a:off x="205" y="1444"/>
                <a:ext cx="413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1520" name="Text Box 21"/>
              <p:cNvSpPr txBox="1">
                <a:spLocks noChangeArrowheads="1"/>
              </p:cNvSpPr>
              <p:nvPr/>
            </p:nvSpPr>
            <p:spPr bwMode="auto">
              <a:xfrm>
                <a:off x="0" y="941"/>
                <a:ext cx="412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</p:grpSp>
      <p:sp>
        <p:nvSpPr>
          <p:cNvPr id="1435665" name="Text Box 41"/>
          <p:cNvSpPr txBox="1">
            <a:spLocks noChangeArrowheads="1"/>
          </p:cNvSpPr>
          <p:nvPr/>
        </p:nvSpPr>
        <p:spPr bwMode="auto">
          <a:xfrm>
            <a:off x="2187575" y="2846388"/>
            <a:ext cx="93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1435666" name="Text Box 42"/>
          <p:cNvSpPr txBox="1">
            <a:spLocks noChangeArrowheads="1"/>
          </p:cNvSpPr>
          <p:nvPr/>
        </p:nvSpPr>
        <p:spPr bwMode="auto">
          <a:xfrm>
            <a:off x="1647825" y="356870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∠CPE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667" name="Text Box 44"/>
          <p:cNvSpPr txBox="1">
            <a:spLocks noChangeArrowheads="1"/>
          </p:cNvSpPr>
          <p:nvPr/>
        </p:nvSpPr>
        <p:spPr bwMode="auto">
          <a:xfrm>
            <a:off x="3021013" y="35941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1435668" name="Text Box 45"/>
          <p:cNvSpPr txBox="1">
            <a:spLocks noChangeArrowheads="1"/>
          </p:cNvSpPr>
          <p:nvPr/>
        </p:nvSpPr>
        <p:spPr bwMode="auto">
          <a:xfrm>
            <a:off x="2127250" y="4316413"/>
            <a:ext cx="81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 </a:t>
            </a:r>
          </a:p>
        </p:txBody>
      </p:sp>
      <p:sp>
        <p:nvSpPr>
          <p:cNvPr id="1435669" name="Text Box 46"/>
          <p:cNvSpPr txBox="1">
            <a:spLocks noChangeArrowheads="1"/>
          </p:cNvSpPr>
          <p:nvPr/>
        </p:nvSpPr>
        <p:spPr bwMode="auto">
          <a:xfrm>
            <a:off x="1576388" y="5022850"/>
            <a:ext cx="113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∠CPE 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670" name="Text Box 47"/>
          <p:cNvSpPr txBox="1">
            <a:spLocks noChangeArrowheads="1"/>
          </p:cNvSpPr>
          <p:nvPr/>
        </p:nvSpPr>
        <p:spPr bwMode="auto">
          <a:xfrm>
            <a:off x="2651125" y="5073650"/>
            <a:ext cx="340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1435671" name="Text Box 48"/>
          <p:cNvSpPr txBox="1">
            <a:spLocks noChangeArrowheads="1"/>
          </p:cNvSpPr>
          <p:nvPr/>
        </p:nvSpPr>
        <p:spPr bwMode="auto">
          <a:xfrm>
            <a:off x="2416175" y="5857875"/>
            <a:ext cx="1509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3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3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3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3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3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50" grpId="0"/>
      <p:bldP spid="1435665" grpId="0"/>
      <p:bldP spid="1435666" grpId="0"/>
      <p:bldP spid="1435667" grpId="0"/>
      <p:bldP spid="1435668" grpId="0"/>
      <p:bldP spid="1435669" grpId="0"/>
      <p:bldP spid="1435670" grpId="0"/>
      <p:bldP spid="14356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Text Box 37"/>
          <p:cNvSpPr txBox="1">
            <a:spLocks noChangeArrowheads="1"/>
          </p:cNvSpPr>
          <p:nvPr/>
        </p:nvSpPr>
        <p:spPr bwMode="auto">
          <a:xfrm>
            <a:off x="323850" y="2198688"/>
            <a:ext cx="7065963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en-US" altLang="zh-CN" sz="2400">
                <a:latin typeface="Times New Roman" panose="02020603050405020304" pitchFamily="18" charset="0"/>
              </a:rPr>
              <a:t>∠A+∠D=180</a:t>
            </a:r>
            <a:r>
              <a:rPr lang="en-US" altLang="zh-CN" sz="2400" baseline="42000">
                <a:latin typeface="Times New Roman" panose="02020603050405020304" pitchFamily="18" charset="0"/>
              </a:rPr>
              <a:t>o</a:t>
            </a:r>
            <a:r>
              <a:rPr lang="en-US" altLang="zh-CN" sz="2400">
                <a:latin typeface="Times New Roman" panose="02020603050405020304" pitchFamily="18" charset="0"/>
              </a:rPr>
              <a:t>.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理由：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∵ </a:t>
            </a:r>
            <a:r>
              <a:rPr lang="en-US" altLang="zh-CN" sz="2400" i="1">
                <a:latin typeface="Times New Roman" panose="02020603050405020304" pitchFamily="18" charset="0"/>
              </a:rPr>
              <a:t>AB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∥DE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∴∠A=______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(                                            ).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∵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AC∥DF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      )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∴∠D+ _______=180</a:t>
            </a:r>
            <a:r>
              <a:rPr lang="en-US" altLang="zh-CN" sz="2400" baseline="44000">
                <a:latin typeface="Times New Roman" panose="02020603050405020304" pitchFamily="18" charset="0"/>
              </a:rPr>
              <a:t>o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(                                                ).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∴∠A+∠D=180</a:t>
            </a:r>
            <a:r>
              <a:rPr lang="en-US" altLang="zh-CN" sz="2400" baseline="42000">
                <a:latin typeface="Times New Roman" panose="02020603050405020304" pitchFamily="18" charset="0"/>
              </a:rPr>
              <a:t>o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                  ).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23850" y="800100"/>
            <a:ext cx="81343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i="1">
                <a:latin typeface="Times New Roman" panose="02020603050405020304" pitchFamily="18" charset="0"/>
              </a:rPr>
              <a:t>AB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∥DE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,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AC∥DF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请说出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∠A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Ｄ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之间的数量关系，并说明理由。</a:t>
            </a:r>
          </a:p>
        </p:txBody>
      </p:sp>
      <p:grpSp>
        <p:nvGrpSpPr>
          <p:cNvPr id="22532" name="Group 35"/>
          <p:cNvGrpSpPr/>
          <p:nvPr/>
        </p:nvGrpSpPr>
        <p:grpSpPr bwMode="auto">
          <a:xfrm>
            <a:off x="5337175" y="1717675"/>
            <a:ext cx="3806825" cy="3281363"/>
            <a:chOff x="0" y="0"/>
            <a:chExt cx="2398" cy="2157"/>
          </a:xfrm>
        </p:grpSpPr>
        <p:sp>
          <p:nvSpPr>
            <p:cNvPr id="22533" name="Line 21"/>
            <p:cNvSpPr>
              <a:spLocks noChangeShapeType="1"/>
            </p:cNvSpPr>
            <p:nvPr/>
          </p:nvSpPr>
          <p:spPr bwMode="auto">
            <a:xfrm flipH="1">
              <a:off x="850" y="250"/>
              <a:ext cx="689" cy="941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4" name="Line 22"/>
            <p:cNvSpPr>
              <a:spLocks noChangeShapeType="1"/>
            </p:cNvSpPr>
            <p:nvPr/>
          </p:nvSpPr>
          <p:spPr bwMode="auto">
            <a:xfrm flipV="1">
              <a:off x="850" y="1180"/>
              <a:ext cx="1136" cy="11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5" name="Line 23"/>
            <p:cNvSpPr>
              <a:spLocks noChangeShapeType="1"/>
            </p:cNvSpPr>
            <p:nvPr/>
          </p:nvSpPr>
          <p:spPr bwMode="auto">
            <a:xfrm flipH="1">
              <a:off x="1041" y="564"/>
              <a:ext cx="804" cy="1098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6" name="Line 24"/>
            <p:cNvSpPr>
              <a:spLocks noChangeShapeType="1"/>
            </p:cNvSpPr>
            <p:nvPr/>
          </p:nvSpPr>
          <p:spPr bwMode="auto">
            <a:xfrm flipV="1">
              <a:off x="171" y="1668"/>
              <a:ext cx="893" cy="1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7" name="Text Box 25"/>
            <p:cNvSpPr txBox="1">
              <a:spLocks noChangeArrowheads="1"/>
            </p:cNvSpPr>
            <p:nvPr/>
          </p:nvSpPr>
          <p:spPr bwMode="auto">
            <a:xfrm>
              <a:off x="1293" y="0"/>
              <a:ext cx="412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  <p:sp>
          <p:nvSpPr>
            <p:cNvPr id="22538" name="Text Box 26"/>
            <p:cNvSpPr txBox="1">
              <a:spLocks noChangeArrowheads="1"/>
            </p:cNvSpPr>
            <p:nvPr/>
          </p:nvSpPr>
          <p:spPr bwMode="auto">
            <a:xfrm>
              <a:off x="1830" y="361"/>
              <a:ext cx="413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2539" name="Text Box 27"/>
            <p:cNvSpPr txBox="1">
              <a:spLocks noChangeArrowheads="1"/>
            </p:cNvSpPr>
            <p:nvPr/>
          </p:nvSpPr>
          <p:spPr bwMode="auto">
            <a:xfrm>
              <a:off x="1986" y="998"/>
              <a:ext cx="412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22540" name="Text Box 28"/>
            <p:cNvSpPr txBox="1">
              <a:spLocks noChangeArrowheads="1"/>
            </p:cNvSpPr>
            <p:nvPr/>
          </p:nvSpPr>
          <p:spPr bwMode="auto">
            <a:xfrm>
              <a:off x="0" y="1633"/>
              <a:ext cx="413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2541" name="Text Box 29"/>
            <p:cNvSpPr txBox="1">
              <a:spLocks noChangeArrowheads="1"/>
            </p:cNvSpPr>
            <p:nvPr/>
          </p:nvSpPr>
          <p:spPr bwMode="auto">
            <a:xfrm>
              <a:off x="880" y="1609"/>
              <a:ext cx="413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2542" name="Text Box 30"/>
            <p:cNvSpPr txBox="1">
              <a:spLocks noChangeArrowheads="1"/>
            </p:cNvSpPr>
            <p:nvPr/>
          </p:nvSpPr>
          <p:spPr bwMode="auto">
            <a:xfrm>
              <a:off x="555" y="1006"/>
              <a:ext cx="412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2543" name="Text Box 34"/>
            <p:cNvSpPr txBox="1">
              <a:spLocks noChangeArrowheads="1"/>
            </p:cNvSpPr>
            <p:nvPr/>
          </p:nvSpPr>
          <p:spPr bwMode="auto">
            <a:xfrm>
              <a:off x="1319" y="1159"/>
              <a:ext cx="454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</a:p>
          </p:txBody>
        </p:sp>
      </p:grpSp>
      <p:sp>
        <p:nvSpPr>
          <p:cNvPr id="1436688" name="Text Box 38"/>
          <p:cNvSpPr txBox="1">
            <a:spLocks noChangeArrowheads="1"/>
          </p:cNvSpPr>
          <p:nvPr/>
        </p:nvSpPr>
        <p:spPr bwMode="auto">
          <a:xfrm>
            <a:off x="2025650" y="2682875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1436689" name="Text Box 39"/>
          <p:cNvSpPr txBox="1">
            <a:spLocks noChangeArrowheads="1"/>
          </p:cNvSpPr>
          <p:nvPr/>
        </p:nvSpPr>
        <p:spPr bwMode="auto">
          <a:xfrm>
            <a:off x="1333500" y="3419475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∠CPD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690" name="Text Box 40"/>
          <p:cNvSpPr txBox="1">
            <a:spLocks noChangeArrowheads="1"/>
          </p:cNvSpPr>
          <p:nvPr/>
        </p:nvSpPr>
        <p:spPr bwMode="auto">
          <a:xfrm>
            <a:off x="2543175" y="3457575"/>
            <a:ext cx="341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1436691" name="Text Box 41"/>
          <p:cNvSpPr txBox="1">
            <a:spLocks noChangeArrowheads="1"/>
          </p:cNvSpPr>
          <p:nvPr/>
        </p:nvSpPr>
        <p:spPr bwMode="auto">
          <a:xfrm>
            <a:off x="1946275" y="4200525"/>
            <a:ext cx="93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1436692" name="Text Box 42"/>
          <p:cNvSpPr txBox="1">
            <a:spLocks noChangeArrowheads="1"/>
          </p:cNvSpPr>
          <p:nvPr/>
        </p:nvSpPr>
        <p:spPr bwMode="auto">
          <a:xfrm>
            <a:off x="1427163" y="4864100"/>
            <a:ext cx="1166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∠CPD</a:t>
            </a:r>
          </a:p>
        </p:txBody>
      </p:sp>
      <p:sp>
        <p:nvSpPr>
          <p:cNvPr id="1436693" name="Text Box 43"/>
          <p:cNvSpPr txBox="1">
            <a:spLocks noChangeArrowheads="1"/>
          </p:cNvSpPr>
          <p:nvPr/>
        </p:nvSpPr>
        <p:spPr bwMode="auto">
          <a:xfrm>
            <a:off x="3440113" y="4949825"/>
            <a:ext cx="3770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</a:t>
            </a:r>
          </a:p>
        </p:txBody>
      </p:sp>
      <p:sp>
        <p:nvSpPr>
          <p:cNvPr id="1436694" name="Text Box 44"/>
          <p:cNvSpPr txBox="1">
            <a:spLocks noChangeArrowheads="1"/>
          </p:cNvSpPr>
          <p:nvPr/>
        </p:nvSpPr>
        <p:spPr bwMode="auto">
          <a:xfrm>
            <a:off x="2722563" y="5643563"/>
            <a:ext cx="171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3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3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3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3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74" grpId="0"/>
      <p:bldP spid="1436688" grpId="0"/>
      <p:bldP spid="1436689" grpId="0"/>
      <p:bldP spid="1436690" grpId="0"/>
      <p:bldP spid="1436691" grpId="0"/>
      <p:bldP spid="1436692" grpId="0"/>
      <p:bldP spid="1436693" grpId="0"/>
      <p:bldP spid="14366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71" name="矩形 11"/>
          <p:cNvSpPr>
            <a:spLocks noChangeArrowheads="1"/>
          </p:cNvSpPr>
          <p:nvPr/>
        </p:nvSpPr>
        <p:spPr bwMode="auto">
          <a:xfrm>
            <a:off x="539750" y="2133600"/>
            <a:ext cx="826928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理解并掌握平行四边形的性质定理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理解并灵活运用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平行四边形的性质定理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解决有关问  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</a:p>
        </p:txBody>
      </p:sp>
      <p:sp>
        <p:nvSpPr>
          <p:cNvPr id="5123" name="MH_SubTitle_4"/>
          <p:cNvSpPr txBox="1">
            <a:spLocks noChangeArrowheads="1"/>
          </p:cNvSpPr>
          <p:nvPr/>
        </p:nvSpPr>
        <p:spPr bwMode="auto">
          <a:xfrm>
            <a:off x="3606800" y="1246188"/>
            <a:ext cx="19304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r>
              <a:rPr lang="zh-CN" altLang="en-US" sz="3200" b="1" dirty="0">
                <a:solidFill>
                  <a:srgbClr val="228B8B"/>
                </a:solidFill>
                <a:ea typeface="方正姚体" panose="02010601030101010101" pitchFamily="2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1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33363" y="787400"/>
            <a:ext cx="9128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 anchor="ctr">
            <a:spAutoFit/>
          </a:bodyPr>
          <a:lstStyle/>
          <a:p>
            <a:pPr defTabSz="946150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AD∥BC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AB∥DC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,∠1=100°,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∠2,∠3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 度数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7699" name="Text Box 29"/>
          <p:cNvSpPr txBox="1">
            <a:spLocks noChangeArrowheads="1"/>
          </p:cNvSpPr>
          <p:nvPr/>
        </p:nvSpPr>
        <p:spPr bwMode="auto">
          <a:xfrm>
            <a:off x="401638" y="1247775"/>
            <a:ext cx="65405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AD∥BC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                                  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∠1=∠2(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∵∠1=100°(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∠2=100°.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∵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∴ ∠1+∠3=180°(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∵ ∠1=100°(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∴ ∠3=180°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100°=80°.</a:t>
            </a:r>
          </a:p>
        </p:txBody>
      </p:sp>
      <p:grpSp>
        <p:nvGrpSpPr>
          <p:cNvPr id="23556" name="Group 31"/>
          <p:cNvGrpSpPr/>
          <p:nvPr/>
        </p:nvGrpSpPr>
        <p:grpSpPr bwMode="auto">
          <a:xfrm>
            <a:off x="4767263" y="2068513"/>
            <a:ext cx="4062412" cy="2146300"/>
            <a:chOff x="1608" y="1367"/>
            <a:chExt cx="2499" cy="1287"/>
          </a:xfrm>
        </p:grpSpPr>
        <p:sp>
          <p:nvSpPr>
            <p:cNvPr id="16390" name="Freeform 32"/>
            <p:cNvSpPr/>
            <p:nvPr/>
          </p:nvSpPr>
          <p:spPr bwMode="auto">
            <a:xfrm>
              <a:off x="2415" y="1531"/>
              <a:ext cx="192" cy="101"/>
            </a:xfrm>
            <a:custGeom>
              <a:avLst/>
              <a:gdLst>
                <a:gd name="T0" fmla="*/ 273 w 135"/>
                <a:gd name="T1" fmla="*/ 0 h 71"/>
                <a:gd name="T2" fmla="*/ 273 w 135"/>
                <a:gd name="T3" fmla="*/ 6 h 71"/>
                <a:gd name="T4" fmla="*/ 273 w 135"/>
                <a:gd name="T5" fmla="*/ 10 h 71"/>
                <a:gd name="T6" fmla="*/ 272 w 135"/>
                <a:gd name="T7" fmla="*/ 14 h 71"/>
                <a:gd name="T8" fmla="*/ 269 w 135"/>
                <a:gd name="T9" fmla="*/ 20 h 71"/>
                <a:gd name="T10" fmla="*/ 269 w 135"/>
                <a:gd name="T11" fmla="*/ 23 h 71"/>
                <a:gd name="T12" fmla="*/ 269 w 135"/>
                <a:gd name="T13" fmla="*/ 24 h 71"/>
                <a:gd name="T14" fmla="*/ 269 w 135"/>
                <a:gd name="T15" fmla="*/ 24 h 71"/>
                <a:gd name="T16" fmla="*/ 267 w 135"/>
                <a:gd name="T17" fmla="*/ 28 h 71"/>
                <a:gd name="T18" fmla="*/ 265 w 135"/>
                <a:gd name="T19" fmla="*/ 34 h 71"/>
                <a:gd name="T20" fmla="*/ 260 w 135"/>
                <a:gd name="T21" fmla="*/ 43 h 71"/>
                <a:gd name="T22" fmla="*/ 257 w 135"/>
                <a:gd name="T23" fmla="*/ 48 h 71"/>
                <a:gd name="T24" fmla="*/ 253 w 135"/>
                <a:gd name="T25" fmla="*/ 54 h 71"/>
                <a:gd name="T26" fmla="*/ 247 w 135"/>
                <a:gd name="T27" fmla="*/ 61 h 71"/>
                <a:gd name="T28" fmla="*/ 240 w 135"/>
                <a:gd name="T29" fmla="*/ 67 h 71"/>
                <a:gd name="T30" fmla="*/ 240 w 135"/>
                <a:gd name="T31" fmla="*/ 67 h 71"/>
                <a:gd name="T32" fmla="*/ 239 w 135"/>
                <a:gd name="T33" fmla="*/ 68 h 71"/>
                <a:gd name="T34" fmla="*/ 239 w 135"/>
                <a:gd name="T35" fmla="*/ 71 h 71"/>
                <a:gd name="T36" fmla="*/ 235 w 135"/>
                <a:gd name="T37" fmla="*/ 73 h 71"/>
                <a:gd name="T38" fmla="*/ 226 w 135"/>
                <a:gd name="T39" fmla="*/ 78 h 71"/>
                <a:gd name="T40" fmla="*/ 219 w 135"/>
                <a:gd name="T41" fmla="*/ 85 h 71"/>
                <a:gd name="T42" fmla="*/ 210 w 135"/>
                <a:gd name="T43" fmla="*/ 91 h 71"/>
                <a:gd name="T44" fmla="*/ 202 w 135"/>
                <a:gd name="T45" fmla="*/ 97 h 71"/>
                <a:gd name="T46" fmla="*/ 201 w 135"/>
                <a:gd name="T47" fmla="*/ 97 h 71"/>
                <a:gd name="T48" fmla="*/ 201 w 135"/>
                <a:gd name="T49" fmla="*/ 97 h 71"/>
                <a:gd name="T50" fmla="*/ 196 w 135"/>
                <a:gd name="T51" fmla="*/ 100 h 71"/>
                <a:gd name="T52" fmla="*/ 192 w 135"/>
                <a:gd name="T53" fmla="*/ 101 h 71"/>
                <a:gd name="T54" fmla="*/ 182 w 135"/>
                <a:gd name="T55" fmla="*/ 107 h 71"/>
                <a:gd name="T56" fmla="*/ 176 w 135"/>
                <a:gd name="T57" fmla="*/ 110 h 71"/>
                <a:gd name="T58" fmla="*/ 176 w 135"/>
                <a:gd name="T59" fmla="*/ 110 h 71"/>
                <a:gd name="T60" fmla="*/ 174 w 135"/>
                <a:gd name="T61" fmla="*/ 110 h 71"/>
                <a:gd name="T62" fmla="*/ 172 w 135"/>
                <a:gd name="T63" fmla="*/ 111 h 71"/>
                <a:gd name="T64" fmla="*/ 162 w 135"/>
                <a:gd name="T65" fmla="*/ 115 h 71"/>
                <a:gd name="T66" fmla="*/ 149 w 135"/>
                <a:gd name="T67" fmla="*/ 119 h 71"/>
                <a:gd name="T68" fmla="*/ 139 w 135"/>
                <a:gd name="T69" fmla="*/ 124 h 71"/>
                <a:gd name="T70" fmla="*/ 134 w 135"/>
                <a:gd name="T71" fmla="*/ 125 h 71"/>
                <a:gd name="T72" fmla="*/ 128 w 135"/>
                <a:gd name="T73" fmla="*/ 128 h 71"/>
                <a:gd name="T74" fmla="*/ 115 w 135"/>
                <a:gd name="T75" fmla="*/ 129 h 71"/>
                <a:gd name="T76" fmla="*/ 104 w 135"/>
                <a:gd name="T77" fmla="*/ 134 h 71"/>
                <a:gd name="T78" fmla="*/ 91 w 135"/>
                <a:gd name="T79" fmla="*/ 135 h 71"/>
                <a:gd name="T80" fmla="*/ 78 w 135"/>
                <a:gd name="T81" fmla="*/ 138 h 71"/>
                <a:gd name="T82" fmla="*/ 67 w 135"/>
                <a:gd name="T83" fmla="*/ 139 h 71"/>
                <a:gd name="T84" fmla="*/ 58 w 135"/>
                <a:gd name="T85" fmla="*/ 139 h 71"/>
                <a:gd name="T86" fmla="*/ 53 w 135"/>
                <a:gd name="T87" fmla="*/ 142 h 71"/>
                <a:gd name="T88" fmla="*/ 40 w 135"/>
                <a:gd name="T89" fmla="*/ 142 h 71"/>
                <a:gd name="T90" fmla="*/ 33 w 135"/>
                <a:gd name="T91" fmla="*/ 142 h 71"/>
                <a:gd name="T92" fmla="*/ 26 w 135"/>
                <a:gd name="T93" fmla="*/ 144 h 71"/>
                <a:gd name="T94" fmla="*/ 13 w 135"/>
                <a:gd name="T95" fmla="*/ 144 h 71"/>
                <a:gd name="T96" fmla="*/ 6 w 135"/>
                <a:gd name="T97" fmla="*/ 144 h 71"/>
                <a:gd name="T98" fmla="*/ 1 w 135"/>
                <a:gd name="T99" fmla="*/ 144 h 71"/>
                <a:gd name="T100" fmla="*/ 0 w 135"/>
                <a:gd name="T101" fmla="*/ 144 h 7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5"/>
                <a:gd name="T154" fmla="*/ 0 h 71"/>
                <a:gd name="T155" fmla="*/ 135 w 135"/>
                <a:gd name="T156" fmla="*/ 71 h 7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5" h="71">
                  <a:moveTo>
                    <a:pt x="135" y="0"/>
                  </a:moveTo>
                  <a:lnTo>
                    <a:pt x="135" y="3"/>
                  </a:lnTo>
                  <a:lnTo>
                    <a:pt x="135" y="5"/>
                  </a:lnTo>
                  <a:lnTo>
                    <a:pt x="134" y="7"/>
                  </a:lnTo>
                  <a:lnTo>
                    <a:pt x="133" y="10"/>
                  </a:lnTo>
                  <a:lnTo>
                    <a:pt x="133" y="11"/>
                  </a:lnTo>
                  <a:lnTo>
                    <a:pt x="133" y="12"/>
                  </a:lnTo>
                  <a:lnTo>
                    <a:pt x="132" y="14"/>
                  </a:lnTo>
                  <a:lnTo>
                    <a:pt x="131" y="17"/>
                  </a:lnTo>
                  <a:lnTo>
                    <a:pt x="129" y="21"/>
                  </a:lnTo>
                  <a:lnTo>
                    <a:pt x="127" y="24"/>
                  </a:lnTo>
                  <a:lnTo>
                    <a:pt x="125" y="27"/>
                  </a:lnTo>
                  <a:lnTo>
                    <a:pt x="122" y="30"/>
                  </a:lnTo>
                  <a:lnTo>
                    <a:pt x="119" y="33"/>
                  </a:lnTo>
                  <a:lnTo>
                    <a:pt x="118" y="34"/>
                  </a:lnTo>
                  <a:lnTo>
                    <a:pt x="118" y="35"/>
                  </a:lnTo>
                  <a:lnTo>
                    <a:pt x="116" y="36"/>
                  </a:lnTo>
                  <a:lnTo>
                    <a:pt x="112" y="39"/>
                  </a:lnTo>
                  <a:lnTo>
                    <a:pt x="108" y="42"/>
                  </a:lnTo>
                  <a:lnTo>
                    <a:pt x="104" y="45"/>
                  </a:lnTo>
                  <a:lnTo>
                    <a:pt x="100" y="48"/>
                  </a:lnTo>
                  <a:lnTo>
                    <a:pt x="99" y="48"/>
                  </a:lnTo>
                  <a:lnTo>
                    <a:pt x="97" y="49"/>
                  </a:lnTo>
                  <a:lnTo>
                    <a:pt x="95" y="50"/>
                  </a:lnTo>
                  <a:lnTo>
                    <a:pt x="90" y="53"/>
                  </a:lnTo>
                  <a:lnTo>
                    <a:pt x="87" y="54"/>
                  </a:lnTo>
                  <a:lnTo>
                    <a:pt x="86" y="54"/>
                  </a:lnTo>
                  <a:lnTo>
                    <a:pt x="85" y="55"/>
                  </a:lnTo>
                  <a:lnTo>
                    <a:pt x="80" y="57"/>
                  </a:lnTo>
                  <a:lnTo>
                    <a:pt x="74" y="59"/>
                  </a:lnTo>
                  <a:lnTo>
                    <a:pt x="69" y="61"/>
                  </a:lnTo>
                  <a:lnTo>
                    <a:pt x="66" y="62"/>
                  </a:lnTo>
                  <a:lnTo>
                    <a:pt x="63" y="63"/>
                  </a:lnTo>
                  <a:lnTo>
                    <a:pt x="57" y="64"/>
                  </a:lnTo>
                  <a:lnTo>
                    <a:pt x="51" y="66"/>
                  </a:lnTo>
                  <a:lnTo>
                    <a:pt x="45" y="67"/>
                  </a:lnTo>
                  <a:lnTo>
                    <a:pt x="39" y="68"/>
                  </a:lnTo>
                  <a:lnTo>
                    <a:pt x="33" y="69"/>
                  </a:lnTo>
                  <a:lnTo>
                    <a:pt x="29" y="69"/>
                  </a:lnTo>
                  <a:lnTo>
                    <a:pt x="26" y="70"/>
                  </a:lnTo>
                  <a:lnTo>
                    <a:pt x="20" y="70"/>
                  </a:lnTo>
                  <a:lnTo>
                    <a:pt x="16" y="70"/>
                  </a:lnTo>
                  <a:lnTo>
                    <a:pt x="13" y="71"/>
                  </a:lnTo>
                  <a:lnTo>
                    <a:pt x="6" y="71"/>
                  </a:lnTo>
                  <a:lnTo>
                    <a:pt x="3" y="71"/>
                  </a:lnTo>
                  <a:lnTo>
                    <a:pt x="1" y="71"/>
                  </a:lnTo>
                  <a:lnTo>
                    <a:pt x="0" y="71"/>
                  </a:lnTo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6391" name="Line 33"/>
            <p:cNvSpPr>
              <a:spLocks noChangeShapeType="1"/>
            </p:cNvSpPr>
            <p:nvPr/>
          </p:nvSpPr>
          <p:spPr bwMode="auto">
            <a:xfrm flipV="1">
              <a:off x="3842" y="1531"/>
              <a:ext cx="72" cy="16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1900"/>
            </a:p>
          </p:txBody>
        </p:sp>
        <p:sp>
          <p:nvSpPr>
            <p:cNvPr id="16392" name="Freeform 34"/>
            <p:cNvSpPr/>
            <p:nvPr/>
          </p:nvSpPr>
          <p:spPr bwMode="auto">
            <a:xfrm>
              <a:off x="3743" y="1531"/>
              <a:ext cx="100" cy="168"/>
            </a:xfrm>
            <a:custGeom>
              <a:avLst/>
              <a:gdLst>
                <a:gd name="T0" fmla="*/ 140 w 70"/>
                <a:gd name="T1" fmla="*/ 239 h 118"/>
                <a:gd name="T2" fmla="*/ 132 w 70"/>
                <a:gd name="T3" fmla="*/ 239 h 118"/>
                <a:gd name="T4" fmla="*/ 124 w 70"/>
                <a:gd name="T5" fmla="*/ 239 h 118"/>
                <a:gd name="T6" fmla="*/ 117 w 70"/>
                <a:gd name="T7" fmla="*/ 238 h 118"/>
                <a:gd name="T8" fmla="*/ 112 w 70"/>
                <a:gd name="T9" fmla="*/ 235 h 118"/>
                <a:gd name="T10" fmla="*/ 105 w 70"/>
                <a:gd name="T11" fmla="*/ 233 h 118"/>
                <a:gd name="T12" fmla="*/ 98 w 70"/>
                <a:gd name="T13" fmla="*/ 229 h 118"/>
                <a:gd name="T14" fmla="*/ 92 w 70"/>
                <a:gd name="T15" fmla="*/ 225 h 118"/>
                <a:gd name="T16" fmla="*/ 86 w 70"/>
                <a:gd name="T17" fmla="*/ 221 h 118"/>
                <a:gd name="T18" fmla="*/ 74 w 70"/>
                <a:gd name="T19" fmla="*/ 211 h 118"/>
                <a:gd name="T20" fmla="*/ 66 w 70"/>
                <a:gd name="T21" fmla="*/ 206 h 118"/>
                <a:gd name="T22" fmla="*/ 62 w 70"/>
                <a:gd name="T23" fmla="*/ 201 h 118"/>
                <a:gd name="T24" fmla="*/ 57 w 70"/>
                <a:gd name="T25" fmla="*/ 192 h 118"/>
                <a:gd name="T26" fmla="*/ 50 w 70"/>
                <a:gd name="T27" fmla="*/ 187 h 118"/>
                <a:gd name="T28" fmla="*/ 40 w 70"/>
                <a:gd name="T29" fmla="*/ 171 h 118"/>
                <a:gd name="T30" fmla="*/ 35 w 70"/>
                <a:gd name="T31" fmla="*/ 159 h 118"/>
                <a:gd name="T32" fmla="*/ 30 w 70"/>
                <a:gd name="T33" fmla="*/ 152 h 118"/>
                <a:gd name="T34" fmla="*/ 25 w 70"/>
                <a:gd name="T35" fmla="*/ 142 h 118"/>
                <a:gd name="T36" fmla="*/ 23 w 70"/>
                <a:gd name="T37" fmla="*/ 132 h 118"/>
                <a:gd name="T38" fmla="*/ 16 w 70"/>
                <a:gd name="T39" fmla="*/ 111 h 118"/>
                <a:gd name="T40" fmla="*/ 11 w 70"/>
                <a:gd name="T41" fmla="*/ 101 h 118"/>
                <a:gd name="T42" fmla="*/ 10 w 70"/>
                <a:gd name="T43" fmla="*/ 91 h 118"/>
                <a:gd name="T44" fmla="*/ 4 w 70"/>
                <a:gd name="T45" fmla="*/ 68 h 118"/>
                <a:gd name="T46" fmla="*/ 4 w 70"/>
                <a:gd name="T47" fmla="*/ 58 h 118"/>
                <a:gd name="T48" fmla="*/ 1 w 70"/>
                <a:gd name="T49" fmla="*/ 47 h 118"/>
                <a:gd name="T50" fmla="*/ 0 w 70"/>
                <a:gd name="T51" fmla="*/ 24 h 118"/>
                <a:gd name="T52" fmla="*/ 0 w 70"/>
                <a:gd name="T53" fmla="*/ 0 h 11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0"/>
                <a:gd name="T82" fmla="*/ 0 h 118"/>
                <a:gd name="T83" fmla="*/ 70 w 70"/>
                <a:gd name="T84" fmla="*/ 118 h 11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0" h="118">
                  <a:moveTo>
                    <a:pt x="70" y="118"/>
                  </a:moveTo>
                  <a:lnTo>
                    <a:pt x="66" y="118"/>
                  </a:lnTo>
                  <a:lnTo>
                    <a:pt x="62" y="118"/>
                  </a:lnTo>
                  <a:lnTo>
                    <a:pt x="59" y="117"/>
                  </a:lnTo>
                  <a:lnTo>
                    <a:pt x="56" y="116"/>
                  </a:lnTo>
                  <a:lnTo>
                    <a:pt x="52" y="115"/>
                  </a:lnTo>
                  <a:lnTo>
                    <a:pt x="49" y="113"/>
                  </a:lnTo>
                  <a:lnTo>
                    <a:pt x="46" y="111"/>
                  </a:lnTo>
                  <a:lnTo>
                    <a:pt x="43" y="109"/>
                  </a:lnTo>
                  <a:lnTo>
                    <a:pt x="37" y="104"/>
                  </a:lnTo>
                  <a:lnTo>
                    <a:pt x="33" y="102"/>
                  </a:lnTo>
                  <a:lnTo>
                    <a:pt x="31" y="99"/>
                  </a:lnTo>
                  <a:lnTo>
                    <a:pt x="28" y="95"/>
                  </a:lnTo>
                  <a:lnTo>
                    <a:pt x="25" y="92"/>
                  </a:lnTo>
                  <a:lnTo>
                    <a:pt x="20" y="84"/>
                  </a:lnTo>
                  <a:lnTo>
                    <a:pt x="18" y="79"/>
                  </a:lnTo>
                  <a:lnTo>
                    <a:pt x="15" y="75"/>
                  </a:lnTo>
                  <a:lnTo>
                    <a:pt x="13" y="70"/>
                  </a:lnTo>
                  <a:lnTo>
                    <a:pt x="11" y="65"/>
                  </a:lnTo>
                  <a:lnTo>
                    <a:pt x="8" y="55"/>
                  </a:lnTo>
                  <a:lnTo>
                    <a:pt x="6" y="50"/>
                  </a:lnTo>
                  <a:lnTo>
                    <a:pt x="5" y="45"/>
                  </a:lnTo>
                  <a:lnTo>
                    <a:pt x="2" y="34"/>
                  </a:lnTo>
                  <a:lnTo>
                    <a:pt x="2" y="29"/>
                  </a:lnTo>
                  <a:lnTo>
                    <a:pt x="1" y="23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6393" name="Line 35"/>
            <p:cNvSpPr>
              <a:spLocks noChangeShapeType="1"/>
            </p:cNvSpPr>
            <p:nvPr/>
          </p:nvSpPr>
          <p:spPr bwMode="auto">
            <a:xfrm flipH="1">
              <a:off x="3743" y="1531"/>
              <a:ext cx="172" cy="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1900"/>
            </a:p>
          </p:txBody>
        </p:sp>
        <p:sp>
          <p:nvSpPr>
            <p:cNvPr id="16394" name="Line 36"/>
            <p:cNvSpPr>
              <a:spLocks noChangeShapeType="1"/>
            </p:cNvSpPr>
            <p:nvPr/>
          </p:nvSpPr>
          <p:spPr bwMode="auto">
            <a:xfrm flipH="1">
              <a:off x="2607" y="1531"/>
              <a:ext cx="1136" cy="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1900"/>
            </a:p>
          </p:txBody>
        </p:sp>
        <p:sp>
          <p:nvSpPr>
            <p:cNvPr id="16395" name="Freeform 37"/>
            <p:cNvSpPr/>
            <p:nvPr/>
          </p:nvSpPr>
          <p:spPr bwMode="auto">
            <a:xfrm>
              <a:off x="2415" y="1531"/>
              <a:ext cx="192" cy="101"/>
            </a:xfrm>
            <a:custGeom>
              <a:avLst/>
              <a:gdLst>
                <a:gd name="T0" fmla="*/ 0 w 135"/>
                <a:gd name="T1" fmla="*/ 144 h 71"/>
                <a:gd name="T2" fmla="*/ 63 w 135"/>
                <a:gd name="T3" fmla="*/ 0 h 71"/>
                <a:gd name="T4" fmla="*/ 273 w 135"/>
                <a:gd name="T5" fmla="*/ 0 h 71"/>
                <a:gd name="T6" fmla="*/ 0 60000 65536"/>
                <a:gd name="T7" fmla="*/ 0 60000 65536"/>
                <a:gd name="T8" fmla="*/ 0 60000 65536"/>
                <a:gd name="T9" fmla="*/ 0 w 135"/>
                <a:gd name="T10" fmla="*/ 0 h 71"/>
                <a:gd name="T11" fmla="*/ 135 w 135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5" h="71">
                  <a:moveTo>
                    <a:pt x="0" y="71"/>
                  </a:moveTo>
                  <a:lnTo>
                    <a:pt x="31" y="0"/>
                  </a:lnTo>
                  <a:lnTo>
                    <a:pt x="135" y="0"/>
                  </a:lnTo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3563" name="Line 38"/>
            <p:cNvSpPr>
              <a:spLocks noChangeShapeType="1"/>
            </p:cNvSpPr>
            <p:nvPr/>
          </p:nvSpPr>
          <p:spPr bwMode="auto">
            <a:xfrm flipH="1">
              <a:off x="3915" y="1531"/>
              <a:ext cx="12" cy="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Line 39"/>
            <p:cNvSpPr>
              <a:spLocks noChangeShapeType="1"/>
            </p:cNvSpPr>
            <p:nvPr/>
          </p:nvSpPr>
          <p:spPr bwMode="auto">
            <a:xfrm>
              <a:off x="2015" y="2348"/>
              <a:ext cx="86" cy="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1900"/>
            </a:p>
          </p:txBody>
        </p:sp>
        <p:sp>
          <p:nvSpPr>
            <p:cNvPr id="16398" name="Freeform 40"/>
            <p:cNvSpPr/>
            <p:nvPr/>
          </p:nvSpPr>
          <p:spPr bwMode="auto">
            <a:xfrm>
              <a:off x="2015" y="2256"/>
              <a:ext cx="127" cy="92"/>
            </a:xfrm>
            <a:custGeom>
              <a:avLst/>
              <a:gdLst>
                <a:gd name="T0" fmla="*/ 0 w 90"/>
                <a:gd name="T1" fmla="*/ 130 h 65"/>
                <a:gd name="T2" fmla="*/ 1 w 90"/>
                <a:gd name="T3" fmla="*/ 116 h 65"/>
                <a:gd name="T4" fmla="*/ 4 w 90"/>
                <a:gd name="T5" fmla="*/ 102 h 65"/>
                <a:gd name="T6" fmla="*/ 8 w 90"/>
                <a:gd name="T7" fmla="*/ 91 h 65"/>
                <a:gd name="T8" fmla="*/ 14 w 90"/>
                <a:gd name="T9" fmla="*/ 81 h 65"/>
                <a:gd name="T10" fmla="*/ 20 w 90"/>
                <a:gd name="T11" fmla="*/ 68 h 65"/>
                <a:gd name="T12" fmla="*/ 30 w 90"/>
                <a:gd name="T13" fmla="*/ 58 h 65"/>
                <a:gd name="T14" fmla="*/ 40 w 90"/>
                <a:gd name="T15" fmla="*/ 47 h 65"/>
                <a:gd name="T16" fmla="*/ 54 w 90"/>
                <a:gd name="T17" fmla="*/ 38 h 65"/>
                <a:gd name="T18" fmla="*/ 66 w 90"/>
                <a:gd name="T19" fmla="*/ 28 h 65"/>
                <a:gd name="T20" fmla="*/ 79 w 90"/>
                <a:gd name="T21" fmla="*/ 20 h 65"/>
                <a:gd name="T22" fmla="*/ 96 w 90"/>
                <a:gd name="T23" fmla="*/ 14 h 65"/>
                <a:gd name="T24" fmla="*/ 110 w 90"/>
                <a:gd name="T25" fmla="*/ 8 h 65"/>
                <a:gd name="T26" fmla="*/ 126 w 90"/>
                <a:gd name="T27" fmla="*/ 4 h 65"/>
                <a:gd name="T28" fmla="*/ 144 w 90"/>
                <a:gd name="T29" fmla="*/ 1 h 65"/>
                <a:gd name="T30" fmla="*/ 159 w 90"/>
                <a:gd name="T31" fmla="*/ 0 h 65"/>
                <a:gd name="T32" fmla="*/ 179 w 90"/>
                <a:gd name="T33" fmla="*/ 0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0"/>
                <a:gd name="T52" fmla="*/ 0 h 65"/>
                <a:gd name="T53" fmla="*/ 90 w 90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0" h="65">
                  <a:moveTo>
                    <a:pt x="0" y="65"/>
                  </a:moveTo>
                  <a:lnTo>
                    <a:pt x="1" y="5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7" y="40"/>
                  </a:lnTo>
                  <a:lnTo>
                    <a:pt x="10" y="34"/>
                  </a:lnTo>
                  <a:lnTo>
                    <a:pt x="15" y="29"/>
                  </a:lnTo>
                  <a:lnTo>
                    <a:pt x="20" y="23"/>
                  </a:lnTo>
                  <a:lnTo>
                    <a:pt x="27" y="19"/>
                  </a:lnTo>
                  <a:lnTo>
                    <a:pt x="33" y="14"/>
                  </a:lnTo>
                  <a:lnTo>
                    <a:pt x="40" y="10"/>
                  </a:lnTo>
                  <a:lnTo>
                    <a:pt x="48" y="7"/>
                  </a:lnTo>
                  <a:lnTo>
                    <a:pt x="55" y="4"/>
                  </a:lnTo>
                  <a:lnTo>
                    <a:pt x="63" y="2"/>
                  </a:lnTo>
                  <a:lnTo>
                    <a:pt x="72" y="1"/>
                  </a:lnTo>
                  <a:lnTo>
                    <a:pt x="80" y="0"/>
                  </a:lnTo>
                  <a:lnTo>
                    <a:pt x="90" y="0"/>
                  </a:lnTo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6399" name="Line 41"/>
            <p:cNvSpPr>
              <a:spLocks noChangeShapeType="1"/>
            </p:cNvSpPr>
            <p:nvPr/>
          </p:nvSpPr>
          <p:spPr bwMode="auto">
            <a:xfrm flipV="1">
              <a:off x="2101" y="2256"/>
              <a:ext cx="41" cy="9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1900"/>
            </a:p>
          </p:txBody>
        </p:sp>
        <p:sp>
          <p:nvSpPr>
            <p:cNvPr id="16400" name="Line 42"/>
            <p:cNvSpPr>
              <a:spLocks noChangeShapeType="1"/>
            </p:cNvSpPr>
            <p:nvPr/>
          </p:nvSpPr>
          <p:spPr bwMode="auto">
            <a:xfrm>
              <a:off x="1608" y="2348"/>
              <a:ext cx="407" cy="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1900"/>
            </a:p>
          </p:txBody>
        </p:sp>
        <p:sp>
          <p:nvSpPr>
            <p:cNvPr id="16401" name="Freeform 43"/>
            <p:cNvSpPr/>
            <p:nvPr/>
          </p:nvSpPr>
          <p:spPr bwMode="auto">
            <a:xfrm>
              <a:off x="2101" y="1699"/>
              <a:ext cx="1741" cy="649"/>
            </a:xfrm>
            <a:custGeom>
              <a:avLst/>
              <a:gdLst>
                <a:gd name="T0" fmla="*/ 0 w 1225"/>
                <a:gd name="T1" fmla="*/ 922 h 457"/>
                <a:gd name="T2" fmla="*/ 2068 w 1225"/>
                <a:gd name="T3" fmla="*/ 922 h 457"/>
                <a:gd name="T4" fmla="*/ 2474 w 1225"/>
                <a:gd name="T5" fmla="*/ 0 h 457"/>
                <a:gd name="T6" fmla="*/ 0 60000 65536"/>
                <a:gd name="T7" fmla="*/ 0 60000 65536"/>
                <a:gd name="T8" fmla="*/ 0 60000 65536"/>
                <a:gd name="T9" fmla="*/ 0 w 1225"/>
                <a:gd name="T10" fmla="*/ 0 h 457"/>
                <a:gd name="T11" fmla="*/ 1225 w 1225"/>
                <a:gd name="T12" fmla="*/ 457 h 4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" h="457">
                  <a:moveTo>
                    <a:pt x="0" y="457"/>
                  </a:moveTo>
                  <a:lnTo>
                    <a:pt x="1024" y="457"/>
                  </a:lnTo>
                  <a:lnTo>
                    <a:pt x="1225" y="0"/>
                  </a:lnTo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6402" name="Line 44"/>
            <p:cNvSpPr>
              <a:spLocks noChangeShapeType="1"/>
            </p:cNvSpPr>
            <p:nvPr/>
          </p:nvSpPr>
          <p:spPr bwMode="auto">
            <a:xfrm flipV="1">
              <a:off x="2142" y="1632"/>
              <a:ext cx="272" cy="6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 sz="1900"/>
            </a:p>
          </p:txBody>
        </p:sp>
        <p:sp>
          <p:nvSpPr>
            <p:cNvPr id="23570" name="Rectangle 45"/>
            <p:cNvSpPr>
              <a:spLocks noChangeArrowheads="1"/>
            </p:cNvSpPr>
            <p:nvPr/>
          </p:nvSpPr>
          <p:spPr bwMode="auto">
            <a:xfrm>
              <a:off x="2273" y="1384"/>
              <a:ext cx="13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4615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3571" name="Rectangle 46"/>
            <p:cNvSpPr>
              <a:spLocks noChangeArrowheads="1"/>
            </p:cNvSpPr>
            <p:nvPr/>
          </p:nvSpPr>
          <p:spPr bwMode="auto">
            <a:xfrm>
              <a:off x="2064" y="2411"/>
              <a:ext cx="12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4615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3572" name="Rectangle 47"/>
            <p:cNvSpPr>
              <a:spLocks noChangeArrowheads="1"/>
            </p:cNvSpPr>
            <p:nvPr/>
          </p:nvSpPr>
          <p:spPr bwMode="auto">
            <a:xfrm>
              <a:off x="3508" y="2435"/>
              <a:ext cx="12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4615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3573" name="Rectangle 48"/>
            <p:cNvSpPr>
              <a:spLocks noChangeArrowheads="1"/>
            </p:cNvSpPr>
            <p:nvPr/>
          </p:nvSpPr>
          <p:spPr bwMode="auto">
            <a:xfrm>
              <a:off x="3971" y="1367"/>
              <a:ext cx="13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4615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3574" name="Rectangle 49"/>
            <p:cNvSpPr>
              <a:spLocks noChangeArrowheads="1"/>
            </p:cNvSpPr>
            <p:nvPr/>
          </p:nvSpPr>
          <p:spPr bwMode="auto">
            <a:xfrm>
              <a:off x="3582" y="1631"/>
              <a:ext cx="9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4615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23575" name="Rectangle 50"/>
            <p:cNvSpPr>
              <a:spLocks noChangeArrowheads="1"/>
            </p:cNvSpPr>
            <p:nvPr/>
          </p:nvSpPr>
          <p:spPr bwMode="auto">
            <a:xfrm>
              <a:off x="1941" y="2014"/>
              <a:ext cx="9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4615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23576" name="Rectangle 51"/>
            <p:cNvSpPr>
              <a:spLocks noChangeArrowheads="1"/>
            </p:cNvSpPr>
            <p:nvPr/>
          </p:nvSpPr>
          <p:spPr bwMode="auto">
            <a:xfrm>
              <a:off x="2570" y="1668"/>
              <a:ext cx="9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4615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7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7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80"/>
          <p:cNvSpPr>
            <a:spLocks noChangeArrowheads="1"/>
          </p:cNvSpPr>
          <p:nvPr/>
        </p:nvSpPr>
        <p:spPr bwMode="auto">
          <a:xfrm>
            <a:off x="3432175" y="1241425"/>
            <a:ext cx="2019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1438723" name="文本框 1"/>
          <p:cNvSpPr txBox="1">
            <a:spLocks noChangeArrowheads="1"/>
          </p:cNvSpPr>
          <p:nvPr/>
        </p:nvSpPr>
        <p:spPr bwMode="auto">
          <a:xfrm>
            <a:off x="1536700" y="3243263"/>
            <a:ext cx="11049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平行线的性质定理</a:t>
            </a:r>
          </a:p>
        </p:txBody>
      </p:sp>
      <p:sp>
        <p:nvSpPr>
          <p:cNvPr id="1438724" name="左大括号 5"/>
          <p:cNvSpPr/>
          <p:nvPr/>
        </p:nvSpPr>
        <p:spPr bwMode="auto">
          <a:xfrm>
            <a:off x="2697163" y="2851150"/>
            <a:ext cx="504825" cy="2305050"/>
          </a:xfrm>
          <a:prstGeom prst="leftBrace">
            <a:avLst>
              <a:gd name="adj1" fmla="val 8202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38725" name="文本框 6"/>
          <p:cNvSpPr txBox="1">
            <a:spLocks noChangeArrowheads="1"/>
          </p:cNvSpPr>
          <p:nvPr/>
        </p:nvSpPr>
        <p:spPr bwMode="auto">
          <a:xfrm>
            <a:off x="3281363" y="2654300"/>
            <a:ext cx="39925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两直线平行，同位角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______.</a:t>
            </a:r>
          </a:p>
        </p:txBody>
      </p:sp>
      <p:sp>
        <p:nvSpPr>
          <p:cNvPr id="1438726" name="文本框 7"/>
          <p:cNvSpPr txBox="1">
            <a:spLocks noChangeArrowheads="1"/>
          </p:cNvSpPr>
          <p:nvPr/>
        </p:nvSpPr>
        <p:spPr bwMode="auto">
          <a:xfrm>
            <a:off x="3281363" y="3714750"/>
            <a:ext cx="3992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两直线平行，内错角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______.</a:t>
            </a:r>
          </a:p>
        </p:txBody>
      </p:sp>
      <p:sp>
        <p:nvSpPr>
          <p:cNvPr id="1438727" name="文本框 8"/>
          <p:cNvSpPr txBox="1">
            <a:spLocks noChangeArrowheads="1"/>
          </p:cNvSpPr>
          <p:nvPr/>
        </p:nvSpPr>
        <p:spPr bwMode="auto">
          <a:xfrm>
            <a:off x="3201988" y="4879975"/>
            <a:ext cx="42973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两直线平行，同旁内角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______.</a:t>
            </a:r>
          </a:p>
        </p:txBody>
      </p:sp>
      <p:sp>
        <p:nvSpPr>
          <p:cNvPr id="1438728" name="文本框 23"/>
          <p:cNvSpPr txBox="1">
            <a:spLocks noChangeArrowheads="1"/>
          </p:cNvSpPr>
          <p:nvPr/>
        </p:nvSpPr>
        <p:spPr bwMode="auto">
          <a:xfrm>
            <a:off x="6332538" y="49847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互补</a:t>
            </a:r>
          </a:p>
        </p:txBody>
      </p:sp>
      <p:sp>
        <p:nvSpPr>
          <p:cNvPr id="1438729" name="文本框 25"/>
          <p:cNvSpPr txBox="1">
            <a:spLocks noChangeArrowheads="1"/>
          </p:cNvSpPr>
          <p:nvPr/>
        </p:nvSpPr>
        <p:spPr bwMode="auto">
          <a:xfrm>
            <a:off x="6099175" y="2746375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相等</a:t>
            </a:r>
          </a:p>
        </p:txBody>
      </p:sp>
      <p:sp>
        <p:nvSpPr>
          <p:cNvPr id="1438730" name="文本框 26"/>
          <p:cNvSpPr txBox="1">
            <a:spLocks noChangeArrowheads="1"/>
          </p:cNvSpPr>
          <p:nvPr/>
        </p:nvSpPr>
        <p:spPr bwMode="auto">
          <a:xfrm>
            <a:off x="6111875" y="3743325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3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723" grpId="0" bldLvl="0"/>
      <p:bldP spid="1438724" grpId="0" bldLvl="0" animBg="1"/>
      <p:bldP spid="1438725" grpId="0" bldLvl="0"/>
      <p:bldP spid="1438726" grpId="0" bldLvl="0"/>
      <p:bldP spid="1438727" grpId="0" bldLvl="0"/>
      <p:bldP spid="1438728" grpId="0"/>
      <p:bldP spid="1438729" grpId="0"/>
      <p:bldP spid="14387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1"/>
          <p:cNvSpPr txBox="1">
            <a:spLocks noChangeArrowheads="1"/>
          </p:cNvSpPr>
          <p:nvPr/>
        </p:nvSpPr>
        <p:spPr bwMode="auto">
          <a:xfrm>
            <a:off x="2900363" y="1739900"/>
            <a:ext cx="2738437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5400" b="1"/>
              <a:t>谢     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圆角矩形 31"/>
          <p:cNvSpPr>
            <a:spLocks noChangeArrowheads="1"/>
          </p:cNvSpPr>
          <p:nvPr/>
        </p:nvSpPr>
        <p:spPr bwMode="auto">
          <a:xfrm>
            <a:off x="576263" y="939800"/>
            <a:ext cx="165735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</a:p>
        </p:txBody>
      </p:sp>
      <p:sp>
        <p:nvSpPr>
          <p:cNvPr id="1420292" name="Rectangle 17"/>
          <p:cNvSpPr>
            <a:spLocks noChangeArrowheads="1"/>
          </p:cNvSpPr>
          <p:nvPr/>
        </p:nvSpPr>
        <p:spPr bwMode="auto">
          <a:xfrm>
            <a:off x="865188" y="1617663"/>
            <a:ext cx="40957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7409" name="图片 16" descr="``8U@EKBGC6QK)(BFQARW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85050" y="3889375"/>
            <a:ext cx="1692275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8"/>
          <p:cNvGrpSpPr/>
          <p:nvPr/>
        </p:nvGrpSpPr>
        <p:grpSpPr bwMode="auto">
          <a:xfrm>
            <a:off x="3446463" y="1617663"/>
            <a:ext cx="4268787" cy="1098550"/>
            <a:chOff x="1099" y="2102"/>
            <a:chExt cx="6720" cy="1898"/>
          </a:xfrm>
        </p:grpSpPr>
        <p:sp>
          <p:nvSpPr>
            <p:cNvPr id="6150" name="云形标注 5"/>
            <p:cNvSpPr>
              <a:spLocks noChangeArrowheads="1"/>
            </p:cNvSpPr>
            <p:nvPr/>
          </p:nvSpPr>
          <p:spPr bwMode="auto">
            <a:xfrm>
              <a:off x="1099" y="2102"/>
              <a:ext cx="6529" cy="1898"/>
            </a:xfrm>
            <a:prstGeom prst="cloudCallout">
              <a:avLst>
                <a:gd name="adj1" fmla="val 52421"/>
                <a:gd name="adj2" fmla="val 170991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51" name="文本框 6"/>
            <p:cNvSpPr txBox="1">
              <a:spLocks noChangeArrowheads="1"/>
            </p:cNvSpPr>
            <p:nvPr/>
          </p:nvSpPr>
          <p:spPr bwMode="auto">
            <a:xfrm>
              <a:off x="1557" y="2389"/>
              <a:ext cx="6262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平行线的判定方法有哪些？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组合 8"/>
          <p:cNvGrpSpPr/>
          <p:nvPr/>
        </p:nvGrpSpPr>
        <p:grpSpPr bwMode="auto">
          <a:xfrm>
            <a:off x="2563813" y="3998913"/>
            <a:ext cx="4292600" cy="2108200"/>
            <a:chOff x="1099" y="2102"/>
            <a:chExt cx="6760" cy="3640"/>
          </a:xfrm>
        </p:grpSpPr>
        <p:sp>
          <p:nvSpPr>
            <p:cNvPr id="6153" name="云形标注 5"/>
            <p:cNvSpPr>
              <a:spLocks noChangeArrowheads="1"/>
            </p:cNvSpPr>
            <p:nvPr/>
          </p:nvSpPr>
          <p:spPr bwMode="auto">
            <a:xfrm>
              <a:off x="1099" y="2102"/>
              <a:ext cx="6529" cy="3640"/>
            </a:xfrm>
            <a:prstGeom prst="cloudCallout">
              <a:avLst>
                <a:gd name="adj1" fmla="val 72389"/>
                <a:gd name="adj2" fmla="val -23329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54" name="文本框 6"/>
            <p:cNvSpPr txBox="1">
              <a:spLocks noChangeArrowheads="1"/>
            </p:cNvSpPr>
            <p:nvPr/>
          </p:nvSpPr>
          <p:spPr bwMode="auto">
            <a:xfrm>
              <a:off x="1597" y="2357"/>
              <a:ext cx="6262" cy="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反过来</a:t>
              </a:r>
              <a:r>
                <a:rPr lang="en-US" altLang="zh-CN" sz="24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4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如果两条直线平行</a:t>
              </a:r>
              <a:r>
                <a:rPr lang="en-US" altLang="zh-CN" sz="24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4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同位角、内错角、同旁内角各有什么关系呢</a:t>
              </a:r>
              <a:r>
                <a:rPr lang="en-US" altLang="zh-CN" sz="24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?</a:t>
              </a:r>
              <a:endParaRPr lang="en-US" altLang="zh-CN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pic>
        <p:nvPicPr>
          <p:cNvPr id="10" name="图片 3" descr="5$%JPC@9J7PLI~2V)XWKAMX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5125" y="3255963"/>
            <a:ext cx="2079625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组合 10"/>
          <p:cNvGrpSpPr/>
          <p:nvPr/>
        </p:nvGrpSpPr>
        <p:grpSpPr bwMode="auto">
          <a:xfrm>
            <a:off x="2486025" y="1597025"/>
            <a:ext cx="4494213" cy="1658938"/>
            <a:chOff x="2915" y="-416"/>
            <a:chExt cx="6819" cy="1948"/>
          </a:xfrm>
        </p:grpSpPr>
        <p:sp>
          <p:nvSpPr>
            <p:cNvPr id="6157" name="圆角矩形标注 5"/>
            <p:cNvSpPr>
              <a:spLocks noChangeArrowheads="1"/>
            </p:cNvSpPr>
            <p:nvPr/>
          </p:nvSpPr>
          <p:spPr bwMode="auto">
            <a:xfrm>
              <a:off x="2915" y="-416"/>
              <a:ext cx="6528" cy="1948"/>
            </a:xfrm>
            <a:prstGeom prst="wedgeRoundRectCallout">
              <a:avLst>
                <a:gd name="adj1" fmla="val -67944"/>
                <a:gd name="adj2" fmla="val 74972"/>
                <a:gd name="adj3" fmla="val 16667"/>
              </a:avLst>
            </a:prstGeom>
            <a:solidFill>
              <a:srgbClr val="F598D9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6158" name="文本框 4"/>
            <p:cNvSpPr txBox="1">
              <a:spLocks noChangeArrowheads="1"/>
            </p:cNvSpPr>
            <p:nvPr/>
          </p:nvSpPr>
          <p:spPr bwMode="auto">
            <a:xfrm>
              <a:off x="3029" y="-272"/>
              <a:ext cx="6705" cy="1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同位角相等， 内错角相等，同旁内角互补，都能判定两直线平行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</a:t>
              </a:r>
              <a:endPara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0292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3"/>
          <p:cNvSpPr txBox="1">
            <a:spLocks noChangeArrowheads="1"/>
          </p:cNvSpPr>
          <p:nvPr/>
        </p:nvSpPr>
        <p:spPr bwMode="auto">
          <a:xfrm>
            <a:off x="377825" y="1225550"/>
            <a:ext cx="83883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如图，一束平行光线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射向一个水平镜面后被反射，此时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∠1=∠2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∠3=∠4  .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的大小有什么关系？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呢？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13676" name="组合 113675"/>
          <p:cNvGrpSpPr/>
          <p:nvPr/>
        </p:nvGrpSpPr>
        <p:grpSpPr bwMode="auto">
          <a:xfrm>
            <a:off x="1052513" y="4865688"/>
            <a:ext cx="4618037" cy="547687"/>
            <a:chOff x="0" y="0"/>
            <a:chExt cx="2909" cy="345"/>
          </a:xfrm>
        </p:grpSpPr>
        <p:sp>
          <p:nvSpPr>
            <p:cNvPr id="7172" name="任意多边形 113676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2909" cy="345"/>
            </a:xfrm>
            <a:custGeom>
              <a:avLst/>
              <a:gdLst>
                <a:gd name="T0" fmla="*/ 0 w 2832"/>
                <a:gd name="T1" fmla="*/ 336 h 336"/>
                <a:gd name="T2" fmla="*/ 2832 w 2832"/>
                <a:gd name="T3" fmla="*/ 336 h 336"/>
                <a:gd name="T4" fmla="*/ 2448 w 2832"/>
                <a:gd name="T5" fmla="*/ 0 h 336"/>
                <a:gd name="T6" fmla="*/ 384 w 2832"/>
                <a:gd name="T7" fmla="*/ 0 h 336"/>
                <a:gd name="T8" fmla="*/ 0 w 2832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2" h="336">
                  <a:moveTo>
                    <a:pt x="0" y="336"/>
                  </a:moveTo>
                  <a:lnTo>
                    <a:pt x="2832" y="336"/>
                  </a:lnTo>
                  <a:lnTo>
                    <a:pt x="2448" y="0"/>
                  </a:lnTo>
                  <a:lnTo>
                    <a:pt x="384" y="0"/>
                  </a:lnTo>
                  <a:lnTo>
                    <a:pt x="0" y="336"/>
                  </a:lnTo>
                  <a:close/>
                </a:path>
              </a:pathLst>
            </a:custGeom>
            <a:noFill/>
            <a:ln w="38100">
              <a:solidFill>
                <a:srgbClr val="99CCFF"/>
              </a:solidFill>
              <a:rou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3" name="任意多边形 113677"/>
            <p:cNvSpPr>
              <a:spLocks noChangeArrowheads="1"/>
            </p:cNvSpPr>
            <p:nvPr/>
          </p:nvSpPr>
          <p:spPr bwMode="auto">
            <a:xfrm>
              <a:off x="0" y="0"/>
              <a:ext cx="2880" cy="336"/>
            </a:xfrm>
            <a:custGeom>
              <a:avLst/>
              <a:gdLst>
                <a:gd name="T0" fmla="*/ 0 w 2832"/>
                <a:gd name="T1" fmla="*/ 336 h 336"/>
                <a:gd name="T2" fmla="*/ 2832 w 2832"/>
                <a:gd name="T3" fmla="*/ 336 h 336"/>
                <a:gd name="T4" fmla="*/ 2448 w 2832"/>
                <a:gd name="T5" fmla="*/ 0 h 336"/>
                <a:gd name="T6" fmla="*/ 384 w 2832"/>
                <a:gd name="T7" fmla="*/ 0 h 336"/>
                <a:gd name="T8" fmla="*/ 0 w 2832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2" h="336">
                  <a:moveTo>
                    <a:pt x="0" y="336"/>
                  </a:moveTo>
                  <a:lnTo>
                    <a:pt x="2832" y="336"/>
                  </a:lnTo>
                  <a:lnTo>
                    <a:pt x="2448" y="0"/>
                  </a:lnTo>
                  <a:lnTo>
                    <a:pt x="384" y="0"/>
                  </a:lnTo>
                  <a:lnTo>
                    <a:pt x="0" y="336"/>
                  </a:lnTo>
                  <a:close/>
                </a:path>
              </a:pathLst>
            </a:custGeom>
            <a:gradFill rotWithShape="0">
              <a:gsLst>
                <a:gs pos="0">
                  <a:srgbClr val="8CC5FF"/>
                </a:gs>
                <a:gs pos="50000">
                  <a:schemeClr val="bg1"/>
                </a:gs>
                <a:gs pos="100000">
                  <a:srgbClr val="8CC5FF"/>
                </a:gs>
              </a:gsLst>
              <a:lin ang="0" scaled="1"/>
            </a:gra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679" name="组合 113678"/>
          <p:cNvGrpSpPr/>
          <p:nvPr/>
        </p:nvGrpSpPr>
        <p:grpSpPr bwMode="auto">
          <a:xfrm>
            <a:off x="1098550" y="3505200"/>
            <a:ext cx="3352800" cy="1936750"/>
            <a:chOff x="0" y="0"/>
            <a:chExt cx="2112" cy="1220"/>
          </a:xfrm>
        </p:grpSpPr>
        <p:grpSp>
          <p:nvGrpSpPr>
            <p:cNvPr id="7175" name="组合 113679"/>
            <p:cNvGrpSpPr/>
            <p:nvPr/>
          </p:nvGrpSpPr>
          <p:grpSpPr bwMode="auto">
            <a:xfrm>
              <a:off x="0" y="0"/>
              <a:ext cx="1152" cy="1220"/>
              <a:chOff x="0" y="0"/>
              <a:chExt cx="1152" cy="1220"/>
            </a:xfrm>
          </p:grpSpPr>
          <p:sp>
            <p:nvSpPr>
              <p:cNvPr id="113681" name="文本框 113680"/>
              <p:cNvSpPr txBox="1"/>
              <p:nvPr/>
            </p:nvSpPr>
            <p:spPr>
              <a:xfrm>
                <a:off x="0" y="0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 noProof="1">
                    <a:solidFill>
                      <a:srgbClr val="FF00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cs typeface="+mn-ea"/>
                  </a:rPr>
                  <a:t>A</a:t>
                </a:r>
                <a:endParaRPr lang="en-US" altLang="zh-CN" sz="2400" b="1" i="1" noProof="1">
                  <a:solidFill>
                    <a:srgbClr val="FF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7177" name="组合 113681"/>
              <p:cNvGrpSpPr/>
              <p:nvPr/>
            </p:nvGrpSpPr>
            <p:grpSpPr bwMode="auto">
              <a:xfrm>
                <a:off x="240" y="260"/>
                <a:ext cx="624" cy="720"/>
                <a:chOff x="0" y="0"/>
                <a:chExt cx="624" cy="720"/>
              </a:xfrm>
            </p:grpSpPr>
            <p:sp>
              <p:nvSpPr>
                <p:cNvPr id="7178" name="直接连接符 113682"/>
                <p:cNvSpPr>
                  <a:spLocks noChangeShapeType="1"/>
                </p:cNvSpPr>
                <p:nvPr/>
              </p:nvSpPr>
              <p:spPr bwMode="auto">
                <a:xfrm>
                  <a:off x="288" y="336"/>
                  <a:ext cx="336" cy="384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79" name="直接连接符 113683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288" cy="336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13685" name="文本框 113684"/>
              <p:cNvSpPr txBox="1"/>
              <p:nvPr/>
            </p:nvSpPr>
            <p:spPr>
              <a:xfrm>
                <a:off x="768" y="932"/>
                <a:ext cx="38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 noProof="1">
                    <a:solidFill>
                      <a:srgbClr val="FF00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cs typeface="+mn-ea"/>
                  </a:rPr>
                  <a:t>B</a:t>
                </a:r>
                <a:endParaRPr lang="en-US" altLang="zh-CN" sz="2400" b="1" i="1" noProof="1">
                  <a:solidFill>
                    <a:srgbClr val="FF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181" name="组合 113685"/>
            <p:cNvGrpSpPr/>
            <p:nvPr/>
          </p:nvGrpSpPr>
          <p:grpSpPr bwMode="auto">
            <a:xfrm>
              <a:off x="960" y="0"/>
              <a:ext cx="1152" cy="1220"/>
              <a:chOff x="0" y="0"/>
              <a:chExt cx="1152" cy="1220"/>
            </a:xfrm>
          </p:grpSpPr>
          <p:sp>
            <p:nvSpPr>
              <p:cNvPr id="113687" name="文本框 113686"/>
              <p:cNvSpPr txBox="1"/>
              <p:nvPr/>
            </p:nvSpPr>
            <p:spPr>
              <a:xfrm>
                <a:off x="0" y="0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 noProof="1">
                    <a:solidFill>
                      <a:srgbClr val="FF00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cs typeface="+mn-ea"/>
                  </a:rPr>
                  <a:t>D</a:t>
                </a:r>
                <a:endParaRPr lang="en-US" altLang="zh-CN" sz="2400" b="1" i="1" noProof="1">
                  <a:solidFill>
                    <a:srgbClr val="FF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7183" name="组合 113687"/>
              <p:cNvGrpSpPr/>
              <p:nvPr/>
            </p:nvGrpSpPr>
            <p:grpSpPr bwMode="auto">
              <a:xfrm>
                <a:off x="240" y="260"/>
                <a:ext cx="624" cy="720"/>
                <a:chOff x="0" y="0"/>
                <a:chExt cx="624" cy="720"/>
              </a:xfrm>
            </p:grpSpPr>
            <p:sp>
              <p:nvSpPr>
                <p:cNvPr id="7184" name="直接连接符 113688"/>
                <p:cNvSpPr>
                  <a:spLocks noChangeShapeType="1"/>
                </p:cNvSpPr>
                <p:nvPr/>
              </p:nvSpPr>
              <p:spPr bwMode="auto">
                <a:xfrm>
                  <a:off x="288" y="336"/>
                  <a:ext cx="336" cy="384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5" name="直接连接符 113689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288" cy="336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13691" name="文本框 113690"/>
              <p:cNvSpPr txBox="1"/>
              <p:nvPr/>
            </p:nvSpPr>
            <p:spPr>
              <a:xfrm>
                <a:off x="768" y="932"/>
                <a:ext cx="38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 noProof="1">
                    <a:solidFill>
                      <a:srgbClr val="FF00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cs typeface="+mn-ea"/>
                  </a:rPr>
                  <a:t>E</a:t>
                </a:r>
                <a:endParaRPr lang="en-US" altLang="zh-CN" sz="2400" b="1" i="1" noProof="1">
                  <a:solidFill>
                    <a:srgbClr val="FF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3692" name="组合 113691"/>
          <p:cNvGrpSpPr/>
          <p:nvPr/>
        </p:nvGrpSpPr>
        <p:grpSpPr bwMode="auto">
          <a:xfrm>
            <a:off x="2465388" y="3505200"/>
            <a:ext cx="2743200" cy="1555750"/>
            <a:chOff x="0" y="0"/>
            <a:chExt cx="1728" cy="980"/>
          </a:xfrm>
        </p:grpSpPr>
        <p:grpSp>
          <p:nvGrpSpPr>
            <p:cNvPr id="7188" name="组合 113692"/>
            <p:cNvGrpSpPr/>
            <p:nvPr/>
          </p:nvGrpSpPr>
          <p:grpSpPr bwMode="auto">
            <a:xfrm>
              <a:off x="0" y="0"/>
              <a:ext cx="768" cy="980"/>
              <a:chOff x="0" y="0"/>
              <a:chExt cx="768" cy="980"/>
            </a:xfrm>
          </p:grpSpPr>
          <p:sp>
            <p:nvSpPr>
              <p:cNvPr id="113694" name="文本框 113693"/>
              <p:cNvSpPr txBox="1"/>
              <p:nvPr/>
            </p:nvSpPr>
            <p:spPr>
              <a:xfrm>
                <a:off x="480" y="0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 noProof="1">
                    <a:solidFill>
                      <a:schemeClr val="accent2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cs typeface="+mn-ea"/>
                  </a:rPr>
                  <a:t>C</a:t>
                </a:r>
                <a:endParaRPr lang="en-US" altLang="zh-CN" sz="2400" b="1" i="1" noProof="1">
                  <a:solidFill>
                    <a:schemeClr val="accent2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7190" name="组合 113694"/>
              <p:cNvGrpSpPr/>
              <p:nvPr/>
            </p:nvGrpSpPr>
            <p:grpSpPr bwMode="auto">
              <a:xfrm>
                <a:off x="0" y="212"/>
                <a:ext cx="528" cy="768"/>
                <a:chOff x="0" y="0"/>
                <a:chExt cx="528" cy="768"/>
              </a:xfrm>
            </p:grpSpPr>
            <p:sp>
              <p:nvSpPr>
                <p:cNvPr id="7191" name="直接连接符 113695"/>
                <p:cNvSpPr>
                  <a:spLocks noChangeShapeType="1"/>
                </p:cNvSpPr>
                <p:nvPr/>
              </p:nvSpPr>
              <p:spPr bwMode="auto">
                <a:xfrm flipV="1">
                  <a:off x="0" y="336"/>
                  <a:ext cx="288" cy="43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2" name="直接连接符 113696"/>
                <p:cNvSpPr>
                  <a:spLocks noChangeShapeType="1"/>
                </p:cNvSpPr>
                <p:nvPr/>
              </p:nvSpPr>
              <p:spPr bwMode="auto">
                <a:xfrm rot="204664" flipV="1">
                  <a:off x="288" y="0"/>
                  <a:ext cx="24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193" name="组合 113697"/>
            <p:cNvGrpSpPr/>
            <p:nvPr/>
          </p:nvGrpSpPr>
          <p:grpSpPr bwMode="auto">
            <a:xfrm>
              <a:off x="960" y="0"/>
              <a:ext cx="768" cy="980"/>
              <a:chOff x="0" y="0"/>
              <a:chExt cx="768" cy="980"/>
            </a:xfrm>
          </p:grpSpPr>
          <p:sp>
            <p:nvSpPr>
              <p:cNvPr id="113699" name="文本框 113698"/>
              <p:cNvSpPr txBox="1"/>
              <p:nvPr/>
            </p:nvSpPr>
            <p:spPr>
              <a:xfrm>
                <a:off x="480" y="0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 noProof="1">
                    <a:solidFill>
                      <a:schemeClr val="accent2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cs typeface="+mn-ea"/>
                  </a:rPr>
                  <a:t>F</a:t>
                </a:r>
                <a:endParaRPr lang="en-US" altLang="zh-CN" sz="2400" b="1" i="1" noProof="1">
                  <a:solidFill>
                    <a:schemeClr val="accent2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7195" name="组合 113699"/>
              <p:cNvGrpSpPr/>
              <p:nvPr/>
            </p:nvGrpSpPr>
            <p:grpSpPr bwMode="auto">
              <a:xfrm>
                <a:off x="0" y="212"/>
                <a:ext cx="528" cy="768"/>
                <a:chOff x="0" y="0"/>
                <a:chExt cx="528" cy="768"/>
              </a:xfrm>
            </p:grpSpPr>
            <p:sp>
              <p:nvSpPr>
                <p:cNvPr id="7196" name="直接连接符 113700"/>
                <p:cNvSpPr>
                  <a:spLocks noChangeShapeType="1"/>
                </p:cNvSpPr>
                <p:nvPr/>
              </p:nvSpPr>
              <p:spPr bwMode="auto">
                <a:xfrm flipV="1">
                  <a:off x="0" y="336"/>
                  <a:ext cx="288" cy="43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7" name="直接连接符 113701"/>
                <p:cNvSpPr>
                  <a:spLocks noChangeShapeType="1"/>
                </p:cNvSpPr>
                <p:nvPr/>
              </p:nvSpPr>
              <p:spPr bwMode="auto">
                <a:xfrm rot="204664" flipV="1">
                  <a:off x="288" y="0"/>
                  <a:ext cx="24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13704" name="组合 113703"/>
          <p:cNvGrpSpPr/>
          <p:nvPr/>
        </p:nvGrpSpPr>
        <p:grpSpPr bwMode="auto">
          <a:xfrm>
            <a:off x="1738313" y="4518025"/>
            <a:ext cx="581025" cy="468313"/>
            <a:chOff x="0" y="0"/>
            <a:chExt cx="366" cy="295"/>
          </a:xfrm>
        </p:grpSpPr>
        <p:sp>
          <p:nvSpPr>
            <p:cNvPr id="7199" name="任意多边形 113704"/>
            <p:cNvSpPr>
              <a:spLocks noChangeArrowheads="1"/>
            </p:cNvSpPr>
            <p:nvPr/>
          </p:nvSpPr>
          <p:spPr bwMode="auto">
            <a:xfrm rot="19821965" flipH="1">
              <a:off x="144" y="124"/>
              <a:ext cx="222" cy="171"/>
            </a:xfrm>
            <a:custGeom>
              <a:avLst/>
              <a:gdLst>
                <a:gd name="T0" fmla="*/ 4544 w 21308"/>
                <a:gd name="T1" fmla="*/ 0 h 21117"/>
                <a:gd name="T2" fmla="*/ 21310 w 21308"/>
                <a:gd name="T3" fmla="*/ 17569 h 21117"/>
                <a:gd name="T4" fmla="*/ 4544 w 21308"/>
                <a:gd name="T5" fmla="*/ 0 h 21117"/>
                <a:gd name="T6" fmla="*/ 21310 w 21308"/>
                <a:gd name="T7" fmla="*/ 17569 h 21117"/>
                <a:gd name="T8" fmla="*/ 0 w 21308"/>
                <a:gd name="T9" fmla="*/ 21117 h 2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08" h="21117" fill="none">
                  <a:moveTo>
                    <a:pt x="4544" y="0"/>
                  </a:moveTo>
                  <a:cubicBezTo>
                    <a:pt x="13163" y="1846"/>
                    <a:pt x="19868" y="8824"/>
                    <a:pt x="21310" y="17569"/>
                  </a:cubicBezTo>
                </a:path>
                <a:path w="21308" h="21117" stroke="0">
                  <a:moveTo>
                    <a:pt x="4544" y="0"/>
                  </a:moveTo>
                  <a:cubicBezTo>
                    <a:pt x="13163" y="1846"/>
                    <a:pt x="19868" y="8824"/>
                    <a:pt x="21310" y="17569"/>
                  </a:cubicBezTo>
                  <a:lnTo>
                    <a:pt x="0" y="21117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06" name="文本框 113705"/>
            <p:cNvSpPr txBox="1"/>
            <p:nvPr/>
          </p:nvSpPr>
          <p:spPr>
            <a:xfrm>
              <a:off x="0" y="0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cs typeface="+mn-ea"/>
                </a:rPr>
                <a:t>1</a:t>
              </a:r>
              <a:endPara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3707" name="组合 113706"/>
          <p:cNvGrpSpPr/>
          <p:nvPr/>
        </p:nvGrpSpPr>
        <p:grpSpPr bwMode="auto">
          <a:xfrm>
            <a:off x="3257550" y="4586288"/>
            <a:ext cx="581025" cy="468312"/>
            <a:chOff x="0" y="0"/>
            <a:chExt cx="366" cy="295"/>
          </a:xfrm>
        </p:grpSpPr>
        <p:sp>
          <p:nvSpPr>
            <p:cNvPr id="7202" name="任意多边形 113707"/>
            <p:cNvSpPr>
              <a:spLocks noChangeArrowheads="1"/>
            </p:cNvSpPr>
            <p:nvPr/>
          </p:nvSpPr>
          <p:spPr bwMode="auto">
            <a:xfrm rot="19821965" flipH="1">
              <a:off x="144" y="124"/>
              <a:ext cx="222" cy="171"/>
            </a:xfrm>
            <a:custGeom>
              <a:avLst/>
              <a:gdLst>
                <a:gd name="T0" fmla="*/ 4544 w 21308"/>
                <a:gd name="T1" fmla="*/ 0 h 21117"/>
                <a:gd name="T2" fmla="*/ 21310 w 21308"/>
                <a:gd name="T3" fmla="*/ 17569 h 21117"/>
                <a:gd name="T4" fmla="*/ 4544 w 21308"/>
                <a:gd name="T5" fmla="*/ 0 h 21117"/>
                <a:gd name="T6" fmla="*/ 21310 w 21308"/>
                <a:gd name="T7" fmla="*/ 17569 h 21117"/>
                <a:gd name="T8" fmla="*/ 0 w 21308"/>
                <a:gd name="T9" fmla="*/ 21117 h 2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08" h="21117" fill="none">
                  <a:moveTo>
                    <a:pt x="4544" y="0"/>
                  </a:moveTo>
                  <a:cubicBezTo>
                    <a:pt x="13163" y="1846"/>
                    <a:pt x="19868" y="8824"/>
                    <a:pt x="21310" y="17569"/>
                  </a:cubicBezTo>
                </a:path>
                <a:path w="21308" h="21117" stroke="0">
                  <a:moveTo>
                    <a:pt x="4544" y="0"/>
                  </a:moveTo>
                  <a:cubicBezTo>
                    <a:pt x="13163" y="1846"/>
                    <a:pt x="19868" y="8824"/>
                    <a:pt x="21310" y="17569"/>
                  </a:cubicBezTo>
                  <a:lnTo>
                    <a:pt x="0" y="21117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09" name="文本框 113708"/>
            <p:cNvSpPr txBox="1"/>
            <p:nvPr/>
          </p:nvSpPr>
          <p:spPr>
            <a:xfrm>
              <a:off x="0" y="0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cs typeface="+mn-ea"/>
                </a:rPr>
                <a:t>3</a:t>
              </a:r>
              <a:endPara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113710" name="直接连接符 113709"/>
          <p:cNvSpPr>
            <a:spLocks noChangeShapeType="1"/>
          </p:cNvSpPr>
          <p:nvPr/>
        </p:nvSpPr>
        <p:spPr bwMode="auto">
          <a:xfrm>
            <a:off x="1585913" y="5051425"/>
            <a:ext cx="3581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3711" name="组合 113710"/>
          <p:cNvGrpSpPr/>
          <p:nvPr/>
        </p:nvGrpSpPr>
        <p:grpSpPr bwMode="auto">
          <a:xfrm>
            <a:off x="2609850" y="4441825"/>
            <a:ext cx="685800" cy="652463"/>
            <a:chOff x="0" y="0"/>
            <a:chExt cx="432" cy="363"/>
          </a:xfrm>
        </p:grpSpPr>
        <p:sp>
          <p:nvSpPr>
            <p:cNvPr id="7206" name="任意多边形 113711"/>
            <p:cNvSpPr>
              <a:spLocks noChangeArrowheads="1"/>
            </p:cNvSpPr>
            <p:nvPr/>
          </p:nvSpPr>
          <p:spPr bwMode="auto">
            <a:xfrm rot="5791930" flipH="1">
              <a:off x="-24" y="162"/>
              <a:ext cx="219" cy="171"/>
            </a:xfrm>
            <a:custGeom>
              <a:avLst/>
              <a:gdLst>
                <a:gd name="T0" fmla="*/ 4553 w 21000"/>
                <a:gd name="T1" fmla="*/ 0 h 21115"/>
                <a:gd name="T2" fmla="*/ 21002 w 21000"/>
                <a:gd name="T3" fmla="*/ 16047 h 21115"/>
                <a:gd name="T4" fmla="*/ 4553 w 21000"/>
                <a:gd name="T5" fmla="*/ 0 h 21115"/>
                <a:gd name="T6" fmla="*/ 21002 w 21000"/>
                <a:gd name="T7" fmla="*/ 16047 h 21115"/>
                <a:gd name="T8" fmla="*/ 0 w 21000"/>
                <a:gd name="T9" fmla="*/ 21115 h 2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00" h="21115" fill="none">
                  <a:moveTo>
                    <a:pt x="4553" y="0"/>
                  </a:moveTo>
                  <a:cubicBezTo>
                    <a:pt x="12663" y="1740"/>
                    <a:pt x="19076" y="8024"/>
                    <a:pt x="21002" y="16047"/>
                  </a:cubicBezTo>
                </a:path>
                <a:path w="21000" h="21115" stroke="0">
                  <a:moveTo>
                    <a:pt x="4553" y="0"/>
                  </a:moveTo>
                  <a:cubicBezTo>
                    <a:pt x="12663" y="1740"/>
                    <a:pt x="19076" y="8024"/>
                    <a:pt x="21002" y="16047"/>
                  </a:cubicBezTo>
                  <a:lnTo>
                    <a:pt x="0" y="21115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13" name="文本框 113712"/>
            <p:cNvSpPr txBox="1"/>
            <p:nvPr/>
          </p:nvSpPr>
          <p:spPr>
            <a:xfrm>
              <a:off x="144" y="0"/>
              <a:ext cx="288" cy="25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cs typeface="+mn-ea"/>
                </a:rPr>
                <a:t>2</a:t>
              </a:r>
              <a:endPara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3714" name="组合 113713"/>
          <p:cNvGrpSpPr/>
          <p:nvPr/>
        </p:nvGrpSpPr>
        <p:grpSpPr bwMode="auto">
          <a:xfrm>
            <a:off x="4176713" y="4475163"/>
            <a:ext cx="685800" cy="652462"/>
            <a:chOff x="0" y="0"/>
            <a:chExt cx="432" cy="363"/>
          </a:xfrm>
        </p:grpSpPr>
        <p:sp>
          <p:nvSpPr>
            <p:cNvPr id="7209" name="任意多边形 113714"/>
            <p:cNvSpPr>
              <a:spLocks noChangeArrowheads="1"/>
            </p:cNvSpPr>
            <p:nvPr/>
          </p:nvSpPr>
          <p:spPr bwMode="auto">
            <a:xfrm rot="5791930" flipH="1">
              <a:off x="-24" y="162"/>
              <a:ext cx="219" cy="171"/>
            </a:xfrm>
            <a:custGeom>
              <a:avLst/>
              <a:gdLst>
                <a:gd name="T0" fmla="*/ 4553 w 21000"/>
                <a:gd name="T1" fmla="*/ 0 h 21115"/>
                <a:gd name="T2" fmla="*/ 21002 w 21000"/>
                <a:gd name="T3" fmla="*/ 16047 h 21115"/>
                <a:gd name="T4" fmla="*/ 4553 w 21000"/>
                <a:gd name="T5" fmla="*/ 0 h 21115"/>
                <a:gd name="T6" fmla="*/ 21002 w 21000"/>
                <a:gd name="T7" fmla="*/ 16047 h 21115"/>
                <a:gd name="T8" fmla="*/ 0 w 21000"/>
                <a:gd name="T9" fmla="*/ 21115 h 2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00" h="21115" fill="none">
                  <a:moveTo>
                    <a:pt x="4553" y="0"/>
                  </a:moveTo>
                  <a:cubicBezTo>
                    <a:pt x="12663" y="1740"/>
                    <a:pt x="19076" y="8024"/>
                    <a:pt x="21002" y="16047"/>
                  </a:cubicBezTo>
                </a:path>
                <a:path w="21000" h="21115" stroke="0">
                  <a:moveTo>
                    <a:pt x="4553" y="0"/>
                  </a:moveTo>
                  <a:cubicBezTo>
                    <a:pt x="12663" y="1740"/>
                    <a:pt x="19076" y="8024"/>
                    <a:pt x="21002" y="16047"/>
                  </a:cubicBezTo>
                  <a:lnTo>
                    <a:pt x="0" y="21115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16" name="文本框 113715"/>
            <p:cNvSpPr txBox="1"/>
            <p:nvPr/>
          </p:nvSpPr>
          <p:spPr>
            <a:xfrm>
              <a:off x="144" y="0"/>
              <a:ext cx="288" cy="25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cs typeface="+mn-ea"/>
                </a:rPr>
                <a:t>4</a:t>
              </a:r>
              <a:endPara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7211" name="圆角矩形 31"/>
          <p:cNvSpPr>
            <a:spLocks noChangeArrowheads="1"/>
          </p:cNvSpPr>
          <p:nvPr/>
        </p:nvSpPr>
        <p:spPr bwMode="auto">
          <a:xfrm>
            <a:off x="454025" y="866775"/>
            <a:ext cx="165735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问题引入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6147"/>
          <p:cNvGrpSpPr/>
          <p:nvPr/>
        </p:nvGrpSpPr>
        <p:grpSpPr bwMode="auto">
          <a:xfrm>
            <a:off x="554038" y="627063"/>
            <a:ext cx="3584575" cy="822325"/>
            <a:chOff x="0" y="0"/>
            <a:chExt cx="5645" cy="1294"/>
          </a:xfrm>
        </p:grpSpPr>
        <p:sp>
          <p:nvSpPr>
            <p:cNvPr id="819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198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76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平行线的性质定理</a:t>
              </a:r>
            </a:p>
          </p:txBody>
        </p:sp>
        <p:sp>
          <p:nvSpPr>
            <p:cNvPr id="819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422345" name="TextBox 3"/>
          <p:cNvSpPr txBox="1">
            <a:spLocks noChangeArrowheads="1"/>
          </p:cNvSpPr>
          <p:nvPr/>
        </p:nvSpPr>
        <p:spPr bwMode="auto">
          <a:xfrm>
            <a:off x="401638" y="2339975"/>
            <a:ext cx="83073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如图，已知直线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，且被直线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所截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8201" name="圆角矩形 31"/>
          <p:cNvSpPr>
            <a:spLocks noChangeArrowheads="1"/>
          </p:cNvSpPr>
          <p:nvPr/>
        </p:nvSpPr>
        <p:spPr bwMode="auto">
          <a:xfrm>
            <a:off x="552450" y="1716088"/>
            <a:ext cx="1595438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互动探究</a:t>
            </a:r>
          </a:p>
        </p:txBody>
      </p:sp>
      <p:sp>
        <p:nvSpPr>
          <p:cNvPr id="1422347" name="文本框 1"/>
          <p:cNvSpPr txBox="1">
            <a:spLocks noChangeArrowheads="1"/>
          </p:cNvSpPr>
          <p:nvPr/>
        </p:nvSpPr>
        <p:spPr bwMode="auto">
          <a:xfrm>
            <a:off x="492125" y="3089275"/>
            <a:ext cx="681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猜想同位角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的大小有什么关系？ </a:t>
            </a: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1995488" y="3717925"/>
            <a:ext cx="4603750" cy="2628900"/>
            <a:chOff x="1740" y="4747"/>
            <a:chExt cx="7250" cy="4141"/>
          </a:xfrm>
        </p:grpSpPr>
        <p:sp>
          <p:nvSpPr>
            <p:cNvPr id="8204" name="弧形 3"/>
            <p:cNvSpPr>
              <a:spLocks noChangeArrowheads="1"/>
            </p:cNvSpPr>
            <p:nvPr/>
          </p:nvSpPr>
          <p:spPr bwMode="auto">
            <a:xfrm rot="9300000">
              <a:off x="5878" y="7475"/>
              <a:ext cx="435" cy="917"/>
            </a:xfrm>
            <a:custGeom>
              <a:avLst/>
              <a:gdLst>
                <a:gd name="T0" fmla="*/ 217 w 435"/>
                <a:gd name="T1" fmla="*/ 0 h 917"/>
                <a:gd name="T2" fmla="*/ 434 w 435"/>
                <a:gd name="T3" fmla="*/ 458 h 917"/>
                <a:gd name="T4" fmla="*/ 217 w 435"/>
                <a:gd name="T5" fmla="*/ 458 h 917"/>
                <a:gd name="T6" fmla="*/ 217 w 435"/>
                <a:gd name="T7" fmla="*/ 0 h 917"/>
                <a:gd name="T8" fmla="*/ 434 w 435"/>
                <a:gd name="T9" fmla="*/ 458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5" h="917" stroke="0">
                  <a:moveTo>
                    <a:pt x="217" y="0"/>
                  </a:moveTo>
                  <a:cubicBezTo>
                    <a:pt x="337" y="0"/>
                    <a:pt x="434" y="205"/>
                    <a:pt x="434" y="458"/>
                  </a:cubicBezTo>
                  <a:lnTo>
                    <a:pt x="217" y="458"/>
                  </a:lnTo>
                  <a:close/>
                </a:path>
                <a:path w="435" h="917" fill="none">
                  <a:moveTo>
                    <a:pt x="217" y="0"/>
                  </a:moveTo>
                  <a:cubicBezTo>
                    <a:pt x="337" y="0"/>
                    <a:pt x="434" y="205"/>
                    <a:pt x="434" y="45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05" name="组合 10"/>
            <p:cNvGrpSpPr/>
            <p:nvPr/>
          </p:nvGrpSpPr>
          <p:grpSpPr bwMode="auto">
            <a:xfrm>
              <a:off x="1740" y="4747"/>
              <a:ext cx="7250" cy="4140"/>
              <a:chOff x="1740" y="4748"/>
              <a:chExt cx="7250" cy="4140"/>
            </a:xfrm>
          </p:grpSpPr>
          <p:sp>
            <p:nvSpPr>
              <p:cNvPr id="8206" name="弧形 4"/>
              <p:cNvSpPr>
                <a:spLocks noChangeArrowheads="1"/>
              </p:cNvSpPr>
              <p:nvPr/>
            </p:nvSpPr>
            <p:spPr bwMode="auto">
              <a:xfrm rot="-1620000">
                <a:off x="5129" y="6032"/>
                <a:ext cx="453" cy="1020"/>
              </a:xfrm>
              <a:custGeom>
                <a:avLst/>
                <a:gdLst>
                  <a:gd name="T0" fmla="*/ 226 w 453"/>
                  <a:gd name="T1" fmla="*/ 0 h 1020"/>
                  <a:gd name="T2" fmla="*/ 452 w 453"/>
                  <a:gd name="T3" fmla="*/ 510 h 1020"/>
                  <a:gd name="T4" fmla="*/ 226 w 453"/>
                  <a:gd name="T5" fmla="*/ 510 h 1020"/>
                  <a:gd name="T6" fmla="*/ 226 w 453"/>
                  <a:gd name="T7" fmla="*/ 0 h 1020"/>
                  <a:gd name="T8" fmla="*/ 452 w 453"/>
                  <a:gd name="T9" fmla="*/ 51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1020" stroke="0">
                    <a:moveTo>
                      <a:pt x="226" y="0"/>
                    </a:moveTo>
                    <a:cubicBezTo>
                      <a:pt x="351" y="0"/>
                      <a:pt x="452" y="228"/>
                      <a:pt x="452" y="510"/>
                    </a:cubicBezTo>
                    <a:lnTo>
                      <a:pt x="226" y="510"/>
                    </a:lnTo>
                    <a:close/>
                  </a:path>
                  <a:path w="453" h="1020" fill="none">
                    <a:moveTo>
                      <a:pt x="226" y="0"/>
                    </a:moveTo>
                    <a:cubicBezTo>
                      <a:pt x="351" y="0"/>
                      <a:pt x="452" y="228"/>
                      <a:pt x="452" y="5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8207" name="Group 23"/>
              <p:cNvGrpSpPr/>
              <p:nvPr/>
            </p:nvGrpSpPr>
            <p:grpSpPr bwMode="auto">
              <a:xfrm>
                <a:off x="1740" y="4748"/>
                <a:ext cx="7250" cy="4140"/>
                <a:chOff x="1392" y="1427"/>
                <a:chExt cx="2832" cy="1578"/>
              </a:xfrm>
            </p:grpSpPr>
            <p:grpSp>
              <p:nvGrpSpPr>
                <p:cNvPr id="8208" name="Group 5"/>
                <p:cNvGrpSpPr/>
                <p:nvPr/>
              </p:nvGrpSpPr>
              <p:grpSpPr bwMode="auto">
                <a:xfrm>
                  <a:off x="1392" y="1427"/>
                  <a:ext cx="2832" cy="1577"/>
                  <a:chOff x="288" y="1834"/>
                  <a:chExt cx="3408" cy="1949"/>
                </a:xfrm>
              </p:grpSpPr>
              <p:grpSp>
                <p:nvGrpSpPr>
                  <p:cNvPr id="8209" name="Group 6"/>
                  <p:cNvGrpSpPr/>
                  <p:nvPr/>
                </p:nvGrpSpPr>
                <p:grpSpPr bwMode="auto">
                  <a:xfrm>
                    <a:off x="528" y="1834"/>
                    <a:ext cx="3168" cy="1949"/>
                    <a:chOff x="528" y="1834"/>
                    <a:chExt cx="3168" cy="1949"/>
                  </a:xfrm>
                </p:grpSpPr>
                <p:sp>
                  <p:nvSpPr>
                    <p:cNvPr id="8210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360"/>
                      <a:ext cx="3120" cy="0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8211" name="Group 8"/>
                    <p:cNvGrpSpPr/>
                    <p:nvPr/>
                  </p:nvGrpSpPr>
                  <p:grpSpPr bwMode="auto">
                    <a:xfrm>
                      <a:off x="576" y="1834"/>
                      <a:ext cx="3120" cy="1949"/>
                      <a:chOff x="288" y="1834"/>
                      <a:chExt cx="3120" cy="1949"/>
                    </a:xfrm>
                  </p:grpSpPr>
                  <p:sp>
                    <p:nvSpPr>
                      <p:cNvPr id="8212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2640"/>
                        <a:ext cx="3120" cy="0"/>
                      </a:xfrm>
                      <a:prstGeom prst="line">
                        <a:avLst/>
                      </a:prstGeom>
                      <a:noFill/>
                      <a:ln w="28575" cap="sq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213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95" y="1834"/>
                        <a:ext cx="1154" cy="1949"/>
                      </a:xfrm>
                      <a:prstGeom prst="line">
                        <a:avLst/>
                      </a:prstGeom>
                      <a:noFill/>
                      <a:ln w="28575" cap="sq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821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" y="2497"/>
                    <a:ext cx="1056" cy="11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94632" tIns="47316" rIns="94632" bIns="47316">
                    <a:spAutoFit/>
                  </a:bodyPr>
                  <a:lstStyle>
                    <a:lvl1pPr defTabSz="9461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defTabSz="9461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defTabSz="9461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defTabSz="946150"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defTabSz="9461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defTabSz="94615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defTabSz="94615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defTabSz="94615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defTabSz="94615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400" i="1">
                        <a:latin typeface="Times New Roman" panose="02020603050405020304" pitchFamily="18" charset="0"/>
                      </a:rPr>
                      <a:t>a</a:t>
                    </a:r>
                  </a:p>
                  <a:p>
                    <a:pPr>
                      <a:spcBef>
                        <a:spcPct val="50000"/>
                      </a:spcBef>
                    </a:pPr>
                    <a:endParaRPr lang="en-US" altLang="zh-CN" sz="2500" b="1">
                      <a:latin typeface="Times New Roman" panose="02020603050405020304" pitchFamily="18" charset="0"/>
                    </a:endParaRP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400" i="1">
                        <a:latin typeface="Times New Roman" panose="02020603050405020304" pitchFamily="18" charset="0"/>
                      </a:rPr>
                      <a:t>b</a:t>
                    </a:r>
                    <a:r>
                      <a:rPr lang="en-US" altLang="zh-CN" sz="2500" b="1">
                        <a:latin typeface="Times New Roman" panose="02020603050405020304" pitchFamily="18" charset="0"/>
                      </a:rPr>
                      <a:t>               </a:t>
                    </a:r>
                  </a:p>
                </p:txBody>
              </p:sp>
            </p:grpSp>
            <p:sp>
              <p:nvSpPr>
                <p:cNvPr id="821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95" y="1834"/>
                  <a:ext cx="288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632" tIns="47316" rIns="94632" bIns="47316">
                  <a:spAutoFit/>
                </a:bodyPr>
                <a:lstStyle>
                  <a:lvl1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821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778" y="2410"/>
                  <a:ext cx="240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632" tIns="47316" rIns="94632" bIns="47316">
                  <a:spAutoFit/>
                </a:bodyPr>
                <a:lstStyle>
                  <a:lvl1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8217" name="Freeform 13"/>
                <p:cNvSpPr>
                  <a:spLocks noChangeArrowheads="1"/>
                </p:cNvSpPr>
                <p:nvPr/>
              </p:nvSpPr>
              <p:spPr bwMode="auto">
                <a:xfrm rot="-7740000">
                  <a:off x="2611" y="1928"/>
                  <a:ext cx="47" cy="148"/>
                </a:xfrm>
                <a:custGeom>
                  <a:avLst/>
                  <a:gdLst>
                    <a:gd name="T0" fmla="*/ 0 w 48"/>
                    <a:gd name="T1" fmla="*/ 0 h 192"/>
                    <a:gd name="T2" fmla="*/ 48 w 48"/>
                    <a:gd name="T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8" h="192">
                      <a:moveTo>
                        <a:pt x="0" y="0"/>
                      </a:moveTo>
                      <a:cubicBezTo>
                        <a:pt x="24" y="80"/>
                        <a:pt x="48" y="160"/>
                        <a:pt x="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18" name="Text Box 21"/>
                <p:cNvSpPr txBox="1">
                  <a:spLocks noChangeArrowheads="1"/>
                </p:cNvSpPr>
                <p:nvPr/>
              </p:nvSpPr>
              <p:spPr bwMode="auto">
                <a:xfrm flipH="1">
                  <a:off x="2973" y="2071"/>
                  <a:ext cx="404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632" tIns="47316" rIns="94632" bIns="47316">
                  <a:spAutoFit/>
                </a:bodyPr>
                <a:lstStyle>
                  <a:lvl1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821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22" y="2118"/>
                  <a:ext cx="288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632" tIns="47316" rIns="94632" bIns="47316">
                  <a:spAutoFit/>
                </a:bodyPr>
                <a:lstStyle>
                  <a:lvl1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8</a:t>
                  </a:r>
                </a:p>
              </p:txBody>
            </p:sp>
            <p:sp>
              <p:nvSpPr>
                <p:cNvPr id="822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199" y="2394"/>
                  <a:ext cx="240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632" tIns="47316" rIns="94632" bIns="47316">
                  <a:spAutoFit/>
                </a:bodyPr>
                <a:lstStyle>
                  <a:lvl1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822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344" y="2662"/>
                  <a:ext cx="240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632" tIns="47316" rIns="94632" bIns="47316">
                  <a:spAutoFit/>
                </a:bodyPr>
                <a:lstStyle>
                  <a:lvl1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822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878" y="2729"/>
                  <a:ext cx="240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632" tIns="47316" rIns="94632" bIns="47316">
                  <a:spAutoFit/>
                </a:bodyPr>
                <a:lstStyle>
                  <a:lvl1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822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261" y="1456"/>
                  <a:ext cx="240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632" tIns="47316" rIns="94632" bIns="47316">
                  <a:spAutoFit/>
                </a:bodyPr>
                <a:lstStyle>
                  <a:lvl1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8224" name="Freeform 13"/>
                <p:cNvSpPr>
                  <a:spLocks noChangeArrowheads="1"/>
                </p:cNvSpPr>
                <p:nvPr/>
              </p:nvSpPr>
              <p:spPr bwMode="auto">
                <a:xfrm rot="-7740000">
                  <a:off x="2983" y="2496"/>
                  <a:ext cx="47" cy="148"/>
                </a:xfrm>
                <a:custGeom>
                  <a:avLst/>
                  <a:gdLst>
                    <a:gd name="T0" fmla="*/ 0 w 48"/>
                    <a:gd name="T1" fmla="*/ 0 h 192"/>
                    <a:gd name="T2" fmla="*/ 48 w 48"/>
                    <a:gd name="T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8" h="192">
                      <a:moveTo>
                        <a:pt x="0" y="0"/>
                      </a:moveTo>
                      <a:cubicBezTo>
                        <a:pt x="24" y="80"/>
                        <a:pt x="48" y="160"/>
                        <a:pt x="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784" y="1749"/>
                  <a:ext cx="288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632" tIns="47316" rIns="94632" bIns="47316">
                  <a:spAutoFit/>
                </a:bodyPr>
                <a:lstStyle>
                  <a:lvl1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defTabSz="9461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defTabSz="9461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defTabSz="94615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8226" name="Freeform 13"/>
                <p:cNvSpPr>
                  <a:spLocks noChangeArrowheads="1"/>
                </p:cNvSpPr>
                <p:nvPr/>
              </p:nvSpPr>
              <p:spPr bwMode="auto">
                <a:xfrm rot="-7740000">
                  <a:off x="3241" y="2654"/>
                  <a:ext cx="47" cy="148"/>
                </a:xfrm>
                <a:custGeom>
                  <a:avLst/>
                  <a:gdLst>
                    <a:gd name="T0" fmla="*/ 0 w 48"/>
                    <a:gd name="T1" fmla="*/ 0 h 192"/>
                    <a:gd name="T2" fmla="*/ 48 w 48"/>
                    <a:gd name="T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8" h="192">
                      <a:moveTo>
                        <a:pt x="0" y="0"/>
                      </a:moveTo>
                      <a:cubicBezTo>
                        <a:pt x="24" y="80"/>
                        <a:pt x="48" y="160"/>
                        <a:pt x="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7" name="Freeform 13"/>
                <p:cNvSpPr>
                  <a:spLocks noChangeArrowheads="1"/>
                </p:cNvSpPr>
                <p:nvPr/>
              </p:nvSpPr>
              <p:spPr bwMode="auto">
                <a:xfrm rot="-7740000">
                  <a:off x="2879" y="2093"/>
                  <a:ext cx="47" cy="148"/>
                </a:xfrm>
                <a:custGeom>
                  <a:avLst/>
                  <a:gdLst>
                    <a:gd name="T0" fmla="*/ 0 w 48"/>
                    <a:gd name="T1" fmla="*/ 0 h 192"/>
                    <a:gd name="T2" fmla="*/ 48 w 48"/>
                    <a:gd name="T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8" h="192">
                      <a:moveTo>
                        <a:pt x="0" y="0"/>
                      </a:moveTo>
                      <a:cubicBezTo>
                        <a:pt x="24" y="80"/>
                        <a:pt x="48" y="160"/>
                        <a:pt x="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28" name="弧形 22"/>
              <p:cNvSpPr>
                <a:spLocks noChangeArrowheads="1"/>
              </p:cNvSpPr>
              <p:nvPr/>
            </p:nvSpPr>
            <p:spPr bwMode="auto">
              <a:xfrm rot="-1620000">
                <a:off x="6078" y="7603"/>
                <a:ext cx="453" cy="1020"/>
              </a:xfrm>
              <a:custGeom>
                <a:avLst/>
                <a:gdLst>
                  <a:gd name="T0" fmla="*/ 226 w 453"/>
                  <a:gd name="T1" fmla="*/ 0 h 1020"/>
                  <a:gd name="T2" fmla="*/ 452 w 453"/>
                  <a:gd name="T3" fmla="*/ 510 h 1020"/>
                  <a:gd name="T4" fmla="*/ 226 w 453"/>
                  <a:gd name="T5" fmla="*/ 510 h 1020"/>
                  <a:gd name="T6" fmla="*/ 226 w 453"/>
                  <a:gd name="T7" fmla="*/ 0 h 1020"/>
                  <a:gd name="T8" fmla="*/ 452 w 453"/>
                  <a:gd name="T9" fmla="*/ 51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1020" stroke="0">
                    <a:moveTo>
                      <a:pt x="226" y="0"/>
                    </a:moveTo>
                    <a:cubicBezTo>
                      <a:pt x="351" y="0"/>
                      <a:pt x="452" y="228"/>
                      <a:pt x="452" y="510"/>
                    </a:cubicBezTo>
                    <a:lnTo>
                      <a:pt x="226" y="510"/>
                    </a:lnTo>
                    <a:close/>
                  </a:path>
                  <a:path w="453" h="1020" fill="none">
                    <a:moveTo>
                      <a:pt x="226" y="0"/>
                    </a:moveTo>
                    <a:cubicBezTo>
                      <a:pt x="351" y="0"/>
                      <a:pt x="452" y="228"/>
                      <a:pt x="452" y="5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229" name="弧形 25"/>
            <p:cNvSpPr>
              <a:spLocks noChangeArrowheads="1"/>
            </p:cNvSpPr>
            <p:nvPr/>
          </p:nvSpPr>
          <p:spPr bwMode="auto">
            <a:xfrm rot="9300000">
              <a:off x="5055" y="5929"/>
              <a:ext cx="435" cy="917"/>
            </a:xfrm>
            <a:custGeom>
              <a:avLst/>
              <a:gdLst>
                <a:gd name="T0" fmla="*/ 217 w 435"/>
                <a:gd name="T1" fmla="*/ 0 h 917"/>
                <a:gd name="T2" fmla="*/ 434 w 435"/>
                <a:gd name="T3" fmla="*/ 458 h 917"/>
                <a:gd name="T4" fmla="*/ 217 w 435"/>
                <a:gd name="T5" fmla="*/ 458 h 917"/>
                <a:gd name="T6" fmla="*/ 217 w 435"/>
                <a:gd name="T7" fmla="*/ 0 h 917"/>
                <a:gd name="T8" fmla="*/ 434 w 435"/>
                <a:gd name="T9" fmla="*/ 458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5" h="917" stroke="0">
                  <a:moveTo>
                    <a:pt x="217" y="0"/>
                  </a:moveTo>
                  <a:cubicBezTo>
                    <a:pt x="337" y="0"/>
                    <a:pt x="434" y="205"/>
                    <a:pt x="434" y="458"/>
                  </a:cubicBezTo>
                  <a:lnTo>
                    <a:pt x="217" y="458"/>
                  </a:lnTo>
                  <a:close/>
                </a:path>
                <a:path w="435" h="917" fill="none">
                  <a:moveTo>
                    <a:pt x="217" y="0"/>
                  </a:moveTo>
                  <a:cubicBezTo>
                    <a:pt x="337" y="0"/>
                    <a:pt x="434" y="205"/>
                    <a:pt x="434" y="45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2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2345" grpId="0"/>
      <p:bldP spid="14223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 rot="10800000">
            <a:off x="3698875" y="3199130"/>
            <a:ext cx="2106930" cy="1520819"/>
            <a:chOff x="2016" y="1704"/>
            <a:chExt cx="1296" cy="91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8443" name="AutoShape 5"/>
            <p:cNvSpPr/>
            <p:nvPr/>
          </p:nvSpPr>
          <p:spPr>
            <a:xfrm rot="-2108002">
              <a:off x="2016" y="1704"/>
              <a:ext cx="1296" cy="912"/>
            </a:xfrm>
            <a:prstGeom prst="rtTriangle">
              <a:avLst/>
            </a:prstGeom>
            <a:grp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1432" tIns="45716" rIns="91432" bIns="45716" anchor="ctr"/>
            <a:lstStyle/>
            <a:p>
              <a:pPr defTabSz="913130"/>
              <a:endParaRPr lang="zh-CN" altLang="en-US" noProof="1"/>
            </a:p>
          </p:txBody>
        </p:sp>
        <p:sp>
          <p:nvSpPr>
            <p:cNvPr id="18444" name="AutoShape 6"/>
            <p:cNvSpPr/>
            <p:nvPr/>
          </p:nvSpPr>
          <p:spPr>
            <a:xfrm rot="-2226590">
              <a:off x="2304" y="2112"/>
              <a:ext cx="533" cy="408"/>
            </a:xfrm>
            <a:prstGeom prst="rtTriangle">
              <a:avLst/>
            </a:prstGeom>
            <a:grp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1432" tIns="45716" rIns="91432" bIns="45716" anchor="ctr"/>
            <a:lstStyle/>
            <a:p>
              <a:pPr defTabSz="913130"/>
              <a:endParaRPr lang="zh-CN" altLang="en-US" noProof="1"/>
            </a:p>
          </p:txBody>
        </p:sp>
      </p:grpSp>
      <p:grpSp>
        <p:nvGrpSpPr>
          <p:cNvPr id="3" name="Group 11"/>
          <p:cNvGrpSpPr/>
          <p:nvPr/>
        </p:nvGrpSpPr>
        <p:grpSpPr bwMode="auto">
          <a:xfrm>
            <a:off x="850900" y="3765550"/>
            <a:ext cx="7502525" cy="460375"/>
            <a:chOff x="480" y="2044"/>
            <a:chExt cx="4616" cy="276"/>
          </a:xfrm>
        </p:grpSpPr>
        <p:sp>
          <p:nvSpPr>
            <p:cNvPr id="9220" name="Line 8"/>
            <p:cNvSpPr>
              <a:spLocks noChangeShapeType="1"/>
            </p:cNvSpPr>
            <p:nvPr/>
          </p:nvSpPr>
          <p:spPr bwMode="auto">
            <a:xfrm>
              <a:off x="480" y="2160"/>
              <a:ext cx="43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Text Box 10"/>
            <p:cNvSpPr txBox="1">
              <a:spLocks noChangeArrowheads="1"/>
            </p:cNvSpPr>
            <p:nvPr/>
          </p:nvSpPr>
          <p:spPr bwMode="auto">
            <a:xfrm>
              <a:off x="4896" y="2044"/>
              <a:ext cx="20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715963" y="1949450"/>
            <a:ext cx="7380287" cy="460375"/>
            <a:chOff x="432" y="931"/>
            <a:chExt cx="4540" cy="277"/>
          </a:xfrm>
        </p:grpSpPr>
        <p:sp>
          <p:nvSpPr>
            <p:cNvPr id="9223" name="Line 9"/>
            <p:cNvSpPr>
              <a:spLocks noChangeShapeType="1"/>
            </p:cNvSpPr>
            <p:nvPr/>
          </p:nvSpPr>
          <p:spPr bwMode="auto">
            <a:xfrm>
              <a:off x="432" y="960"/>
              <a:ext cx="4397" cy="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4" name="Text Box 12"/>
            <p:cNvSpPr txBox="1">
              <a:spLocks noChangeArrowheads="1"/>
            </p:cNvSpPr>
            <p:nvPr/>
          </p:nvSpPr>
          <p:spPr bwMode="auto">
            <a:xfrm>
              <a:off x="4762" y="931"/>
              <a:ext cx="21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423369" name="Rectangle 4"/>
          <p:cNvSpPr>
            <a:spLocks noChangeArrowheads="1"/>
          </p:cNvSpPr>
          <p:nvPr/>
        </p:nvSpPr>
        <p:spPr bwMode="auto">
          <a:xfrm rot="-2092105">
            <a:off x="5183188" y="-182563"/>
            <a:ext cx="242887" cy="583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 anchor="ctr"/>
          <a:lstStyle/>
          <a:p>
            <a:pPr defTabSz="913130"/>
            <a:endParaRPr lang="zh-CN" altLang="zh-CN"/>
          </a:p>
        </p:txBody>
      </p:sp>
      <p:grpSp>
        <p:nvGrpSpPr>
          <p:cNvPr id="5" name="Group 7"/>
          <p:cNvGrpSpPr/>
          <p:nvPr/>
        </p:nvGrpSpPr>
        <p:grpSpPr>
          <a:xfrm rot="10800000">
            <a:off x="3671570" y="3201353"/>
            <a:ext cx="2106613" cy="1520825"/>
            <a:chOff x="2016" y="1704"/>
            <a:chExt cx="1296" cy="91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6" name="AutoShape 5"/>
            <p:cNvSpPr/>
            <p:nvPr/>
          </p:nvSpPr>
          <p:spPr>
            <a:xfrm rot="-2108002">
              <a:off x="2016" y="1704"/>
              <a:ext cx="1296" cy="912"/>
            </a:xfrm>
            <a:prstGeom prst="rtTriangle">
              <a:avLst/>
            </a:prstGeom>
            <a:grp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1432" tIns="45716" rIns="91432" bIns="45716" anchor="ctr"/>
            <a:lstStyle/>
            <a:p>
              <a:pPr defTabSz="913130"/>
              <a:endParaRPr lang="zh-CN" altLang="en-US" noProof="1"/>
            </a:p>
          </p:txBody>
        </p:sp>
        <p:sp>
          <p:nvSpPr>
            <p:cNvPr id="7" name="AutoShape 6"/>
            <p:cNvSpPr/>
            <p:nvPr/>
          </p:nvSpPr>
          <p:spPr>
            <a:xfrm rot="-2226590">
              <a:off x="2304" y="2112"/>
              <a:ext cx="533" cy="408"/>
            </a:xfrm>
            <a:prstGeom prst="rtTriangle">
              <a:avLst/>
            </a:prstGeom>
            <a:grp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1432" tIns="45716" rIns="91432" bIns="45716" anchor="ctr"/>
            <a:lstStyle/>
            <a:p>
              <a:pPr defTabSz="913130"/>
              <a:endParaRPr lang="zh-CN" altLang="en-US" noProof="1"/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2243138" y="4635500"/>
            <a:ext cx="2233612" cy="1008063"/>
            <a:chOff x="3533" y="7299"/>
            <a:chExt cx="3516" cy="1588"/>
          </a:xfrm>
        </p:grpSpPr>
        <p:sp>
          <p:nvSpPr>
            <p:cNvPr id="27" name="云形 26"/>
            <p:cNvSpPr/>
            <p:nvPr/>
          </p:nvSpPr>
          <p:spPr>
            <a:xfrm>
              <a:off x="3533" y="7299"/>
              <a:ext cx="3516" cy="1588"/>
            </a:xfrm>
            <a:prstGeom prst="cloud">
              <a:avLst/>
            </a:prstGeom>
            <a:solidFill>
              <a:schemeClr val="accent3">
                <a:lumMod val="90000"/>
              </a:schemeClr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noProof="1"/>
            </a:p>
          </p:txBody>
        </p:sp>
        <p:sp>
          <p:nvSpPr>
            <p:cNvPr id="9229" name="文本框 25"/>
            <p:cNvSpPr txBox="1">
              <a:spLocks noChangeArrowheads="1"/>
            </p:cNvSpPr>
            <p:nvPr/>
          </p:nvSpPr>
          <p:spPr bwMode="auto">
            <a:xfrm>
              <a:off x="4075" y="7679"/>
              <a:ext cx="199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∠1=∠5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2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94 0.000000 L -0.130136 -0.277780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69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量角器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7925" y="1152525"/>
            <a:ext cx="36861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4387" name="AutoShape 5"/>
          <p:cNvSpPr>
            <a:spLocks noChangeArrowheads="1"/>
          </p:cNvSpPr>
          <p:nvPr/>
        </p:nvSpPr>
        <p:spPr bwMode="auto">
          <a:xfrm>
            <a:off x="1925638" y="954088"/>
            <a:ext cx="1014412" cy="479425"/>
          </a:xfrm>
          <a:prstGeom prst="wedgeRoundRectCallout">
            <a:avLst>
              <a:gd name="adj1" fmla="val 153046"/>
              <a:gd name="adj2" fmla="val 261806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/>
          <a:lstStyle/>
          <a:p>
            <a:pPr algn="ctr" defTabSz="946150"/>
            <a:r>
              <a:rPr lang="en-US" altLang="zh-CN" sz="2500" b="1">
                <a:solidFill>
                  <a:srgbClr val="FF3300"/>
                </a:solidFill>
                <a:latin typeface="Times New Roman" panose="02020603050405020304" pitchFamily="18" charset="0"/>
              </a:rPr>
              <a:t>65°</a:t>
            </a:r>
          </a:p>
        </p:txBody>
      </p:sp>
      <p:sp>
        <p:nvSpPr>
          <p:cNvPr id="1424388" name="AutoShape 6"/>
          <p:cNvSpPr>
            <a:spLocks noChangeArrowheads="1"/>
          </p:cNvSpPr>
          <p:nvPr/>
        </p:nvSpPr>
        <p:spPr bwMode="auto">
          <a:xfrm>
            <a:off x="1998663" y="1785938"/>
            <a:ext cx="885825" cy="479425"/>
          </a:xfrm>
          <a:prstGeom prst="wedgeRoundRectCallout">
            <a:avLst>
              <a:gd name="adj1" fmla="val 214037"/>
              <a:gd name="adj2" fmla="val 30902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/>
          <a:lstStyle/>
          <a:p>
            <a:pPr algn="ctr" defTabSz="946150"/>
            <a:r>
              <a:rPr lang="en-US" altLang="zh-CN" sz="2500" b="1">
                <a:solidFill>
                  <a:srgbClr val="FF3300"/>
                </a:solidFill>
                <a:latin typeface="Times New Roman" panose="02020603050405020304" pitchFamily="18" charset="0"/>
              </a:rPr>
              <a:t>65°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425825" y="800100"/>
            <a:ext cx="5461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9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2959100" y="2806700"/>
            <a:ext cx="4289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>
            <a:off x="2801938" y="3760788"/>
            <a:ext cx="4213225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>
            <a:off x="3503613" y="1279525"/>
            <a:ext cx="1951037" cy="3681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6624638" y="2384425"/>
            <a:ext cx="546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i="1">
                <a:solidFill>
                  <a:srgbClr val="CC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6624638" y="3279775"/>
            <a:ext cx="6238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90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251" name="Arc 13"/>
          <p:cNvSpPr>
            <a:spLocks noChangeArrowheads="1"/>
          </p:cNvSpPr>
          <p:nvPr/>
        </p:nvSpPr>
        <p:spPr bwMode="auto">
          <a:xfrm flipH="1">
            <a:off x="4595813" y="3521075"/>
            <a:ext cx="79375" cy="239713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3767138" y="2400300"/>
            <a:ext cx="3127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5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4333875" y="3360738"/>
            <a:ext cx="466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500" b="1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254" name="Arc 16"/>
          <p:cNvSpPr>
            <a:spLocks noChangeArrowheads="1"/>
          </p:cNvSpPr>
          <p:nvPr/>
        </p:nvSpPr>
        <p:spPr bwMode="auto">
          <a:xfrm>
            <a:off x="4206875" y="2640013"/>
            <a:ext cx="233363" cy="160337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5" name="Arc 17"/>
          <p:cNvSpPr>
            <a:spLocks noChangeArrowheads="1"/>
          </p:cNvSpPr>
          <p:nvPr/>
        </p:nvSpPr>
        <p:spPr bwMode="auto">
          <a:xfrm flipH="1" flipV="1">
            <a:off x="4675188" y="3760788"/>
            <a:ext cx="233362" cy="160337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6" name="Arc 18"/>
          <p:cNvSpPr>
            <a:spLocks noChangeArrowheads="1"/>
          </p:cNvSpPr>
          <p:nvPr/>
        </p:nvSpPr>
        <p:spPr bwMode="auto">
          <a:xfrm flipH="1" flipV="1">
            <a:off x="4129088" y="2800350"/>
            <a:ext cx="233362" cy="160338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7" name="Arc 19"/>
          <p:cNvSpPr>
            <a:spLocks noChangeArrowheads="1"/>
          </p:cNvSpPr>
          <p:nvPr/>
        </p:nvSpPr>
        <p:spPr bwMode="auto">
          <a:xfrm flipV="1">
            <a:off x="4440238" y="2800350"/>
            <a:ext cx="77787" cy="160338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8" name="Arc 20"/>
          <p:cNvSpPr>
            <a:spLocks noChangeArrowheads="1"/>
          </p:cNvSpPr>
          <p:nvPr/>
        </p:nvSpPr>
        <p:spPr bwMode="auto">
          <a:xfrm flipH="1">
            <a:off x="4049713" y="2560638"/>
            <a:ext cx="157162" cy="239712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9" name="Arc 21"/>
          <p:cNvSpPr>
            <a:spLocks noChangeArrowheads="1"/>
          </p:cNvSpPr>
          <p:nvPr/>
        </p:nvSpPr>
        <p:spPr bwMode="auto">
          <a:xfrm>
            <a:off x="4752975" y="3600450"/>
            <a:ext cx="233363" cy="160338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0" name="Arc 22"/>
          <p:cNvSpPr>
            <a:spLocks noChangeArrowheads="1"/>
          </p:cNvSpPr>
          <p:nvPr/>
        </p:nvSpPr>
        <p:spPr bwMode="auto">
          <a:xfrm flipV="1">
            <a:off x="4986338" y="3760788"/>
            <a:ext cx="77787" cy="239712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1" name="Text Box 23"/>
          <p:cNvSpPr txBox="1">
            <a:spLocks noChangeArrowheads="1"/>
          </p:cNvSpPr>
          <p:nvPr/>
        </p:nvSpPr>
        <p:spPr bwMode="auto">
          <a:xfrm>
            <a:off x="4362450" y="2400300"/>
            <a:ext cx="3127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62" name="Text Box 24"/>
          <p:cNvSpPr txBox="1">
            <a:spLocks noChangeArrowheads="1"/>
          </p:cNvSpPr>
          <p:nvPr/>
        </p:nvSpPr>
        <p:spPr bwMode="auto">
          <a:xfrm>
            <a:off x="3971925" y="2879725"/>
            <a:ext cx="3127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263" name="Text Box 25"/>
          <p:cNvSpPr txBox="1">
            <a:spLocks noChangeArrowheads="1"/>
          </p:cNvSpPr>
          <p:nvPr/>
        </p:nvSpPr>
        <p:spPr bwMode="auto">
          <a:xfrm>
            <a:off x="4518025" y="2879725"/>
            <a:ext cx="3127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264" name="Text Box 26"/>
          <p:cNvSpPr txBox="1">
            <a:spLocks noChangeArrowheads="1"/>
          </p:cNvSpPr>
          <p:nvPr/>
        </p:nvSpPr>
        <p:spPr bwMode="auto">
          <a:xfrm>
            <a:off x="4908550" y="3440113"/>
            <a:ext cx="312738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265" name="Text Box 27"/>
          <p:cNvSpPr txBox="1">
            <a:spLocks noChangeArrowheads="1"/>
          </p:cNvSpPr>
          <p:nvPr/>
        </p:nvSpPr>
        <p:spPr bwMode="auto">
          <a:xfrm>
            <a:off x="4518025" y="3840163"/>
            <a:ext cx="312738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66" name="Text Box 28"/>
          <p:cNvSpPr txBox="1">
            <a:spLocks noChangeArrowheads="1"/>
          </p:cNvSpPr>
          <p:nvPr/>
        </p:nvSpPr>
        <p:spPr bwMode="auto">
          <a:xfrm>
            <a:off x="5064125" y="3840163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8</a:t>
            </a: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1535113" y="4389438"/>
            <a:ext cx="2232025" cy="1008062"/>
            <a:chOff x="3533" y="7299"/>
            <a:chExt cx="3516" cy="1588"/>
          </a:xfrm>
        </p:grpSpPr>
        <p:sp>
          <p:nvSpPr>
            <p:cNvPr id="27" name="云形 26"/>
            <p:cNvSpPr/>
            <p:nvPr/>
          </p:nvSpPr>
          <p:spPr>
            <a:xfrm>
              <a:off x="3533" y="7299"/>
              <a:ext cx="3516" cy="1588"/>
            </a:xfrm>
            <a:prstGeom prst="cloud">
              <a:avLst/>
            </a:prstGeom>
            <a:solidFill>
              <a:schemeClr val="accent3">
                <a:lumMod val="90000"/>
              </a:schemeClr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noProof="1"/>
            </a:p>
          </p:txBody>
        </p:sp>
        <p:sp>
          <p:nvSpPr>
            <p:cNvPr id="10269" name="文本框 25"/>
            <p:cNvSpPr txBox="1">
              <a:spLocks noChangeArrowheads="1"/>
            </p:cNvSpPr>
            <p:nvPr/>
          </p:nvSpPr>
          <p:spPr bwMode="auto">
            <a:xfrm>
              <a:off x="4075" y="7679"/>
              <a:ext cx="199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∠1=∠5</a:t>
              </a:r>
            </a:p>
          </p:txBody>
        </p:sp>
      </p:grpSp>
      <p:sp>
        <p:nvSpPr>
          <p:cNvPr id="10270" name="Text Box 11"/>
          <p:cNvSpPr txBox="1">
            <a:spLocks noChangeArrowheads="1"/>
          </p:cNvSpPr>
          <p:nvPr/>
        </p:nvSpPr>
        <p:spPr bwMode="auto">
          <a:xfrm>
            <a:off x="6469063" y="3381375"/>
            <a:ext cx="5461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i="1">
                <a:solidFill>
                  <a:srgbClr val="CC33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05295 0.131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387" grpId="0" bldLvl="0"/>
      <p:bldP spid="1424388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132263" y="3073400"/>
            <a:ext cx="3111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11267" name="Group 4"/>
          <p:cNvGrpSpPr/>
          <p:nvPr/>
        </p:nvGrpSpPr>
        <p:grpSpPr bwMode="auto">
          <a:xfrm>
            <a:off x="3295650" y="3921125"/>
            <a:ext cx="2935288" cy="530225"/>
            <a:chOff x="3936" y="2495"/>
            <a:chExt cx="1305" cy="241"/>
          </a:xfrm>
        </p:grpSpPr>
        <p:sp>
          <p:nvSpPr>
            <p:cNvPr id="11268" name="Text Box 5"/>
            <p:cNvSpPr txBox="1">
              <a:spLocks noChangeArrowheads="1"/>
            </p:cNvSpPr>
            <p:nvPr/>
          </p:nvSpPr>
          <p:spPr bwMode="auto">
            <a:xfrm>
              <a:off x="5040" y="2527"/>
              <a:ext cx="201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69" name="Text Box 6"/>
            <p:cNvSpPr txBox="1">
              <a:spLocks noChangeArrowheads="1"/>
            </p:cNvSpPr>
            <p:nvPr/>
          </p:nvSpPr>
          <p:spPr bwMode="auto">
            <a:xfrm>
              <a:off x="3936" y="2495"/>
              <a:ext cx="288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461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461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4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11270" name="Arc 7"/>
          <p:cNvSpPr>
            <a:spLocks noChangeArrowheads="1"/>
          </p:cNvSpPr>
          <p:nvPr/>
        </p:nvSpPr>
        <p:spPr bwMode="auto">
          <a:xfrm flipH="1" flipV="1">
            <a:off x="3727450" y="4451350"/>
            <a:ext cx="323850" cy="211138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4051300" y="3924300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4267200" y="4557713"/>
            <a:ext cx="430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1027113" y="3186113"/>
            <a:ext cx="4857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1135063" y="4451350"/>
            <a:ext cx="4857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2108200" y="1181100"/>
            <a:ext cx="2363788" cy="4213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5475288" y="2741613"/>
            <a:ext cx="755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216150" y="969963"/>
            <a:ext cx="360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1278" name="Arc 15"/>
          <p:cNvSpPr>
            <a:spLocks noChangeArrowheads="1"/>
          </p:cNvSpPr>
          <p:nvPr/>
        </p:nvSpPr>
        <p:spPr bwMode="auto">
          <a:xfrm>
            <a:off x="3833813" y="4241800"/>
            <a:ext cx="323850" cy="209550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9" name="Arc 16"/>
          <p:cNvSpPr>
            <a:spLocks noChangeArrowheads="1"/>
          </p:cNvSpPr>
          <p:nvPr/>
        </p:nvSpPr>
        <p:spPr bwMode="auto">
          <a:xfrm flipH="1" flipV="1">
            <a:off x="3078163" y="3186113"/>
            <a:ext cx="217487" cy="211137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0" name="Arc 17"/>
          <p:cNvSpPr>
            <a:spLocks noChangeArrowheads="1"/>
          </p:cNvSpPr>
          <p:nvPr/>
        </p:nvSpPr>
        <p:spPr bwMode="auto">
          <a:xfrm flipV="1">
            <a:off x="3402013" y="3186113"/>
            <a:ext cx="109537" cy="211137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1" name="Arc 18"/>
          <p:cNvSpPr>
            <a:spLocks noChangeArrowheads="1"/>
          </p:cNvSpPr>
          <p:nvPr/>
        </p:nvSpPr>
        <p:spPr bwMode="auto">
          <a:xfrm flipV="1">
            <a:off x="4051300" y="4449763"/>
            <a:ext cx="215900" cy="304800"/>
          </a:xfrm>
          <a:custGeom>
            <a:avLst/>
            <a:gdLst>
              <a:gd name="T0" fmla="*/ 5526 w 21600"/>
              <a:gd name="T1" fmla="*/ -1 h 20881"/>
              <a:gd name="T2" fmla="*/ 21600 w 21600"/>
              <a:gd name="T3" fmla="*/ 20881 h 20881"/>
              <a:gd name="T4" fmla="*/ 5526 w 21600"/>
              <a:gd name="T5" fmla="*/ -1 h 20881"/>
              <a:gd name="T6" fmla="*/ 21600 w 21600"/>
              <a:gd name="T7" fmla="*/ 20881 h 20881"/>
              <a:gd name="T8" fmla="*/ 0 w 21600"/>
              <a:gd name="T9" fmla="*/ 20881 h 20881"/>
              <a:gd name="T10" fmla="*/ 5526 w 21600"/>
              <a:gd name="T11" fmla="*/ -1 h 20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0881" fill="none">
                <a:moveTo>
                  <a:pt x="5526" y="-1"/>
                </a:moveTo>
                <a:cubicBezTo>
                  <a:pt x="15000" y="2507"/>
                  <a:pt x="21600" y="11079"/>
                  <a:pt x="21600" y="20881"/>
                </a:cubicBezTo>
              </a:path>
              <a:path w="21600" h="20881" stroke="0">
                <a:moveTo>
                  <a:pt x="5526" y="-1"/>
                </a:moveTo>
                <a:cubicBezTo>
                  <a:pt x="15000" y="2507"/>
                  <a:pt x="21600" y="11079"/>
                  <a:pt x="21600" y="20881"/>
                </a:cubicBezTo>
                <a:lnTo>
                  <a:pt x="0" y="20881"/>
                </a:lnTo>
                <a:lnTo>
                  <a:pt x="5526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2" name="Arc 19"/>
          <p:cNvSpPr>
            <a:spLocks noChangeArrowheads="1"/>
          </p:cNvSpPr>
          <p:nvPr/>
        </p:nvSpPr>
        <p:spPr bwMode="auto">
          <a:xfrm>
            <a:off x="3078163" y="2974975"/>
            <a:ext cx="323850" cy="211138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3295650" y="2552700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2755900" y="3290888"/>
            <a:ext cx="430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3511550" y="3186113"/>
            <a:ext cx="430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86" name="Text Box 23"/>
          <p:cNvSpPr txBox="1">
            <a:spLocks noChangeArrowheads="1"/>
          </p:cNvSpPr>
          <p:nvPr/>
        </p:nvSpPr>
        <p:spPr bwMode="auto">
          <a:xfrm>
            <a:off x="3511550" y="4557713"/>
            <a:ext cx="430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287" name="Arc 24"/>
          <p:cNvSpPr>
            <a:spLocks noChangeArrowheads="1"/>
          </p:cNvSpPr>
          <p:nvPr/>
        </p:nvSpPr>
        <p:spPr bwMode="auto">
          <a:xfrm flipH="1">
            <a:off x="2862263" y="2870200"/>
            <a:ext cx="215900" cy="315913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8" name="Arc 25"/>
          <p:cNvSpPr>
            <a:spLocks noChangeArrowheads="1"/>
          </p:cNvSpPr>
          <p:nvPr/>
        </p:nvSpPr>
        <p:spPr bwMode="auto">
          <a:xfrm flipH="1">
            <a:off x="3617913" y="4135438"/>
            <a:ext cx="109537" cy="315912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2574925" y="2708275"/>
            <a:ext cx="3127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5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25434" name="AutoShape 27"/>
          <p:cNvSpPr>
            <a:spLocks noChangeArrowheads="1"/>
          </p:cNvSpPr>
          <p:nvPr/>
        </p:nvSpPr>
        <p:spPr bwMode="auto">
          <a:xfrm>
            <a:off x="1947863" y="2192338"/>
            <a:ext cx="1287462" cy="1009650"/>
          </a:xfrm>
          <a:prstGeom prst="triangle">
            <a:avLst>
              <a:gd name="adj" fmla="val 5619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32" tIns="47316" rIns="94632" bIns="47316" anchor="ctr"/>
          <a:lstStyle/>
          <a:p>
            <a:pPr algn="ctr" defTabSz="946150"/>
            <a:endParaRPr lang="zh-CN" altLang="zh-CN" sz="21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3079750" y="969963"/>
            <a:ext cx="2232025" cy="1008062"/>
            <a:chOff x="3533" y="7299"/>
            <a:chExt cx="3516" cy="1588"/>
          </a:xfrm>
        </p:grpSpPr>
        <p:sp>
          <p:nvSpPr>
            <p:cNvPr id="4" name="云形 3"/>
            <p:cNvSpPr/>
            <p:nvPr/>
          </p:nvSpPr>
          <p:spPr>
            <a:xfrm>
              <a:off x="3533" y="7299"/>
              <a:ext cx="3516" cy="1588"/>
            </a:xfrm>
            <a:prstGeom prst="cloud">
              <a:avLst/>
            </a:prstGeom>
            <a:solidFill>
              <a:schemeClr val="accent3">
                <a:lumMod val="90000"/>
              </a:schemeClr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noProof="1"/>
            </a:p>
          </p:txBody>
        </p:sp>
        <p:sp>
          <p:nvSpPr>
            <p:cNvPr id="11293" name="文本框 33"/>
            <p:cNvSpPr txBox="1">
              <a:spLocks noChangeArrowheads="1"/>
            </p:cNvSpPr>
            <p:nvPr/>
          </p:nvSpPr>
          <p:spPr bwMode="auto">
            <a:xfrm>
              <a:off x="4075" y="7679"/>
              <a:ext cx="199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∠1=∠5</a:t>
              </a:r>
            </a:p>
          </p:txBody>
        </p:sp>
      </p:grpSp>
      <p:sp>
        <p:nvSpPr>
          <p:cNvPr id="1425438" name="文本框 34"/>
          <p:cNvSpPr txBox="1">
            <a:spLocks noChangeArrowheads="1"/>
          </p:cNvSpPr>
          <p:nvPr/>
        </p:nvSpPr>
        <p:spPr bwMode="auto">
          <a:xfrm>
            <a:off x="660400" y="5653088"/>
            <a:ext cx="7645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</a:t>
            </a:r>
            <a:r>
              <a:rPr lang="en-US" altLang="zh-CN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________________________________________.</a:t>
            </a:r>
          </a:p>
        </p:txBody>
      </p:sp>
      <p:sp>
        <p:nvSpPr>
          <p:cNvPr id="1425439" name="文本框 1"/>
          <p:cNvSpPr txBox="1">
            <a:spLocks noChangeArrowheads="1"/>
          </p:cNvSpPr>
          <p:nvPr/>
        </p:nvSpPr>
        <p:spPr bwMode="auto">
          <a:xfrm>
            <a:off x="1576388" y="5743575"/>
            <a:ext cx="597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两条平行线被第三条直线所截，同位角相等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animMotion origin="layout" path="M 0.005487 0.020463 L 0.068473 0.177778 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1425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25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25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25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25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25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25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34" grpId="0" bldLvl="0"/>
      <p:bldP spid="1425434" grpId="1" bldLvl="0"/>
      <p:bldP spid="1425438" grpId="0" bldLvl="0"/>
      <p:bldP spid="14254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434" name="文本框 2"/>
          <p:cNvSpPr txBox="1">
            <a:spLocks noChangeArrowheads="1"/>
          </p:cNvSpPr>
          <p:nvPr/>
        </p:nvSpPr>
        <p:spPr bwMode="auto">
          <a:xfrm>
            <a:off x="788988" y="777875"/>
            <a:ext cx="681831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由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∠1=∠5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，能推出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∠1=∠7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吗？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也相等吗？为什么？ </a:t>
            </a:r>
          </a:p>
        </p:txBody>
      </p:sp>
      <p:sp>
        <p:nvSpPr>
          <p:cNvPr id="1426435" name="文本框 3"/>
          <p:cNvSpPr txBox="1">
            <a:spLocks noChangeArrowheads="1"/>
          </p:cNvSpPr>
          <p:nvPr/>
        </p:nvSpPr>
        <p:spPr bwMode="auto">
          <a:xfrm>
            <a:off x="854075" y="1851025"/>
            <a:ext cx="6816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∠1=∠7.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理由：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∵∠1=∠5(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两直线平行，同位角相等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),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∠5=∠7(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对顶角相等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),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∴ ∠1=∠7(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等量代换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).</a:t>
            </a:r>
          </a:p>
        </p:txBody>
      </p:sp>
      <p:sp>
        <p:nvSpPr>
          <p:cNvPr id="1426436" name="文本框 4"/>
          <p:cNvSpPr txBox="1">
            <a:spLocks noChangeArrowheads="1"/>
          </p:cNvSpPr>
          <p:nvPr/>
        </p:nvSpPr>
        <p:spPr bwMode="auto">
          <a:xfrm>
            <a:off x="814388" y="4154488"/>
            <a:ext cx="78787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∠2=∠8.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理由：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∵∠1=∠5(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两直线平行，同位角相等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),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∠2=180°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∠8=180°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∠5(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补角定义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),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∴ ∠2=∠8(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等量代换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2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6434" grpId="0"/>
      <p:bldP spid="1426435" grpId="0"/>
      <p:bldP spid="142643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1240</Words>
  <Application>Microsoft Office PowerPoint</Application>
  <PresentationFormat>全屏显示(4:3)</PresentationFormat>
  <Paragraphs>245</Paragraphs>
  <Slides>22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方正姚体</vt:lpstr>
      <vt:lpstr>黑体</vt:lpstr>
      <vt:lpstr>华文楷体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自定义设计方案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2018-11-30T09:11:00Z</dcterms:created>
  <dcterms:modified xsi:type="dcterms:W3CDTF">2023-01-16T20:04:22Z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D0EA0092D2A745C69FDFD022A2487B0E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