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0" r:id="rId3"/>
    <p:sldId id="262" r:id="rId4"/>
    <p:sldId id="264" r:id="rId5"/>
    <p:sldId id="265" r:id="rId6"/>
    <p:sldId id="279" r:id="rId7"/>
    <p:sldId id="266" r:id="rId8"/>
    <p:sldId id="267" r:id="rId9"/>
    <p:sldId id="295" r:id="rId10"/>
    <p:sldId id="270" r:id="rId11"/>
    <p:sldId id="274" r:id="rId12"/>
    <p:sldId id="272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144774" y="1551738"/>
            <a:ext cx="10184879" cy="2856877"/>
            <a:chOff x="4165" y="1599"/>
            <a:chExt cx="11852" cy="4156"/>
          </a:xfrm>
        </p:grpSpPr>
        <p:sp>
          <p:nvSpPr>
            <p:cNvPr id="3" name="Rectangle 5"/>
            <p:cNvSpPr/>
            <p:nvPr/>
          </p:nvSpPr>
          <p:spPr>
            <a:xfrm>
              <a:off x="4165" y="4725"/>
              <a:ext cx="11852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000" b="1" dirty="0" smtClean="0">
                  <a:solidFill>
                    <a:srgbClr val="C00000"/>
                  </a:solidFill>
                  <a:ea typeface="仿宋" panose="02010609060101010101" charset="-122"/>
                </a:rPr>
                <a:t>Welcome to the unit</a:t>
              </a:r>
              <a:endParaRPr lang="zh-CN" altLang="en-US" sz="40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718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6  </a:t>
              </a:r>
              <a:r>
                <a:rPr lang="en-US" altLang="zh-CN" sz="6600" b="1" dirty="0" err="1" smtClean="0">
                  <a:ea typeface="微软雅黑" panose="020B0503020204020204" charset="-122"/>
                </a:rPr>
                <a:t>Birdwatching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4519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458" y="113017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5956" y="1023752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35630" y="3051972"/>
            <a:ext cx="11591778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type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名词，意为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，相当于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。常用短语：</a:t>
            </a:r>
            <a:r>
              <a:rPr lang="en-US" altLang="zh-CN" sz="3000" b="1" dirty="0" smtClean="0"/>
              <a:t>a type of…____________</a:t>
            </a:r>
            <a:r>
              <a:rPr lang="zh-CN" altLang="zh-CN" sz="3000" b="1" dirty="0" smtClean="0"/>
              <a:t>；</a:t>
            </a:r>
            <a:r>
              <a:rPr lang="en-US" altLang="zh-CN" sz="3000" b="1" dirty="0" smtClean="0"/>
              <a:t>this/that type of… ________________</a:t>
            </a:r>
            <a:r>
              <a:rPr lang="zh-CN" altLang="zh-CN" sz="3000" b="1" dirty="0" smtClean="0"/>
              <a:t>； </a:t>
            </a:r>
            <a:r>
              <a:rPr lang="en-US" altLang="zh-CN" sz="3000" b="1" dirty="0" smtClean="0"/>
              <a:t>all kinds of ____________</a:t>
            </a:r>
            <a:r>
              <a:rPr lang="zh-CN" altLang="zh-CN" sz="3000" b="1" dirty="0" smtClean="0"/>
              <a:t>； </a:t>
            </a:r>
            <a:r>
              <a:rPr lang="en-US" altLang="zh-CN" sz="3000" b="1" dirty="0" smtClean="0"/>
              <a:t>different kinds of____________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What do you charge for this type of work</a:t>
            </a:r>
            <a:r>
              <a:rPr lang="zh-CN" altLang="zh-CN" sz="3000" b="1" dirty="0" smtClean="0"/>
              <a:t>？这种活你收多少钱？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628" y="1645630"/>
            <a:ext cx="115533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  </a:t>
            </a:r>
            <a:r>
              <a:rPr lang="en-US" altLang="zh-CN" sz="3000" b="1" dirty="0" smtClean="0"/>
              <a:t>How many types of cranes are there in the world?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世界上有多少种鹤？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88769" y="327964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2522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种类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9632" y="3279648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kind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3974592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4232" y="4632960"/>
            <a:ext cx="212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这种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/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那种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8568" y="4614672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各种各样的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9952" y="5346192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不同种类的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84444" y="1639202"/>
            <a:ext cx="11041038" cy="2128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type</a:t>
            </a:r>
            <a:r>
              <a:rPr lang="zh-CN" altLang="zh-CN" sz="3000" b="1" dirty="0" smtClean="0"/>
              <a:t>还可以作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“________”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It's so nice of you to type these letters for me.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你帮我打好了这些信件真是太好了。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4088" y="183489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0712" y="185318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打字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8461" y="1094562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9905" y="127108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4524740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7824" y="2423160"/>
            <a:ext cx="1074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000" b="1" dirty="0" smtClean="0"/>
              <a:t>湿地里有多少种珍稀鸟类？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 rare birds are there in the wetlands?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75104" y="3246120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many types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26243" y="1776046"/>
          <a:ext cx="9328667" cy="3288323"/>
        </p:xfrm>
        <a:graphic>
          <a:graphicData uri="http://schemas.openxmlformats.org/drawingml/2006/table">
            <a:tbl>
              <a:tblPr/>
              <a:tblGrid>
                <a:gridCol w="74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3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83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市场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　　　　　　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2.yeah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excl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3.hen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4.wing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79531" y="418513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翅膀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7485" y="2218593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market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4492" y="281647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是的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0577" y="353743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母鸡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49837" y="1751406"/>
          <a:ext cx="8966579" cy="3787748"/>
        </p:xfrm>
        <a:graphic>
          <a:graphicData uri="http://schemas.openxmlformats.org/drawingml/2006/table">
            <a:tbl>
              <a:tblPr/>
              <a:tblGrid>
                <a:gridCol w="1255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77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细长的脖子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看起来像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3.a type of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4.brown feathers 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40680" y="4425696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棕色的羽毛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8096" y="2356104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long thin neck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0936" y="3133344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look like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8640" y="372770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一种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0818" y="1023835"/>
          <a:ext cx="11291248" cy="5280250"/>
        </p:xfrm>
        <a:graphic>
          <a:graphicData uri="http://schemas.openxmlformats.org/drawingml/2006/table">
            <a:tbl>
              <a:tblPr/>
              <a:tblGrid>
                <a:gridCol w="76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0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我经常去市场看鸟。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often _______________________ to watch the birds.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鹤长什么样子？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do cranes ________________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世界上有多少种鹤？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 cranes are there in the world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37360" y="5193792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How many types of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9960" y="2365248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to the market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5128" y="3764280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What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6464" y="3791712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look like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00025"/>
            <a:ext cx="12192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226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36728" y="2321972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478971" y="2467429"/>
            <a:ext cx="11103429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   </a:t>
            </a:r>
            <a:r>
              <a:rPr lang="en-US" altLang="zh-CN" sz="3000" b="1" dirty="0" smtClean="0"/>
              <a:t>market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．市场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193" y="3265905"/>
            <a:ext cx="10914743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I often go to the </a:t>
            </a:r>
            <a:r>
              <a:rPr lang="en-US" altLang="zh-CN" sz="3000" b="1" i="1" dirty="0" smtClean="0"/>
              <a:t>market</a:t>
            </a:r>
            <a:r>
              <a:rPr lang="en-US" altLang="zh-CN" sz="3000" b="1" dirty="0" smtClean="0"/>
              <a:t> to watch the birds.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我经常去市场看鸟。</a:t>
            </a:r>
            <a:endParaRPr lang="zh-CN" altLang="zh-CN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7406" y="4002877"/>
            <a:ext cx="11219543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supermarket </a:t>
            </a:r>
            <a:r>
              <a:rPr lang="en-US" altLang="zh-CN" sz="3000" b="1" i="1" dirty="0" smtClean="0"/>
              <a:t>n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超市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97676" y="1260846"/>
            <a:ext cx="10529988" cy="28208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market </a:t>
            </a:r>
            <a:r>
              <a:rPr lang="zh-CN" altLang="zh-CN" sz="3000" b="1" dirty="0" smtClean="0"/>
              <a:t>有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市场，集市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之意。 常用短语：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去市场； </a:t>
            </a:r>
            <a:r>
              <a:rPr lang="en-US" altLang="zh-CN" sz="3000" b="1" dirty="0" smtClean="0"/>
              <a:t>________________ </a:t>
            </a:r>
            <a:r>
              <a:rPr lang="zh-CN" altLang="zh-CN" sz="3000" b="1" dirty="0" smtClean="0"/>
              <a:t>在市场上。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We buy our fruit and vegetables at the market.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我们在市场上购买水果和蔬菜。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1888" y="2075688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 the market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3545" y="2109216"/>
            <a:ext cx="236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to the market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921434" y="1499287"/>
            <a:ext cx="190969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00A6AD"/>
                </a:solidFill>
              </a:rPr>
              <a:t>   活学活用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9457" y="158366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43000" y="2743200"/>
            <a:ext cx="10588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At the ________ (</a:t>
            </a:r>
            <a:r>
              <a:rPr lang="zh-CN" altLang="zh-CN" sz="3000" b="1" dirty="0" smtClean="0"/>
              <a:t>市场</a:t>
            </a:r>
            <a:r>
              <a:rPr lang="en-US" altLang="zh-CN" sz="3000" b="1" dirty="0" smtClean="0"/>
              <a:t>), we can buy all kinds of vegetables.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45189" y="2785521"/>
            <a:ext cx="1451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market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52747" y="1578665"/>
            <a:ext cx="4345549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   </a:t>
            </a:r>
            <a:r>
              <a:rPr lang="en-US" altLang="zh-CN" sz="3000" b="1" dirty="0" smtClean="0"/>
              <a:t>feather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．羽毛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98937" y="2225428"/>
            <a:ext cx="11146972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brown and grey </a:t>
            </a:r>
            <a:r>
              <a:rPr lang="en-US" altLang="zh-CN" sz="3000" b="1" i="1" dirty="0" smtClean="0"/>
              <a:t>feathers</a:t>
            </a:r>
            <a:r>
              <a:rPr lang="en-US" altLang="zh-CN" sz="3000" b="1" dirty="0" smtClean="0"/>
              <a:t> </a:t>
            </a:r>
            <a:r>
              <a:rPr lang="zh-CN" altLang="zh-CN" sz="3000" b="1" dirty="0" smtClean="0"/>
              <a:t>棕灰色的羽毛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Swans have white </a:t>
            </a:r>
            <a:r>
              <a:rPr lang="en-US" altLang="zh-CN" sz="3000" b="1" i="1" dirty="0" smtClean="0"/>
              <a:t>feathers</a:t>
            </a:r>
            <a:r>
              <a:rPr lang="en-US" altLang="zh-CN" sz="3000" b="1" dirty="0" smtClean="0"/>
              <a:t>. 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天鹅长着白色的羽毛。</a:t>
            </a:r>
            <a:endParaRPr lang="zh-CN" altLang="zh-CN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2938" y="4342185"/>
            <a:ext cx="11205028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feather</a:t>
            </a:r>
            <a:r>
              <a:rPr lang="zh-CN" altLang="zh-CN" sz="3000" b="1" dirty="0" smtClean="0"/>
              <a:t>一般用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形式，特指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一根羽毛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时，用</a:t>
            </a:r>
            <a:endParaRPr lang="en-US" altLang="zh-CN" sz="3000" b="1" dirty="0" smtClean="0"/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03960" y="4593697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复数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7232" y="5224095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单数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4" grpId="0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6696" y="1517904"/>
            <a:ext cx="1027785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2. </a:t>
            </a:r>
            <a:r>
              <a:rPr lang="zh-CN" altLang="zh-CN" sz="3000" b="1" dirty="0" smtClean="0"/>
              <a:t>它的蓝绿相间的羽毛在阳光下看上去如此美丽。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Its blue and green _______________ so beautiful in the sun.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84648" y="2340864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feathers  look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宽屏</PresentationFormat>
  <Paragraphs>81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仿宋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E4AF71570C614986B72C46B9CF9ABA58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