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87" r:id="rId4"/>
    <p:sldId id="311" r:id="rId5"/>
    <p:sldId id="288" r:id="rId6"/>
    <p:sldId id="300" r:id="rId7"/>
    <p:sldId id="301" r:id="rId8"/>
    <p:sldId id="302" r:id="rId9"/>
    <p:sldId id="290" r:id="rId10"/>
    <p:sldId id="312" r:id="rId11"/>
    <p:sldId id="313" r:id="rId12"/>
    <p:sldId id="314" r:id="rId13"/>
  </p:sldIdLst>
  <p:sldSz cx="12192000" cy="6858000"/>
  <p:notesSz cx="7104063" cy="10234613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楷体" panose="02010609060101010101" pitchFamily="49" charset="-122"/>
      <p:regular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Franklin Gothic Medium" panose="020B0603020102020204" pitchFamily="34" charset="0"/>
      <p:regular r:id="rId23"/>
      <p:italic r:id="rId24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3F"/>
    <a:srgbClr val="202020"/>
    <a:srgbClr val="323232"/>
    <a:srgbClr val="CC3300"/>
    <a:srgbClr val="FF3300"/>
    <a:srgbClr val="990000"/>
    <a:srgbClr val="FF8D4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>
        <p:scale>
          <a:sx n="110" d="100"/>
          <a:sy n="110" d="100"/>
        </p:scale>
        <p:origin x="-54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9445D8F-7446-43BA-AD2F-F9DEE1847A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31FB520-9BA7-4907-82A6-1EE8649CDF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86ECE2A-4FD4-499A-B8E0-01FE43E4D8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4B8D804-8815-4143-B8FD-EA17212070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11B7AF5-5E78-4100-889E-236A1D0DC7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9020-AC10-4319-A0D9-4ED2812418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534D508-2C98-476D-8FA5-48515114C0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5A4381F-8529-4312-9E7B-28B08F00E2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633A67B-33B0-40CF-BBA9-64D4B81834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AAE9CE8-C2A6-4494-9A76-31AFD04F3F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40FD0A6-8DC8-4FF9-B40B-65771AE7CF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00A95FE-7BAD-4601-A84B-EF991D2D25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FCEEA49-590F-4736-8DA4-A6E7153F80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6"/>
            </p:custDataLst>
          </p:nvPr>
        </p:nvSpPr>
        <p:spPr bwMode="auto">
          <a:xfrm>
            <a:off x="669925" y="431800"/>
            <a:ext cx="10852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7"/>
            </p:custDataLst>
          </p:nvPr>
        </p:nvSpPr>
        <p:spPr bwMode="auto">
          <a:xfrm>
            <a:off x="669925" y="1295400"/>
            <a:ext cx="108521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3AD9020-AC10-4319-A0D9-4ED281241897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1"/>
          <p:cNvSpPr txBox="1">
            <a:spLocks noChangeArrowheads="1"/>
          </p:cNvSpPr>
          <p:nvPr/>
        </p:nvSpPr>
        <p:spPr bwMode="auto">
          <a:xfrm>
            <a:off x="-17253" y="1599361"/>
            <a:ext cx="1219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</a:rPr>
              <a:t>求积</a:t>
            </a:r>
            <a:r>
              <a:rPr lang="zh-CN" altLang="en-US" sz="6000" b="1" dirty="0">
                <a:solidFill>
                  <a:schemeClr val="bg1"/>
                </a:solidFill>
              </a:rPr>
              <a:t>的近似值</a:t>
            </a:r>
          </a:p>
        </p:txBody>
      </p:sp>
      <p:sp>
        <p:nvSpPr>
          <p:cNvPr id="2051" name="矩形 18"/>
          <p:cNvSpPr>
            <a:spLocks noChangeArrowheads="1"/>
          </p:cNvSpPr>
          <p:nvPr/>
        </p:nvSpPr>
        <p:spPr bwMode="auto">
          <a:xfrm>
            <a:off x="4772444" y="3943110"/>
            <a:ext cx="2578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1600">
                <a:solidFill>
                  <a:schemeClr val="bg1"/>
                </a:solidFill>
              </a:rPr>
              <a:t>苏教版  数学  五年级  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-17253" y="5640764"/>
            <a:ext cx="12209253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56"/>
          <p:cNvGraphicFramePr>
            <a:graphicFrameLocks noGrp="1"/>
          </p:cNvGraphicFramePr>
          <p:nvPr/>
        </p:nvGraphicFramePr>
        <p:xfrm>
          <a:off x="2089150" y="1719263"/>
          <a:ext cx="7924800" cy="4089401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保留整数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精确到十分位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保留两位小数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精确到千分位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0.8054</a:t>
                      </a:r>
                      <a:endParaRPr kumimoji="1" lang="zh-CN" altLang="zh-CN" sz="3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9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1.9736</a:t>
                      </a:r>
                      <a:endParaRPr kumimoji="1" lang="zh-CN" altLang="zh-CN" sz="3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 Box 45"/>
          <p:cNvSpPr txBox="1">
            <a:spLocks noChangeArrowheads="1"/>
          </p:cNvSpPr>
          <p:nvPr/>
        </p:nvSpPr>
        <p:spPr bwMode="auto">
          <a:xfrm>
            <a:off x="4356100" y="3478213"/>
            <a:ext cx="423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5575300" y="3481388"/>
            <a:ext cx="763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0.8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7073900" y="3481388"/>
            <a:ext cx="1004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0.81</a:t>
            </a:r>
          </a:p>
        </p:txBody>
      </p:sp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8572500" y="3478213"/>
            <a:ext cx="124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0.805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4375150" y="4808538"/>
            <a:ext cx="423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5556250" y="4808538"/>
            <a:ext cx="763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2.0</a:t>
            </a:r>
          </a:p>
        </p:txBody>
      </p:sp>
      <p:sp>
        <p:nvSpPr>
          <p:cNvPr id="10" name="Text Box 52"/>
          <p:cNvSpPr txBox="1">
            <a:spLocks noChangeArrowheads="1"/>
          </p:cNvSpPr>
          <p:nvPr/>
        </p:nvSpPr>
        <p:spPr bwMode="auto">
          <a:xfrm>
            <a:off x="7064375" y="4808538"/>
            <a:ext cx="1004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1.97</a:t>
            </a:r>
          </a:p>
        </p:txBody>
      </p:sp>
      <p:sp>
        <p:nvSpPr>
          <p:cNvPr id="11" name="Text Box 53"/>
          <p:cNvSpPr txBox="1">
            <a:spLocks noChangeArrowheads="1"/>
          </p:cNvSpPr>
          <p:nvPr/>
        </p:nvSpPr>
        <p:spPr bwMode="auto">
          <a:xfrm>
            <a:off x="8572500" y="4808538"/>
            <a:ext cx="124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1.974</a:t>
            </a:r>
          </a:p>
        </p:txBody>
      </p:sp>
      <p:sp>
        <p:nvSpPr>
          <p:cNvPr id="11299" name="文本框 12"/>
          <p:cNvSpPr txBox="1">
            <a:spLocks noChangeArrowheads="1"/>
          </p:cNvSpPr>
          <p:nvPr/>
        </p:nvSpPr>
        <p:spPr bwMode="auto">
          <a:xfrm>
            <a:off x="738188" y="625475"/>
            <a:ext cx="9877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latin typeface="微软雅黑" panose="020B0503020204020204" pitchFamily="34" charset="-122"/>
              </a:rPr>
              <a:t>写出下表中各数的近似值。</a:t>
            </a:r>
          </a:p>
        </p:txBody>
      </p:sp>
      <p:sp>
        <p:nvSpPr>
          <p:cNvPr id="11300" name="任意多边形 13"/>
          <p:cNvSpPr>
            <a:spLocks noChangeArrowheads="1"/>
          </p:cNvSpPr>
          <p:nvPr/>
        </p:nvSpPr>
        <p:spPr bwMode="auto">
          <a:xfrm>
            <a:off x="71438" y="590550"/>
            <a:ext cx="538162" cy="593725"/>
          </a:xfrm>
          <a:custGeom>
            <a:avLst/>
            <a:gdLst>
              <a:gd name="T0" fmla="*/ 0 w 538386"/>
              <a:gd name="T1" fmla="*/ 0 h 593398"/>
              <a:gd name="T2" fmla="*/ 241485 w 538386"/>
              <a:gd name="T3" fmla="*/ 0 h 593398"/>
              <a:gd name="T4" fmla="*/ 537938 w 538386"/>
              <a:gd name="T5" fmla="*/ 297027 h 593398"/>
              <a:gd name="T6" fmla="*/ 241485 w 538386"/>
              <a:gd name="T7" fmla="*/ 594052 h 593398"/>
              <a:gd name="T8" fmla="*/ 0 w 538386"/>
              <a:gd name="T9" fmla="*/ 594052 h 593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8386"/>
              <a:gd name="T16" fmla="*/ 0 h 593398"/>
              <a:gd name="T17" fmla="*/ 538386 w 538386"/>
              <a:gd name="T18" fmla="*/ 593398 h 593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lnTo>
                  <a:pt x="0" y="0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</a:rPr>
              <a:t>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文本框 2"/>
          <p:cNvSpPr txBox="1">
            <a:spLocks noChangeArrowheads="1"/>
          </p:cNvSpPr>
          <p:nvPr/>
        </p:nvSpPr>
        <p:spPr bwMode="auto">
          <a:xfrm>
            <a:off x="1495425" y="1866900"/>
            <a:ext cx="92868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 eaLnBrk="0" hangingPunct="0">
              <a:defRPr/>
            </a:pPr>
            <a:r>
              <a:rPr lang="en-US" altLang="zh-CN" sz="2800" dirty="0" smtClean="0">
                <a:latin typeface="+mj-ea"/>
                <a:ea typeface="+mj-ea"/>
              </a:rPr>
              <a:t>5.2×3.4</a:t>
            </a:r>
            <a:r>
              <a:rPr lang="zh-CN" altLang="en-US" sz="2800" dirty="0" smtClean="0">
                <a:latin typeface="+mj-ea"/>
                <a:ea typeface="+mj-ea"/>
              </a:rPr>
              <a:t>≈</a:t>
            </a:r>
            <a:r>
              <a:rPr lang="en-US" altLang="zh-CN" sz="2800" dirty="0" smtClean="0">
                <a:latin typeface="+mj-ea"/>
                <a:ea typeface="+mj-ea"/>
              </a:rPr>
              <a:t>                   1.32×6.8</a:t>
            </a:r>
            <a:r>
              <a:rPr lang="zh-CN" altLang="en-US" sz="2800" dirty="0" smtClean="0">
                <a:latin typeface="+mj-ea"/>
                <a:ea typeface="+mj-ea"/>
              </a:rPr>
              <a:t>≈</a:t>
            </a:r>
            <a:r>
              <a:rPr lang="en-US" altLang="zh-CN" sz="2800" dirty="0" smtClean="0">
                <a:latin typeface="+mj-ea"/>
                <a:ea typeface="+mj-ea"/>
              </a:rPr>
              <a:t>               2.9×3.14</a:t>
            </a:r>
            <a:r>
              <a:rPr lang="zh-CN" altLang="en-US" sz="2800" dirty="0" smtClean="0">
                <a:latin typeface="+mj-ea"/>
                <a:ea typeface="+mj-ea"/>
              </a:rPr>
              <a:t>≈</a:t>
            </a:r>
          </a:p>
        </p:txBody>
      </p:sp>
      <p:grpSp>
        <p:nvGrpSpPr>
          <p:cNvPr id="2" name="组合 74"/>
          <p:cNvGrpSpPr/>
          <p:nvPr/>
        </p:nvGrpSpPr>
        <p:grpSpPr bwMode="auto">
          <a:xfrm>
            <a:off x="1533525" y="2543175"/>
            <a:ext cx="2170113" cy="1120775"/>
            <a:chOff x="4786331" y="3296405"/>
            <a:chExt cx="1966037" cy="1292822"/>
          </a:xfrm>
        </p:grpSpPr>
        <p:sp>
          <p:nvSpPr>
            <p:cNvPr id="12291" name="TextBox 1"/>
            <p:cNvSpPr txBox="1">
              <a:spLocks noChangeArrowheads="1"/>
            </p:cNvSpPr>
            <p:nvPr/>
          </p:nvSpPr>
          <p:spPr bwMode="auto">
            <a:xfrm>
              <a:off x="5246559" y="3384302"/>
              <a:ext cx="1051334" cy="60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5</a:t>
              </a:r>
            </a:p>
          </p:txBody>
        </p:sp>
        <p:sp>
          <p:nvSpPr>
            <p:cNvPr id="12292" name="TextBox 1"/>
            <p:cNvSpPr txBox="1">
              <a:spLocks noChangeArrowheads="1"/>
            </p:cNvSpPr>
            <p:nvPr/>
          </p:nvSpPr>
          <p:spPr bwMode="auto">
            <a:xfrm>
              <a:off x="5785889" y="3296405"/>
              <a:ext cx="490430" cy="60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cxnSp>
          <p:nvCxnSpPr>
            <p:cNvPr id="12293" name="直接连接符 77"/>
            <p:cNvCxnSpPr>
              <a:cxnSpLocks noChangeShapeType="1"/>
            </p:cNvCxnSpPr>
            <p:nvPr/>
          </p:nvCxnSpPr>
          <p:spPr bwMode="auto">
            <a:xfrm flipV="1">
              <a:off x="4786331" y="4468042"/>
              <a:ext cx="1821423" cy="3252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99" name="TextBox 1"/>
            <p:cNvSpPr txBox="1">
              <a:spLocks noChangeArrowheads="1"/>
            </p:cNvSpPr>
            <p:nvPr/>
          </p:nvSpPr>
          <p:spPr bwMode="auto">
            <a:xfrm>
              <a:off x="5010692" y="3856750"/>
              <a:ext cx="490431" cy="60429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defRPr/>
              </a:pPr>
              <a:r>
                <a:rPr lang="en-US" altLang="zh-CN" sz="2800" smtClean="0">
                  <a:solidFill>
                    <a:srgbClr val="FF0000"/>
                  </a:solidFill>
                  <a:latin typeface="+mj-ea"/>
                  <a:ea typeface="+mj-ea"/>
                </a:rPr>
                <a:t>×</a:t>
              </a:r>
            </a:p>
          </p:txBody>
        </p:sp>
        <p:sp>
          <p:nvSpPr>
            <p:cNvPr id="12295" name="TextBox 1"/>
            <p:cNvSpPr txBox="1">
              <a:spLocks noChangeArrowheads="1"/>
            </p:cNvSpPr>
            <p:nvPr/>
          </p:nvSpPr>
          <p:spPr bwMode="auto">
            <a:xfrm>
              <a:off x="6072093" y="3365990"/>
              <a:ext cx="378250" cy="60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2296" name="TextBox 1"/>
            <p:cNvSpPr txBox="1">
              <a:spLocks noChangeArrowheads="1"/>
            </p:cNvSpPr>
            <p:nvPr/>
          </p:nvSpPr>
          <p:spPr bwMode="auto">
            <a:xfrm>
              <a:off x="5827597" y="3928167"/>
              <a:ext cx="490431" cy="60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12297" name="TextBox 1"/>
            <p:cNvSpPr txBox="1">
              <a:spLocks noChangeArrowheads="1"/>
            </p:cNvSpPr>
            <p:nvPr/>
          </p:nvSpPr>
          <p:spPr bwMode="auto">
            <a:xfrm>
              <a:off x="5527011" y="3986765"/>
              <a:ext cx="490430" cy="60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12298" name="TextBox 1"/>
            <p:cNvSpPr txBox="1">
              <a:spLocks noChangeArrowheads="1"/>
            </p:cNvSpPr>
            <p:nvPr/>
          </p:nvSpPr>
          <p:spPr bwMode="auto">
            <a:xfrm>
              <a:off x="5803148" y="3964791"/>
              <a:ext cx="949220" cy="60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809750" y="3603625"/>
            <a:ext cx="231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 2   0   8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084263" y="4068763"/>
            <a:ext cx="2859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    1  5   6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362075" y="4508500"/>
            <a:ext cx="22637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890588" y="4568825"/>
            <a:ext cx="2733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    1   7  . 6   8 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98800" y="1866900"/>
            <a:ext cx="9017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j-ea"/>
                <a:ea typeface="+mj-ea"/>
              </a:rPr>
              <a:t>17.7</a:t>
            </a:r>
            <a:endParaRPr lang="zh-CN" altLang="en-US" sz="2800" dirty="0">
              <a:latin typeface="+mj-ea"/>
              <a:ea typeface="+mj-ea"/>
            </a:endParaRPr>
          </a:p>
        </p:txBody>
      </p:sp>
      <p:grpSp>
        <p:nvGrpSpPr>
          <p:cNvPr id="3" name="组合 74"/>
          <p:cNvGrpSpPr/>
          <p:nvPr/>
        </p:nvGrpSpPr>
        <p:grpSpPr bwMode="auto">
          <a:xfrm>
            <a:off x="5081588" y="2536825"/>
            <a:ext cx="1981200" cy="1168400"/>
            <a:chOff x="5347997" y="3208480"/>
            <a:chExt cx="1795771" cy="1345176"/>
          </a:xfrm>
        </p:grpSpPr>
        <p:sp>
          <p:nvSpPr>
            <p:cNvPr id="12305" name="TextBox 1"/>
            <p:cNvSpPr txBox="1">
              <a:spLocks noChangeArrowheads="1"/>
            </p:cNvSpPr>
            <p:nvPr/>
          </p:nvSpPr>
          <p:spPr bwMode="auto">
            <a:xfrm>
              <a:off x="5693338" y="3252344"/>
              <a:ext cx="689242" cy="60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2306" name="TextBox 1"/>
            <p:cNvSpPr txBox="1">
              <a:spLocks noChangeArrowheads="1"/>
            </p:cNvSpPr>
            <p:nvPr/>
          </p:nvSpPr>
          <p:spPr bwMode="auto">
            <a:xfrm>
              <a:off x="5981121" y="3208480"/>
              <a:ext cx="490671" cy="60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cxnSp>
          <p:nvCxnSpPr>
            <p:cNvPr id="12307" name="直接连接符 77"/>
            <p:cNvCxnSpPr>
              <a:cxnSpLocks noChangeShapeType="1"/>
            </p:cNvCxnSpPr>
            <p:nvPr/>
          </p:nvCxnSpPr>
          <p:spPr bwMode="auto">
            <a:xfrm>
              <a:off x="5469234" y="4484296"/>
              <a:ext cx="1674534" cy="178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90" name="TextBox 1"/>
            <p:cNvSpPr txBox="1">
              <a:spLocks noChangeArrowheads="1"/>
            </p:cNvSpPr>
            <p:nvPr/>
          </p:nvSpPr>
          <p:spPr bwMode="auto">
            <a:xfrm>
              <a:off x="5347997" y="3906656"/>
              <a:ext cx="490671" cy="6031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defRPr/>
              </a:pPr>
              <a:r>
                <a:rPr lang="en-US" altLang="zh-CN" sz="2800" smtClean="0">
                  <a:solidFill>
                    <a:srgbClr val="FF0000"/>
                  </a:solidFill>
                  <a:latin typeface="+mj-ea"/>
                  <a:ea typeface="+mj-ea"/>
                </a:rPr>
                <a:t>×</a:t>
              </a:r>
            </a:p>
          </p:txBody>
        </p:sp>
        <p:sp>
          <p:nvSpPr>
            <p:cNvPr id="12309" name="TextBox 1"/>
            <p:cNvSpPr txBox="1">
              <a:spLocks noChangeArrowheads="1"/>
            </p:cNvSpPr>
            <p:nvPr/>
          </p:nvSpPr>
          <p:spPr bwMode="auto">
            <a:xfrm>
              <a:off x="6158108" y="3263311"/>
              <a:ext cx="490672" cy="60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12310" name="TextBox 1"/>
            <p:cNvSpPr txBox="1">
              <a:spLocks noChangeArrowheads="1"/>
            </p:cNvSpPr>
            <p:nvPr/>
          </p:nvSpPr>
          <p:spPr bwMode="auto">
            <a:xfrm>
              <a:off x="6572517" y="3256000"/>
              <a:ext cx="490672" cy="60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2311" name="TextBox 1"/>
            <p:cNvSpPr txBox="1">
              <a:spLocks noChangeArrowheads="1"/>
            </p:cNvSpPr>
            <p:nvPr/>
          </p:nvSpPr>
          <p:spPr bwMode="auto">
            <a:xfrm>
              <a:off x="6293366" y="3884723"/>
              <a:ext cx="490672" cy="60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12312" name="TextBox 1"/>
            <p:cNvSpPr txBox="1">
              <a:spLocks noChangeArrowheads="1"/>
            </p:cNvSpPr>
            <p:nvPr/>
          </p:nvSpPr>
          <p:spPr bwMode="auto">
            <a:xfrm>
              <a:off x="6110624" y="3923105"/>
              <a:ext cx="490671" cy="60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6</a:t>
              </a:r>
            </a:p>
          </p:txBody>
        </p:sp>
        <p:sp>
          <p:nvSpPr>
            <p:cNvPr id="12313" name="TextBox 1"/>
            <p:cNvSpPr txBox="1">
              <a:spLocks noChangeArrowheads="1"/>
            </p:cNvSpPr>
            <p:nvPr/>
          </p:nvSpPr>
          <p:spPr bwMode="auto">
            <a:xfrm>
              <a:off x="6571078" y="3934071"/>
              <a:ext cx="496427" cy="61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8</a:t>
              </a:r>
            </a:p>
          </p:txBody>
        </p:sp>
      </p:grp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5133975" y="3614738"/>
            <a:ext cx="176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 1  0  5  6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4764088" y="4075113"/>
            <a:ext cx="2859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    7   9  2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081588" y="4578350"/>
            <a:ext cx="18907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5230813" y="4608513"/>
            <a:ext cx="1747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8. 9  7  6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773863" y="1866900"/>
            <a:ext cx="6921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j-ea"/>
                <a:ea typeface="+mj-ea"/>
              </a:rPr>
              <a:t>9.0</a:t>
            </a:r>
            <a:endParaRPr lang="zh-CN" altLang="en-US" sz="2800" dirty="0">
              <a:latin typeface="+mj-ea"/>
              <a:ea typeface="+mj-ea"/>
            </a:endParaRPr>
          </a:p>
        </p:txBody>
      </p:sp>
      <p:grpSp>
        <p:nvGrpSpPr>
          <p:cNvPr id="4" name="组合 74"/>
          <p:cNvGrpSpPr/>
          <p:nvPr/>
        </p:nvGrpSpPr>
        <p:grpSpPr bwMode="auto">
          <a:xfrm>
            <a:off x="8626475" y="2403475"/>
            <a:ext cx="1849438" cy="1085850"/>
            <a:chOff x="5468117" y="3351265"/>
            <a:chExt cx="1675651" cy="1252856"/>
          </a:xfrm>
        </p:grpSpPr>
        <p:sp>
          <p:nvSpPr>
            <p:cNvPr id="12320" name="TextBox 1"/>
            <p:cNvSpPr txBox="1">
              <a:spLocks noChangeArrowheads="1"/>
            </p:cNvSpPr>
            <p:nvPr/>
          </p:nvSpPr>
          <p:spPr bwMode="auto">
            <a:xfrm>
              <a:off x="5890985" y="3382404"/>
              <a:ext cx="1051417" cy="60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2321" name="TextBox 1"/>
            <p:cNvSpPr txBox="1">
              <a:spLocks noChangeArrowheads="1"/>
            </p:cNvSpPr>
            <p:nvPr/>
          </p:nvSpPr>
          <p:spPr bwMode="auto">
            <a:xfrm>
              <a:off x="6371386" y="3351265"/>
              <a:ext cx="490470" cy="60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cxnSp>
          <p:nvCxnSpPr>
            <p:cNvPr id="12322" name="直接连接符 77"/>
            <p:cNvCxnSpPr>
              <a:cxnSpLocks noChangeShapeType="1"/>
            </p:cNvCxnSpPr>
            <p:nvPr/>
          </p:nvCxnSpPr>
          <p:spPr bwMode="auto">
            <a:xfrm flipV="1">
              <a:off x="5500713" y="4502149"/>
              <a:ext cx="1643055" cy="1721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2" name="TextBox 1"/>
            <p:cNvSpPr txBox="1">
              <a:spLocks noChangeArrowheads="1"/>
            </p:cNvSpPr>
            <p:nvPr/>
          </p:nvSpPr>
          <p:spPr bwMode="auto">
            <a:xfrm>
              <a:off x="5468117" y="3966703"/>
              <a:ext cx="490470" cy="60444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defRPr/>
              </a:pPr>
              <a:r>
                <a:rPr lang="en-US" altLang="zh-CN" sz="2800" smtClean="0">
                  <a:solidFill>
                    <a:srgbClr val="FF0000"/>
                  </a:solidFill>
                  <a:latin typeface="+mj-ea"/>
                  <a:ea typeface="+mj-ea"/>
                </a:rPr>
                <a:t>×</a:t>
              </a:r>
            </a:p>
          </p:txBody>
        </p:sp>
        <p:sp>
          <p:nvSpPr>
            <p:cNvPr id="12324" name="TextBox 1"/>
            <p:cNvSpPr txBox="1">
              <a:spLocks noChangeArrowheads="1"/>
            </p:cNvSpPr>
            <p:nvPr/>
          </p:nvSpPr>
          <p:spPr bwMode="auto">
            <a:xfrm>
              <a:off x="6512342" y="3395225"/>
              <a:ext cx="490470" cy="602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9</a:t>
              </a:r>
            </a:p>
          </p:txBody>
        </p:sp>
        <p:sp>
          <p:nvSpPr>
            <p:cNvPr id="12325" name="TextBox 1"/>
            <p:cNvSpPr txBox="1">
              <a:spLocks noChangeArrowheads="1"/>
            </p:cNvSpPr>
            <p:nvPr/>
          </p:nvSpPr>
          <p:spPr bwMode="auto">
            <a:xfrm>
              <a:off x="6037694" y="3886110"/>
              <a:ext cx="490470" cy="602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12326" name="TextBox 1"/>
            <p:cNvSpPr txBox="1">
              <a:spLocks noChangeArrowheads="1"/>
            </p:cNvSpPr>
            <p:nvPr/>
          </p:nvSpPr>
          <p:spPr bwMode="auto">
            <a:xfrm>
              <a:off x="5866534" y="4001505"/>
              <a:ext cx="490469" cy="60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19486" name="TextBox 1"/>
            <p:cNvSpPr txBox="1">
              <a:spLocks noChangeArrowheads="1"/>
            </p:cNvSpPr>
            <p:nvPr/>
          </p:nvSpPr>
          <p:spPr bwMode="auto">
            <a:xfrm>
              <a:off x="6122556" y="3915417"/>
              <a:ext cx="949296" cy="60444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defRPr/>
              </a:pPr>
              <a:r>
                <a:rPr lang="en-US" altLang="zh-CN" sz="2800" smtClean="0">
                  <a:solidFill>
                    <a:srgbClr val="FF0000"/>
                  </a:solidFill>
                  <a:latin typeface="+mj-ea"/>
                  <a:ea typeface="+mj-ea"/>
                </a:rPr>
                <a:t>1 4</a:t>
              </a:r>
            </a:p>
          </p:txBody>
        </p:sp>
      </p:grp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9121775" y="3341688"/>
            <a:ext cx="3268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 1 1 6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8464550" y="4157663"/>
            <a:ext cx="2859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    8  7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8864600" y="4667250"/>
            <a:ext cx="1619250" cy="127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8464550" y="4711700"/>
            <a:ext cx="2019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    9. 1 0 6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063163" y="1841500"/>
            <a:ext cx="6921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j-ea"/>
                <a:ea typeface="+mj-ea"/>
              </a:rPr>
              <a:t>9.1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55" name="文本框 54"/>
          <p:cNvSpPr txBox="1">
            <a:spLocks noChangeArrowheads="1"/>
          </p:cNvSpPr>
          <p:nvPr/>
        </p:nvSpPr>
        <p:spPr bwMode="auto">
          <a:xfrm>
            <a:off x="8864600" y="3724275"/>
            <a:ext cx="2859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    2 9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334" name="文本框 48"/>
          <p:cNvSpPr txBox="1">
            <a:spLocks noChangeArrowheads="1"/>
          </p:cNvSpPr>
          <p:nvPr/>
        </p:nvSpPr>
        <p:spPr bwMode="auto">
          <a:xfrm>
            <a:off x="738188" y="625475"/>
            <a:ext cx="9877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/>
              <a:t>计算下面各题，得数保留一位小数。</a:t>
            </a:r>
          </a:p>
        </p:txBody>
      </p:sp>
      <p:sp>
        <p:nvSpPr>
          <p:cNvPr id="12335" name="任意多边形 49"/>
          <p:cNvSpPr>
            <a:spLocks noChangeArrowheads="1"/>
          </p:cNvSpPr>
          <p:nvPr/>
        </p:nvSpPr>
        <p:spPr bwMode="auto">
          <a:xfrm>
            <a:off x="71438" y="590550"/>
            <a:ext cx="538162" cy="593725"/>
          </a:xfrm>
          <a:custGeom>
            <a:avLst/>
            <a:gdLst>
              <a:gd name="T0" fmla="*/ 0 w 538386"/>
              <a:gd name="T1" fmla="*/ 0 h 593398"/>
              <a:gd name="T2" fmla="*/ 241485 w 538386"/>
              <a:gd name="T3" fmla="*/ 0 h 593398"/>
              <a:gd name="T4" fmla="*/ 537938 w 538386"/>
              <a:gd name="T5" fmla="*/ 297027 h 593398"/>
              <a:gd name="T6" fmla="*/ 241485 w 538386"/>
              <a:gd name="T7" fmla="*/ 594052 h 593398"/>
              <a:gd name="T8" fmla="*/ 0 w 538386"/>
              <a:gd name="T9" fmla="*/ 594052 h 593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8386"/>
              <a:gd name="T16" fmla="*/ 0 h 593398"/>
              <a:gd name="T17" fmla="*/ 538386 w 538386"/>
              <a:gd name="T18" fmla="*/ 593398 h 593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lnTo>
                  <a:pt x="0" y="0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</a:rPr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9" grpId="0"/>
      <p:bldP spid="30" grpId="0"/>
      <p:bldP spid="32" grpId="0"/>
      <p:bldP spid="33" grpId="0"/>
      <p:bldP spid="44" grpId="0"/>
      <p:bldP spid="45" grpId="0"/>
      <p:bldP spid="47" grpId="0"/>
      <p:bldP spid="48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263775" y="5416550"/>
            <a:ext cx="71818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答：他的身高是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1.4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米，体重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32.3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千克。</a:t>
            </a:r>
          </a:p>
        </p:txBody>
      </p:sp>
      <p:sp>
        <p:nvSpPr>
          <p:cNvPr id="13314" name="文本框 4"/>
          <p:cNvSpPr txBox="1">
            <a:spLocks noChangeArrowheads="1"/>
          </p:cNvSpPr>
          <p:nvPr/>
        </p:nvSpPr>
        <p:spPr bwMode="auto">
          <a:xfrm>
            <a:off x="738188" y="625475"/>
            <a:ext cx="98774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latin typeface="微软雅黑" panose="020B0503020204020204" pitchFamily="34" charset="-122"/>
              </a:rPr>
              <a:t>小新出生时身高</a:t>
            </a:r>
            <a:r>
              <a:rPr lang="en-US" altLang="zh-CN" sz="2800">
                <a:latin typeface="微软雅黑" panose="020B0503020204020204" pitchFamily="34" charset="-122"/>
              </a:rPr>
              <a:t>0.5</a:t>
            </a:r>
            <a:r>
              <a:rPr lang="zh-CN" altLang="en-US" sz="2800">
                <a:latin typeface="微软雅黑" panose="020B0503020204020204" pitchFamily="34" charset="-122"/>
              </a:rPr>
              <a:t>米。体重</a:t>
            </a:r>
            <a:r>
              <a:rPr lang="en-US" altLang="zh-CN" sz="2800">
                <a:latin typeface="微软雅黑" panose="020B0503020204020204" pitchFamily="34" charset="-122"/>
              </a:rPr>
              <a:t>3.4</a:t>
            </a:r>
            <a:r>
              <a:rPr lang="zh-CN" altLang="en-US" sz="2800">
                <a:latin typeface="微软雅黑" panose="020B0503020204020204" pitchFamily="34" charset="-122"/>
              </a:rPr>
              <a:t>千克。现在小新的身高是出生时的</a:t>
            </a:r>
            <a:r>
              <a:rPr lang="en-US" altLang="zh-CN" sz="2800">
                <a:latin typeface="微软雅黑" panose="020B0503020204020204" pitchFamily="34" charset="-122"/>
              </a:rPr>
              <a:t>2.8</a:t>
            </a:r>
            <a:r>
              <a:rPr lang="zh-CN" altLang="en-US" sz="2800">
                <a:latin typeface="微软雅黑" panose="020B0503020204020204" pitchFamily="34" charset="-122"/>
              </a:rPr>
              <a:t>倍，体重是出生时的</a:t>
            </a:r>
            <a:r>
              <a:rPr lang="en-US" altLang="zh-CN" sz="2800">
                <a:latin typeface="微软雅黑" panose="020B0503020204020204" pitchFamily="34" charset="-122"/>
              </a:rPr>
              <a:t>9.5</a:t>
            </a:r>
            <a:r>
              <a:rPr lang="zh-CN" altLang="en-US" sz="2800">
                <a:latin typeface="微软雅黑" panose="020B0503020204020204" pitchFamily="34" charset="-122"/>
              </a:rPr>
              <a:t>倍。现在他的身高和体重各是多少？</a:t>
            </a:r>
          </a:p>
        </p:txBody>
      </p:sp>
      <p:sp>
        <p:nvSpPr>
          <p:cNvPr id="13315" name="任意多边形 5"/>
          <p:cNvSpPr>
            <a:spLocks noChangeArrowheads="1"/>
          </p:cNvSpPr>
          <p:nvPr/>
        </p:nvSpPr>
        <p:spPr bwMode="auto">
          <a:xfrm>
            <a:off x="71438" y="590550"/>
            <a:ext cx="538162" cy="593725"/>
          </a:xfrm>
          <a:custGeom>
            <a:avLst/>
            <a:gdLst>
              <a:gd name="T0" fmla="*/ 0 w 538386"/>
              <a:gd name="T1" fmla="*/ 0 h 593398"/>
              <a:gd name="T2" fmla="*/ 241485 w 538386"/>
              <a:gd name="T3" fmla="*/ 0 h 593398"/>
              <a:gd name="T4" fmla="*/ 537938 w 538386"/>
              <a:gd name="T5" fmla="*/ 297027 h 593398"/>
              <a:gd name="T6" fmla="*/ 241485 w 538386"/>
              <a:gd name="T7" fmla="*/ 594052 h 593398"/>
              <a:gd name="T8" fmla="*/ 0 w 538386"/>
              <a:gd name="T9" fmla="*/ 594052 h 593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8386"/>
              <a:gd name="T16" fmla="*/ 0 h 593398"/>
              <a:gd name="T17" fmla="*/ 538386 w 538386"/>
              <a:gd name="T18" fmla="*/ 593398 h 593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lnTo>
                  <a:pt x="0" y="0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08100" y="1924050"/>
            <a:ext cx="45100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身高：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0.5×2.8=1.4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（米）      </a:t>
            </a:r>
          </a:p>
          <a:p>
            <a:endParaRPr lang="zh-CN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42075" y="1808163"/>
            <a:ext cx="533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体重：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3.4×9.5=32.3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（千克）</a:t>
            </a:r>
            <a:endParaRPr lang="en-US" altLang="zh-CN" sz="280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endParaRPr lang="zh-CN" altLang="en-US"/>
          </a:p>
        </p:txBody>
      </p:sp>
      <p:grpSp>
        <p:nvGrpSpPr>
          <p:cNvPr id="2" name="组合 74"/>
          <p:cNvGrpSpPr/>
          <p:nvPr/>
        </p:nvGrpSpPr>
        <p:grpSpPr bwMode="auto">
          <a:xfrm>
            <a:off x="2322513" y="2654300"/>
            <a:ext cx="2170112" cy="1120775"/>
            <a:chOff x="4786331" y="3296405"/>
            <a:chExt cx="1966037" cy="1292822"/>
          </a:xfrm>
        </p:grpSpPr>
        <p:sp>
          <p:nvSpPr>
            <p:cNvPr id="13319" name="TextBox 1"/>
            <p:cNvSpPr txBox="1">
              <a:spLocks noChangeArrowheads="1"/>
            </p:cNvSpPr>
            <p:nvPr/>
          </p:nvSpPr>
          <p:spPr bwMode="auto">
            <a:xfrm>
              <a:off x="5246559" y="3384302"/>
              <a:ext cx="1051334" cy="60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3320" name="TextBox 1"/>
            <p:cNvSpPr txBox="1">
              <a:spLocks noChangeArrowheads="1"/>
            </p:cNvSpPr>
            <p:nvPr/>
          </p:nvSpPr>
          <p:spPr bwMode="auto">
            <a:xfrm>
              <a:off x="5785889" y="3296405"/>
              <a:ext cx="490430" cy="60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cxnSp>
          <p:nvCxnSpPr>
            <p:cNvPr id="13321" name="直接连接符 77"/>
            <p:cNvCxnSpPr>
              <a:cxnSpLocks noChangeShapeType="1"/>
            </p:cNvCxnSpPr>
            <p:nvPr/>
          </p:nvCxnSpPr>
          <p:spPr bwMode="auto">
            <a:xfrm flipV="1">
              <a:off x="4786331" y="4468042"/>
              <a:ext cx="1821423" cy="3252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5010692" y="3856750"/>
              <a:ext cx="490430" cy="60429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defRPr/>
              </a:pPr>
              <a:r>
                <a:rPr lang="en-US" altLang="zh-CN" sz="2800" smtClean="0">
                  <a:solidFill>
                    <a:srgbClr val="FF0000"/>
                  </a:solidFill>
                  <a:latin typeface="+mj-ea"/>
                  <a:ea typeface="+mj-ea"/>
                </a:rPr>
                <a:t>×</a:t>
              </a:r>
            </a:p>
          </p:txBody>
        </p:sp>
        <p:sp>
          <p:nvSpPr>
            <p:cNvPr id="13323" name="TextBox 1"/>
            <p:cNvSpPr txBox="1">
              <a:spLocks noChangeArrowheads="1"/>
            </p:cNvSpPr>
            <p:nvPr/>
          </p:nvSpPr>
          <p:spPr bwMode="auto">
            <a:xfrm>
              <a:off x="6072093" y="3365990"/>
              <a:ext cx="378250" cy="60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8</a:t>
              </a:r>
            </a:p>
          </p:txBody>
        </p:sp>
        <p:sp>
          <p:nvSpPr>
            <p:cNvPr id="13324" name="TextBox 1"/>
            <p:cNvSpPr txBox="1">
              <a:spLocks noChangeArrowheads="1"/>
            </p:cNvSpPr>
            <p:nvPr/>
          </p:nvSpPr>
          <p:spPr bwMode="auto">
            <a:xfrm>
              <a:off x="5827597" y="3928167"/>
              <a:ext cx="490431" cy="60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13325" name="TextBox 1"/>
            <p:cNvSpPr txBox="1">
              <a:spLocks noChangeArrowheads="1"/>
            </p:cNvSpPr>
            <p:nvPr/>
          </p:nvSpPr>
          <p:spPr bwMode="auto">
            <a:xfrm>
              <a:off x="5527011" y="3986765"/>
              <a:ext cx="490430" cy="60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13326" name="TextBox 1"/>
            <p:cNvSpPr txBox="1">
              <a:spLocks noChangeArrowheads="1"/>
            </p:cNvSpPr>
            <p:nvPr/>
          </p:nvSpPr>
          <p:spPr bwMode="auto">
            <a:xfrm>
              <a:off x="5803148" y="3964791"/>
              <a:ext cx="949220" cy="60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5</a:t>
              </a:r>
            </a:p>
          </p:txBody>
        </p:sp>
      </p:grpSp>
      <p:sp>
        <p:nvSpPr>
          <p:cNvPr id="19" name="文本框 13"/>
          <p:cNvSpPr txBox="1">
            <a:spLocks noChangeArrowheads="1"/>
          </p:cNvSpPr>
          <p:nvPr/>
        </p:nvSpPr>
        <p:spPr bwMode="auto">
          <a:xfrm>
            <a:off x="2598738" y="3714750"/>
            <a:ext cx="231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 1   4   0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2197100" y="4208463"/>
            <a:ext cx="22637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本框 16"/>
          <p:cNvSpPr txBox="1">
            <a:spLocks noChangeArrowheads="1"/>
          </p:cNvSpPr>
          <p:nvPr/>
        </p:nvSpPr>
        <p:spPr bwMode="auto">
          <a:xfrm>
            <a:off x="1725613" y="4268788"/>
            <a:ext cx="2733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         1  . 4   0 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" name="组合 74"/>
          <p:cNvGrpSpPr/>
          <p:nvPr/>
        </p:nvGrpSpPr>
        <p:grpSpPr bwMode="auto">
          <a:xfrm>
            <a:off x="7493000" y="2606675"/>
            <a:ext cx="2170113" cy="1120775"/>
            <a:chOff x="4786331" y="3296405"/>
            <a:chExt cx="1966037" cy="1292822"/>
          </a:xfrm>
        </p:grpSpPr>
        <p:sp>
          <p:nvSpPr>
            <p:cNvPr id="13331" name="TextBox 1"/>
            <p:cNvSpPr txBox="1">
              <a:spLocks noChangeArrowheads="1"/>
            </p:cNvSpPr>
            <p:nvPr/>
          </p:nvSpPr>
          <p:spPr bwMode="auto">
            <a:xfrm>
              <a:off x="5246559" y="3384302"/>
              <a:ext cx="1051334" cy="60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13332" name="TextBox 1"/>
            <p:cNvSpPr txBox="1">
              <a:spLocks noChangeArrowheads="1"/>
            </p:cNvSpPr>
            <p:nvPr/>
          </p:nvSpPr>
          <p:spPr bwMode="auto">
            <a:xfrm>
              <a:off x="5785889" y="3296405"/>
              <a:ext cx="490430" cy="60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cxnSp>
          <p:nvCxnSpPr>
            <p:cNvPr id="13333" name="直接连接符 77"/>
            <p:cNvCxnSpPr>
              <a:cxnSpLocks noChangeShapeType="1"/>
            </p:cNvCxnSpPr>
            <p:nvPr/>
          </p:nvCxnSpPr>
          <p:spPr bwMode="auto">
            <a:xfrm flipV="1">
              <a:off x="4786331" y="4468042"/>
              <a:ext cx="1821423" cy="3252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Box 1"/>
            <p:cNvSpPr txBox="1">
              <a:spLocks noChangeArrowheads="1"/>
            </p:cNvSpPr>
            <p:nvPr/>
          </p:nvSpPr>
          <p:spPr bwMode="auto">
            <a:xfrm>
              <a:off x="5010692" y="3856750"/>
              <a:ext cx="490431" cy="60429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defRPr/>
              </a:pPr>
              <a:r>
                <a:rPr lang="en-US" altLang="zh-CN" sz="2800" smtClean="0">
                  <a:solidFill>
                    <a:srgbClr val="FF0000"/>
                  </a:solidFill>
                  <a:latin typeface="+mj-ea"/>
                  <a:ea typeface="+mj-ea"/>
                </a:rPr>
                <a:t>×</a:t>
              </a:r>
            </a:p>
          </p:txBody>
        </p:sp>
        <p:sp>
          <p:nvSpPr>
            <p:cNvPr id="13335" name="TextBox 1"/>
            <p:cNvSpPr txBox="1">
              <a:spLocks noChangeArrowheads="1"/>
            </p:cNvSpPr>
            <p:nvPr/>
          </p:nvSpPr>
          <p:spPr bwMode="auto">
            <a:xfrm>
              <a:off x="6072093" y="3365990"/>
              <a:ext cx="378250" cy="60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13336" name="TextBox 1"/>
            <p:cNvSpPr txBox="1">
              <a:spLocks noChangeArrowheads="1"/>
            </p:cNvSpPr>
            <p:nvPr/>
          </p:nvSpPr>
          <p:spPr bwMode="auto">
            <a:xfrm>
              <a:off x="5827597" y="3928167"/>
              <a:ext cx="490431" cy="60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13337" name="TextBox 1"/>
            <p:cNvSpPr txBox="1">
              <a:spLocks noChangeArrowheads="1"/>
            </p:cNvSpPr>
            <p:nvPr/>
          </p:nvSpPr>
          <p:spPr bwMode="auto">
            <a:xfrm>
              <a:off x="5527011" y="3986765"/>
              <a:ext cx="490430" cy="60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9</a:t>
              </a:r>
            </a:p>
          </p:txBody>
        </p:sp>
        <p:sp>
          <p:nvSpPr>
            <p:cNvPr id="13338" name="TextBox 1"/>
            <p:cNvSpPr txBox="1">
              <a:spLocks noChangeArrowheads="1"/>
            </p:cNvSpPr>
            <p:nvPr/>
          </p:nvSpPr>
          <p:spPr bwMode="auto">
            <a:xfrm>
              <a:off x="5803148" y="3964791"/>
              <a:ext cx="949220" cy="60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5</a:t>
              </a:r>
            </a:p>
          </p:txBody>
        </p:sp>
      </p:grpSp>
      <p:sp>
        <p:nvSpPr>
          <p:cNvPr id="32" name="文本框 13"/>
          <p:cNvSpPr txBox="1">
            <a:spLocks noChangeArrowheads="1"/>
          </p:cNvSpPr>
          <p:nvPr/>
        </p:nvSpPr>
        <p:spPr bwMode="auto">
          <a:xfrm>
            <a:off x="7769225" y="3667125"/>
            <a:ext cx="231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 1   7   0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文本框 14"/>
          <p:cNvSpPr txBox="1">
            <a:spLocks noChangeArrowheads="1"/>
          </p:cNvSpPr>
          <p:nvPr/>
        </p:nvSpPr>
        <p:spPr bwMode="auto">
          <a:xfrm>
            <a:off x="7043738" y="4132263"/>
            <a:ext cx="2859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    3  0   6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7321550" y="4572000"/>
            <a:ext cx="22637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文本框 16"/>
          <p:cNvSpPr txBox="1">
            <a:spLocks noChangeArrowheads="1"/>
          </p:cNvSpPr>
          <p:nvPr/>
        </p:nvSpPr>
        <p:spPr bwMode="auto">
          <a:xfrm>
            <a:off x="6850063" y="4632325"/>
            <a:ext cx="2733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     3   2  . 3   0 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9" grpId="0"/>
      <p:bldP spid="22" grpId="0"/>
      <p:bldP spid="32" grpId="0"/>
      <p:bldP spid="33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39825" y="1549400"/>
            <a:ext cx="9832975" cy="301307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1.能根据要求正确运用“四舍五入”的方法求积的近似值。</a:t>
            </a:r>
          </a:p>
          <a:p>
            <a:pPr fontAlgn="auto">
              <a:lnSpc>
                <a:spcPct val="150000"/>
              </a:lnSpc>
              <a:defRPr/>
            </a:pP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2.初步了解求积的近似数时表示的精确程度，理解求得积的近似数时，小数末尾的0不能去掉。</a:t>
            </a:r>
          </a:p>
          <a:p>
            <a:pPr fontAlgn="auto">
              <a:lnSpc>
                <a:spcPct val="150000"/>
              </a:lnSpc>
              <a:defRPr/>
            </a:pP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3.进一步培养学生运用旧知和类比推理的能力。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标注 6"/>
          <p:cNvSpPr/>
          <p:nvPr/>
        </p:nvSpPr>
        <p:spPr>
          <a:xfrm>
            <a:off x="2176463" y="655638"/>
            <a:ext cx="7626350" cy="2646362"/>
          </a:xfrm>
          <a:prstGeom prst="wedgeRoundRectCallout">
            <a:avLst>
              <a:gd name="adj1" fmla="val -58065"/>
              <a:gd name="adj2" fmla="val 34688"/>
              <a:gd name="adj3" fmla="val 16667"/>
            </a:avLst>
          </a:prstGeom>
          <a:solidFill>
            <a:srgbClr val="A1C450"/>
          </a:solidFill>
          <a:ln w="25400" cap="flat" cmpd="sng" algn="ctr">
            <a:solidFill>
              <a:srgbClr val="A1C450"/>
            </a:solidFill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2800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请同学们说说“精确到个位、十分位、百分位、千分位”是什么意思？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sz="2800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请同学们讨论：</a:t>
            </a:r>
            <a:r>
              <a:rPr lang="en-US" altLang="zh-CN" sz="2800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1.9736</a:t>
            </a:r>
            <a:r>
              <a:rPr lang="zh-CN" altLang="en-US" sz="2800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精确到十分位是</a:t>
            </a:r>
            <a:r>
              <a:rPr lang="en-US" altLang="zh-CN" sz="2800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2.0</a:t>
            </a:r>
            <a:r>
              <a:rPr lang="zh-CN" altLang="en-US" sz="2800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，这个</a:t>
            </a:r>
            <a:r>
              <a:rPr lang="en-US" altLang="zh-CN" sz="2800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0</a:t>
            </a:r>
            <a:r>
              <a:rPr lang="zh-CN" altLang="en-US" sz="2800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能不能省略？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2176463" y="3727450"/>
            <a:ext cx="7626350" cy="2468563"/>
          </a:xfrm>
          <a:prstGeom prst="wedgeRoundRectCallout">
            <a:avLst>
              <a:gd name="adj1" fmla="val 56797"/>
              <a:gd name="adj2" fmla="val 32979"/>
              <a:gd name="adj3" fmla="val 16667"/>
            </a:avLst>
          </a:prstGeom>
          <a:solidFill>
            <a:srgbClr val="A1C450"/>
          </a:solidFill>
          <a:ln w="25400" cap="flat" cmpd="sng" algn="ctr">
            <a:solidFill>
              <a:srgbClr val="A1C450"/>
            </a:solidFill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2800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精确到个位、十分位、百分位、千分位就是利用“四舍五入”法保留整数、一位小数、两位小数、三位小数</a:t>
            </a:r>
            <a:r>
              <a:rPr lang="en-US" altLang="zh-CN" sz="2800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……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sz="2800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这个</a:t>
            </a:r>
            <a:r>
              <a:rPr lang="en-US" altLang="zh-CN" sz="2800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0</a:t>
            </a:r>
            <a:r>
              <a:rPr lang="zh-CN" altLang="en-US" sz="2800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不能省略，因为它表示</a:t>
            </a:r>
            <a:r>
              <a:rPr lang="en-US" altLang="zh-CN" sz="2800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20</a:t>
            </a:r>
            <a:r>
              <a:rPr lang="zh-CN" altLang="en-US" sz="2800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个</a:t>
            </a:r>
            <a:r>
              <a:rPr lang="en-US" altLang="zh-CN" sz="2800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0.1</a:t>
            </a:r>
            <a:r>
              <a:rPr lang="zh-CN" altLang="en-US" sz="2800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770313" y="685800"/>
            <a:ext cx="4837112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求近似数的方法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3416300" y="2273300"/>
            <a:ext cx="5657850" cy="1262063"/>
          </a:xfrm>
          <a:prstGeom prst="wedgeRoundRectCallout">
            <a:avLst>
              <a:gd name="adj1" fmla="val -60097"/>
              <a:gd name="adj2" fmla="val 35089"/>
              <a:gd name="adj3" fmla="val 16667"/>
            </a:avLst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</a:rPr>
              <a:t>看紧接着的后一位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</a:rPr>
              <a:t>判断是“四舍”还是“五入”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3389313" y="4757738"/>
            <a:ext cx="5770562" cy="790575"/>
          </a:xfrm>
          <a:prstGeom prst="wedgeRoundRectCallout">
            <a:avLst>
              <a:gd name="adj1" fmla="val 58481"/>
              <a:gd name="adj2" fmla="val 31402"/>
              <a:gd name="adj3" fmla="val 16667"/>
            </a:avLst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</a:rPr>
              <a:t>注意点：近似数末尾的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</a:rPr>
              <a:t>0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</a:rPr>
              <a:t>不能化简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1"/>
          <p:cNvSpPr txBox="1">
            <a:spLocks noChangeArrowheads="1"/>
          </p:cNvSpPr>
          <p:nvPr/>
        </p:nvSpPr>
        <p:spPr bwMode="auto">
          <a:xfrm>
            <a:off x="1184275" y="747713"/>
            <a:ext cx="90519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王大伯家前年收入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3.18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万元，去年的收入是前年的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1.6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倍。去年大约收入多少万元？（得数保留两位小数）</a:t>
            </a: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1087438" y="2368550"/>
            <a:ext cx="4833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3.18×1.6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＝</a:t>
            </a:r>
            <a:r>
              <a:rPr lang="en-US" altLang="zh-CN" sz="2800" u="sng" dirty="0">
                <a:solidFill>
                  <a:srgbClr val="000000"/>
                </a:solidFill>
                <a:latin typeface="微软雅黑" panose="020B0503020204020204" pitchFamily="34" charset="-122"/>
              </a:rPr>
              <a:t>         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（        ）</a:t>
            </a:r>
          </a:p>
        </p:txBody>
      </p:sp>
      <p:grpSp>
        <p:nvGrpSpPr>
          <p:cNvPr id="2" name="组合 28"/>
          <p:cNvGrpSpPr/>
          <p:nvPr/>
        </p:nvGrpSpPr>
        <p:grpSpPr bwMode="auto">
          <a:xfrm>
            <a:off x="995363" y="2776538"/>
            <a:ext cx="2357437" cy="1214437"/>
            <a:chOff x="1928794" y="3500447"/>
            <a:chExt cx="2357437" cy="1216025"/>
          </a:xfrm>
        </p:grpSpPr>
        <p:sp>
          <p:nvSpPr>
            <p:cNvPr id="6148" name="TextBox 1"/>
            <p:cNvSpPr txBox="1">
              <a:spLocks noChangeArrowheads="1"/>
            </p:cNvSpPr>
            <p:nvPr/>
          </p:nvSpPr>
          <p:spPr bwMode="auto">
            <a:xfrm>
              <a:off x="2724142" y="3510728"/>
              <a:ext cx="490539" cy="52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6149" name="TextBox 1"/>
            <p:cNvSpPr txBox="1">
              <a:spLocks noChangeArrowheads="1"/>
            </p:cNvSpPr>
            <p:nvPr/>
          </p:nvSpPr>
          <p:spPr bwMode="auto">
            <a:xfrm>
              <a:off x="2928929" y="3510728"/>
              <a:ext cx="490539" cy="52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cxnSp>
          <p:nvCxnSpPr>
            <p:cNvPr id="6150" name="直接连接符 20"/>
            <p:cNvCxnSpPr>
              <a:cxnSpLocks noChangeShapeType="1"/>
            </p:cNvCxnSpPr>
            <p:nvPr/>
          </p:nvCxnSpPr>
          <p:spPr bwMode="auto">
            <a:xfrm>
              <a:off x="1928794" y="4714884"/>
              <a:ext cx="2357437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51" name="TextBox 1"/>
            <p:cNvSpPr txBox="1">
              <a:spLocks noChangeArrowheads="1"/>
            </p:cNvSpPr>
            <p:nvPr/>
          </p:nvSpPr>
          <p:spPr bwMode="auto">
            <a:xfrm>
              <a:off x="2152637" y="4071947"/>
              <a:ext cx="490539" cy="52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×</a:t>
              </a:r>
            </a:p>
          </p:txBody>
        </p:sp>
        <p:sp>
          <p:nvSpPr>
            <p:cNvPr id="6152" name="TextBox 1"/>
            <p:cNvSpPr txBox="1">
              <a:spLocks noChangeArrowheads="1"/>
            </p:cNvSpPr>
            <p:nvPr/>
          </p:nvSpPr>
          <p:spPr bwMode="auto">
            <a:xfrm>
              <a:off x="3214680" y="3500447"/>
              <a:ext cx="490539" cy="52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6153" name="TextBox 1"/>
            <p:cNvSpPr txBox="1">
              <a:spLocks noChangeArrowheads="1"/>
            </p:cNvSpPr>
            <p:nvPr/>
          </p:nvSpPr>
          <p:spPr bwMode="auto">
            <a:xfrm>
              <a:off x="3714726" y="3500447"/>
              <a:ext cx="490539" cy="52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8</a:t>
              </a:r>
            </a:p>
          </p:txBody>
        </p:sp>
        <p:sp>
          <p:nvSpPr>
            <p:cNvPr id="6154" name="TextBox 1"/>
            <p:cNvSpPr txBox="1">
              <a:spLocks noChangeArrowheads="1"/>
            </p:cNvSpPr>
            <p:nvPr/>
          </p:nvSpPr>
          <p:spPr bwMode="auto">
            <a:xfrm>
              <a:off x="3428992" y="4139996"/>
              <a:ext cx="490539" cy="52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6155" name="TextBox 1"/>
            <p:cNvSpPr txBox="1">
              <a:spLocks noChangeArrowheads="1"/>
            </p:cNvSpPr>
            <p:nvPr/>
          </p:nvSpPr>
          <p:spPr bwMode="auto">
            <a:xfrm>
              <a:off x="3224224" y="4129715"/>
              <a:ext cx="490539" cy="52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6156" name="TextBox 1"/>
            <p:cNvSpPr txBox="1">
              <a:spLocks noChangeArrowheads="1"/>
            </p:cNvSpPr>
            <p:nvPr/>
          </p:nvSpPr>
          <p:spPr bwMode="auto">
            <a:xfrm>
              <a:off x="3724270" y="4129715"/>
              <a:ext cx="490539" cy="52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6</a:t>
              </a:r>
            </a:p>
          </p:txBody>
        </p:sp>
      </p:grp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2781300" y="3919538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8</a:t>
            </a: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2290763" y="3919538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1781175" y="3919538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9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1281113" y="3919538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2281238" y="4491038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8</a:t>
            </a:r>
          </a:p>
        </p:txBody>
      </p: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1790700" y="4491038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36" name="TextBox 1"/>
          <p:cNvSpPr txBox="1">
            <a:spLocks noChangeArrowheads="1"/>
          </p:cNvSpPr>
          <p:nvPr/>
        </p:nvSpPr>
        <p:spPr bwMode="auto">
          <a:xfrm>
            <a:off x="1281113" y="4491038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3</a:t>
            </a:r>
          </a:p>
        </p:txBody>
      </p:sp>
      <p:cxnSp>
        <p:nvCxnSpPr>
          <p:cNvPr id="37" name="直接连接符 36"/>
          <p:cNvCxnSpPr>
            <a:cxnSpLocks noChangeShapeType="1"/>
          </p:cNvCxnSpPr>
          <p:nvPr/>
        </p:nvCxnSpPr>
        <p:spPr bwMode="auto">
          <a:xfrm>
            <a:off x="1066800" y="5060950"/>
            <a:ext cx="23574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2781300" y="4991100"/>
            <a:ext cx="49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8</a:t>
            </a:r>
          </a:p>
        </p:txBody>
      </p:sp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2290763" y="4991100"/>
            <a:ext cx="49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8</a:t>
            </a:r>
          </a:p>
        </p:txBody>
      </p:sp>
      <p:sp>
        <p:nvSpPr>
          <p:cNvPr id="40" name="TextBox 1"/>
          <p:cNvSpPr txBox="1">
            <a:spLocks noChangeArrowheads="1"/>
          </p:cNvSpPr>
          <p:nvPr/>
        </p:nvSpPr>
        <p:spPr bwMode="auto">
          <a:xfrm>
            <a:off x="1781175" y="4991100"/>
            <a:ext cx="49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1281113" y="4991100"/>
            <a:ext cx="49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5</a:t>
            </a:r>
          </a:p>
        </p:txBody>
      </p:sp>
      <p:sp>
        <p:nvSpPr>
          <p:cNvPr id="42" name="TextBox 1"/>
          <p:cNvSpPr txBox="1">
            <a:spLocks noChangeArrowheads="1"/>
          </p:cNvSpPr>
          <p:nvPr/>
        </p:nvSpPr>
        <p:spPr bwMode="auto">
          <a:xfrm>
            <a:off x="1495425" y="4991100"/>
            <a:ext cx="49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2790825" y="2365375"/>
            <a:ext cx="1714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5.088</a:t>
            </a:r>
          </a:p>
        </p:txBody>
      </p:sp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4359275" y="2368550"/>
            <a:ext cx="1428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万元</a:t>
            </a:r>
          </a:p>
        </p:txBody>
      </p:sp>
      <p:sp>
        <p:nvSpPr>
          <p:cNvPr id="46" name="圆角矩形标注 45"/>
          <p:cNvSpPr/>
          <p:nvPr/>
        </p:nvSpPr>
        <p:spPr bwMode="auto">
          <a:xfrm>
            <a:off x="6207125" y="2238375"/>
            <a:ext cx="3800475" cy="1271588"/>
          </a:xfrm>
          <a:prstGeom prst="wedgeRoundRectCallout">
            <a:avLst>
              <a:gd name="adj1" fmla="val 59436"/>
              <a:gd name="adj2" fmla="val 32283"/>
              <a:gd name="adj3" fmla="val 16667"/>
            </a:avLst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</a:rPr>
              <a:t>千分位上是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</a:rPr>
              <a:t>8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</a:rPr>
              <a:t>，保留两位小数应该怎么办？</a:t>
            </a:r>
          </a:p>
        </p:txBody>
      </p:sp>
      <p:sp>
        <p:nvSpPr>
          <p:cNvPr id="47" name="下箭头 46"/>
          <p:cNvSpPr>
            <a:spLocks noChangeArrowheads="1"/>
          </p:cNvSpPr>
          <p:nvPr/>
        </p:nvSpPr>
        <p:spPr bwMode="auto">
          <a:xfrm rot="16200000">
            <a:off x="7092156" y="4166394"/>
            <a:ext cx="211138" cy="8572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4778375" y="4333875"/>
            <a:ext cx="228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四舍五入</a:t>
            </a: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7677150" y="4333875"/>
            <a:ext cx="2786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5.088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≈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5.09</a:t>
            </a:r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5143500" y="5313363"/>
            <a:ext cx="4743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3.18×1.6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≈</a:t>
            </a:r>
            <a:r>
              <a:rPr lang="en-US" altLang="zh-CN" sz="2800" u="sng">
                <a:solidFill>
                  <a:srgbClr val="000000"/>
                </a:solidFill>
                <a:latin typeface="微软雅黑" panose="020B0503020204020204" pitchFamily="34" charset="-122"/>
              </a:rPr>
              <a:t>            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（        ）</a:t>
            </a:r>
          </a:p>
        </p:txBody>
      </p:sp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6940550" y="5313363"/>
            <a:ext cx="1370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5.09</a:t>
            </a:r>
          </a:p>
        </p:txBody>
      </p:sp>
      <p:sp>
        <p:nvSpPr>
          <p:cNvPr id="52" name="TextBox 1"/>
          <p:cNvSpPr txBox="1">
            <a:spLocks noChangeArrowheads="1"/>
          </p:cNvSpPr>
          <p:nvPr/>
        </p:nvSpPr>
        <p:spPr bwMode="auto">
          <a:xfrm>
            <a:off x="8310563" y="5313363"/>
            <a:ext cx="1428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万元</a:t>
            </a:r>
          </a:p>
        </p:txBody>
      </p: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2849563" y="6030913"/>
            <a:ext cx="6143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答：去年大约收入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5.09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万元。</a:t>
            </a: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2814638" y="5091113"/>
            <a:ext cx="500062" cy="428625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56" name="直接箭头连接符 55"/>
          <p:cNvCxnSpPr>
            <a:stCxn id="38" idx="3"/>
          </p:cNvCxnSpPr>
          <p:nvPr/>
        </p:nvCxnSpPr>
        <p:spPr>
          <a:xfrm flipV="1">
            <a:off x="3271838" y="4700588"/>
            <a:ext cx="1871662" cy="55245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8" name="文本框 50"/>
          <p:cNvSpPr txBox="1">
            <a:spLocks noChangeArrowheads="1"/>
          </p:cNvSpPr>
          <p:nvPr/>
        </p:nvSpPr>
        <p:spPr bwMode="auto">
          <a:xfrm>
            <a:off x="7342188" y="6180138"/>
            <a:ext cx="115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五入</a:t>
            </a: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2717800" y="2297113"/>
            <a:ext cx="5491163" cy="569912"/>
            <a:chOff x="4635" y="3910"/>
            <a:chExt cx="8712" cy="897"/>
          </a:xfrm>
        </p:grpSpPr>
        <p:sp>
          <p:nvSpPr>
            <p:cNvPr id="7171" name="Rectangle 28"/>
            <p:cNvSpPr>
              <a:spLocks noChangeArrowheads="1"/>
            </p:cNvSpPr>
            <p:nvPr/>
          </p:nvSpPr>
          <p:spPr bwMode="auto">
            <a:xfrm>
              <a:off x="4635" y="3985"/>
              <a:ext cx="3029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  <a:latin typeface="微软雅黑" panose="020B0503020204020204" pitchFamily="34" charset="-122"/>
                </a:rPr>
                <a:t>7.2×0.09</a:t>
              </a:r>
              <a:r>
                <a:rPr lang="zh-CN" altLang="en-US" sz="2800">
                  <a:solidFill>
                    <a:srgbClr val="000000"/>
                  </a:solidFill>
                  <a:latin typeface="微软雅黑" panose="020B0503020204020204" pitchFamily="34" charset="-122"/>
                </a:rPr>
                <a:t>≈</a:t>
              </a:r>
            </a:p>
          </p:txBody>
        </p:sp>
        <p:sp>
          <p:nvSpPr>
            <p:cNvPr id="7172" name="Rectangle 28"/>
            <p:cNvSpPr>
              <a:spLocks noChangeArrowheads="1"/>
            </p:cNvSpPr>
            <p:nvPr/>
          </p:nvSpPr>
          <p:spPr bwMode="auto">
            <a:xfrm>
              <a:off x="10318" y="3910"/>
              <a:ext cx="3029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  <a:latin typeface="微软雅黑" panose="020B0503020204020204" pitchFamily="34" charset="-122"/>
                </a:rPr>
                <a:t>0.86×3.2</a:t>
              </a:r>
              <a:r>
                <a:rPr lang="zh-CN" altLang="en-US" sz="2800">
                  <a:solidFill>
                    <a:srgbClr val="000000"/>
                  </a:solidFill>
                  <a:latin typeface="微软雅黑" panose="020B0503020204020204" pitchFamily="34" charset="-122"/>
                </a:rPr>
                <a:t>≈</a:t>
              </a:r>
            </a:p>
          </p:txBody>
        </p:sp>
      </p:grpSp>
      <p:grpSp>
        <p:nvGrpSpPr>
          <p:cNvPr id="3" name="组合 28"/>
          <p:cNvGrpSpPr/>
          <p:nvPr/>
        </p:nvGrpSpPr>
        <p:grpSpPr bwMode="auto">
          <a:xfrm>
            <a:off x="2503488" y="3448050"/>
            <a:ext cx="2357437" cy="1216025"/>
            <a:chOff x="1071538" y="3286124"/>
            <a:chExt cx="2357437" cy="1216230"/>
          </a:xfrm>
        </p:grpSpPr>
        <p:sp>
          <p:nvSpPr>
            <p:cNvPr id="7174" name="TextBox 1"/>
            <p:cNvSpPr txBox="1">
              <a:spLocks noChangeArrowheads="1"/>
            </p:cNvSpPr>
            <p:nvPr/>
          </p:nvSpPr>
          <p:spPr bwMode="auto">
            <a:xfrm>
              <a:off x="2071673" y="3925682"/>
              <a:ext cx="490539" cy="52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cxnSp>
          <p:nvCxnSpPr>
            <p:cNvPr id="7175" name="直接连接符 21"/>
            <p:cNvCxnSpPr>
              <a:cxnSpLocks noChangeShapeType="1"/>
            </p:cNvCxnSpPr>
            <p:nvPr/>
          </p:nvCxnSpPr>
          <p:spPr bwMode="auto">
            <a:xfrm>
              <a:off x="1071538" y="4500767"/>
              <a:ext cx="2357437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6" name="TextBox 1"/>
            <p:cNvSpPr txBox="1">
              <a:spLocks noChangeArrowheads="1"/>
            </p:cNvSpPr>
            <p:nvPr/>
          </p:nvSpPr>
          <p:spPr bwMode="auto">
            <a:xfrm>
              <a:off x="1295381" y="3857624"/>
              <a:ext cx="490539" cy="52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×</a:t>
              </a:r>
            </a:p>
          </p:txBody>
        </p:sp>
        <p:sp>
          <p:nvSpPr>
            <p:cNvPr id="7177" name="TextBox 1"/>
            <p:cNvSpPr txBox="1">
              <a:spLocks noChangeArrowheads="1"/>
            </p:cNvSpPr>
            <p:nvPr/>
          </p:nvSpPr>
          <p:spPr bwMode="auto">
            <a:xfrm>
              <a:off x="2357424" y="3286124"/>
              <a:ext cx="490539" cy="52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7</a:t>
              </a:r>
            </a:p>
          </p:txBody>
        </p:sp>
        <p:sp>
          <p:nvSpPr>
            <p:cNvPr id="7178" name="TextBox 1"/>
            <p:cNvSpPr txBox="1">
              <a:spLocks noChangeArrowheads="1"/>
            </p:cNvSpPr>
            <p:nvPr/>
          </p:nvSpPr>
          <p:spPr bwMode="auto">
            <a:xfrm>
              <a:off x="2857470" y="3286124"/>
              <a:ext cx="490539" cy="52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7179" name="TextBox 1"/>
            <p:cNvSpPr txBox="1">
              <a:spLocks noChangeArrowheads="1"/>
            </p:cNvSpPr>
            <p:nvPr/>
          </p:nvSpPr>
          <p:spPr bwMode="auto">
            <a:xfrm>
              <a:off x="2357422" y="3929066"/>
              <a:ext cx="490539" cy="52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7180" name="TextBox 1"/>
            <p:cNvSpPr txBox="1">
              <a:spLocks noChangeArrowheads="1"/>
            </p:cNvSpPr>
            <p:nvPr/>
          </p:nvSpPr>
          <p:spPr bwMode="auto">
            <a:xfrm>
              <a:off x="1857356" y="3927267"/>
              <a:ext cx="490539" cy="52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7181" name="TextBox 1"/>
            <p:cNvSpPr txBox="1">
              <a:spLocks noChangeArrowheads="1"/>
            </p:cNvSpPr>
            <p:nvPr/>
          </p:nvSpPr>
          <p:spPr bwMode="auto">
            <a:xfrm>
              <a:off x="2867014" y="3915392"/>
              <a:ext cx="490539" cy="52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9</a:t>
              </a:r>
            </a:p>
          </p:txBody>
        </p:sp>
        <p:sp>
          <p:nvSpPr>
            <p:cNvPr id="7182" name="TextBox 1"/>
            <p:cNvSpPr txBox="1">
              <a:spLocks noChangeArrowheads="1"/>
            </p:cNvSpPr>
            <p:nvPr/>
          </p:nvSpPr>
          <p:spPr bwMode="auto">
            <a:xfrm>
              <a:off x="2581263" y="3296406"/>
              <a:ext cx="490539" cy="52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</p:grp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4289425" y="4662488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8</a:t>
            </a: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3798888" y="4657725"/>
            <a:ext cx="49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3289300" y="4662488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6</a:t>
            </a:r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3003550" y="4662488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2789238" y="4662488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grpSp>
        <p:nvGrpSpPr>
          <p:cNvPr id="4" name="组合 46"/>
          <p:cNvGrpSpPr/>
          <p:nvPr/>
        </p:nvGrpSpPr>
        <p:grpSpPr bwMode="auto">
          <a:xfrm>
            <a:off x="6218238" y="2995613"/>
            <a:ext cx="2357437" cy="1216025"/>
            <a:chOff x="4786331" y="3286124"/>
            <a:chExt cx="2357437" cy="1216025"/>
          </a:xfrm>
        </p:grpSpPr>
        <p:sp>
          <p:nvSpPr>
            <p:cNvPr id="7189" name="TextBox 1"/>
            <p:cNvSpPr txBox="1">
              <a:spLocks noChangeArrowheads="1"/>
            </p:cNvSpPr>
            <p:nvPr/>
          </p:nvSpPr>
          <p:spPr bwMode="auto">
            <a:xfrm>
              <a:off x="5581679" y="3296405"/>
              <a:ext cx="490539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7190" name="TextBox 1"/>
            <p:cNvSpPr txBox="1">
              <a:spLocks noChangeArrowheads="1"/>
            </p:cNvSpPr>
            <p:nvPr/>
          </p:nvSpPr>
          <p:spPr bwMode="auto">
            <a:xfrm>
              <a:off x="5786466" y="3296405"/>
              <a:ext cx="490539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cxnSp>
          <p:nvCxnSpPr>
            <p:cNvPr id="7191" name="直接连接符 38"/>
            <p:cNvCxnSpPr>
              <a:cxnSpLocks noChangeShapeType="1"/>
            </p:cNvCxnSpPr>
            <p:nvPr/>
          </p:nvCxnSpPr>
          <p:spPr bwMode="auto">
            <a:xfrm>
              <a:off x="4786331" y="4500562"/>
              <a:ext cx="2357437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92" name="TextBox 1"/>
            <p:cNvSpPr txBox="1">
              <a:spLocks noChangeArrowheads="1"/>
            </p:cNvSpPr>
            <p:nvPr/>
          </p:nvSpPr>
          <p:spPr bwMode="auto">
            <a:xfrm>
              <a:off x="5010174" y="3857624"/>
              <a:ext cx="490539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×</a:t>
              </a:r>
            </a:p>
          </p:txBody>
        </p:sp>
        <p:sp>
          <p:nvSpPr>
            <p:cNvPr id="7193" name="TextBox 1"/>
            <p:cNvSpPr txBox="1">
              <a:spLocks noChangeArrowheads="1"/>
            </p:cNvSpPr>
            <p:nvPr/>
          </p:nvSpPr>
          <p:spPr bwMode="auto">
            <a:xfrm>
              <a:off x="6072217" y="3286124"/>
              <a:ext cx="490539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8</a:t>
              </a:r>
            </a:p>
          </p:txBody>
        </p:sp>
        <p:sp>
          <p:nvSpPr>
            <p:cNvPr id="7194" name="TextBox 1"/>
            <p:cNvSpPr txBox="1">
              <a:spLocks noChangeArrowheads="1"/>
            </p:cNvSpPr>
            <p:nvPr/>
          </p:nvSpPr>
          <p:spPr bwMode="auto">
            <a:xfrm>
              <a:off x="6572263" y="3286124"/>
              <a:ext cx="490539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6</a:t>
              </a:r>
            </a:p>
          </p:txBody>
        </p:sp>
        <p:sp>
          <p:nvSpPr>
            <p:cNvPr id="7195" name="TextBox 1"/>
            <p:cNvSpPr txBox="1">
              <a:spLocks noChangeArrowheads="1"/>
            </p:cNvSpPr>
            <p:nvPr/>
          </p:nvSpPr>
          <p:spPr bwMode="auto">
            <a:xfrm>
              <a:off x="6286529" y="3925673"/>
              <a:ext cx="490539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7196" name="TextBox 1"/>
            <p:cNvSpPr txBox="1">
              <a:spLocks noChangeArrowheads="1"/>
            </p:cNvSpPr>
            <p:nvPr/>
          </p:nvSpPr>
          <p:spPr bwMode="auto">
            <a:xfrm>
              <a:off x="6081761" y="3915392"/>
              <a:ext cx="490539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7197" name="TextBox 1"/>
            <p:cNvSpPr txBox="1">
              <a:spLocks noChangeArrowheads="1"/>
            </p:cNvSpPr>
            <p:nvPr/>
          </p:nvSpPr>
          <p:spPr bwMode="auto">
            <a:xfrm>
              <a:off x="6581807" y="3915392"/>
              <a:ext cx="490539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2</a:t>
              </a:r>
            </a:p>
          </p:txBody>
        </p:sp>
      </p:grp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8004175" y="4284663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7513638" y="4284663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7</a:t>
            </a:r>
          </a:p>
        </p:txBody>
      </p:sp>
      <p:sp>
        <p:nvSpPr>
          <p:cNvPr id="50" name="TextBox 1"/>
          <p:cNvSpPr txBox="1">
            <a:spLocks noChangeArrowheads="1"/>
          </p:cNvSpPr>
          <p:nvPr/>
        </p:nvSpPr>
        <p:spPr bwMode="auto">
          <a:xfrm>
            <a:off x="7004050" y="4284663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52" name="TextBox 1"/>
          <p:cNvSpPr txBox="1">
            <a:spLocks noChangeArrowheads="1"/>
          </p:cNvSpPr>
          <p:nvPr/>
        </p:nvSpPr>
        <p:spPr bwMode="auto">
          <a:xfrm>
            <a:off x="7504113" y="4705350"/>
            <a:ext cx="49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8</a:t>
            </a:r>
          </a:p>
        </p:txBody>
      </p: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7013575" y="4705350"/>
            <a:ext cx="49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5</a:t>
            </a:r>
          </a:p>
        </p:txBody>
      </p:sp>
      <p:sp>
        <p:nvSpPr>
          <p:cNvPr id="54" name="TextBox 1"/>
          <p:cNvSpPr txBox="1">
            <a:spLocks noChangeArrowheads="1"/>
          </p:cNvSpPr>
          <p:nvPr/>
        </p:nvSpPr>
        <p:spPr bwMode="auto">
          <a:xfrm>
            <a:off x="6503988" y="4705350"/>
            <a:ext cx="49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</a:p>
        </p:txBody>
      </p:sp>
      <p:cxnSp>
        <p:nvCxnSpPr>
          <p:cNvPr id="55" name="直接连接符 54"/>
          <p:cNvCxnSpPr>
            <a:cxnSpLocks noChangeShapeType="1"/>
          </p:cNvCxnSpPr>
          <p:nvPr/>
        </p:nvCxnSpPr>
        <p:spPr bwMode="auto">
          <a:xfrm>
            <a:off x="6289675" y="5275263"/>
            <a:ext cx="23574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8004175" y="5205413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58" name="TextBox 1"/>
          <p:cNvSpPr txBox="1">
            <a:spLocks noChangeArrowheads="1"/>
          </p:cNvSpPr>
          <p:nvPr/>
        </p:nvSpPr>
        <p:spPr bwMode="auto">
          <a:xfrm>
            <a:off x="7504113" y="5205413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5</a:t>
            </a:r>
          </a:p>
        </p:txBody>
      </p:sp>
      <p:sp>
        <p:nvSpPr>
          <p:cNvPr id="60" name="TextBox 1"/>
          <p:cNvSpPr txBox="1">
            <a:spLocks noChangeArrowheads="1"/>
          </p:cNvSpPr>
          <p:nvPr/>
        </p:nvSpPr>
        <p:spPr bwMode="auto">
          <a:xfrm>
            <a:off x="7004050" y="5205413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7</a:t>
            </a:r>
          </a:p>
        </p:txBody>
      </p:sp>
      <p:sp>
        <p:nvSpPr>
          <p:cNvPr id="61" name="TextBox 1"/>
          <p:cNvSpPr txBox="1">
            <a:spLocks noChangeArrowheads="1"/>
          </p:cNvSpPr>
          <p:nvPr/>
        </p:nvSpPr>
        <p:spPr bwMode="auto">
          <a:xfrm>
            <a:off x="6503988" y="5205413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6718300" y="5205413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63" name="Rectangle 28"/>
          <p:cNvSpPr>
            <a:spLocks noChangeArrowheads="1"/>
          </p:cNvSpPr>
          <p:nvPr/>
        </p:nvSpPr>
        <p:spPr bwMode="auto">
          <a:xfrm>
            <a:off x="4537075" y="2306638"/>
            <a:ext cx="68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0.6</a:t>
            </a:r>
          </a:p>
        </p:txBody>
      </p:sp>
      <p:sp>
        <p:nvSpPr>
          <p:cNvPr id="64" name="Rectangle 28"/>
          <p:cNvSpPr>
            <a:spLocks noChangeArrowheads="1"/>
          </p:cNvSpPr>
          <p:nvPr/>
        </p:nvSpPr>
        <p:spPr bwMode="auto">
          <a:xfrm>
            <a:off x="8224838" y="2303463"/>
            <a:ext cx="68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2.8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629025" y="5729288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四舍</a:t>
            </a:r>
          </a:p>
        </p:txBody>
      </p:sp>
      <p:sp>
        <p:nvSpPr>
          <p:cNvPr id="7213" name="文本框 55"/>
          <p:cNvSpPr txBox="1">
            <a:spLocks noChangeArrowheads="1"/>
          </p:cNvSpPr>
          <p:nvPr/>
        </p:nvSpPr>
        <p:spPr bwMode="auto">
          <a:xfrm>
            <a:off x="738188" y="625475"/>
            <a:ext cx="9877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求出下面各题积的近似值。</a:t>
            </a:r>
          </a:p>
        </p:txBody>
      </p:sp>
      <p:sp>
        <p:nvSpPr>
          <p:cNvPr id="7214" name="任意多边形 58"/>
          <p:cNvSpPr>
            <a:spLocks noChangeArrowheads="1"/>
          </p:cNvSpPr>
          <p:nvPr/>
        </p:nvSpPr>
        <p:spPr bwMode="auto">
          <a:xfrm>
            <a:off x="71438" y="590550"/>
            <a:ext cx="538162" cy="593725"/>
          </a:xfrm>
          <a:custGeom>
            <a:avLst/>
            <a:gdLst>
              <a:gd name="T0" fmla="*/ 0 w 538386"/>
              <a:gd name="T1" fmla="*/ 0 h 593398"/>
              <a:gd name="T2" fmla="*/ 241485 w 538386"/>
              <a:gd name="T3" fmla="*/ 0 h 593398"/>
              <a:gd name="T4" fmla="*/ 537938 w 538386"/>
              <a:gd name="T5" fmla="*/ 297027 h 593398"/>
              <a:gd name="T6" fmla="*/ 241485 w 538386"/>
              <a:gd name="T7" fmla="*/ 594052 h 593398"/>
              <a:gd name="T8" fmla="*/ 0 w 538386"/>
              <a:gd name="T9" fmla="*/ 594052 h 593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8386"/>
              <a:gd name="T16" fmla="*/ 0 h 593398"/>
              <a:gd name="T17" fmla="*/ 538386 w 538386"/>
              <a:gd name="T18" fmla="*/ 593398 h 593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lnTo>
                  <a:pt x="0" y="0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7215" name="TextBox 1"/>
          <p:cNvSpPr txBox="1">
            <a:spLocks noChangeArrowheads="1"/>
          </p:cNvSpPr>
          <p:nvPr/>
        </p:nvSpPr>
        <p:spPr bwMode="auto">
          <a:xfrm>
            <a:off x="1462088" y="1406525"/>
            <a:ext cx="8429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）得数保留一位小数。</a:t>
            </a:r>
          </a:p>
        </p:txBody>
      </p:sp>
      <p:sp>
        <p:nvSpPr>
          <p:cNvPr id="67" name="矩形 66"/>
          <p:cNvSpPr>
            <a:spLocks noChangeArrowheads="1"/>
          </p:cNvSpPr>
          <p:nvPr/>
        </p:nvSpPr>
        <p:spPr bwMode="auto">
          <a:xfrm>
            <a:off x="3824288" y="4713288"/>
            <a:ext cx="500062" cy="428625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8" name="矩形 67"/>
          <p:cNvSpPr>
            <a:spLocks noChangeArrowheads="1"/>
          </p:cNvSpPr>
          <p:nvPr/>
        </p:nvSpPr>
        <p:spPr bwMode="auto">
          <a:xfrm>
            <a:off x="7494588" y="5278438"/>
            <a:ext cx="500062" cy="428625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69" name="直接箭头连接符 68"/>
          <p:cNvCxnSpPr/>
          <p:nvPr/>
        </p:nvCxnSpPr>
        <p:spPr>
          <a:xfrm>
            <a:off x="4048125" y="5233988"/>
            <a:ext cx="0" cy="54927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>
            <a:off x="7766050" y="5695950"/>
            <a:ext cx="0" cy="54927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8" grpId="0"/>
      <p:bldP spid="30" grpId="0"/>
      <p:bldP spid="31" grpId="0"/>
      <p:bldP spid="32" grpId="0"/>
      <p:bldP spid="34" grpId="0"/>
      <p:bldP spid="35" grpId="0"/>
      <p:bldP spid="48" grpId="0"/>
      <p:bldP spid="49" grpId="0"/>
      <p:bldP spid="50" grpId="0"/>
      <p:bldP spid="52" grpId="0"/>
      <p:bldP spid="53" grpId="0"/>
      <p:bldP spid="54" grpId="0"/>
      <p:bldP spid="57" grpId="0"/>
      <p:bldP spid="58" grpId="0"/>
      <p:bldP spid="60" grpId="0"/>
      <p:bldP spid="61" grpId="0"/>
      <p:bldP spid="62" grpId="0"/>
      <p:bldP spid="63" grpId="0"/>
      <p:bldP spid="64" grpId="0"/>
      <p:bldP spid="8" grpId="0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8"/>
          <p:cNvSpPr>
            <a:spLocks noChangeArrowheads="1"/>
          </p:cNvSpPr>
          <p:nvPr/>
        </p:nvSpPr>
        <p:spPr bwMode="auto">
          <a:xfrm>
            <a:off x="2905125" y="2030413"/>
            <a:ext cx="2138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0.28×0.7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≈</a:t>
            </a:r>
          </a:p>
        </p:txBody>
      </p:sp>
      <p:sp>
        <p:nvSpPr>
          <p:cNvPr id="8194" name="Rectangle 28"/>
          <p:cNvSpPr>
            <a:spLocks noChangeArrowheads="1"/>
          </p:cNvSpPr>
          <p:nvPr/>
        </p:nvSpPr>
        <p:spPr bwMode="auto">
          <a:xfrm>
            <a:off x="6513513" y="1990725"/>
            <a:ext cx="2138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5.89×3.6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≈</a:t>
            </a:r>
          </a:p>
        </p:txBody>
      </p:sp>
      <p:sp>
        <p:nvSpPr>
          <p:cNvPr id="63" name="Rectangle 28"/>
          <p:cNvSpPr>
            <a:spLocks noChangeArrowheads="1"/>
          </p:cNvSpPr>
          <p:nvPr/>
        </p:nvSpPr>
        <p:spPr bwMode="auto">
          <a:xfrm>
            <a:off x="4725988" y="2030413"/>
            <a:ext cx="8937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0.20</a:t>
            </a:r>
          </a:p>
        </p:txBody>
      </p:sp>
      <p:sp>
        <p:nvSpPr>
          <p:cNvPr id="64" name="Rectangle 28"/>
          <p:cNvSpPr>
            <a:spLocks noChangeArrowheads="1"/>
          </p:cNvSpPr>
          <p:nvPr/>
        </p:nvSpPr>
        <p:spPr bwMode="auto">
          <a:xfrm>
            <a:off x="8407400" y="1990725"/>
            <a:ext cx="10715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21.20</a:t>
            </a:r>
          </a:p>
        </p:txBody>
      </p:sp>
      <p:grpSp>
        <p:nvGrpSpPr>
          <p:cNvPr id="2" name="组合 45"/>
          <p:cNvGrpSpPr/>
          <p:nvPr/>
        </p:nvGrpSpPr>
        <p:grpSpPr bwMode="auto">
          <a:xfrm>
            <a:off x="2690813" y="3101975"/>
            <a:ext cx="2357437" cy="1216025"/>
            <a:chOff x="1071538" y="3286124"/>
            <a:chExt cx="2357437" cy="1216230"/>
          </a:xfrm>
        </p:grpSpPr>
        <p:sp>
          <p:nvSpPr>
            <p:cNvPr id="8198" name="TextBox 1"/>
            <p:cNvSpPr txBox="1">
              <a:spLocks noChangeArrowheads="1"/>
            </p:cNvSpPr>
            <p:nvPr/>
          </p:nvSpPr>
          <p:spPr bwMode="auto">
            <a:xfrm>
              <a:off x="2581263" y="3925682"/>
              <a:ext cx="490539" cy="52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cxnSp>
          <p:nvCxnSpPr>
            <p:cNvPr id="8199" name="直接连接符 50"/>
            <p:cNvCxnSpPr>
              <a:cxnSpLocks noChangeShapeType="1"/>
            </p:cNvCxnSpPr>
            <p:nvPr/>
          </p:nvCxnSpPr>
          <p:spPr bwMode="auto">
            <a:xfrm>
              <a:off x="1071538" y="4500767"/>
              <a:ext cx="2357437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0" name="TextBox 1"/>
            <p:cNvSpPr txBox="1">
              <a:spLocks noChangeArrowheads="1"/>
            </p:cNvSpPr>
            <p:nvPr/>
          </p:nvSpPr>
          <p:spPr bwMode="auto">
            <a:xfrm>
              <a:off x="1295381" y="3857624"/>
              <a:ext cx="490539" cy="52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×</a:t>
              </a:r>
            </a:p>
          </p:txBody>
        </p:sp>
        <p:sp>
          <p:nvSpPr>
            <p:cNvPr id="8201" name="TextBox 1"/>
            <p:cNvSpPr txBox="1">
              <a:spLocks noChangeArrowheads="1"/>
            </p:cNvSpPr>
            <p:nvPr/>
          </p:nvSpPr>
          <p:spPr bwMode="auto">
            <a:xfrm>
              <a:off x="2357424" y="3286124"/>
              <a:ext cx="490539" cy="52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8202" name="TextBox 1"/>
            <p:cNvSpPr txBox="1">
              <a:spLocks noChangeArrowheads="1"/>
            </p:cNvSpPr>
            <p:nvPr/>
          </p:nvSpPr>
          <p:spPr bwMode="auto">
            <a:xfrm>
              <a:off x="2857470" y="3286124"/>
              <a:ext cx="490539" cy="52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8</a:t>
              </a:r>
            </a:p>
          </p:txBody>
        </p:sp>
        <p:sp>
          <p:nvSpPr>
            <p:cNvPr id="8203" name="TextBox 1"/>
            <p:cNvSpPr txBox="1">
              <a:spLocks noChangeArrowheads="1"/>
            </p:cNvSpPr>
            <p:nvPr/>
          </p:nvSpPr>
          <p:spPr bwMode="auto">
            <a:xfrm>
              <a:off x="2357422" y="3929066"/>
              <a:ext cx="490539" cy="52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8204" name="TextBox 1"/>
            <p:cNvSpPr txBox="1">
              <a:spLocks noChangeArrowheads="1"/>
            </p:cNvSpPr>
            <p:nvPr/>
          </p:nvSpPr>
          <p:spPr bwMode="auto">
            <a:xfrm>
              <a:off x="1857356" y="3286124"/>
              <a:ext cx="490539" cy="52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8205" name="TextBox 1"/>
            <p:cNvSpPr txBox="1">
              <a:spLocks noChangeArrowheads="1"/>
            </p:cNvSpPr>
            <p:nvPr/>
          </p:nvSpPr>
          <p:spPr bwMode="auto">
            <a:xfrm>
              <a:off x="2867014" y="3915392"/>
              <a:ext cx="490539" cy="52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7</a:t>
              </a:r>
            </a:p>
          </p:txBody>
        </p:sp>
        <p:sp>
          <p:nvSpPr>
            <p:cNvPr id="8206" name="TextBox 1"/>
            <p:cNvSpPr txBox="1">
              <a:spLocks noChangeArrowheads="1"/>
            </p:cNvSpPr>
            <p:nvPr/>
          </p:nvSpPr>
          <p:spPr bwMode="auto">
            <a:xfrm>
              <a:off x="2071670" y="3296406"/>
              <a:ext cx="490539" cy="52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</p:grpSp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4476750" y="4316413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6</a:t>
            </a:r>
          </a:p>
        </p:txBody>
      </p:sp>
      <p:sp>
        <p:nvSpPr>
          <p:cNvPr id="71" name="TextBox 1"/>
          <p:cNvSpPr txBox="1">
            <a:spLocks noChangeArrowheads="1"/>
          </p:cNvSpPr>
          <p:nvPr/>
        </p:nvSpPr>
        <p:spPr bwMode="auto">
          <a:xfrm>
            <a:off x="3986213" y="4316413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9</a:t>
            </a:r>
          </a:p>
        </p:txBody>
      </p:sp>
      <p:sp>
        <p:nvSpPr>
          <p:cNvPr id="72" name="TextBox 1"/>
          <p:cNvSpPr txBox="1">
            <a:spLocks noChangeArrowheads="1"/>
          </p:cNvSpPr>
          <p:nvPr/>
        </p:nvSpPr>
        <p:spPr bwMode="auto">
          <a:xfrm>
            <a:off x="3476625" y="4316413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73" name="TextBox 1"/>
          <p:cNvSpPr txBox="1">
            <a:spLocks noChangeArrowheads="1"/>
          </p:cNvSpPr>
          <p:nvPr/>
        </p:nvSpPr>
        <p:spPr bwMode="auto">
          <a:xfrm>
            <a:off x="3190875" y="4316413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74" name="TextBox 1"/>
          <p:cNvSpPr txBox="1">
            <a:spLocks noChangeArrowheads="1"/>
          </p:cNvSpPr>
          <p:nvPr/>
        </p:nvSpPr>
        <p:spPr bwMode="auto">
          <a:xfrm>
            <a:off x="2976563" y="4316413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grpSp>
        <p:nvGrpSpPr>
          <p:cNvPr id="3" name="组合 74"/>
          <p:cNvGrpSpPr/>
          <p:nvPr/>
        </p:nvGrpSpPr>
        <p:grpSpPr bwMode="auto">
          <a:xfrm>
            <a:off x="6935788" y="2640013"/>
            <a:ext cx="2357437" cy="1216025"/>
            <a:chOff x="4786331" y="3286124"/>
            <a:chExt cx="2357437" cy="1216025"/>
          </a:xfrm>
        </p:grpSpPr>
        <p:sp>
          <p:nvSpPr>
            <p:cNvPr id="8213" name="TextBox 1"/>
            <p:cNvSpPr txBox="1">
              <a:spLocks noChangeArrowheads="1"/>
            </p:cNvSpPr>
            <p:nvPr/>
          </p:nvSpPr>
          <p:spPr bwMode="auto">
            <a:xfrm>
              <a:off x="5581679" y="3296405"/>
              <a:ext cx="490539" cy="52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5</a:t>
              </a:r>
            </a:p>
          </p:txBody>
        </p:sp>
        <p:sp>
          <p:nvSpPr>
            <p:cNvPr id="8214" name="TextBox 1"/>
            <p:cNvSpPr txBox="1">
              <a:spLocks noChangeArrowheads="1"/>
            </p:cNvSpPr>
            <p:nvPr/>
          </p:nvSpPr>
          <p:spPr bwMode="auto">
            <a:xfrm>
              <a:off x="5786466" y="3296405"/>
              <a:ext cx="490539" cy="52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cxnSp>
          <p:nvCxnSpPr>
            <p:cNvPr id="8215" name="直接连接符 77"/>
            <p:cNvCxnSpPr>
              <a:cxnSpLocks noChangeShapeType="1"/>
            </p:cNvCxnSpPr>
            <p:nvPr/>
          </p:nvCxnSpPr>
          <p:spPr bwMode="auto">
            <a:xfrm>
              <a:off x="4786331" y="4500562"/>
              <a:ext cx="2357437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16" name="TextBox 1"/>
            <p:cNvSpPr txBox="1">
              <a:spLocks noChangeArrowheads="1"/>
            </p:cNvSpPr>
            <p:nvPr/>
          </p:nvSpPr>
          <p:spPr bwMode="auto">
            <a:xfrm>
              <a:off x="5010174" y="3857624"/>
              <a:ext cx="490539" cy="52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×</a:t>
              </a:r>
            </a:p>
          </p:txBody>
        </p:sp>
        <p:sp>
          <p:nvSpPr>
            <p:cNvPr id="8217" name="TextBox 1"/>
            <p:cNvSpPr txBox="1">
              <a:spLocks noChangeArrowheads="1"/>
            </p:cNvSpPr>
            <p:nvPr/>
          </p:nvSpPr>
          <p:spPr bwMode="auto">
            <a:xfrm>
              <a:off x="6072217" y="3286124"/>
              <a:ext cx="490539" cy="52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8</a:t>
              </a:r>
            </a:p>
          </p:txBody>
        </p:sp>
        <p:sp>
          <p:nvSpPr>
            <p:cNvPr id="8218" name="TextBox 1"/>
            <p:cNvSpPr txBox="1">
              <a:spLocks noChangeArrowheads="1"/>
            </p:cNvSpPr>
            <p:nvPr/>
          </p:nvSpPr>
          <p:spPr bwMode="auto">
            <a:xfrm>
              <a:off x="6572263" y="3286124"/>
              <a:ext cx="490539" cy="52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9</a:t>
              </a:r>
            </a:p>
          </p:txBody>
        </p:sp>
        <p:sp>
          <p:nvSpPr>
            <p:cNvPr id="8219" name="TextBox 1"/>
            <p:cNvSpPr txBox="1">
              <a:spLocks noChangeArrowheads="1"/>
            </p:cNvSpPr>
            <p:nvPr/>
          </p:nvSpPr>
          <p:spPr bwMode="auto">
            <a:xfrm>
              <a:off x="6286529" y="3925673"/>
              <a:ext cx="490539" cy="52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8220" name="TextBox 1"/>
            <p:cNvSpPr txBox="1">
              <a:spLocks noChangeArrowheads="1"/>
            </p:cNvSpPr>
            <p:nvPr/>
          </p:nvSpPr>
          <p:spPr bwMode="auto">
            <a:xfrm>
              <a:off x="6081761" y="3915392"/>
              <a:ext cx="490539" cy="52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8221" name="TextBox 1"/>
            <p:cNvSpPr txBox="1">
              <a:spLocks noChangeArrowheads="1"/>
            </p:cNvSpPr>
            <p:nvPr/>
          </p:nvSpPr>
          <p:spPr bwMode="auto">
            <a:xfrm>
              <a:off x="6581807" y="3915392"/>
              <a:ext cx="490539" cy="52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6</a:t>
              </a:r>
            </a:p>
          </p:txBody>
        </p:sp>
      </p:grpSp>
      <p:sp>
        <p:nvSpPr>
          <p:cNvPr id="85" name="TextBox 1"/>
          <p:cNvSpPr txBox="1">
            <a:spLocks noChangeArrowheads="1"/>
          </p:cNvSpPr>
          <p:nvPr/>
        </p:nvSpPr>
        <p:spPr bwMode="auto">
          <a:xfrm>
            <a:off x="8721725" y="3779838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86" name="TextBox 1"/>
          <p:cNvSpPr txBox="1">
            <a:spLocks noChangeArrowheads="1"/>
          </p:cNvSpPr>
          <p:nvPr/>
        </p:nvSpPr>
        <p:spPr bwMode="auto">
          <a:xfrm>
            <a:off x="8231188" y="3779838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3</a:t>
            </a:r>
          </a:p>
        </p:txBody>
      </p:sp>
      <p:sp>
        <p:nvSpPr>
          <p:cNvPr id="87" name="TextBox 1"/>
          <p:cNvSpPr txBox="1">
            <a:spLocks noChangeArrowheads="1"/>
          </p:cNvSpPr>
          <p:nvPr/>
        </p:nvSpPr>
        <p:spPr bwMode="auto">
          <a:xfrm>
            <a:off x="7721600" y="3779838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5</a:t>
            </a:r>
          </a:p>
        </p:txBody>
      </p:sp>
      <p:sp>
        <p:nvSpPr>
          <p:cNvPr id="88" name="TextBox 1"/>
          <p:cNvSpPr txBox="1">
            <a:spLocks noChangeArrowheads="1"/>
          </p:cNvSpPr>
          <p:nvPr/>
        </p:nvSpPr>
        <p:spPr bwMode="auto">
          <a:xfrm>
            <a:off x="8221663" y="4351338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7</a:t>
            </a:r>
          </a:p>
        </p:txBody>
      </p:sp>
      <p:sp>
        <p:nvSpPr>
          <p:cNvPr id="89" name="TextBox 1"/>
          <p:cNvSpPr txBox="1">
            <a:spLocks noChangeArrowheads="1"/>
          </p:cNvSpPr>
          <p:nvPr/>
        </p:nvSpPr>
        <p:spPr bwMode="auto">
          <a:xfrm>
            <a:off x="7731125" y="4351338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6</a:t>
            </a:r>
          </a:p>
        </p:txBody>
      </p:sp>
      <p:sp>
        <p:nvSpPr>
          <p:cNvPr id="90" name="TextBox 1"/>
          <p:cNvSpPr txBox="1">
            <a:spLocks noChangeArrowheads="1"/>
          </p:cNvSpPr>
          <p:nvPr/>
        </p:nvSpPr>
        <p:spPr bwMode="auto">
          <a:xfrm>
            <a:off x="7221538" y="4351338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7</a:t>
            </a:r>
          </a:p>
        </p:txBody>
      </p:sp>
      <p:cxnSp>
        <p:nvCxnSpPr>
          <p:cNvPr id="91" name="直接连接符 90"/>
          <p:cNvCxnSpPr>
            <a:cxnSpLocks noChangeShapeType="1"/>
          </p:cNvCxnSpPr>
          <p:nvPr/>
        </p:nvCxnSpPr>
        <p:spPr bwMode="auto">
          <a:xfrm>
            <a:off x="6792913" y="4922838"/>
            <a:ext cx="26431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" name="TextBox 1"/>
          <p:cNvSpPr txBox="1">
            <a:spLocks noChangeArrowheads="1"/>
          </p:cNvSpPr>
          <p:nvPr/>
        </p:nvSpPr>
        <p:spPr bwMode="auto">
          <a:xfrm>
            <a:off x="8721725" y="4851400"/>
            <a:ext cx="49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93" name="TextBox 1"/>
          <p:cNvSpPr txBox="1">
            <a:spLocks noChangeArrowheads="1"/>
          </p:cNvSpPr>
          <p:nvPr/>
        </p:nvSpPr>
        <p:spPr bwMode="auto">
          <a:xfrm>
            <a:off x="8231188" y="4851400"/>
            <a:ext cx="49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94" name="TextBox 1"/>
          <p:cNvSpPr txBox="1">
            <a:spLocks noChangeArrowheads="1"/>
          </p:cNvSpPr>
          <p:nvPr/>
        </p:nvSpPr>
        <p:spPr bwMode="auto">
          <a:xfrm>
            <a:off x="7721600" y="4851400"/>
            <a:ext cx="49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95" name="TextBox 1"/>
          <p:cNvSpPr txBox="1">
            <a:spLocks noChangeArrowheads="1"/>
          </p:cNvSpPr>
          <p:nvPr/>
        </p:nvSpPr>
        <p:spPr bwMode="auto">
          <a:xfrm>
            <a:off x="7221538" y="4851400"/>
            <a:ext cx="49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96" name="TextBox 1"/>
          <p:cNvSpPr txBox="1">
            <a:spLocks noChangeArrowheads="1"/>
          </p:cNvSpPr>
          <p:nvPr/>
        </p:nvSpPr>
        <p:spPr bwMode="auto">
          <a:xfrm>
            <a:off x="7435850" y="4851400"/>
            <a:ext cx="49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97" name="TextBox 1"/>
          <p:cNvSpPr txBox="1">
            <a:spLocks noChangeArrowheads="1"/>
          </p:cNvSpPr>
          <p:nvPr/>
        </p:nvSpPr>
        <p:spPr bwMode="auto">
          <a:xfrm>
            <a:off x="7221538" y="3779838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3</a:t>
            </a:r>
          </a:p>
        </p:txBody>
      </p:sp>
      <p:sp>
        <p:nvSpPr>
          <p:cNvPr id="98" name="TextBox 1"/>
          <p:cNvSpPr txBox="1">
            <a:spLocks noChangeArrowheads="1"/>
          </p:cNvSpPr>
          <p:nvPr/>
        </p:nvSpPr>
        <p:spPr bwMode="auto">
          <a:xfrm>
            <a:off x="6721475" y="4351338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101" name="TextBox 1"/>
          <p:cNvSpPr txBox="1">
            <a:spLocks noChangeArrowheads="1"/>
          </p:cNvSpPr>
          <p:nvPr/>
        </p:nvSpPr>
        <p:spPr bwMode="auto">
          <a:xfrm>
            <a:off x="6721475" y="4851400"/>
            <a:ext cx="49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8237" name="TextBox 1"/>
          <p:cNvSpPr txBox="1">
            <a:spLocks noChangeArrowheads="1"/>
          </p:cNvSpPr>
          <p:nvPr/>
        </p:nvSpPr>
        <p:spPr bwMode="auto">
          <a:xfrm>
            <a:off x="1462088" y="1406525"/>
            <a:ext cx="8429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）得数保留两位小数。</a:t>
            </a: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4486275" y="4406900"/>
            <a:ext cx="500063" cy="428625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8759825" y="4968875"/>
            <a:ext cx="500063" cy="428625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4" name="TextBox 1"/>
          <p:cNvSpPr txBox="1">
            <a:spLocks noChangeArrowheads="1"/>
          </p:cNvSpPr>
          <p:nvPr/>
        </p:nvSpPr>
        <p:spPr bwMode="auto">
          <a:xfrm>
            <a:off x="3611563" y="5751513"/>
            <a:ext cx="2286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五入</a:t>
            </a:r>
          </a:p>
        </p:txBody>
      </p:sp>
      <p:sp>
        <p:nvSpPr>
          <p:cNvPr id="55" name="TextBox 1"/>
          <p:cNvSpPr txBox="1">
            <a:spLocks noChangeArrowheads="1"/>
          </p:cNvSpPr>
          <p:nvPr/>
        </p:nvSpPr>
        <p:spPr bwMode="auto">
          <a:xfrm>
            <a:off x="7894638" y="5729288"/>
            <a:ext cx="2286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四舍</a:t>
            </a:r>
          </a:p>
        </p:txBody>
      </p:sp>
      <p:cxnSp>
        <p:nvCxnSpPr>
          <p:cNvPr id="56" name="直接箭头连接符 55"/>
          <p:cNvCxnSpPr/>
          <p:nvPr/>
        </p:nvCxnSpPr>
        <p:spPr>
          <a:xfrm>
            <a:off x="4732338" y="5018088"/>
            <a:ext cx="0" cy="54927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H="1">
            <a:off x="8978900" y="5389563"/>
            <a:ext cx="4763" cy="3905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70" grpId="0"/>
      <p:bldP spid="71" grpId="0"/>
      <p:bldP spid="72" grpId="0"/>
      <p:bldP spid="73" grpId="0"/>
      <p:bldP spid="74" grpId="0"/>
      <p:bldP spid="85" grpId="0"/>
      <p:bldP spid="86" grpId="0"/>
      <p:bldP spid="87" grpId="0"/>
      <p:bldP spid="88" grpId="0"/>
      <p:bldP spid="89" grpId="0"/>
      <p:bldP spid="90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101" grpId="0"/>
      <p:bldP spid="52" grpId="0" animBg="1"/>
      <p:bldP spid="53" grpId="0" animBg="1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720975" y="2038350"/>
            <a:ext cx="23669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15.48×1.09≈</a:t>
            </a:r>
          </a:p>
        </p:txBody>
      </p:sp>
      <p:grpSp>
        <p:nvGrpSpPr>
          <p:cNvPr id="2" name="组合 74"/>
          <p:cNvGrpSpPr/>
          <p:nvPr/>
        </p:nvGrpSpPr>
        <p:grpSpPr bwMode="auto">
          <a:xfrm>
            <a:off x="3606800" y="2695575"/>
            <a:ext cx="2601913" cy="1081088"/>
            <a:chOff x="4786331" y="3286124"/>
            <a:chExt cx="2357437" cy="1245600"/>
          </a:xfrm>
        </p:grpSpPr>
        <p:sp>
          <p:nvSpPr>
            <p:cNvPr id="16396" name="TextBox 1"/>
            <p:cNvSpPr txBox="1">
              <a:spLocks noChangeArrowheads="1"/>
            </p:cNvSpPr>
            <p:nvPr/>
          </p:nvSpPr>
          <p:spPr bwMode="auto">
            <a:xfrm>
              <a:off x="5020781" y="3297098"/>
              <a:ext cx="1051425" cy="60176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defRPr/>
              </a:pPr>
              <a:r>
                <a:rPr lang="en-US" altLang="zh-CN" sz="2800" smtClean="0">
                  <a:solidFill>
                    <a:srgbClr val="FF0000"/>
                  </a:solidFill>
                  <a:latin typeface="+mj-ea"/>
                  <a:ea typeface="+mj-ea"/>
                </a:rPr>
                <a:t>1 5</a:t>
              </a:r>
            </a:p>
          </p:txBody>
        </p:sp>
        <p:sp>
          <p:nvSpPr>
            <p:cNvPr id="9220" name="TextBox 1"/>
            <p:cNvSpPr txBox="1">
              <a:spLocks noChangeArrowheads="1"/>
            </p:cNvSpPr>
            <p:nvPr/>
          </p:nvSpPr>
          <p:spPr bwMode="auto">
            <a:xfrm>
              <a:off x="5785977" y="3297098"/>
              <a:ext cx="490473" cy="601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cxnSp>
          <p:nvCxnSpPr>
            <p:cNvPr id="9221" name="直接连接符 77"/>
            <p:cNvCxnSpPr>
              <a:cxnSpLocks noChangeShapeType="1"/>
            </p:cNvCxnSpPr>
            <p:nvPr/>
          </p:nvCxnSpPr>
          <p:spPr bwMode="auto">
            <a:xfrm>
              <a:off x="4786331" y="4500562"/>
              <a:ext cx="2357437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99" name="TextBox 1"/>
            <p:cNvSpPr txBox="1">
              <a:spLocks noChangeArrowheads="1"/>
            </p:cNvSpPr>
            <p:nvPr/>
          </p:nvSpPr>
          <p:spPr bwMode="auto">
            <a:xfrm>
              <a:off x="5010712" y="3856795"/>
              <a:ext cx="490474" cy="60359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defRPr/>
              </a:pPr>
              <a:r>
                <a:rPr lang="en-US" altLang="zh-CN" sz="2800" smtClean="0">
                  <a:solidFill>
                    <a:srgbClr val="FF0000"/>
                  </a:solidFill>
                  <a:latin typeface="+mj-ea"/>
                  <a:ea typeface="+mj-ea"/>
                </a:rPr>
                <a:t>×</a:t>
              </a:r>
            </a:p>
          </p:txBody>
        </p:sp>
        <p:sp>
          <p:nvSpPr>
            <p:cNvPr id="9223" name="TextBox 1"/>
            <p:cNvSpPr txBox="1">
              <a:spLocks noChangeArrowheads="1"/>
            </p:cNvSpPr>
            <p:nvPr/>
          </p:nvSpPr>
          <p:spPr bwMode="auto">
            <a:xfrm>
              <a:off x="6072205" y="3286124"/>
              <a:ext cx="490474" cy="603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9224" name="TextBox 1"/>
            <p:cNvSpPr txBox="1">
              <a:spLocks noChangeArrowheads="1"/>
            </p:cNvSpPr>
            <p:nvPr/>
          </p:nvSpPr>
          <p:spPr bwMode="auto">
            <a:xfrm>
              <a:off x="6572747" y="3286124"/>
              <a:ext cx="490474" cy="603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8</a:t>
              </a:r>
            </a:p>
          </p:txBody>
        </p:sp>
        <p:sp>
          <p:nvSpPr>
            <p:cNvPr id="9225" name="TextBox 1"/>
            <p:cNvSpPr txBox="1">
              <a:spLocks noChangeArrowheads="1"/>
            </p:cNvSpPr>
            <p:nvPr/>
          </p:nvSpPr>
          <p:spPr bwMode="auto">
            <a:xfrm>
              <a:off x="5826250" y="3928130"/>
              <a:ext cx="491912" cy="603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9226" name="TextBox 1"/>
            <p:cNvSpPr txBox="1">
              <a:spLocks noChangeArrowheads="1"/>
            </p:cNvSpPr>
            <p:nvPr/>
          </p:nvSpPr>
          <p:spPr bwMode="auto">
            <a:xfrm>
              <a:off x="5460912" y="3878744"/>
              <a:ext cx="490473" cy="603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6404" name="TextBox 1"/>
            <p:cNvSpPr txBox="1">
              <a:spLocks noChangeArrowheads="1"/>
            </p:cNvSpPr>
            <p:nvPr/>
          </p:nvSpPr>
          <p:spPr bwMode="auto">
            <a:xfrm>
              <a:off x="6122548" y="3917155"/>
              <a:ext cx="949303" cy="6017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defRPr/>
              </a:pPr>
              <a:r>
                <a:rPr lang="en-US" altLang="zh-CN" sz="2800" smtClean="0">
                  <a:solidFill>
                    <a:srgbClr val="FF0000"/>
                  </a:solidFill>
                  <a:latin typeface="+mj-ea"/>
                  <a:ea typeface="+mj-ea"/>
                </a:rPr>
                <a:t>0  9</a:t>
              </a:r>
            </a:p>
          </p:txBody>
        </p:sp>
      </p:grp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273425" y="3729038"/>
            <a:ext cx="3268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 1   3    8     3  2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436813" y="4146550"/>
            <a:ext cx="2859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    1   5   4    8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940050" y="4670425"/>
            <a:ext cx="31781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2517775" y="4784725"/>
            <a:ext cx="45577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    1   6  . 8   7    3    2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03475" y="5676900"/>
            <a:ext cx="39830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</a:rPr>
              <a:t>答：小刚用时16.87秒。</a:t>
            </a:r>
          </a:p>
        </p:txBody>
      </p:sp>
      <p:sp>
        <p:nvSpPr>
          <p:cNvPr id="21" name="矩形 20"/>
          <p:cNvSpPr/>
          <p:nvPr/>
        </p:nvSpPr>
        <p:spPr>
          <a:xfrm>
            <a:off x="4906963" y="2038350"/>
            <a:ext cx="229552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</a:rPr>
              <a:t>16.87 （秒）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9234" name="文本框 21"/>
          <p:cNvSpPr txBox="1">
            <a:spLocks noChangeArrowheads="1"/>
          </p:cNvSpPr>
          <p:nvPr/>
        </p:nvSpPr>
        <p:spPr bwMode="auto">
          <a:xfrm>
            <a:off x="738188" y="625475"/>
            <a:ext cx="9877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</a:rPr>
              <a:t>学校举行100米赛跑，小明用时15.48秒，小刚用的时间是小明的1.09倍，小刚用时多少秒？（得数保留两位小数）</a:t>
            </a:r>
          </a:p>
        </p:txBody>
      </p:sp>
      <p:sp>
        <p:nvSpPr>
          <p:cNvPr id="9235" name="任意多边形 22"/>
          <p:cNvSpPr>
            <a:spLocks noChangeArrowheads="1"/>
          </p:cNvSpPr>
          <p:nvPr/>
        </p:nvSpPr>
        <p:spPr bwMode="auto">
          <a:xfrm>
            <a:off x="71438" y="590550"/>
            <a:ext cx="538162" cy="593725"/>
          </a:xfrm>
          <a:custGeom>
            <a:avLst/>
            <a:gdLst>
              <a:gd name="T0" fmla="*/ 0 w 538386"/>
              <a:gd name="T1" fmla="*/ 0 h 593398"/>
              <a:gd name="T2" fmla="*/ 241485 w 538386"/>
              <a:gd name="T3" fmla="*/ 0 h 593398"/>
              <a:gd name="T4" fmla="*/ 537938 w 538386"/>
              <a:gd name="T5" fmla="*/ 297027 h 593398"/>
              <a:gd name="T6" fmla="*/ 241485 w 538386"/>
              <a:gd name="T7" fmla="*/ 594052 h 593398"/>
              <a:gd name="T8" fmla="*/ 0 w 538386"/>
              <a:gd name="T9" fmla="*/ 594052 h 593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8386"/>
              <a:gd name="T16" fmla="*/ 0 h 593398"/>
              <a:gd name="T17" fmla="*/ 538386 w 538386"/>
              <a:gd name="T18" fmla="*/ 593398 h 593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lnTo>
                  <a:pt x="0" y="0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</a:rPr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5"/>
          <p:cNvSpPr>
            <a:spLocks noChangeArrowheads="1"/>
          </p:cNvSpPr>
          <p:nvPr/>
        </p:nvSpPr>
        <p:spPr bwMode="auto">
          <a:xfrm>
            <a:off x="2141538" y="1108075"/>
            <a:ext cx="86264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noProof="1">
                <a:solidFill>
                  <a:srgbClr val="FF0000"/>
                </a:solidFill>
                <a:latin typeface="微软雅黑" panose="020B0503020204020204" pitchFamily="34" charset="-122"/>
              </a:rPr>
              <a:t>求积的近似值的方法：</a:t>
            </a:r>
          </a:p>
          <a:p>
            <a:pPr>
              <a:lnSpc>
                <a:spcPct val="150000"/>
              </a:lnSpc>
            </a:pPr>
            <a:r>
              <a:rPr lang="zh-CN" altLang="zh-CN" sz="3200" noProof="1">
                <a:solidFill>
                  <a:srgbClr val="000000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3200" noProof="1">
                <a:solidFill>
                  <a:srgbClr val="000000"/>
                </a:solidFill>
                <a:latin typeface="微软雅黑" panose="020B0503020204020204" pitchFamily="34" charset="-122"/>
              </a:rPr>
              <a:t>先算出积。</a:t>
            </a:r>
            <a:endParaRPr lang="zh-CN" altLang="zh-CN" sz="3200" noProof="1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 noProof="1">
                <a:solidFill>
                  <a:srgbClr val="000000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sz="3200" noProof="1">
                <a:solidFill>
                  <a:srgbClr val="000000"/>
                </a:solidFill>
                <a:latin typeface="微软雅黑" panose="020B0503020204020204" pitchFamily="34" charset="-122"/>
              </a:rPr>
              <a:t>看要保留的位数的后一位。</a:t>
            </a:r>
            <a:endParaRPr lang="zh-CN" altLang="zh-CN" sz="3200" noProof="1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 noProof="1">
                <a:solidFill>
                  <a:srgbClr val="000000"/>
                </a:solidFill>
                <a:latin typeface="微软雅黑" panose="020B0503020204020204" pitchFamily="34" charset="-122"/>
              </a:rPr>
              <a:t>3.</a:t>
            </a:r>
            <a:r>
              <a:rPr lang="zh-CN" altLang="en-US" sz="3200" noProof="1">
                <a:solidFill>
                  <a:srgbClr val="000000"/>
                </a:solidFill>
                <a:latin typeface="微软雅黑" panose="020B0503020204020204" pitchFamily="34" charset="-122"/>
              </a:rPr>
              <a:t>判断是“四舍”还是“五入”。</a:t>
            </a:r>
          </a:p>
          <a:p>
            <a:pPr>
              <a:lnSpc>
                <a:spcPct val="150000"/>
              </a:lnSpc>
            </a:pPr>
            <a:r>
              <a:rPr lang="zh-CN" altLang="en-US" sz="3200" noProof="1">
                <a:solidFill>
                  <a:srgbClr val="000000"/>
                </a:solidFill>
                <a:latin typeface="微软雅黑" panose="020B0503020204020204" pitchFamily="34" charset="-122"/>
              </a:rPr>
              <a:t>注意：近似数是小数的，末尾的</a:t>
            </a:r>
            <a:r>
              <a:rPr lang="zh-CN" altLang="zh-CN" sz="3200" noProof="1">
                <a:solidFill>
                  <a:srgbClr val="000000"/>
                </a:solidFill>
                <a:latin typeface="微软雅黑" panose="020B0503020204020204" pitchFamily="34" charset="-122"/>
              </a:rPr>
              <a:t>0</a:t>
            </a:r>
            <a:r>
              <a:rPr lang="zh-CN" altLang="en-US" sz="3200" noProof="1">
                <a:solidFill>
                  <a:srgbClr val="000000"/>
                </a:solidFill>
                <a:latin typeface="微软雅黑" panose="020B0503020204020204" pitchFamily="34" charset="-122"/>
              </a:rPr>
              <a:t>不能去掉。</a:t>
            </a: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Microsoft Office PowerPoint</Application>
  <PresentationFormat>宽屏</PresentationFormat>
  <Paragraphs>227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Calibri</vt:lpstr>
      <vt:lpstr>楷体</vt:lpstr>
      <vt:lpstr>微软雅黑</vt:lpstr>
      <vt:lpstr>宋体</vt:lpstr>
      <vt:lpstr>Arial</vt:lpstr>
      <vt:lpstr>Franklin Gothic Medium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2023-01-16T20:04:38Z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2B12D60E1584471CA1F1DC67426DE8DD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