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454" r:id="rId2"/>
    <p:sldId id="433" r:id="rId3"/>
    <p:sldId id="434" r:id="rId4"/>
    <p:sldId id="435" r:id="rId5"/>
    <p:sldId id="436" r:id="rId6"/>
    <p:sldId id="437" r:id="rId7"/>
    <p:sldId id="438" r:id="rId8"/>
    <p:sldId id="439" r:id="rId9"/>
    <p:sldId id="440" r:id="rId10"/>
    <p:sldId id="441" r:id="rId11"/>
    <p:sldId id="442" r:id="rId12"/>
    <p:sldId id="443" r:id="rId13"/>
    <p:sldId id="444" r:id="rId14"/>
    <p:sldId id="445" r:id="rId15"/>
    <p:sldId id="446" r:id="rId16"/>
    <p:sldId id="447" r:id="rId17"/>
    <p:sldId id="448" r:id="rId18"/>
    <p:sldId id="449" r:id="rId19"/>
    <p:sldId id="450" r:id="rId20"/>
    <p:sldId id="451" r:id="rId21"/>
    <p:sldId id="452" r:id="rId22"/>
    <p:sldId id="453" r:id="rId23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3429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685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0287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6" autoAdjust="0"/>
    <p:restoredTop sz="94660" autoAdjust="0"/>
  </p:normalViewPr>
  <p:slideViewPr>
    <p:cSldViewPr snapToObjects="1">
      <p:cViewPr>
        <p:scale>
          <a:sx n="100" d="100"/>
          <a:sy n="100" d="100"/>
        </p:scale>
        <p:origin x="-126" y="-8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216026" cy="21602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defRPr sz="1200" noProof="1" smtClean="0">
                <a:latin typeface="+mn-lt"/>
                <a:ea typeface="+mn-ea"/>
              </a:defRPr>
            </a:lvl1pPr>
          </a:lstStyle>
          <a:p>
            <a:fld id="{F725AEDA-E179-4278-998D-D9EC8DB06D5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B6D3F26-01E3-4376-8F46-E5C57D61105C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defRPr sz="1200" noProof="1" smtClean="0">
                <a:latin typeface="+mn-lt"/>
                <a:ea typeface="+mn-ea"/>
              </a:defRPr>
            </a:lvl1pPr>
          </a:lstStyle>
          <a:p>
            <a:fld id="{D2A48B96-639E-45A3-A0BA-2464DFDB1FA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9220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22B645F0-DD0A-43F9-A2E3-8D835BBC740C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126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126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A896CF5-8D2D-4768-A04D-1F7FF99904B7}" type="slidenum">
              <a:rPr lang="zh-CN" altLang="en-US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969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969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BFDD3E9-4865-43A4-B24E-CE08D4AB4B25}" type="slidenum">
              <a:rPr lang="zh-CN" altLang="en-US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174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174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F3B8572-761A-42F5-9ABB-491860E90E64}" type="slidenum">
              <a:rPr lang="zh-CN" altLang="en-US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379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379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E785F3E-95F6-4326-B4F4-15C5C2D268D9}" type="slidenum">
              <a:rPr lang="zh-CN" altLang="en-US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584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584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9B8472B-B02E-4851-8D2D-73F76AAD6E00}" type="slidenum">
              <a:rPr lang="zh-CN" altLang="en-US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789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E517DFC-35A1-4EEF-8FC8-FBD5593B84B1}" type="slidenum">
              <a:rPr lang="zh-CN" altLang="en-US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993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993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4F3C34F-2936-49CD-8EF4-38B81F9A572B}" type="slidenum">
              <a:rPr lang="zh-CN" altLang="en-US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198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198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8BEE689-DAA7-4AE5-ABDE-BE7BA5A9CAD3}" type="slidenum">
              <a:rPr lang="zh-CN" altLang="en-US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403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403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76B7228-306F-4EFC-A828-66A6EC396B3C}" type="slidenum">
              <a:rPr lang="zh-CN" altLang="en-US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608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608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18B1F32-453D-44B7-B1E2-CB3E28AAD3C6}" type="slidenum">
              <a:rPr lang="zh-CN" altLang="en-US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813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813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42D8BBD-860E-4CD0-9F15-361564FE854A}" type="slidenum">
              <a:rPr lang="zh-CN" altLang="en-US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331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331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302F0EE-DB7F-484F-9CA8-52FABE2D20E2}" type="slidenum">
              <a:rPr lang="zh-CN" altLang="en-US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5017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5017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FF92506-E114-4BF2-BC17-CC0E44F3CBBB}" type="slidenum">
              <a:rPr lang="zh-CN" altLang="en-US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536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536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88B435C-0056-4535-8C7E-2EEF439FA176}" type="slidenum">
              <a:rPr lang="zh-CN" altLang="en-US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741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741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045CDD9-2C2E-42E9-A0B9-C5ED3587BC46}" type="slidenum">
              <a:rPr lang="zh-CN" altLang="en-US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945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945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B3A2DB7-8B91-46F8-81BC-4654AC829BC8}" type="slidenum">
              <a:rPr lang="zh-CN" altLang="en-US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150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150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69E1B58-022C-41B6-9F8C-0F406A4B8CB1}" type="slidenum">
              <a:rPr lang="zh-CN" altLang="en-US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355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355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95EA230-B205-4C63-81A8-CB519AF633AF}" type="slidenum">
              <a:rPr lang="zh-CN" altLang="en-US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560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560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FA2F451-91EA-41EF-8938-9431BDFC509D}" type="slidenum">
              <a:rPr lang="zh-CN" altLang="en-US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765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765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465DFB8-C9DE-45B8-A12A-0F15FDEBED8D}" type="slidenum">
              <a:rPr lang="zh-CN" altLang="en-US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rot="1515377" flipH="1" flipV="1">
            <a:off x="-834628" y="-261938"/>
            <a:ext cx="3395663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0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16585734" flipH="1" flipV="1">
            <a:off x="8024218" y="4030861"/>
            <a:ext cx="1115615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6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4141" y="4404123"/>
            <a:ext cx="7653338" cy="5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动作按钮: 后退或前一项 12">
            <a:hlinkClick r:id="" action="ppaction://hlinkshowjump?jump=previousslide"/>
          </p:cNvPr>
          <p:cNvSpPr/>
          <p:nvPr userDrawn="1"/>
        </p:nvSpPr>
        <p:spPr>
          <a:xfrm>
            <a:off x="8242697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14" name="动作按钮: 前进或下一项 13">
            <a:hlinkClick r:id="" action="ppaction://hlinkshowjump?jump=nextslide"/>
          </p:cNvPr>
          <p:cNvSpPr/>
          <p:nvPr userDrawn="1"/>
        </p:nvSpPr>
        <p:spPr>
          <a:xfrm>
            <a:off x="8515351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15" name="动作按钮: 结束 14">
            <a:hlinkClick r:id="" action="ppaction://hlinkshowjump?jump=endshow"/>
          </p:cNvPr>
          <p:cNvSpPr/>
          <p:nvPr userDrawn="1"/>
        </p:nvSpPr>
        <p:spPr>
          <a:xfrm>
            <a:off x="878086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 bwMode="auto">
          <a:xfrm>
            <a:off x="616744" y="946548"/>
            <a:ext cx="2226469" cy="2178844"/>
            <a:chOff x="-949635" y="0"/>
            <a:chExt cx="7009631" cy="6858000"/>
          </a:xfrm>
        </p:grpSpPr>
        <p:sp>
          <p:nvSpPr>
            <p:cNvPr id="3" name="Diamond 3"/>
            <p:cNvSpPr>
              <a:spLocks noChangeArrowheads="1"/>
            </p:cNvSpPr>
            <p:nvPr/>
          </p:nvSpPr>
          <p:spPr bwMode="auto">
            <a:xfrm>
              <a:off x="-949635" y="0"/>
              <a:ext cx="7009631" cy="6858000"/>
            </a:xfrm>
            <a:prstGeom prst="diamond">
              <a:avLst/>
            </a:prstGeom>
            <a:solidFill>
              <a:srgbClr val="D6DCE5">
                <a:alpha val="34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  <p:sp>
          <p:nvSpPr>
            <p:cNvPr id="4" name="Diamond 4"/>
            <p:cNvSpPr>
              <a:spLocks noChangeArrowheads="1"/>
            </p:cNvSpPr>
            <p:nvPr/>
          </p:nvSpPr>
          <p:spPr bwMode="auto">
            <a:xfrm>
              <a:off x="-176517" y="653134"/>
              <a:ext cx="5647878" cy="5525706"/>
            </a:xfrm>
            <a:prstGeom prst="diamond">
              <a:avLst/>
            </a:prstGeom>
            <a:solidFill>
              <a:srgbClr val="D6DC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</p:grpSp>
      <p:grpSp>
        <p:nvGrpSpPr>
          <p:cNvPr id="5" name="Group 2"/>
          <p:cNvGrpSpPr/>
          <p:nvPr userDrawn="1"/>
        </p:nvGrpSpPr>
        <p:grpSpPr bwMode="auto">
          <a:xfrm>
            <a:off x="573881" y="1369219"/>
            <a:ext cx="1333500" cy="1333500"/>
            <a:chOff x="990600" y="2044717"/>
            <a:chExt cx="2768566" cy="2768566"/>
          </a:xfrm>
        </p:grpSpPr>
        <p:sp>
          <p:nvSpPr>
            <p:cNvPr id="6" name="Diamond 5"/>
            <p:cNvSpPr>
              <a:spLocks noChangeArrowheads="1"/>
            </p:cNvSpPr>
            <p:nvPr/>
          </p:nvSpPr>
          <p:spPr bwMode="auto">
            <a:xfrm>
              <a:off x="990600" y="2044717"/>
              <a:ext cx="2768566" cy="2768566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  <p:grpSp>
          <p:nvGrpSpPr>
            <p:cNvPr id="7" name="Group 9"/>
            <p:cNvGrpSpPr/>
            <p:nvPr/>
          </p:nvGrpSpPr>
          <p:grpSpPr bwMode="auto">
            <a:xfrm>
              <a:off x="1429100" y="2771847"/>
              <a:ext cx="1800200" cy="992584"/>
              <a:chOff x="2345143" y="2365645"/>
              <a:chExt cx="1800200" cy="992584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2344176" y="2365264"/>
                <a:ext cx="1802039" cy="677310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7500" lnSpcReduction="20000"/>
              </a:bodyPr>
              <a:lstStyle/>
              <a:p>
                <a:pPr algn="ctr" fontAlgn="auto"/>
                <a:r>
                  <a:rPr lang="zh-CN" altLang="en-US" sz="3300" noProof="1">
                    <a:solidFill>
                      <a:schemeClr val="bg1"/>
                    </a:solidFill>
                    <a:latin typeface="+mn-lt"/>
                    <a:ea typeface="+mn-ea"/>
                  </a:rPr>
                  <a:t>目录</a:t>
                </a:r>
                <a:endParaRPr lang="zh-CN" altLang="en-US" sz="3300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344176" y="3143924"/>
                <a:ext cx="1802039" cy="215058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0000" lnSpcReduction="20000"/>
              </a:bodyPr>
              <a:lstStyle/>
              <a:p>
                <a:pPr algn="ctr" fontAlgn="auto"/>
                <a:r>
                  <a:rPr lang="en-US" altLang="zh-CN" sz="1100" noProof="1">
                    <a:solidFill>
                      <a:schemeClr val="bg1"/>
                    </a:solidFill>
                    <a:latin typeface="+mn-lt"/>
                    <a:ea typeface="+mn-ea"/>
                  </a:rPr>
                  <a:t>CONTENTS</a:t>
                </a:r>
                <a:endParaRPr lang="en-US" altLang="zh-CN" sz="1100" noProof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0" name="Diamond 11"/>
          <p:cNvSpPr/>
          <p:nvPr userDrawn="1"/>
        </p:nvSpPr>
        <p:spPr bwMode="auto">
          <a:xfrm>
            <a:off x="1409701" y="713185"/>
            <a:ext cx="554831" cy="554831"/>
          </a:xfrm>
          <a:prstGeom prst="diamond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01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1" name="Diamond 12"/>
          <p:cNvSpPr/>
          <p:nvPr userDrawn="1"/>
        </p:nvSpPr>
        <p:spPr bwMode="auto">
          <a:xfrm>
            <a:off x="2030017" y="1321594"/>
            <a:ext cx="554831" cy="554831"/>
          </a:xfrm>
          <a:prstGeom prst="diamond">
            <a:avLst/>
          </a:prstGeom>
          <a:solidFill>
            <a:schemeClr val="accent3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02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2" name="Diamond 13"/>
          <p:cNvSpPr/>
          <p:nvPr userDrawn="1"/>
        </p:nvSpPr>
        <p:spPr bwMode="auto">
          <a:xfrm>
            <a:off x="2030017" y="2181226"/>
            <a:ext cx="554831" cy="554831"/>
          </a:xfrm>
          <a:prstGeom prst="diamond">
            <a:avLst/>
          </a:prstGeom>
          <a:solidFill>
            <a:schemeClr val="accent4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03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3" name="Diamond 14"/>
          <p:cNvSpPr/>
          <p:nvPr userDrawn="1"/>
        </p:nvSpPr>
        <p:spPr bwMode="auto">
          <a:xfrm>
            <a:off x="1409701" y="2826544"/>
            <a:ext cx="554831" cy="554831"/>
          </a:xfrm>
          <a:prstGeom prst="diamond">
            <a:avLst/>
          </a:prstGeom>
          <a:solidFill>
            <a:schemeClr val="accent5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04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14" name="Group 21"/>
          <p:cNvGrpSpPr/>
          <p:nvPr userDrawn="1"/>
        </p:nvGrpSpPr>
        <p:grpSpPr bwMode="auto">
          <a:xfrm>
            <a:off x="1964532" y="851297"/>
            <a:ext cx="1908572" cy="271463"/>
            <a:chOff x="3943834" y="704409"/>
            <a:chExt cx="3962574" cy="563232"/>
          </a:xfrm>
        </p:grpSpPr>
        <p:sp>
          <p:nvSpPr>
            <p:cNvPr id="15" name="TextBox 14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17" name="Group 22"/>
          <p:cNvGrpSpPr/>
          <p:nvPr userDrawn="1"/>
        </p:nvGrpSpPr>
        <p:grpSpPr bwMode="auto">
          <a:xfrm>
            <a:off x="2584847" y="1447800"/>
            <a:ext cx="1909763" cy="271463"/>
            <a:chOff x="3943834" y="704409"/>
            <a:chExt cx="3962574" cy="563232"/>
          </a:xfrm>
        </p:grpSpPr>
        <p:sp>
          <p:nvSpPr>
            <p:cNvPr id="18" name="TextBox 23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2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19" name="TextBox 24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0" name="Group 25"/>
          <p:cNvGrpSpPr/>
          <p:nvPr userDrawn="1"/>
        </p:nvGrpSpPr>
        <p:grpSpPr bwMode="auto">
          <a:xfrm>
            <a:off x="2584847" y="2362200"/>
            <a:ext cx="1909763" cy="271463"/>
            <a:chOff x="3943834" y="704409"/>
            <a:chExt cx="3962574" cy="563232"/>
          </a:xfrm>
        </p:grpSpPr>
        <p:sp>
          <p:nvSpPr>
            <p:cNvPr id="21" name="TextBox 26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3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  <p:sp>
          <p:nvSpPr>
            <p:cNvPr id="22" name="TextBox 27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3" name="Group 28"/>
          <p:cNvGrpSpPr/>
          <p:nvPr userDrawn="1"/>
        </p:nvGrpSpPr>
        <p:grpSpPr bwMode="auto">
          <a:xfrm>
            <a:off x="1964532" y="3018235"/>
            <a:ext cx="1908572" cy="271463"/>
            <a:chOff x="3943834" y="704409"/>
            <a:chExt cx="3962574" cy="563232"/>
          </a:xfrm>
        </p:grpSpPr>
        <p:sp>
          <p:nvSpPr>
            <p:cNvPr id="24" name="TextBox 29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4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4">
                    <a:lumMod val="100000"/>
                  </a:schemeClr>
                </a:solidFill>
              </a:endParaRPr>
            </a:p>
          </p:txBody>
        </p:sp>
        <p:sp>
          <p:nvSpPr>
            <p:cNvPr id="25" name="TextBox 30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sp>
        <p:nvSpPr>
          <p:cNvPr id="26" name="动作按钮: 后退或前一项 25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27" name="动作按钮: 前进或下一项 26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28" name="动作按钮: 结束 27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动作按钮: 后退或前一项 2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4" name="动作按钮: 前进或下一项 3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5" name="动作按钮: 结束 4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104775" y="4719638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>
            <a:off x="104775" y="594122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 userDrawn="1"/>
        </p:nvCxnSpPr>
        <p:spPr>
          <a:xfrm>
            <a:off x="2347913" y="916782"/>
            <a:ext cx="0" cy="3480197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42"/>
          <p:cNvGrpSpPr/>
          <p:nvPr userDrawn="1"/>
        </p:nvGrpSpPr>
        <p:grpSpPr bwMode="auto">
          <a:xfrm>
            <a:off x="80963" y="1579960"/>
            <a:ext cx="2270522" cy="2178844"/>
            <a:chOff x="755951" y="2210607"/>
            <a:chExt cx="3026493" cy="2905010"/>
          </a:xfrm>
        </p:grpSpPr>
        <p:grpSp>
          <p:nvGrpSpPr>
            <p:cNvPr id="10" name="Group 1"/>
            <p:cNvGrpSpPr/>
            <p:nvPr/>
          </p:nvGrpSpPr>
          <p:grpSpPr bwMode="auto">
            <a:xfrm>
              <a:off x="813205" y="2210607"/>
              <a:ext cx="2969239" cy="2905010"/>
              <a:chOff x="-949635" y="0"/>
              <a:chExt cx="7009631" cy="6858000"/>
            </a:xfrm>
          </p:grpSpPr>
          <p:sp>
            <p:nvSpPr>
              <p:cNvPr id="16" name="Diamond 3"/>
              <p:cNvSpPr>
                <a:spLocks noChangeArrowheads="1"/>
              </p:cNvSpPr>
              <p:nvPr/>
            </p:nvSpPr>
            <p:spPr bwMode="auto">
              <a:xfrm>
                <a:off x="-949635" y="0"/>
                <a:ext cx="7009631" cy="6858000"/>
              </a:xfrm>
              <a:prstGeom prst="diamond">
                <a:avLst/>
              </a:prstGeom>
              <a:solidFill>
                <a:srgbClr val="D6DCE5">
                  <a:alpha val="34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  <p:sp>
            <p:nvSpPr>
              <p:cNvPr id="17" name="Diamond 4"/>
              <p:cNvSpPr>
                <a:spLocks noChangeArrowheads="1"/>
              </p:cNvSpPr>
              <p:nvPr/>
            </p:nvSpPr>
            <p:spPr bwMode="auto">
              <a:xfrm>
                <a:off x="-176517" y="653134"/>
                <a:ext cx="5647878" cy="5525706"/>
              </a:xfrm>
              <a:prstGeom prst="diamond">
                <a:avLst/>
              </a:prstGeom>
              <a:solidFill>
                <a:srgbClr val="D6DC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</p:grpSp>
        <p:grpSp>
          <p:nvGrpSpPr>
            <p:cNvPr id="11" name="Group 2"/>
            <p:cNvGrpSpPr/>
            <p:nvPr/>
          </p:nvGrpSpPr>
          <p:grpSpPr bwMode="auto">
            <a:xfrm>
              <a:off x="755951" y="2773741"/>
              <a:ext cx="1778742" cy="1778742"/>
              <a:chOff x="990600" y="2044717"/>
              <a:chExt cx="2768566" cy="2768566"/>
            </a:xfrm>
          </p:grpSpPr>
          <p:sp>
            <p:nvSpPr>
              <p:cNvPr id="12" name="Diamond 5"/>
              <p:cNvSpPr>
                <a:spLocks noChangeArrowheads="1"/>
              </p:cNvSpPr>
              <p:nvPr/>
            </p:nvSpPr>
            <p:spPr bwMode="auto">
              <a:xfrm>
                <a:off x="990600" y="2044717"/>
                <a:ext cx="2768566" cy="2768566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  <p:grpSp>
            <p:nvGrpSpPr>
              <p:cNvPr id="13" name="Group 9"/>
              <p:cNvGrpSpPr/>
              <p:nvPr/>
            </p:nvGrpSpPr>
            <p:grpSpPr bwMode="auto">
              <a:xfrm>
                <a:off x="1429100" y="2771847"/>
                <a:ext cx="1800200" cy="992584"/>
                <a:chOff x="2345143" y="2365645"/>
                <a:chExt cx="1800200" cy="992584"/>
              </a:xfrm>
            </p:grpSpPr>
            <p:sp>
              <p:nvSpPr>
                <p:cNvPr id="14" name="TextBox 7"/>
                <p:cNvSpPr txBox="1"/>
                <p:nvPr/>
              </p:nvSpPr>
              <p:spPr>
                <a:xfrm>
                  <a:off x="2346338" y="2365564"/>
                  <a:ext cx="1798300" cy="677001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7500" lnSpcReduction="20000"/>
                </a:bodyPr>
                <a:lstStyle/>
                <a:p>
                  <a:pPr algn="ctr" fontAlgn="auto"/>
                  <a:r>
                    <a:rPr lang="zh-CN" altLang="en-US" sz="3300" noProof="1">
                      <a:solidFill>
                        <a:schemeClr val="bg1"/>
                      </a:solidFill>
                      <a:latin typeface="+mn-lt"/>
                      <a:ea typeface="+mn-ea"/>
                    </a:rPr>
                    <a:t>目录</a:t>
                  </a:r>
                  <a:endParaRPr lang="zh-CN" altLang="en-US" sz="3300" noProof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" name="TextBox 8"/>
                <p:cNvSpPr txBox="1"/>
                <p:nvPr/>
              </p:nvSpPr>
              <p:spPr>
                <a:xfrm>
                  <a:off x="2346338" y="3143869"/>
                  <a:ext cx="1798300" cy="214959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0000" lnSpcReduction="20000"/>
                </a:bodyPr>
                <a:lstStyle/>
                <a:p>
                  <a:pPr algn="ctr" fontAlgn="auto"/>
                  <a:r>
                    <a:rPr lang="en-US" altLang="zh-CN" sz="1100" noProof="1">
                      <a:solidFill>
                        <a:schemeClr val="bg1"/>
                      </a:solidFill>
                      <a:latin typeface="+mn-lt"/>
                      <a:ea typeface="+mn-ea"/>
                    </a:rPr>
                    <a:t>CONTENTS</a:t>
                  </a:r>
                  <a:endParaRPr lang="en-US" altLang="zh-CN" sz="1100" noProof="1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1167" y="60343"/>
            <a:ext cx="8929483" cy="483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noProof="1" smtClean="0"/>
              <a:t>课时标题</a:t>
            </a:r>
            <a:endParaRPr lang="zh-CN" altLang="en-US" noProof="1"/>
          </a:p>
        </p:txBody>
      </p:sp>
      <p:sp>
        <p:nvSpPr>
          <p:cNvPr id="18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366713" y="4823223"/>
            <a:ext cx="279797" cy="273844"/>
          </a:xfrm>
        </p:spPr>
        <p:txBody>
          <a:bodyPr/>
          <a:lstStyle>
            <a:lvl1pPr>
              <a:defRPr/>
            </a:lvl1pPr>
          </a:lstStyle>
          <a:p>
            <a:fld id="{6A92642E-661C-4353-B9C7-6F5475566F9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动作按钮: 后退或前一项 3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5" name="动作按钮: 前进或下一项 8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6" name="动作按钮: 结束 9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180976" y="304800"/>
            <a:ext cx="877609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81155" y="401129"/>
            <a:ext cx="8775808" cy="4433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主文档内容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4141" y="4404123"/>
            <a:ext cx="7653338" cy="5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5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20784402" flipH="1" flipV="1">
            <a:off x="5868591" y="2552700"/>
            <a:ext cx="3000375" cy="270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 userDrawn="1"/>
        </p:nvSpPr>
        <p:spPr>
          <a:xfrm>
            <a:off x="0" y="1866901"/>
            <a:ext cx="9144000" cy="622697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spc="225" noProof="1">
                <a:solidFill>
                  <a:srgbClr val="778495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微软雅黑" panose="020B0503020204020204" pitchFamily="34" charset="-122"/>
              </a:rPr>
              <a:t>本节内容结束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fontAlgn="auto">
              <a:defRPr sz="90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82C8E961-0A61-4EB6-98E7-EFE1458794F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fontAlgn="auto">
              <a:defRPr sz="9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C1B00663-6DAC-4BB0-847E-68B38ED21151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1031" name="图片 6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-180498" y="0"/>
            <a:ext cx="914161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文本框 7"/>
          <p:cNvSpPr txBox="1">
            <a:spLocks noChangeArrowheads="1"/>
          </p:cNvSpPr>
          <p:nvPr userDrawn="1"/>
        </p:nvSpPr>
        <p:spPr bwMode="auto">
          <a:xfrm>
            <a:off x="325041" y="4875610"/>
            <a:ext cx="320278" cy="2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/>
            <a:fld id="{3795A7B0-8DC5-45A5-9066-CB5296D228A7}" type="slidenum">
              <a:rPr lang="zh-CN" altLang="en-US" sz="1100">
                <a:latin typeface="Times New Roman" panose="02020603050405020304" pitchFamily="18" charset="0"/>
              </a:rPr>
              <a:t>‹#›</a:t>
            </a:fld>
            <a:endParaRPr lang="zh-CN" altLang="en-US" sz="1100">
              <a:latin typeface="Times New Roman" panose="02020603050405020304" pitchFamily="18" charset="0"/>
            </a:endParaRPr>
          </a:p>
        </p:txBody>
      </p:sp>
      <p:sp>
        <p:nvSpPr>
          <p:cNvPr id="9" name="矩形 8">
            <a:hlinkClick r:id="" action="ppaction://hlinkshowjump?jump=previousslide"/>
          </p:cNvPr>
          <p:cNvSpPr/>
          <p:nvPr userDrawn="1"/>
        </p:nvSpPr>
        <p:spPr>
          <a:xfrm>
            <a:off x="0" y="4710113"/>
            <a:ext cx="344091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0" name="矩形 9">
            <a:hlinkClick r:id="" action="ppaction://hlinkshowjump?jump=nextslide"/>
          </p:cNvPr>
          <p:cNvSpPr/>
          <p:nvPr userDrawn="1"/>
        </p:nvSpPr>
        <p:spPr>
          <a:xfrm>
            <a:off x="626269" y="4710113"/>
            <a:ext cx="344091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endParaRPr lang="zh-CN" altLang="en-US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171450" indent="-171450" algn="l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3020063" y="843542"/>
            <a:ext cx="3357329" cy="900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 anchor="ctr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3600" b="1" kern="100" dirty="0">
                <a:latin typeface="Times New Roman" panose="02020603050405020304"/>
                <a:cs typeface="Courier New" panose="02070309020205020404"/>
              </a:rPr>
              <a:t>Unit 5</a:t>
            </a:r>
            <a:r>
              <a:rPr lang="zh-CN" altLang="zh-CN" sz="3600" kern="100" dirty="0">
                <a:latin typeface="Times New Roman" panose="02020603050405020304"/>
                <a:cs typeface="Times New Roman" panose="02020603050405020304"/>
              </a:rPr>
              <a:t>　</a:t>
            </a:r>
            <a:r>
              <a:rPr lang="en-US" altLang="zh-CN" sz="3600" b="1" kern="100" dirty="0">
                <a:latin typeface="Times New Roman" panose="02020603050405020304"/>
                <a:cs typeface="Courier New" panose="02070309020205020404"/>
              </a:rPr>
              <a:t>MUSIC</a:t>
            </a:r>
            <a:endParaRPr lang="zh-CN" altLang="zh-CN" sz="33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4" name="Picture 4" descr="音乐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9867" y="1923672"/>
            <a:ext cx="2108597" cy="245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11"/>
          <p:cNvSpPr>
            <a:spLocks noChangeArrowheads="1"/>
          </p:cNvSpPr>
          <p:nvPr/>
        </p:nvSpPr>
        <p:spPr bwMode="auto">
          <a:xfrm>
            <a:off x="2757760" y="2355724"/>
            <a:ext cx="5702708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Section </a:t>
            </a:r>
            <a:r>
              <a:rPr lang="en-US" altLang="zh-CN" sz="2400" b="1" kern="100" dirty="0" smtClean="0">
                <a:latin typeface="宋体" panose="02010600030101010101" pitchFamily="2" charset="-122"/>
                <a:cs typeface="Times New Roman" panose="02020603050405020304"/>
              </a:rPr>
              <a:t>Ⅳ</a:t>
            </a:r>
            <a:r>
              <a:rPr lang="en-US" altLang="zh-CN" sz="2400" kern="100" dirty="0" smtClean="0">
                <a:latin typeface="Times New Roman" panose="02020603050405020304"/>
                <a:cs typeface="Times New Roman" panose="02020603050405020304"/>
              </a:rPr>
              <a:t>  </a:t>
            </a:r>
            <a:r>
              <a:rPr lang="en-US" altLang="zh-CN" sz="2400" b="1" kern="100" dirty="0" smtClean="0">
                <a:latin typeface="Times New Roman" panose="02020603050405020304"/>
                <a:cs typeface="Courier New" panose="02070309020205020404"/>
              </a:rPr>
              <a:t>Discovering 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Useful Structures</a:t>
            </a:r>
          </a:p>
        </p:txBody>
      </p:sp>
      <p:sp>
        <p:nvSpPr>
          <p:cNvPr id="6" name="矩形 5"/>
          <p:cNvSpPr/>
          <p:nvPr/>
        </p:nvSpPr>
        <p:spPr>
          <a:xfrm>
            <a:off x="3804467" y="4207140"/>
            <a:ext cx="2733762" cy="407804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marL="257175" indent="-257175" algn="ctr">
              <a:lnSpc>
                <a:spcPct val="110000"/>
              </a:lnSpc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矩形 11"/>
          <p:cNvSpPr>
            <a:spLocks noChangeArrowheads="1"/>
          </p:cNvSpPr>
          <p:nvPr/>
        </p:nvSpPr>
        <p:spPr bwMode="auto">
          <a:xfrm>
            <a:off x="251222" y="681038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自主发现</a:t>
            </a:r>
            <a:r>
              <a:rPr lang="en-US" altLang="zh-CN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4]</a:t>
            </a:r>
            <a:endParaRPr lang="zh-CN" altLang="zh-CN" dirty="0">
              <a:latin typeface="宋体" panose="02010600030101010101" pitchFamily="2" charset="-122"/>
              <a:ea typeface="黑体" panose="02010609060101010101" pitchFamily="49" charset="-122"/>
              <a:cs typeface="Courier New" panose="02070309020205020404" pitchFamily="49" charset="0"/>
            </a:endParaRPr>
          </a:p>
        </p:txBody>
      </p:sp>
      <p:sp>
        <p:nvSpPr>
          <p:cNvPr id="16387" name="矩形 11"/>
          <p:cNvSpPr>
            <a:spLocks noChangeArrowheads="1"/>
          </p:cNvSpPr>
          <p:nvPr/>
        </p:nvSpPr>
        <p:spPr bwMode="auto">
          <a:xfrm>
            <a:off x="454819" y="1113235"/>
            <a:ext cx="8428435" cy="21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(1)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过去分词作状语，其逻辑主语常常就是句子的主语，且主语是过去分词所表示的动作的承受者，即过去分词所表示的动作与句子的主语构成动宾关系。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(2)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过去分词作条件、原因及时间状语时，通常放于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；作伴随状语时，通常放于句末；作方式状语时，一般放于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，有时也放于句首；作让步状语时，一般放于句首，有时也可放于句末。</a:t>
            </a:r>
            <a:endParaRPr lang="zh-CN" altLang="zh-CN" dirty="0">
              <a:latin typeface="宋体" panose="02010600030101010101" pitchFamily="2" charset="-122"/>
              <a:ea typeface="黑体" panose="02010609060101010101" pitchFamily="49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717382" y="1977629"/>
            <a:ext cx="60016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句首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4344591" y="2386013"/>
            <a:ext cx="60016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句末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矩形 11"/>
          <p:cNvSpPr>
            <a:spLocks noChangeArrowheads="1"/>
          </p:cNvSpPr>
          <p:nvPr/>
        </p:nvSpPr>
        <p:spPr bwMode="auto">
          <a:xfrm>
            <a:off x="251222" y="681038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名师提醒</a:t>
            </a:r>
            <a:r>
              <a:rPr lang="en-US" altLang="zh-CN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]</a:t>
            </a:r>
            <a:endParaRPr lang="zh-CN" altLang="zh-CN" dirty="0">
              <a:latin typeface="宋体" panose="02010600030101010101" pitchFamily="2" charset="-122"/>
              <a:ea typeface="黑体" panose="02010609060101010101" pitchFamily="49" charset="-122"/>
              <a:cs typeface="Courier New" panose="02070309020205020404" pitchFamily="49" charset="0"/>
            </a:endParaRPr>
          </a:p>
        </p:txBody>
      </p:sp>
      <p:sp>
        <p:nvSpPr>
          <p:cNvPr id="17411" name="矩形 11"/>
          <p:cNvSpPr>
            <a:spLocks noChangeArrowheads="1"/>
          </p:cNvSpPr>
          <p:nvPr/>
        </p:nvSpPr>
        <p:spPr bwMode="auto">
          <a:xfrm>
            <a:off x="454819" y="1113235"/>
            <a:ext cx="8428435" cy="172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过去分词的逻辑主语和句子的主语不一致时，需要加上自己的主语，构成独立主格结构。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 was listening attentively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his eyes fixed on the blackboard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他专心听讲，眼睛紧盯着黑板。</a:t>
            </a:r>
            <a:endParaRPr lang="zh-CN" altLang="zh-CN" dirty="0">
              <a:latin typeface="宋体" panose="02010600030101010101" pitchFamily="2" charset="-122"/>
              <a:ea typeface="黑体" panose="02010609060101010101" pitchFamily="49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矩形 11"/>
          <p:cNvSpPr>
            <a:spLocks noChangeArrowheads="1"/>
          </p:cNvSpPr>
          <p:nvPr/>
        </p:nvSpPr>
        <p:spPr bwMode="auto">
          <a:xfrm>
            <a:off x="251222" y="771526"/>
            <a:ext cx="8428434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2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过去分词作状语的种类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合作探究</a:t>
            </a:r>
            <a:r>
              <a:rPr lang="en-US" altLang="zh-CN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]</a:t>
            </a:r>
            <a:endParaRPr lang="zh-CN" altLang="zh-CN" dirty="0">
              <a:latin typeface="宋体" panose="02010600030101010101" pitchFamily="2" charset="-122"/>
              <a:ea typeface="黑体" panose="02010609060101010101" pitchFamily="49" charset="-122"/>
              <a:cs typeface="Courier New" panose="02070309020205020404" pitchFamily="49" charset="0"/>
            </a:endParaRPr>
          </a:p>
        </p:txBody>
      </p:sp>
      <p:sp>
        <p:nvSpPr>
          <p:cNvPr id="18435" name="矩形 11"/>
          <p:cNvSpPr>
            <a:spLocks noChangeArrowheads="1"/>
          </p:cNvSpPr>
          <p:nvPr/>
        </p:nvSpPr>
        <p:spPr bwMode="auto">
          <a:xfrm>
            <a:off x="454819" y="1532335"/>
            <a:ext cx="8428435" cy="256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Asked what had happened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＝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When he was asked what had happened)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 lowered his head.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当被问到发生了什么事情的时候，他低下了头。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Absorbed in painting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＝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As he was absorbed in painting), John didn’t notice evening approaching.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由于在全神贯注地画画，约翰没有察觉到夜幕降临了。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Given another hour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＝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If I am given another hour)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 can also work out this problem.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如果再给我一个小时，我也能把这道题算出来。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矩形 11"/>
          <p:cNvSpPr>
            <a:spLocks noChangeArrowheads="1"/>
          </p:cNvSpPr>
          <p:nvPr/>
        </p:nvSpPr>
        <p:spPr bwMode="auto">
          <a:xfrm>
            <a:off x="355997" y="1113235"/>
            <a:ext cx="8428434" cy="21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Beaten by the opposite team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cs typeface="Times New Roman" panose="02020603050405020304"/>
              </a:rPr>
              <a:t>＝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Though we were beaten by the opposite team)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we didn’t lose heart and encouraged each other.</a:t>
            </a:r>
            <a:endParaRPr lang="zh-CN" altLang="zh-CN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cs typeface="Times New Roman" panose="02020603050405020304"/>
              </a:rPr>
              <a:t>虽然被对方的队打败了，但我们并没有灰心并且相互鼓励。</a:t>
            </a:r>
            <a:endParaRPr lang="zh-CN" altLang="zh-CN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The woman scientist entered the lab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b="1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followed by her assistants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.</a:t>
            </a:r>
            <a:endParaRPr lang="zh-CN" altLang="zh-CN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cs typeface="Times New Roman" panose="02020603050405020304"/>
              </a:rPr>
              <a:t>这位女科学家进入了实验室，后面跟着她的助手。</a:t>
            </a:r>
            <a:endParaRPr lang="zh-CN" altLang="zh-CN" dirty="0">
              <a:latin typeface="宋体" panose="02010600030101010101" pitchFamily="2" charset="-122"/>
              <a:ea typeface="黑体" panose="02010609060101010101" pitchFamily="49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矩形 11"/>
          <p:cNvSpPr>
            <a:spLocks noChangeArrowheads="1"/>
          </p:cNvSpPr>
          <p:nvPr/>
        </p:nvSpPr>
        <p:spPr bwMode="auto">
          <a:xfrm>
            <a:off x="251222" y="681038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自主发现</a:t>
            </a:r>
            <a:r>
              <a:rPr lang="en-US" altLang="zh-CN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5]</a:t>
            </a:r>
            <a:endParaRPr lang="zh-CN" altLang="zh-CN" dirty="0">
              <a:latin typeface="宋体" panose="02010600030101010101" pitchFamily="2" charset="-122"/>
              <a:ea typeface="黑体" panose="02010609060101010101" pitchFamily="49" charset="-122"/>
              <a:cs typeface="Courier New" panose="02070309020205020404" pitchFamily="49" charset="0"/>
            </a:endParaRPr>
          </a:p>
        </p:txBody>
      </p:sp>
      <p:sp>
        <p:nvSpPr>
          <p:cNvPr id="20483" name="矩形 11"/>
          <p:cNvSpPr>
            <a:spLocks noChangeArrowheads="1"/>
          </p:cNvSpPr>
          <p:nvPr/>
        </p:nvSpPr>
        <p:spPr bwMode="auto">
          <a:xfrm>
            <a:off x="454819" y="1113235"/>
            <a:ext cx="8428435" cy="256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(1)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表示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；相当于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when, while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等引导的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从句。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(2)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表示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；相当于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because, since, as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等引导的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从句。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(3)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表示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；相当于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if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引导的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从句。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(4)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表示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；相当于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although, though, even if, even though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等引导的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从句。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(5)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表示方式或伴随。</a:t>
            </a:r>
            <a:endParaRPr lang="zh-CN" altLang="zh-CN" dirty="0">
              <a:latin typeface="宋体" panose="02010600030101010101" pitchFamily="2" charset="-122"/>
              <a:ea typeface="黑体" panose="02010609060101010101" pitchFamily="49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09701" y="1145382"/>
            <a:ext cx="60016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时间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5323285" y="1168004"/>
            <a:ext cx="106182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时间状语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1385888" y="1565673"/>
            <a:ext cx="60016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原因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5797153" y="1589485"/>
            <a:ext cx="106182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原因状语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397794" y="1990726"/>
            <a:ext cx="60016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条件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4127897" y="1989535"/>
            <a:ext cx="106182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条件状语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1421607" y="2411017"/>
            <a:ext cx="60016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让步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7668816" y="2409826"/>
            <a:ext cx="106182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让步状语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矩形 11"/>
          <p:cNvSpPr>
            <a:spLocks noChangeArrowheads="1"/>
          </p:cNvSpPr>
          <p:nvPr/>
        </p:nvSpPr>
        <p:spPr bwMode="auto">
          <a:xfrm>
            <a:off x="251222" y="531019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3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过去分词和现在分词作状语时的区别</a:t>
            </a:r>
            <a:endParaRPr lang="zh-CN" altLang="zh-CN" dirty="0">
              <a:latin typeface="宋体" panose="02010600030101010101" pitchFamily="2" charset="-122"/>
              <a:ea typeface="黑体" panose="02010609060101010101" pitchFamily="49" charset="-122"/>
              <a:cs typeface="Courier New" panose="02070309020205020404" pitchFamily="49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575072" y="1071562"/>
          <a:ext cx="8104584" cy="3444479"/>
        </p:xfrm>
        <a:graphic>
          <a:graphicData uri="http://schemas.openxmlformats.org/drawingml/2006/table">
            <a:tbl>
              <a:tblPr firstRow="1" firstCol="1" bandRow="1"/>
              <a:tblGrid>
                <a:gridCol w="10263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04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778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  <a:latin typeface="Times New Roman" panose="02020603050405020304"/>
                          <a:cs typeface="Times New Roman" panose="02020603050405020304"/>
                        </a:rPr>
                        <a:t>语法</a:t>
                      </a:r>
                      <a:endParaRPr lang="zh-CN" sz="18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1440" marR="514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  <a:latin typeface="Times New Roman" panose="02020603050405020304"/>
                          <a:cs typeface="Times New Roman" panose="02020603050405020304"/>
                        </a:rPr>
                        <a:t>逻辑关系</a:t>
                      </a:r>
                      <a:endParaRPr lang="zh-CN" sz="18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1440" marR="514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  <a:latin typeface="Times New Roman" panose="02020603050405020304"/>
                          <a:cs typeface="Times New Roman" panose="02020603050405020304"/>
                        </a:rPr>
                        <a:t>时间概念</a:t>
                      </a:r>
                      <a:endParaRPr lang="zh-CN" sz="18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1440" marR="514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61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  <a:latin typeface="Times New Roman" panose="02020603050405020304"/>
                          <a:cs typeface="Times New Roman" panose="02020603050405020304"/>
                        </a:rPr>
                        <a:t>过去分词作状语</a:t>
                      </a:r>
                      <a:endParaRPr lang="zh-CN" sz="18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1440" marR="514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  <a:latin typeface="Times New Roman" panose="02020603050405020304"/>
                          <a:cs typeface="Times New Roman" panose="02020603050405020304"/>
                        </a:rPr>
                        <a:t>句子主语与分词表示的动作之间存在逻辑上的动宾关系。</a:t>
                      </a:r>
                      <a:endParaRPr lang="zh-CN" sz="18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1440" marR="514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  <a:latin typeface="Times New Roman" panose="02020603050405020304"/>
                          <a:cs typeface="Times New Roman" panose="02020603050405020304"/>
                        </a:rPr>
                        <a:t>发生于谓语动词所表示的动作之前或表示一种状态，与谓语动词所表示的动作同时发生或存在。</a:t>
                      </a:r>
                      <a:endParaRPr lang="zh-CN" sz="18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1440" marR="514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68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  <a:latin typeface="Times New Roman" panose="02020603050405020304"/>
                          <a:cs typeface="Times New Roman" panose="02020603050405020304"/>
                        </a:rPr>
                        <a:t>现在分词作状语</a:t>
                      </a:r>
                      <a:endParaRPr lang="zh-CN" sz="18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1440" marR="514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  <a:latin typeface="Times New Roman" panose="02020603050405020304"/>
                          <a:cs typeface="Times New Roman" panose="02020603050405020304"/>
                        </a:rPr>
                        <a:t>句子主语与分词表示的动作之间存在逻辑上的主谓关系。</a:t>
                      </a:r>
                      <a:endParaRPr lang="zh-CN" sz="18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1440" marR="514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  <a:latin typeface="Times New Roman" panose="02020603050405020304"/>
                          <a:cs typeface="Times New Roman" panose="02020603050405020304"/>
                        </a:rPr>
                        <a:t>一般式</a:t>
                      </a:r>
                      <a:r>
                        <a:rPr lang="en-US" sz="1800" kern="100" dirty="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(doing)</a:t>
                      </a:r>
                      <a:r>
                        <a:rPr lang="zh-CN" sz="1800" kern="100" dirty="0">
                          <a:effectLst/>
                          <a:latin typeface="Times New Roman" panose="02020603050405020304"/>
                          <a:cs typeface="Times New Roman" panose="02020603050405020304"/>
                        </a:rPr>
                        <a:t>所表示的动作与谓语动词所表示的动作同时发生或几乎同时发生；完成式</a:t>
                      </a:r>
                      <a:r>
                        <a:rPr lang="en-US" sz="1800" kern="100" dirty="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(having done)</a:t>
                      </a:r>
                      <a:r>
                        <a:rPr lang="zh-CN" sz="1800" kern="100" dirty="0">
                          <a:effectLst/>
                          <a:latin typeface="Times New Roman" panose="02020603050405020304"/>
                          <a:cs typeface="Times New Roman" panose="02020603050405020304"/>
                        </a:rPr>
                        <a:t>所表示的动作发生在谓语动词所表示的动作之前。</a:t>
                      </a:r>
                      <a:endParaRPr lang="zh-CN" sz="18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1440" marR="514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矩形 11"/>
          <p:cNvSpPr>
            <a:spLocks noChangeArrowheads="1"/>
          </p:cNvSpPr>
          <p:nvPr/>
        </p:nvSpPr>
        <p:spPr bwMode="auto">
          <a:xfrm>
            <a:off x="359569" y="951310"/>
            <a:ext cx="8428435" cy="21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Seen at a distance, 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painting seems much more beautiful.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从远处看，这幅画似乎要漂亮得多。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(see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与句子的主语是逻辑上的动宾关系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Not knowing how to work out the difficult physics problem, 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 asked the teacher for help.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由于不知道如何解这道物理难题，他向老师求助。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(know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与句子的主语是逻辑上的主谓关系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矩形 11"/>
          <p:cNvSpPr>
            <a:spLocks noChangeArrowheads="1"/>
          </p:cNvSpPr>
          <p:nvPr/>
        </p:nvSpPr>
        <p:spPr bwMode="auto">
          <a:xfrm>
            <a:off x="409575" y="681038"/>
            <a:ext cx="8428435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巩固内化</a:t>
            </a:r>
            <a:r>
              <a:rPr lang="en-US" altLang="zh-CN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1]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23555" name="矩形 11"/>
          <p:cNvSpPr>
            <a:spLocks noChangeArrowheads="1"/>
          </p:cNvSpPr>
          <p:nvPr/>
        </p:nvSpPr>
        <p:spPr bwMode="auto">
          <a:xfrm>
            <a:off x="413147" y="1113235"/>
            <a:ext cx="8428434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用所给动词的适当形式填空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There were many people waiting at the bus stop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and some of them looked very anxious and ____________ (disappoint).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Yan’an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 city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which ____________ (locate) in northern Shanxi Province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has seen great progress in its tourism industry over the past few years.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While waiting for the opportunity to get ____________ (promote), Henry did his best to perform his duty.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01404" y="2001442"/>
            <a:ext cx="1318310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disappointed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3190875" y="2399110"/>
            <a:ext cx="1016945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is located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4714876" y="3207544"/>
            <a:ext cx="102335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promoted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矩形 11"/>
          <p:cNvSpPr>
            <a:spLocks noChangeArrowheads="1"/>
          </p:cNvSpPr>
          <p:nvPr/>
        </p:nvSpPr>
        <p:spPr bwMode="auto">
          <a:xfrm>
            <a:off x="302419" y="681038"/>
            <a:ext cx="8428435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巩固内化</a:t>
            </a:r>
            <a:r>
              <a:rPr lang="en-US" altLang="zh-CN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2]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　对比填空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24579" name="矩形 11"/>
          <p:cNvSpPr>
            <a:spLocks noChangeArrowheads="1"/>
          </p:cNvSpPr>
          <p:nvPr/>
        </p:nvSpPr>
        <p:spPr bwMode="auto">
          <a:xfrm>
            <a:off x="305991" y="1113235"/>
            <a:ext cx="8428434" cy="21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frightened look on her face suggested that she was 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for the scene was ____________.(frighten)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news was ____________ and they were all ____________ at it.(excite)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news was ____________ and we all felt ____________.(encourage)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④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film was ____________ and the audience were all ____________ to tears.(move)</a:t>
            </a:r>
            <a:endParaRPr lang="zh-CN" altLang="zh-CN" dirty="0">
              <a:latin typeface="宋体" panose="02010600030101010101" pitchFamily="2" charset="-122"/>
              <a:ea typeface="黑体" panose="02010609060101010101" pitchFamily="49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981700" y="1125142"/>
            <a:ext cx="108747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frightened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910829" y="1545432"/>
            <a:ext cx="1164421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frightening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2233612" y="1955007"/>
            <a:ext cx="88229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exciting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5274469" y="1977629"/>
            <a:ext cx="80534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excited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2033588" y="2387204"/>
            <a:ext cx="127983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encouraging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4858941" y="2397919"/>
            <a:ext cx="120289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encouraged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2153841" y="2789635"/>
            <a:ext cx="835819" cy="3452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moving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6019800" y="2787254"/>
            <a:ext cx="759619" cy="3452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moved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矩形 11"/>
          <p:cNvSpPr>
            <a:spLocks noChangeArrowheads="1"/>
          </p:cNvSpPr>
          <p:nvPr/>
        </p:nvSpPr>
        <p:spPr bwMode="auto">
          <a:xfrm>
            <a:off x="359569" y="436960"/>
            <a:ext cx="8428435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巩固内化</a:t>
            </a:r>
            <a:r>
              <a:rPr lang="en-US" altLang="zh-CN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3]</a:t>
            </a:r>
            <a:endParaRPr lang="zh-CN" altLang="zh-CN" dirty="0">
              <a:latin typeface="宋体" panose="02010600030101010101" pitchFamily="2" charset="-122"/>
              <a:ea typeface="黑体" panose="02010609060101010101" pitchFamily="49" charset="-122"/>
              <a:cs typeface="Courier New" panose="02070309020205020404" pitchFamily="49" charset="0"/>
            </a:endParaRPr>
          </a:p>
        </p:txBody>
      </p:sp>
      <p:sp>
        <p:nvSpPr>
          <p:cNvPr id="25603" name="矩形 11"/>
          <p:cNvSpPr>
            <a:spLocks noChangeArrowheads="1"/>
          </p:cNvSpPr>
          <p:nvPr/>
        </p:nvSpPr>
        <p:spPr bwMode="auto">
          <a:xfrm>
            <a:off x="363141" y="869157"/>
            <a:ext cx="8428434" cy="380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用所给词的适当形式填空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 (raise) in the poorest area of Glasgow, he had a long, hard road to becoming a football star.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Children, when ____________ (accompany) by their parents, are allowed to enter the stadium.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 (found) in the early 20th century, the school keeps on inspiring children’s love of art.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④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 (translate) into English, the sentence was found to have an entirely different word order.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77504" y="1318023"/>
            <a:ext cx="759619" cy="3452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Raised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2215754" y="2140744"/>
            <a:ext cx="135678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accompanied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900113" y="2950369"/>
            <a:ext cx="94641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Founded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803673" y="3773092"/>
            <a:ext cx="110498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Translated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1"/>
          <p:cNvSpPr>
            <a:spLocks noChangeArrowheads="1"/>
          </p:cNvSpPr>
          <p:nvPr/>
        </p:nvSpPr>
        <p:spPr bwMode="auto">
          <a:xfrm>
            <a:off x="373857" y="411956"/>
            <a:ext cx="8428435" cy="536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sz="2400" kern="100" dirty="0" smtClean="0">
                <a:latin typeface="Times New Roman" panose="02020603050405020304"/>
                <a:cs typeface="Times New Roman" panose="02020603050405020304"/>
              </a:rPr>
              <a:t>过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去分词作表语和状语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10242" name="Picture 2" descr="思维导图-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081" y="1600200"/>
            <a:ext cx="6425804" cy="53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4" descr="Y8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56160" y="2193131"/>
            <a:ext cx="5968603" cy="2334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矩形 11"/>
          <p:cNvSpPr>
            <a:spLocks noChangeArrowheads="1"/>
          </p:cNvSpPr>
          <p:nvPr/>
        </p:nvSpPr>
        <p:spPr bwMode="auto">
          <a:xfrm>
            <a:off x="355997" y="465535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巩固内化</a:t>
            </a:r>
            <a:r>
              <a:rPr lang="en-US" altLang="zh-CN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4]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　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同义句转换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26627" name="矩形 11"/>
          <p:cNvSpPr>
            <a:spLocks noChangeArrowheads="1"/>
          </p:cNvSpPr>
          <p:nvPr/>
        </p:nvSpPr>
        <p:spPr bwMode="auto">
          <a:xfrm>
            <a:off x="359569" y="897732"/>
            <a:ext cx="8428435" cy="380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When it is seen from the top of the hill, the town looks more beautiful.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→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the town looks more beautiful.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Because they were deeply moved by the film, the children began to cry.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→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the children began to cry.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If we were given more time, we could do it much better.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→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____________________________, we could do it much better.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prstClr val="black"/>
                </a:solidFill>
                <a:latin typeface="宋体" panose="02010600030101010101" pitchFamily="2" charset="-122"/>
                <a:cs typeface="Times New Roman" panose="02020603050405020304"/>
              </a:rPr>
              <a:t>④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The president of the company came to the factory, and he was followed by some workers.</a:t>
            </a:r>
            <a:endParaRPr lang="zh-CN" altLang="zh-CN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prstClr val="black"/>
                </a:solidFill>
                <a:latin typeface="宋体" panose="02010600030101010101" pitchFamily="2" charset="-122"/>
                <a:cs typeface="Times New Roman" panose="02020603050405020304"/>
              </a:rPr>
              <a:t>→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The president of the company came to the factory, ___________________________.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62013" y="1360885"/>
            <a:ext cx="274177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Seen from the top of the hill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953692" y="2159794"/>
            <a:ext cx="2562240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Deeply moved by the film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1359694" y="2981326"/>
            <a:ext cx="1703030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Given more time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5542360" y="4245769"/>
            <a:ext cx="2569369" cy="3452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followed by some workers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矩形 11"/>
          <p:cNvSpPr>
            <a:spLocks noChangeArrowheads="1"/>
          </p:cNvSpPr>
          <p:nvPr/>
        </p:nvSpPr>
        <p:spPr bwMode="auto">
          <a:xfrm>
            <a:off x="359569" y="894160"/>
            <a:ext cx="8428435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巩固内化</a:t>
            </a:r>
            <a:r>
              <a:rPr lang="en-US" altLang="zh-CN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5]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　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对比填空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27651" name="矩形 11"/>
          <p:cNvSpPr>
            <a:spLocks noChangeArrowheads="1"/>
          </p:cNvSpPr>
          <p:nvPr/>
        </p:nvSpPr>
        <p:spPr bwMode="auto">
          <a:xfrm>
            <a:off x="363141" y="1326356"/>
            <a:ext cx="8428434" cy="1729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When I was little, my mother used to sit by my bed, ____________ (tell) me stories till I fell asleep.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—Where is Jimmy?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—Just now I saw him sitting under the tree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 (absorb) in his video games.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843587" y="1360885"/>
            <a:ext cx="728405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telling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4818460" y="2603898"/>
            <a:ext cx="972061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absorbed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图片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784402" flipH="1" flipV="1">
            <a:off x="5868591" y="2552700"/>
            <a:ext cx="3000375" cy="270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6" descr="语法整体突破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223" y="519113"/>
            <a:ext cx="8560594" cy="541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矩形 11"/>
          <p:cNvSpPr>
            <a:spLocks noChangeArrowheads="1"/>
          </p:cNvSpPr>
          <p:nvPr/>
        </p:nvSpPr>
        <p:spPr bwMode="auto">
          <a:xfrm>
            <a:off x="251222" y="1166813"/>
            <a:ext cx="8428434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一、过去分词作表语</a:t>
            </a:r>
            <a:endParaRPr lang="zh-CN" altLang="zh-CN" dirty="0">
              <a:latin typeface="宋体" panose="02010600030101010101" pitchFamily="2" charset="-122"/>
              <a:ea typeface="黑体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en-US" altLang="zh-CN" dirty="0">
                <a:latin typeface="Times New Roman" panose="02020603050405020304" pitchFamily="18" charset="0"/>
              </a:rPr>
              <a:t>.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基本用法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[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合作探究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]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9220" name="矩形 11"/>
          <p:cNvSpPr>
            <a:spLocks noChangeArrowheads="1"/>
          </p:cNvSpPr>
          <p:nvPr/>
        </p:nvSpPr>
        <p:spPr bwMode="auto">
          <a:xfrm>
            <a:off x="454819" y="2433638"/>
            <a:ext cx="8428435" cy="21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From now on I will not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be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much too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discouraged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at failures.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从现在开始，对于失败我不会太气馁。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On the first day of new term, we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remained seated, 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excited, waiting for our new teacher turning up.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在新学期的第一天，我们兴奋地坐在教室里，等待着新老师的到来。</a:t>
            </a:r>
            <a:endParaRPr lang="zh-CN" altLang="zh-CN" dirty="0">
              <a:latin typeface="宋体" panose="02010600030101010101" pitchFamily="2" charset="-122"/>
              <a:ea typeface="黑体" panose="02010609060101010101" pitchFamily="49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矩形 11"/>
          <p:cNvSpPr>
            <a:spLocks noChangeArrowheads="1"/>
          </p:cNvSpPr>
          <p:nvPr/>
        </p:nvSpPr>
        <p:spPr bwMode="auto">
          <a:xfrm>
            <a:off x="251222" y="840581"/>
            <a:ext cx="8428434" cy="1729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自主发现</a:t>
            </a:r>
            <a:r>
              <a:rPr lang="en-US" altLang="zh-CN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1]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endParaRPr lang="en-US" altLang="zh-CN" kern="100" dirty="0">
              <a:latin typeface="Times New Roman" panose="02020603050405020304"/>
              <a:cs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endParaRPr lang="en-US" altLang="zh-CN" kern="100" dirty="0">
              <a:latin typeface="Times New Roman" panose="02020603050405020304"/>
              <a:ea typeface="黑体" panose="02010609060101010101" pitchFamily="49" charset="-122"/>
              <a:cs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名师提醒</a:t>
            </a:r>
            <a:r>
              <a:rPr lang="en-US" altLang="zh-CN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]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4338" name="矩形 11"/>
          <p:cNvSpPr>
            <a:spLocks noChangeArrowheads="1"/>
          </p:cNvSpPr>
          <p:nvPr/>
        </p:nvSpPr>
        <p:spPr bwMode="auto">
          <a:xfrm>
            <a:off x="454819" y="1272779"/>
            <a:ext cx="8428435" cy="172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dirty="0">
                <a:latin typeface="Times New Roman" panose="02020603050405020304" pitchFamily="18" charset="0"/>
              </a:rPr>
              <a:t>过去分词可放在连系动词</a:t>
            </a:r>
            <a:r>
              <a:rPr lang="en-US" altLang="zh-CN" dirty="0">
                <a:latin typeface="Times New Roman" panose="02020603050405020304" pitchFamily="18" charset="0"/>
              </a:rPr>
              <a:t>____________</a:t>
            </a:r>
            <a:r>
              <a:rPr lang="zh-CN" altLang="zh-CN" dirty="0">
                <a:latin typeface="Times New Roman" panose="02020603050405020304" pitchFamily="18" charset="0"/>
              </a:rPr>
              <a:t>，</a:t>
            </a:r>
            <a:r>
              <a:rPr lang="en-US" altLang="zh-CN" dirty="0">
                <a:latin typeface="Times New Roman" panose="02020603050405020304" pitchFamily="18" charset="0"/>
              </a:rPr>
              <a:t> ____________</a:t>
            </a:r>
            <a:r>
              <a:rPr lang="zh-CN" altLang="zh-CN" dirty="0">
                <a:latin typeface="Times New Roman" panose="02020603050405020304" pitchFamily="18" charset="0"/>
              </a:rPr>
              <a:t>，</a:t>
            </a:r>
            <a:r>
              <a:rPr lang="en-US" altLang="zh-CN" dirty="0">
                <a:latin typeface="Times New Roman" panose="02020603050405020304" pitchFamily="18" charset="0"/>
              </a:rPr>
              <a:t> get, feel, seem, look, become</a:t>
            </a:r>
            <a:r>
              <a:rPr lang="zh-CN" altLang="zh-CN" dirty="0">
                <a:latin typeface="Times New Roman" panose="02020603050405020304" pitchFamily="18" charset="0"/>
              </a:rPr>
              <a:t>等之后作表语，构成</a:t>
            </a:r>
            <a:r>
              <a:rPr lang="en-US" altLang="zh-CN" dirty="0">
                <a:latin typeface="宋体" panose="02010600030101010101" pitchFamily="2" charset="-122"/>
              </a:rPr>
              <a:t>“</a:t>
            </a:r>
            <a:r>
              <a:rPr lang="zh-CN" altLang="zh-CN" dirty="0">
                <a:latin typeface="Times New Roman" panose="02020603050405020304" pitchFamily="18" charset="0"/>
              </a:rPr>
              <a:t>主</a:t>
            </a:r>
            <a:r>
              <a:rPr lang="en-US" altLang="zh-CN" dirty="0">
                <a:latin typeface="Times New Roman" panose="02020603050405020304" pitchFamily="18" charset="0"/>
                <a:cs typeface="Courier New" panose="02070309020205020404" pitchFamily="49" charset="0"/>
              </a:rPr>
              <a:t>—</a:t>
            </a:r>
            <a:r>
              <a:rPr lang="zh-CN" altLang="zh-CN" dirty="0">
                <a:latin typeface="Times New Roman" panose="02020603050405020304" pitchFamily="18" charset="0"/>
              </a:rPr>
              <a:t>系</a:t>
            </a:r>
            <a:r>
              <a:rPr lang="en-US" altLang="zh-CN" dirty="0">
                <a:latin typeface="Times New Roman" panose="02020603050405020304" pitchFamily="18" charset="0"/>
                <a:cs typeface="Courier New" panose="02070309020205020404" pitchFamily="49" charset="0"/>
              </a:rPr>
              <a:t>—</a:t>
            </a:r>
            <a:r>
              <a:rPr lang="zh-CN" altLang="zh-CN" dirty="0">
                <a:latin typeface="Times New Roman" panose="02020603050405020304" pitchFamily="18" charset="0"/>
              </a:rPr>
              <a:t>表</a:t>
            </a:r>
            <a:r>
              <a:rPr lang="en-US" altLang="zh-CN" dirty="0">
                <a:latin typeface="宋体" panose="02010600030101010101" pitchFamily="2" charset="-122"/>
              </a:rPr>
              <a:t>”</a:t>
            </a:r>
            <a:r>
              <a:rPr lang="zh-CN" altLang="zh-CN" dirty="0">
                <a:latin typeface="Times New Roman" panose="02020603050405020304" pitchFamily="18" charset="0"/>
              </a:rPr>
              <a:t>结构，表示主语所处的状态。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endParaRPr lang="en-US" altLang="zh-CN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很多作表语的过去分词已经具备了形容词的性质，如：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tired, amused, pleased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等。</a:t>
            </a:r>
          </a:p>
        </p:txBody>
      </p:sp>
      <p:sp>
        <p:nvSpPr>
          <p:cNvPr id="3" name="矩形 2"/>
          <p:cNvSpPr/>
          <p:nvPr/>
        </p:nvSpPr>
        <p:spPr>
          <a:xfrm>
            <a:off x="3675460" y="1329929"/>
            <a:ext cx="35650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be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5251847" y="1329929"/>
            <a:ext cx="779701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remain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矩形 11"/>
          <p:cNvSpPr>
            <a:spLocks noChangeArrowheads="1"/>
          </p:cNvSpPr>
          <p:nvPr/>
        </p:nvSpPr>
        <p:spPr bwMode="auto">
          <a:xfrm>
            <a:off x="251222" y="681038"/>
            <a:ext cx="8428434" cy="21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2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过去分词作表语时与被动语态的区别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合作探究</a:t>
            </a:r>
            <a:r>
              <a:rPr lang="en-US" altLang="zh-CN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]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endParaRPr lang="en-US" altLang="zh-CN" kern="100" dirty="0">
              <a:latin typeface="Times New Roman" panose="02020603050405020304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endParaRPr lang="en-US" altLang="zh-CN" kern="100" dirty="0">
              <a:latin typeface="Times New Roman" panose="02020603050405020304"/>
              <a:ea typeface="黑体" panose="02010609060101010101" pitchFamily="49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自主发现</a:t>
            </a:r>
            <a:r>
              <a:rPr lang="en-US" altLang="zh-CN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2]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1267" name="矩形 11"/>
          <p:cNvSpPr>
            <a:spLocks noChangeArrowheads="1"/>
          </p:cNvSpPr>
          <p:nvPr/>
        </p:nvSpPr>
        <p:spPr bwMode="auto">
          <a:xfrm>
            <a:off x="454819" y="1503760"/>
            <a:ext cx="8428435" cy="256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window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is broken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窗户破了。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状态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window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was broken by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Tom.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窗户被汤姆打破了。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动作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endParaRPr lang="en-US" altLang="zh-CN" kern="100" dirty="0">
              <a:latin typeface="Times New Roman" panose="02020603050405020304"/>
              <a:ea typeface="黑体" panose="02010609060101010101" pitchFamily="49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过去分词作表语表示主语的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，常常在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get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remain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等系动词后；而被动语态则表示被动的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，通常由助动词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be(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有时也用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get)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构成，后面可由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引出动作的执行者。</a:t>
            </a:r>
            <a:endParaRPr lang="zh-CN" altLang="zh-CN" dirty="0">
              <a:latin typeface="宋体" panose="02010600030101010101" pitchFamily="2" charset="-122"/>
              <a:ea typeface="黑体" panose="02010609060101010101" pitchFamily="49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426619" y="2789635"/>
            <a:ext cx="60016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状态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2730103" y="3198019"/>
            <a:ext cx="60016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动作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791766" y="3575448"/>
            <a:ext cx="36933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by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矩形 11"/>
          <p:cNvSpPr>
            <a:spLocks noChangeArrowheads="1"/>
          </p:cNvSpPr>
          <p:nvPr/>
        </p:nvSpPr>
        <p:spPr bwMode="auto">
          <a:xfrm>
            <a:off x="251222" y="681038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名师提醒</a:t>
            </a:r>
            <a:r>
              <a:rPr lang="en-US" altLang="zh-CN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]</a:t>
            </a:r>
            <a:endParaRPr lang="zh-CN" altLang="zh-CN" dirty="0">
              <a:latin typeface="宋体" panose="02010600030101010101" pitchFamily="2" charset="-122"/>
              <a:ea typeface="黑体" panose="02010609060101010101" pitchFamily="49" charset="-122"/>
              <a:cs typeface="Courier New" panose="02070309020205020404" pitchFamily="49" charset="0"/>
            </a:endParaRPr>
          </a:p>
        </p:txBody>
      </p:sp>
      <p:sp>
        <p:nvSpPr>
          <p:cNvPr id="12291" name="矩形 11"/>
          <p:cNvSpPr>
            <a:spLocks noChangeArrowheads="1"/>
          </p:cNvSpPr>
          <p:nvPr/>
        </p:nvSpPr>
        <p:spPr bwMode="auto">
          <a:xfrm>
            <a:off x="454819" y="1113235"/>
            <a:ext cx="842843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(1)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被动语态常由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much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greatly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等副词修饰，而系表结构常由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very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quite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rather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too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so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等副词修饰。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(2)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当句中含有时间、地点或方式状语时多半是被动语态。</a:t>
            </a:r>
            <a:endParaRPr lang="zh-CN" altLang="zh-CN" dirty="0">
              <a:latin typeface="宋体" panose="02010600030101010101" pitchFamily="2" charset="-122"/>
              <a:ea typeface="黑体" panose="02010609060101010101" pitchFamily="49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矩形 11"/>
          <p:cNvSpPr>
            <a:spLocks noChangeArrowheads="1"/>
          </p:cNvSpPr>
          <p:nvPr/>
        </p:nvSpPr>
        <p:spPr bwMode="auto">
          <a:xfrm>
            <a:off x="251222" y="735807"/>
            <a:ext cx="8428434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3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现在分词与过去分词作表语的区别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合作探究</a:t>
            </a:r>
            <a:r>
              <a:rPr lang="en-US" altLang="zh-CN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]</a:t>
            </a:r>
            <a:endParaRPr lang="zh-CN" altLang="zh-CN" dirty="0">
              <a:latin typeface="宋体" panose="02010600030101010101" pitchFamily="2" charset="-122"/>
              <a:ea typeface="黑体" panose="02010609060101010101" pitchFamily="49" charset="-122"/>
              <a:cs typeface="Courier New" panose="02070309020205020404" pitchFamily="49" charset="0"/>
            </a:endParaRPr>
          </a:p>
        </p:txBody>
      </p:sp>
      <p:sp>
        <p:nvSpPr>
          <p:cNvPr id="13315" name="矩形 11"/>
          <p:cNvSpPr>
            <a:spLocks noChangeArrowheads="1"/>
          </p:cNvSpPr>
          <p:nvPr/>
        </p:nvSpPr>
        <p:spPr bwMode="auto">
          <a:xfrm>
            <a:off x="454819" y="1570435"/>
            <a:ext cx="8428435" cy="21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At this very moment, my parents came back and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were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quite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surprised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to see all the rooms tidy and floors shining.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就在这时，我的父母回来了，他们十分吃惊地看到所有屋子很整洁，地板光亮。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His words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were discouraging, 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which made many people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discouraged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他的话令人泄气，使得很多人灰心丧气。</a:t>
            </a:r>
            <a:endParaRPr lang="zh-CN" altLang="zh-CN" dirty="0">
              <a:latin typeface="宋体" panose="02010600030101010101" pitchFamily="2" charset="-122"/>
              <a:ea typeface="黑体" panose="02010609060101010101" pitchFamily="49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11"/>
          <p:cNvSpPr>
            <a:spLocks noChangeArrowheads="1"/>
          </p:cNvSpPr>
          <p:nvPr/>
        </p:nvSpPr>
        <p:spPr bwMode="auto">
          <a:xfrm>
            <a:off x="251222" y="681038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自主发现</a:t>
            </a:r>
            <a:r>
              <a:rPr lang="en-US" altLang="zh-CN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3]</a:t>
            </a:r>
            <a:endParaRPr lang="zh-CN" altLang="zh-CN" dirty="0">
              <a:latin typeface="宋体" panose="02010600030101010101" pitchFamily="2" charset="-122"/>
              <a:ea typeface="黑体" panose="02010609060101010101" pitchFamily="49" charset="-122"/>
              <a:cs typeface="Courier New" panose="02070309020205020404" pitchFamily="49" charset="0"/>
            </a:endParaRPr>
          </a:p>
        </p:txBody>
      </p:sp>
      <p:sp>
        <p:nvSpPr>
          <p:cNvPr id="14339" name="矩形 11"/>
          <p:cNvSpPr>
            <a:spLocks noChangeArrowheads="1"/>
          </p:cNvSpPr>
          <p:nvPr/>
        </p:nvSpPr>
        <p:spPr bwMode="auto">
          <a:xfrm>
            <a:off x="454819" y="1113234"/>
            <a:ext cx="8428435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英语中某些动词的现在分词多用来修饰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，意义为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而其过去分词多用来指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、人的声音或表情等，表示主语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。</a:t>
            </a:r>
            <a:endParaRPr lang="zh-CN" altLang="zh-CN" dirty="0">
              <a:latin typeface="宋体" panose="02010600030101010101" pitchFamily="2" charset="-122"/>
              <a:ea typeface="黑体" panose="02010609060101010101" pitchFamily="49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724401" y="1156098"/>
            <a:ext cx="36933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物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6247210" y="1168004"/>
            <a:ext cx="152349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令人</a:t>
            </a:r>
            <a:r>
              <a:rPr lang="en-US" altLang="zh-CN" kern="100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/>
              </a:rPr>
              <a:t>……”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1847851" y="1558529"/>
            <a:ext cx="36933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人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5830491" y="1569244"/>
            <a:ext cx="175432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处于某种状态中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矩形 11"/>
          <p:cNvSpPr>
            <a:spLocks noChangeArrowheads="1"/>
          </p:cNvSpPr>
          <p:nvPr/>
        </p:nvSpPr>
        <p:spPr bwMode="auto">
          <a:xfrm>
            <a:off x="251222" y="627460"/>
            <a:ext cx="8428434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二、过去分词作状语</a:t>
            </a:r>
            <a:endParaRPr lang="zh-CN" altLang="zh-CN" dirty="0">
              <a:latin typeface="宋体" panose="02010600030101010101" pitchFamily="2" charset="-122"/>
              <a:ea typeface="黑体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en-US" altLang="zh-CN" dirty="0">
                <a:latin typeface="Times New Roman" panose="02020603050405020304" pitchFamily="18" charset="0"/>
              </a:rPr>
              <a:t>.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过去分词作状语的功能和位置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[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合作探究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]</a:t>
            </a:r>
            <a:endParaRPr lang="zh-CN" altLang="zh-CN" dirty="0">
              <a:latin typeface="宋体" panose="02010600030101010101" pitchFamily="2" charset="-122"/>
              <a:ea typeface="黑体" panose="02010609060101010101" pitchFamily="49" charset="-122"/>
            </a:endParaRPr>
          </a:p>
        </p:txBody>
      </p:sp>
      <p:sp>
        <p:nvSpPr>
          <p:cNvPr id="15363" name="矩形 11"/>
          <p:cNvSpPr>
            <a:spLocks noChangeArrowheads="1"/>
          </p:cNvSpPr>
          <p:nvPr/>
        </p:nvSpPr>
        <p:spPr bwMode="auto">
          <a:xfrm>
            <a:off x="454819" y="1881188"/>
            <a:ext cx="8428435" cy="21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Built many centuries ago, 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temple looks rather bad.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寺庙建于几个世纪之前，看起来很糟糕。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Discussed many times, 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problem was settled.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经过多次讨论后，这个问题终于得到解决。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 rushed in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followed by his classmates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他闯了进来，后面跟着他的同学们。</a:t>
            </a:r>
            <a:endParaRPr lang="zh-CN" altLang="zh-CN" dirty="0">
              <a:latin typeface="宋体" panose="02010600030101010101" pitchFamily="2" charset="-122"/>
              <a:ea typeface="黑体" panose="02010609060101010101" pitchFamily="49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1674</Words>
  <Application>Microsoft Office PowerPoint</Application>
  <PresentationFormat>全屏显示(16:9)</PresentationFormat>
  <Paragraphs>171</Paragraphs>
  <Slides>22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4" baseType="lpstr">
      <vt:lpstr>黑体</vt:lpstr>
      <vt:lpstr>华文中宋</vt:lpstr>
      <vt:lpstr>楷体_GB2312</vt:lpstr>
      <vt:lpstr>宋体</vt:lpstr>
      <vt:lpstr>微软雅黑</vt:lpstr>
      <vt:lpstr>Arial</vt:lpstr>
      <vt:lpstr>Calibri</vt:lpstr>
      <vt:lpstr>Calibri Light</vt:lpstr>
      <vt:lpstr>Courier New</vt:lpstr>
      <vt:lpstr>Impact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2018-01-02T04:06:00Z</dcterms:created>
  <dcterms:modified xsi:type="dcterms:W3CDTF">2023-01-16T20:04:57Z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9DE978815C0C4F07BBC27368FBD7EB00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